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fold tree is residue level, atom tree is atom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APL NOTE: For precision here, it’s actually a directed </a:t>
            </a:r>
            <a:r>
              <a:rPr b="1" lang="en"/>
              <a:t>tree</a:t>
            </a:r>
            <a:r>
              <a:rPr lang="en"/>
              <a:t>.  If you were to take all the directed edges in a DAG and replace them with undirected edges, it’d be ok for the resulting graph to have cycles.  e.g.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 = {V,E}; V = {a,b,c}; E = { (a,b), (b,c), (a,c) 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 is a DAG, but the undirected version, G’ = {V,E’}, E’ = { {a,b}, {b,c}, {a,c} } has a cycle.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APL NOTE: Can you give and walk through working code that creates these two fold trees as examples?  I would like the students to have a reference point for how to create fold trees since that’s going to be an important part of the lab they’ll be performing.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core::kinematics::FoldTree ft;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ft.add_edge( 1, 15,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ft.add_edge( 15, 20,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ft.add_edge( 15, 27, 1 );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ft.add_edge( 27, 21,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ft.add_edge( 27, 52,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it is worth pointing out that, by convention, the cutpoint is at residue 20 -- even though you might think that it’d be more accurate to say the cutpoint is between residue 20 and residue 21.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how do we know what direction to move in?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50" y="1157100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156875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3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2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854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4: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FoldTree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"/>
              <a:t>Rebecca Alford and Steven Lewis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850600" y="1236300"/>
            <a:ext cx="6193799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850600" y="1236300"/>
            <a:ext cx="6193799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 flipH="1">
            <a:off x="1592100" y="1373650"/>
            <a:ext cx="414299" cy="230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1930200" y="1079400"/>
            <a:ext cx="92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</a:rPr>
              <a:t>Root</a:t>
            </a:r>
          </a:p>
        </p:txBody>
      </p:sp>
      <p:sp>
        <p:nvSpPr>
          <p:cNvPr id="183" name="Shape 183"/>
          <p:cNvSpPr/>
          <p:nvPr/>
        </p:nvSpPr>
        <p:spPr>
          <a:xfrm>
            <a:off x="1265725" y="1536600"/>
            <a:ext cx="414299" cy="373499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850600" y="1236300"/>
            <a:ext cx="6607800" cy="54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261650" y="22077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850600" y="1236300"/>
            <a:ext cx="6722999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Traverse the tree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90825" y="25975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607875" y="21285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850600" y="1236300"/>
            <a:ext cx="66195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Traverse the tree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5199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860775" y="18753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2850600" y="1236300"/>
            <a:ext cx="65388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198825" y="21400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281100" y="36007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850600" y="1236300"/>
            <a:ext cx="6791999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106775" y="24276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509700" y="41341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850600" y="1236300"/>
            <a:ext cx="66078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90825" y="4592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650575" y="53896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850600" y="1236300"/>
            <a:ext cx="66654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861725" y="4922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540625" y="59697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106775" y="53166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2850600" y="1236300"/>
            <a:ext cx="66078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indent="-381000" lvl="0" marL="4572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32625" y="49872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540625" y="5969700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106775" y="5316625"/>
            <a:ext cx="329100" cy="3294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far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Managing changes to the code (Git)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to test your code is working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Building your first Rosetta protocol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Move by manually setting phi/psi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9" name="Shape 109"/>
          <p:cNvSpPr txBox="1"/>
          <p:nvPr/>
        </p:nvSpPr>
        <p:spPr>
          <a:xfrm>
            <a:off x="457200" y="37962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50">
                <a:solidFill>
                  <a:srgbClr val="073763"/>
                </a:solidFill>
              </a:rPr>
              <a:t>In this Lab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0200" y="2990075"/>
            <a:ext cx="78773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Macromolecular modeling requires more sophisticated sampling moves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57200" y="4515300"/>
            <a:ext cx="8229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r>
              <a:rPr lang="en" sz="2400">
                <a:solidFill>
                  <a:srgbClr val="1F497D"/>
                </a:solidFill>
              </a:rPr>
              <a:t>Understand how internal coordinates are used in Rosetta’s molecular representation</a:t>
            </a:r>
          </a:p>
          <a:p>
            <a:pPr indent="-381000" lvl="0" marL="4572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r>
              <a:rPr lang="en" sz="2400">
                <a:solidFill>
                  <a:srgbClr val="1F497D"/>
                </a:solidFill>
              </a:rPr>
              <a:t>Learn about the </a:t>
            </a:r>
            <a:r>
              <a:rPr lang="en" sz="24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FoldTree </a:t>
            </a:r>
            <a:r>
              <a:rPr lang="en" sz="2400">
                <a:solidFill>
                  <a:srgbClr val="1F497D"/>
                </a:solidFill>
              </a:rPr>
              <a:t>and </a:t>
            </a:r>
            <a:r>
              <a:rPr lang="en" sz="24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AtomTree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71300" y="1006925"/>
            <a:ext cx="8972700" cy="680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2"/>
                </a:solidFill>
              </a:rPr>
              <a:t>Propagation disrupts long-range interactions</a:t>
            </a:r>
          </a:p>
        </p:txBody>
      </p:sp>
      <p:pic>
        <p:nvPicPr>
          <p:cNvPr descr="contact_order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441725" y="1708842"/>
            <a:ext cx="4038599" cy="487998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1" type="body"/>
          </p:nvPr>
        </p:nvSpPr>
        <p:spPr>
          <a:xfrm>
            <a:off x="520700" y="1839725"/>
            <a:ext cx="4038599" cy="53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Helices have short contact order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H-bond is i-&gt;i+4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Sheets have arbitrarily large contact order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What will change in that loop do to the sheet?</a:t>
            </a:r>
          </a:p>
        </p:txBody>
      </p:sp>
      <p:sp>
        <p:nvSpPr>
          <p:cNvPr id="304" name="Shape 304"/>
          <p:cNvSpPr/>
          <p:nvPr/>
        </p:nvSpPr>
        <p:spPr>
          <a:xfrm rot="-2333182">
            <a:off x="7921754" y="1661353"/>
            <a:ext cx="924212" cy="42560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3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Proteins are not just linear chains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How to maintain long-range interactions?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60694"/>
          <a:stretch/>
        </p:blipFill>
        <p:spPr>
          <a:xfrm>
            <a:off x="321437" y="2594374"/>
            <a:ext cx="8029524" cy="13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1106125" y="2875925"/>
            <a:ext cx="7037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04275" y="2875925"/>
            <a:ext cx="5513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“jump”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non-chemical kinematic dependence between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Route around areas we don’t want to propagate through!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134800"/>
            <a:ext cx="78414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Coordinates’ Consequence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7200" y="990600"/>
            <a:ext cx="7950299" cy="52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400">
                <a:solidFill>
                  <a:schemeClr val="dk2"/>
                </a:solidFill>
              </a:rPr>
              <a:t>Why use internal coordinates?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" sz="2400">
                <a:solidFill>
                  <a:schemeClr val="dk2"/>
                </a:solidFill>
              </a:rPr>
              <a:t>Hugely efficient for certain calculations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100000"/>
              <a:buChar char="■"/>
            </a:pPr>
            <a:r>
              <a:rPr lang="en" sz="2400">
                <a:solidFill>
                  <a:schemeClr val="dk2"/>
                </a:solidFill>
              </a:rPr>
              <a:t>Less efficient for others (van der Waals)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" sz="2400">
                <a:solidFill>
                  <a:schemeClr val="dk2"/>
                </a:solidFill>
              </a:rPr>
              <a:t>Almost all protein motion is in rotating torsions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100000"/>
              <a:buChar char="■"/>
            </a:pPr>
            <a:r>
              <a:rPr lang="en" sz="2400">
                <a:solidFill>
                  <a:schemeClr val="dk2"/>
                </a:solidFill>
              </a:rPr>
              <a:t>Torsion-centric representation actually natural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Coordinates Caveat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ICs are a </a:t>
            </a:r>
            <a:r>
              <a:rPr b="1" lang="en" sz="2400"/>
              <a:t>kinematic</a:t>
            </a:r>
            <a:r>
              <a:rPr lang="en" sz="2400"/>
              <a:t> system that describe </a:t>
            </a:r>
            <a:r>
              <a:rPr b="1" lang="en" sz="2400"/>
              <a:t>geometric </a:t>
            </a:r>
            <a:r>
              <a:rPr lang="en" sz="2400"/>
              <a:t>connectivity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not necessarily the same as </a:t>
            </a:r>
            <a:r>
              <a:rPr b="1" lang="en" sz="2400"/>
              <a:t>chemical</a:t>
            </a:r>
            <a:r>
              <a:rPr lang="en" sz="2400"/>
              <a:t> connectivity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 a directed acyclic graph (DAG)*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Consequence: missing chemical bonds!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Cyclic side-chains (WYFH, P)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Disulfides (cyclize the main chain)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9875" y="5856275"/>
            <a:ext cx="839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*Actually, a directed tree - DAG is underspecific, but emphasizes the pertinent features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Pause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Questions about ICs in general before we look at Rosetta’s implementation?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interface with ICs?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core::kinematics::AtomTree</a:t>
            </a:r>
            <a:r>
              <a:rPr lang="en" sz="2400"/>
              <a:t> class maintains an internal coordinate connectivity representation of a pose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atom-centric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core::kinematics::FoldTree</a:t>
            </a:r>
            <a:r>
              <a:rPr lang="en" sz="2400"/>
              <a:t> class is a more </a:t>
            </a:r>
            <a:r>
              <a:rPr b="1" lang="en" sz="2400">
                <a:solidFill>
                  <a:srgbClr val="FF0000"/>
                </a:solidFill>
              </a:rPr>
              <a:t>user-friendly interface*</a:t>
            </a:r>
            <a:r>
              <a:rPr lang="en" sz="2400"/>
              <a:t> 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AtomTree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residue-centric, but can address atoms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087125" y="6269125"/>
            <a:ext cx="3895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*This is the biggest lie featured in this talk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AtomTree</a:t>
            </a:r>
            <a:r>
              <a:rPr lang="en"/>
              <a:t>’s components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Directed acyclic graph (DAG)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One vertex per atom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en" sz="2400"/>
              <a:t> - local coordinate frames, centered on atoms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rotational relationships between stubs are internal coordinate DOFs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BondedAtom</a:t>
            </a:r>
            <a:r>
              <a:rPr lang="en" sz="2400"/>
              <a:t> - chemically &amp; kinematically connected, like you’d expect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JumpAtom</a:t>
            </a:r>
            <a:r>
              <a:rPr lang="en" sz="2400"/>
              <a:t> - kinematic connection demanded by the programmer, but not chemically present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Contains the recursive refolding algorithm we already discussed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’s components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Vertices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Residues of interest - where we intervene in default connectivity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Edges attach to vertices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Edges?  Vertices?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is a graph!  (directed, acyclic graph)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is edge-centric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’s Edges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Peptide edges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“fold like normal”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Jump edges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User-defined IC connections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Components: Peptide Edges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Works for all polymers: DNA, RNA, protein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Contiguous span of residues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Edge #: -1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core::kinematics::Edge::PEPTIDE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Intermediate residues </a:t>
            </a:r>
            <a:r>
              <a:rPr b="1" lang="en" sz="2400"/>
              <a:t>must </a:t>
            </a:r>
            <a:r>
              <a:rPr lang="en" sz="2400"/>
              <a:t>be polymer residues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Because Rosetta is folding from general chemical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Folding a protein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1269862"/>
            <a:ext cx="7710999" cy="39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238375" y="5308875"/>
            <a:ext cx="23810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Sequence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Long Extended Chain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48400" y="5308875"/>
            <a:ext cx="23810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Structure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Folded tertiary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Components: Jump Edges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178774"/>
            <a:ext cx="8229600" cy="33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Relate 2 local coordinate frames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Force residue 2 to depend on residue 1, not its neighbors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Connect parts of the molecular system (usually) not connected by a polymer bond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Edge #: unique positive integer, up to # jumps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Requires a cutpoint - to maintain acyclic in DAG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60694"/>
          <a:stretch/>
        </p:blipFill>
        <p:spPr>
          <a:xfrm>
            <a:off x="457187" y="4477724"/>
            <a:ext cx="8029524" cy="13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1205775" y="4750225"/>
            <a:ext cx="7037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6027400" y="4750225"/>
            <a:ext cx="5513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 rot="7212734">
            <a:off x="3995153" y="4837601"/>
            <a:ext cx="615852" cy="719225"/>
          </a:xfrm>
          <a:prstGeom prst="mathEqual">
            <a:avLst>
              <a:gd fmla="val 5419" name="adj1"/>
              <a:gd fmla="val 0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168400"/>
            <a:ext cx="8308149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How the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Mediates Folding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2775" y="2681550"/>
            <a:ext cx="1386900" cy="71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947025" y="2681550"/>
            <a:ext cx="1386900" cy="71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662675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Peptide 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B-&gt;C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D-&gt;C+1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D-&gt;E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638800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Jump edges: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3000"/>
              <a:t>B-&gt;D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604525" y="1263725"/>
            <a:ext cx="33425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the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Mediates Folding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168400"/>
            <a:ext cx="8308149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825000" y="5761825"/>
            <a:ext cx="579899" cy="28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C+1</a:t>
            </a:r>
          </a:p>
        </p:txBody>
      </p:sp>
      <p:sp>
        <p:nvSpPr>
          <p:cNvPr id="393" name="Shape 393"/>
          <p:cNvSpPr/>
          <p:nvPr/>
        </p:nvSpPr>
        <p:spPr>
          <a:xfrm>
            <a:off x="1602775" y="2681550"/>
            <a:ext cx="1386900" cy="71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977850" y="2681550"/>
            <a:ext cx="1386900" cy="71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662675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Peptide 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B-&gt;C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D-&gt;C+1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638800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Jump edges: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3000"/>
              <a:t>B-&gt;D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2604525" y="1263725"/>
            <a:ext cx="33425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Overview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254000" y="10263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an Edge to the Fold 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FoldTree::add_edge( core::Size start,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end,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Edge e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 new Jump edge to the fold tree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FoldTree::new_jump( core::Size start,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end,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cutpoint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the root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FoldTree:reorder( vertex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your fold tree respects all of the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FoldTree::check_fold_tree()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Adding Edges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Primary interface for today’s lab: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ft.add_edge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add_edge( </a:t>
            </a:r>
            <a:r>
              <a:rPr lang="en" sz="24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int start,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lang="en" sz="2400">
                <a:solidFill>
                  <a:srgbClr val="000000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int end,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lang="en" sz="2400">
                <a:solidFill>
                  <a:srgbClr val="00000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int const 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</a:rPr>
              <a:t>Start Index: </a:t>
            </a:r>
            <a:r>
              <a:rPr lang="en" sz="2400">
                <a:solidFill>
                  <a:srgbClr val="6AA84F"/>
                </a:solidFill>
              </a:rPr>
              <a:t>Upstream Position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C78D8"/>
                </a:solidFill>
              </a:rPr>
              <a:t>End Index:</a:t>
            </a:r>
            <a:r>
              <a:rPr lang="en" sz="2400">
                <a:solidFill>
                  <a:srgbClr val="3C78D8"/>
                </a:solidFill>
              </a:rPr>
              <a:t> Downstream Position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06666"/>
                </a:solidFill>
              </a:rPr>
              <a:t>Last Argument: </a:t>
            </a:r>
            <a:r>
              <a:rPr lang="en" sz="2400">
                <a:solidFill>
                  <a:srgbClr val="E06666"/>
                </a:solidFill>
              </a:rPr>
              <a:t>Edge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</a:rPr>
              <a:t>   - core::kinematics::PEPTIDE (means -1)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</a:rPr>
              <a:t>   - Jump number n, n = {1…num jumps}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88175" y="6151375"/>
            <a:ext cx="713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function signature is accurate, but can anyone po</a:t>
            </a:r>
            <a:r>
              <a:rPr lang="en" u="sng"/>
              <a:t>INT</a:t>
            </a:r>
            <a:r>
              <a:rPr lang="en"/>
              <a:t> out a strange feature?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134800"/>
            <a:ext cx="76961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Add Jump Edge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Can also add a jump edge by specifying jump and cutpoint, inserting new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PEPTIDE</a:t>
            </a:r>
            <a:r>
              <a:rPr lang="en" sz="2400">
                <a:solidFill>
                  <a:srgbClr val="000000"/>
                </a:solidFill>
              </a:rPr>
              <a:t> edges automatically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new_jump( </a:t>
            </a:r>
            <a:r>
              <a:rPr lang="en" sz="240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int jump_pos1,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lang="en" sz="240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int jump_pos2,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int cutpoint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AA84F"/>
                </a:solidFill>
              </a:rPr>
              <a:t>Jump Pos1: </a:t>
            </a:r>
            <a:r>
              <a:rPr lang="en" sz="2400">
                <a:solidFill>
                  <a:srgbClr val="6AA84F"/>
                </a:solidFill>
              </a:rPr>
              <a:t>Upstream jump root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3C78D8"/>
                </a:solidFill>
              </a:rPr>
              <a:t>Jump Pos2:</a:t>
            </a:r>
            <a:r>
              <a:rPr lang="en" sz="2400">
                <a:solidFill>
                  <a:srgbClr val="3C78D8"/>
                </a:solidFill>
              </a:rPr>
              <a:t> Downstream jump target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E06666"/>
                </a:solidFill>
              </a:rPr>
              <a:t>Last Argument: </a:t>
            </a:r>
            <a:r>
              <a:rPr lang="en" sz="2400">
                <a:solidFill>
                  <a:srgbClr val="E06666"/>
                </a:solidFill>
              </a:rPr>
              <a:t>Cutpoint position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88175" y="6151375"/>
            <a:ext cx="713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function signature is accurate, but can anyone po</a:t>
            </a:r>
            <a:r>
              <a:rPr lang="en" u="sng"/>
              <a:t>INT</a:t>
            </a:r>
            <a:r>
              <a:rPr lang="en"/>
              <a:t> out a strange feature?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Reordering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Direction of edges matters in folding. Always point from start -&gt; stop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Can fix directionality to all point downstream from the root of your tree using: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bool FoldTree::reorder( int const root ); </a:t>
            </a:r>
          </a:p>
        </p:txBody>
      </p:sp>
      <p:sp>
        <p:nvSpPr>
          <p:cNvPr id="424" name="Shape 424"/>
          <p:cNvSpPr/>
          <p:nvPr/>
        </p:nvSpPr>
        <p:spPr>
          <a:xfrm>
            <a:off x="3574102" y="4716337"/>
            <a:ext cx="1589399" cy="7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43400"/>
            <a:ext cx="2997200" cy="1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200" y="4343400"/>
            <a:ext cx="2799598" cy="1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: Important Rules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residues present (most hidden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PEPTIDE</a:t>
            </a:r>
            <a:r>
              <a:rPr lang="en" sz="2400"/>
              <a:t> edges)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residues traversable from one root atom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cycles, directed </a:t>
            </a:r>
            <a:r>
              <a:rPr i="1" lang="en" sz="2400"/>
              <a:t>acyclic</a:t>
            </a:r>
            <a:r>
              <a:rPr lang="en" sz="2400"/>
              <a:t> 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Order matters: folding happens along edges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Checking for these rules: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bool FoldTree::check_fold_tree() const;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Pose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275775" y="1352950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</a:t>
            </a:r>
            <a:r>
              <a:rPr lang="en" sz="2400"/>
              <a:t> functions (member functions of class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Pose)</a:t>
            </a:r>
            <a:r>
              <a:rPr lang="en" sz="2400"/>
              <a:t>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Get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from the pose: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pose.fold_tree()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returns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 const &amp;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</a:pPr>
            <a:r>
              <a:rPr lang="en" sz="2400"/>
              <a:t>Assign a new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to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pose.fold_tree(FoldTree const &amp; ft_in);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457200" y="134800"/>
            <a:ext cx="7849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with Eyeballs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275775" y="1352950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Showing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member function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v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oid FoldTree::show( std::cout out );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also defines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operator&lt;&lt;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std::cout &lt;&lt; ft &lt;&lt; std::endl;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75775" y="3507900"/>
            <a:ext cx="8229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FOLD_TREE  EDGE 1 59 -1  EDGE 59 85 1  EDGE 85 78 -1  EDGE 85 90 -1  EDGE 90 132 -1  EDGE 132 133 -1  EDGE 90 76 2  EDGE 132 143 3  EDGE 76 60 -1  EDGE 76 77 -1  EDGE 143 134 -1  EDGE 143 152 -1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Altering Middle Residues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00" y="1316100"/>
            <a:ext cx="7550399" cy="27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cycles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214850"/>
            <a:ext cx="8414400" cy="53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Broadly, cycles handled by the score function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Some term penalizes a “gap” between bonded atoms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Chemical cycles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Intra-residue cycles handled automatically (HWFY)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Internal ring DOFs never sampled, “fixed”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Proline has pro_close score function term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Disulfides have disulfide score function term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Dealing with cycles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7200" y="1214850"/>
            <a:ext cx="8414400" cy="53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Jump-caused cycles: a chemical connection, not present in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, necessitated by a jump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Chainbreak scorefunction term/patches handle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25" y="2110600"/>
            <a:ext cx="71437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1864750" y="3668100"/>
            <a:ext cx="1356300" cy="45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60" name="Shape 460"/>
          <p:cNvSpPr/>
          <p:nvPr/>
        </p:nvSpPr>
        <p:spPr>
          <a:xfrm>
            <a:off x="5717450" y="3668100"/>
            <a:ext cx="1356300" cy="45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758600" y="2265450"/>
            <a:ext cx="29588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l.png"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.png"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CUTPOINT_LOWER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469250" y="4941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NV</a:t>
            </a:r>
            <a:r>
              <a:rPr baseline="-25000" lang="en" sz="2400"/>
              <a:t>i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6838725" y="32171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CAV</a:t>
            </a:r>
            <a:r>
              <a:rPr baseline="-25000" lang="en" sz="2400"/>
              <a:t>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.png"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CUTPOINT_UPPER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974575" y="26584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CV</a:t>
            </a:r>
            <a:r>
              <a:rPr baseline="-25000" lang="en" sz="2400"/>
              <a:t>i+1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_overlay.png"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282531" y="4613750"/>
            <a:ext cx="1481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NV</a:t>
            </a:r>
            <a:r>
              <a:rPr baseline="-25000" lang="en" sz="2400"/>
              <a:t>i</a:t>
            </a:r>
            <a:r>
              <a:rPr lang="en" sz="2400"/>
              <a:t>/N</a:t>
            </a:r>
            <a:r>
              <a:rPr baseline="-25000" lang="en" sz="2400"/>
              <a:t>i+1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554200" y="2937725"/>
            <a:ext cx="1217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</a:t>
            </a:r>
            <a:r>
              <a:rPr baseline="-25000" lang="en" sz="2400"/>
              <a:t>i</a:t>
            </a:r>
            <a:r>
              <a:rPr lang="en" sz="2400"/>
              <a:t>/CV</a:t>
            </a:r>
            <a:r>
              <a:rPr baseline="-25000" lang="en" sz="2400"/>
              <a:t>i+1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114625" y="2889600"/>
            <a:ext cx="196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CAV</a:t>
            </a:r>
            <a:r>
              <a:rPr baseline="-25000" lang="en" sz="2400"/>
              <a:t>i</a:t>
            </a:r>
            <a:r>
              <a:rPr lang="en" sz="2400"/>
              <a:t>/CA</a:t>
            </a:r>
            <a:r>
              <a:rPr baseline="-25000" lang="en" sz="2400"/>
              <a:t>i+1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89825" y="1252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732025" y="1104450"/>
            <a:ext cx="720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Score grows with matched atoms’ distances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70900" y="5609700"/>
            <a:ext cx="7690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Nonzero weight to linear_chainbreak (or others) to activate scoring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09225" y="1269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- Modeling Applications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61775" y="5429693"/>
            <a:ext cx="7610399" cy="71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Wang, C., Bradley, P., &amp; Baker, D. (2007). Protein-protein docking with backbone flexibility. Journal of molecular biology, 373(2), 503–19. doi:10.1016/j.jmb.2007.07.050</a:t>
            </a:r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1258525"/>
            <a:ext cx="81724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- Modeling Applications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ournal.pone.0020872.g004.png"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24" y="3462161"/>
            <a:ext cx="6694198" cy="181806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1224900" y="6215450"/>
            <a:ext cx="6694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Lewis SM, Kuhlman BA (2011) Anchored Design of Protein-Protein Interfaces. PLoS ONE 6(6): e20872. doi:10.1371/journal.pone.0020872</a:t>
            </a:r>
          </a:p>
        </p:txBody>
      </p:sp>
      <p:pic>
        <p:nvPicPr>
          <p:cNvPr descr="journal.pone.0020872.g002.png"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050" y="1178775"/>
            <a:ext cx="3459901" cy="21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Steps: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MoveMap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Previously discussed: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MoveMap</a:t>
            </a:r>
            <a:r>
              <a:rPr lang="en" sz="2400"/>
              <a:t> designates what DOFs are allowed to move in the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mm.set_jump( true 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to allow minimization of jumps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Jumps are all-DOF, not just torsion rotation!  Length, angle can change.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DSSP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“Define Secondary Structure of Proteins”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IDs H-bonds electrostatically, then SS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string of H (helix) and E (sheet); everything else is loop*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307550"/>
            <a:ext cx="7550399" cy="5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Altering Middle Residues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Overview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Test MC rejection rate in protocol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Write and test a function that converts DSSP SS into a list of SS element start/stop pairs (Edges)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Write and test a function that takes a DSSP SS and makes a SS-structured fold tree for that pose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Move the code to protocols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Use this code to set a new fold tree for your protocol, and observe that the rejection rate falls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-enforced localized sampling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coordinates get updated?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5" y="1316225"/>
            <a:ext cx="4762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 rot="1632208">
            <a:off x="3662977" y="3464422"/>
            <a:ext cx="1589406" cy="7191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600" y="2137500"/>
            <a:ext cx="2229399" cy="44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959800" y="1418400"/>
            <a:ext cx="66549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How do we know the direction in which to propagate change?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Rosetta uses internal coordinates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9106" l="10086" r="9604" t="8554"/>
          <a:stretch/>
        </p:blipFill>
        <p:spPr>
          <a:xfrm>
            <a:off x="-146050" y="1020575"/>
            <a:ext cx="4289550" cy="43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475" y="1739826"/>
            <a:ext cx="4670275" cy="2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5211025"/>
            <a:ext cx="8229600" cy="174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This is the single least intuitive thing about Rosetta’s modeling protocols.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coordinate system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Instead of X, Y, Z, we use: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bond length (2 atoms)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bond angle (3 atoms)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bond torsion (4 atoms)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Still 3 DOFs to determine a 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First 3 atoms special-cased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All others depend on previous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2200"/>
              <a:t>atoms</a:t>
            </a:r>
          </a:p>
        </p:txBody>
      </p:sp>
      <p:pic>
        <p:nvPicPr>
          <p:cNvPr descr="L_A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950" y="1511387"/>
            <a:ext cx="2909851" cy="283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961" y="4610096"/>
            <a:ext cx="5320925" cy="16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332550" y="65046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 from NAMD tutorial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34800"/>
            <a:ext cx="78414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Coordinates’ Consequence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7200" y="990600"/>
            <a:ext cx="7950299" cy="52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</a:rPr>
              <a:t>Effects: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Changes in one residue propagate downstream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Small changes in internal coordinates result in large changes in cartesian coordinates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Sometimes pro, sometimes con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00" y="3024250"/>
            <a:ext cx="3247748" cy="217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278" y="3584311"/>
            <a:ext cx="1520321" cy="306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 rot="1632628">
            <a:off x="4094272" y="4489275"/>
            <a:ext cx="1083846" cy="490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