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175" y="685800"/>
            <a:ext cx="609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Shape 61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62" name="Shape 62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Shape 64"/>
          <p:cNvSpPr txBox="1"/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6245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648200" y="1278513"/>
            <a:ext cx="4038599" cy="363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grpSp>
        <p:nvGrpSpPr>
          <p:cNvPr id="167" name="Shape 167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68" name="Shape 1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Shape 172"/>
          <p:cNvGrpSpPr/>
          <p:nvPr/>
        </p:nvGrpSpPr>
        <p:grpSpPr>
          <a:xfrm>
            <a:off x="-13" y="-9141"/>
            <a:ext cx="8005727" cy="1209450"/>
            <a:chOff x="-13" y="-12187"/>
            <a:chExt cx="8005727" cy="1161900"/>
          </a:xfrm>
        </p:grpSpPr>
        <p:sp>
          <p:nvSpPr>
            <p:cNvPr id="173" name="Shape 17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type="title"/>
          </p:nvPr>
        </p:nvSpPr>
        <p:spPr>
          <a:xfrm>
            <a:off x="457200" y="101100"/>
            <a:ext cx="7315499" cy="10138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8964665" y="4623761"/>
            <a:ext cx="187800" cy="521325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3866777" y="4623761"/>
            <a:ext cx="5097900" cy="521325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66812" y="4623761"/>
            <a:ext cx="5097900" cy="521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68" name="Shape 68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Shape 70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6250" y="867825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48200" y="867656"/>
            <a:ext cx="40386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800"/>
            </a:lvl1pPr>
            <a:lvl2pPr lvl="1" rtl="0">
              <a:spcBef>
                <a:spcPts val="0"/>
              </a:spcBef>
              <a:buNone/>
              <a:defRPr sz="1800"/>
            </a:lvl2pPr>
            <a:lvl3pPr lvl="2" rtl="0">
              <a:spcBef>
                <a:spcPts val="0"/>
              </a:spcBef>
              <a:buNone/>
              <a:defRPr sz="1800"/>
            </a:lvl3pPr>
            <a:lvl4pPr lvl="3" rtl="0">
              <a:spcBef>
                <a:spcPts val="0"/>
              </a:spcBef>
              <a:buNone/>
              <a:defRPr sz="1800"/>
            </a:lvl4pPr>
            <a:lvl5pPr lvl="4" rtl="0">
              <a:spcBef>
                <a:spcPts val="0"/>
              </a:spcBef>
              <a:buNone/>
              <a:defRPr sz="1800"/>
            </a:lvl5pPr>
            <a:lvl6pPr lvl="5" rtl="0">
              <a:spcBef>
                <a:spcPts val="0"/>
              </a:spcBef>
              <a:buNone/>
              <a:defRPr sz="1800"/>
            </a:lvl6pPr>
            <a:lvl7pPr lvl="6" rtl="0">
              <a:spcBef>
                <a:spcPts val="0"/>
              </a:spcBef>
              <a:buNone/>
              <a:defRPr sz="1800"/>
            </a:lvl7pPr>
            <a:lvl8pPr lvl="7" rtl="0">
              <a:spcBef>
                <a:spcPts val="0"/>
              </a:spcBef>
              <a:buNone/>
              <a:defRPr sz="1800"/>
            </a:lvl8pPr>
            <a:lvl9pPr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" name="Shape 76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77" name="Shape 77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3"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01100"/>
            <a:ext cx="73155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-36" y="-9154"/>
            <a:ext cx="8005727" cy="684010"/>
            <a:chOff x="-13" y="-12187"/>
            <a:chExt cx="8005727" cy="1161900"/>
          </a:xfrm>
        </p:grpSpPr>
        <p:sp>
          <p:nvSpPr>
            <p:cNvPr id="83" name="Shape 83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Shape 85"/>
          <p:cNvSpPr txBox="1"/>
          <p:nvPr>
            <p:ph idx="2"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 flipH="1">
            <a:off x="8964665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66812" y="4623761"/>
            <a:ext cx="50979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1409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-11" y="1000670"/>
            <a:ext cx="7314320" cy="3087224"/>
            <a:chOff x="-11" y="1378676"/>
            <a:chExt cx="7314320" cy="4116299"/>
          </a:xfrm>
        </p:grpSpPr>
        <p:sp>
          <p:nvSpPr>
            <p:cNvPr id="154" name="Shape 154"/>
            <p:cNvSpPr/>
            <p:nvPr/>
          </p:nvSpPr>
          <p:spPr>
            <a:xfrm flipH="1">
              <a:off x="-11" y="1378676"/>
              <a:ext cx="187800" cy="4116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187809" y="1378676"/>
              <a:ext cx="7126499" cy="41162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type="ctrTitle"/>
          </p:nvPr>
        </p:nvSpPr>
        <p:spPr>
          <a:xfrm>
            <a:off x="685800" y="1699931"/>
            <a:ext cx="6400799" cy="1000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685800" y="2700338"/>
            <a:ext cx="6400799" cy="675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Shape 159"/>
          <p:cNvGrpSpPr/>
          <p:nvPr/>
        </p:nvGrpSpPr>
        <p:grpSpPr>
          <a:xfrm>
            <a:off x="-36" y="-9158"/>
            <a:ext cx="8005727" cy="684475"/>
            <a:chOff x="-13" y="-12187"/>
            <a:chExt cx="8005727" cy="1161900"/>
          </a:xfrm>
        </p:grpSpPr>
        <p:sp>
          <p:nvSpPr>
            <p:cNvPr id="160" name="Shape 160"/>
            <p:cNvSpPr/>
            <p:nvPr/>
          </p:nvSpPr>
          <p:spPr>
            <a:xfrm flipH="1">
              <a:off x="-13" y="-12187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 flipH="1">
              <a:off x="187715" y="-12187"/>
              <a:ext cx="7817999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Shape 162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None/>
              <a:defRPr sz="30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 algn="l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>
                <a:solidFill>
                  <a:schemeClr val="dk2"/>
                </a:solidFill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3868" y="-70"/>
            <a:ext cx="3409812" cy="2107677"/>
            <a:chOff x="0" y="1493"/>
            <a:chExt cx="3409812" cy="2810236"/>
          </a:xfrm>
        </p:grpSpPr>
        <p:cxnSp>
          <p:nvCxnSpPr>
            <p:cNvPr id="7" name="Shape 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Shape 3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" name="Shape 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022137"/>
            <a:ext cx="82296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" name="Shape 34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35" name="Shape 35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Shape 59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>
            <a:off x="33867" y="-70"/>
            <a:ext cx="3409812" cy="2107677"/>
            <a:chOff x="0" y="1493"/>
            <a:chExt cx="3409812" cy="2810236"/>
          </a:xfrm>
        </p:grpSpPr>
        <p:cxnSp>
          <p:nvCxnSpPr>
            <p:cNvPr id="99" name="Shape 99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Shape 100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Shape 101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Shape 108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Shape 110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Shape 111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Shape 113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Shape 114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Shape 115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Shape 116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Shape 117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Shape 118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Shape 119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Shape 121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Shape 122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Shape 123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6" name="Shape 126"/>
          <p:cNvGrpSpPr/>
          <p:nvPr/>
        </p:nvGrpSpPr>
        <p:grpSpPr>
          <a:xfrm rot="10800000">
            <a:off x="5734187" y="3035893"/>
            <a:ext cx="3409812" cy="2107677"/>
            <a:chOff x="0" y="1493"/>
            <a:chExt cx="3409812" cy="2810236"/>
          </a:xfrm>
        </p:grpSpPr>
        <p:cxnSp>
          <p:nvCxnSpPr>
            <p:cNvPr id="127" name="Shape 127"/>
            <p:cNvCxnSpPr/>
            <p:nvPr/>
          </p:nvCxnSpPr>
          <p:spPr>
            <a:xfrm>
              <a:off x="0" y="245542"/>
              <a:ext cx="3251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Shape 128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0" y="474143"/>
              <a:ext cx="2666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0" y="931342"/>
              <a:ext cx="18626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0" y="1159942"/>
              <a:ext cx="1490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0" y="1388542"/>
              <a:ext cx="12191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0" y="1617142"/>
              <a:ext cx="990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0" y="1845742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0" y="2074342"/>
              <a:ext cx="533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0" y="2302943"/>
              <a:ext cx="262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Shape 138"/>
            <p:cNvCxnSpPr/>
            <p:nvPr/>
          </p:nvCxnSpPr>
          <p:spPr>
            <a:xfrm rot="-5400000">
              <a:off x="-814261" y="1238115"/>
              <a:ext cx="24683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Shape 139"/>
            <p:cNvCxnSpPr/>
            <p:nvPr/>
          </p:nvCxnSpPr>
          <p:spPr>
            <a:xfrm rot="-5400000">
              <a:off x="-357712" y="1014527"/>
              <a:ext cx="20180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-853" y="887576"/>
              <a:ext cx="17639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rot="-5400000">
              <a:off x="636516" y="709726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rot="-5400000">
              <a:off x="972228" y="603961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 rot="-5400000">
              <a:off x="1278236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 rot="-5400000">
              <a:off x="1590398" y="440776"/>
              <a:ext cx="879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Shape 147"/>
            <p:cNvCxnSpPr/>
            <p:nvPr/>
          </p:nvCxnSpPr>
          <p:spPr>
            <a:xfrm rot="-5400000">
              <a:off x="2198066" y="292493"/>
              <a:ext cx="583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Shape 148"/>
            <p:cNvCxnSpPr/>
            <p:nvPr/>
          </p:nvCxnSpPr>
          <p:spPr>
            <a:xfrm rot="-5400000">
              <a:off x="2521027" y="199376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 rot="-5400000">
              <a:off x="2801688" y="148627"/>
              <a:ext cx="2954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 rot="-5400000">
              <a:off x="3079242" y="102444"/>
              <a:ext cx="201599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 rot="-5400000">
              <a:off x="3324762" y="85076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ctrTitle"/>
          </p:nvPr>
        </p:nvSpPr>
        <p:spPr>
          <a:xfrm>
            <a:off x="685800" y="1699931"/>
            <a:ext cx="6400800" cy="1000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Library Structure 3</a:t>
            </a:r>
          </a:p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685800" y="2700338"/>
            <a:ext cx="6400800" cy="67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Andrew Leaver-Fay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June 7</a:t>
            </a:r>
            <a:r>
              <a:rPr baseline="30000" lang="en"/>
              <a:t>th</a:t>
            </a:r>
            <a:r>
              <a:rPr lang="en"/>
              <a:t>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871697"/>
            <a:ext cx="29661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enum ScoreType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fa_atr = 1,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fa_rep,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fa_sol,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n_score_types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429000" y="871697"/>
            <a:ext cx="50622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EnergyMap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Real map_[ n_score_types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Energies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utility::vector1&lt; EnergyMap &gt; onebody_energies_;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EnergyGraph energy_graph_;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6165900" y="2312100"/>
            <a:ext cx="28257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onebody_energies_ holds for each residue the intra-residue energies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energy_graph_ holds for each interacting residue pair the inter-residue energies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EnergyGraph : public graph::Graph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boost::unordered_object_pool&lt; EnergyEdge &gt; edge_pool_;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graph::ArrayPool&lt; Real &gt; energy_array_pool_;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utility::vector1&lt; int &gt; score_type_to_active_;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EnergyEdge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graph::ArrayPoolElement&lt; Real &gt; array_;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5433375" y="1067006"/>
            <a:ext cx="3547174" cy="1458243"/>
            <a:chOff x="5446300" y="1867600"/>
            <a:chExt cx="3547174" cy="1944324"/>
          </a:xfrm>
        </p:grpSpPr>
        <p:sp>
          <p:nvSpPr>
            <p:cNvPr id="339" name="Shape 339"/>
            <p:cNvSpPr txBox="1"/>
            <p:nvPr/>
          </p:nvSpPr>
          <p:spPr>
            <a:xfrm>
              <a:off x="6905175" y="1867600"/>
              <a:ext cx="2088299" cy="16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Allocating and deallocating eges with new and delete is slow; so instead, allocate a large block of edges and manage the blocks</a:t>
              </a:r>
            </a:p>
          </p:txBody>
        </p:sp>
        <p:cxnSp>
          <p:nvCxnSpPr>
            <p:cNvPr id="340" name="Shape 340"/>
            <p:cNvCxnSpPr/>
            <p:nvPr/>
          </p:nvCxnSpPr>
          <p:spPr>
            <a:xfrm flipH="1">
              <a:off x="5446300" y="3172025"/>
              <a:ext cx="1442100" cy="639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grpSp>
        <p:nvGrpSpPr>
          <p:cNvPr id="341" name="Shape 341"/>
          <p:cNvGrpSpPr/>
          <p:nvPr/>
        </p:nvGrpSpPr>
        <p:grpSpPr>
          <a:xfrm>
            <a:off x="4084150" y="2748872"/>
            <a:ext cx="4896399" cy="1932299"/>
            <a:chOff x="4097075" y="4110087"/>
            <a:chExt cx="4896399" cy="2576399"/>
          </a:xfrm>
        </p:grpSpPr>
        <p:sp>
          <p:nvSpPr>
            <p:cNvPr id="342" name="Shape 342"/>
            <p:cNvSpPr txBox="1"/>
            <p:nvPr/>
          </p:nvSpPr>
          <p:spPr>
            <a:xfrm>
              <a:off x="5528175" y="4110087"/>
              <a:ext cx="3465299" cy="257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We have hundreds of score terms, but rarely are they all used at the same time.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If each edge contained an EnergyMap, too much memory would be wasted on storing 0's for terms not being used.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>
                <a:spcBef>
                  <a:spcPts val="0"/>
                </a:spcBef>
                <a:buNone/>
              </a:pPr>
              <a:r>
                <a:rPr lang="en"/>
                <a:t>ArrayPool allocates a pool of arrays of a single size and is is managed by the EnergyGraph</a:t>
              </a:r>
            </a:p>
          </p:txBody>
        </p:sp>
        <p:cxnSp>
          <p:nvCxnSpPr>
            <p:cNvPr id="343" name="Shape 343"/>
            <p:cNvCxnSpPr/>
            <p:nvPr/>
          </p:nvCxnSpPr>
          <p:spPr>
            <a:xfrm flipH="1">
              <a:off x="4097075" y="4735825"/>
              <a:ext cx="1467900" cy="1519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class EnergyEdge : public graph::Edge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Real operator [] ( ScoreType st ) const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int aid = get_energy_owner()-&gt;score_type_2_active()[ st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if ( aid &gt;= 0 )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return array_[ aid 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 else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return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graph::ArrayPoolElement&lt; Real &gt; array_;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methods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EnergyMethod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OneBodyEnergy : public EnergyMethod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TwoBodyEnergy : public EnergyMethod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WholeStructureEnergy : public EnergyMethod {...};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pair of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residues depends on the conformation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of surrounding residues.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i="1" lang="en" u="sng"/>
              <a:t>E.g.</a:t>
            </a:r>
            <a:r>
              <a:rPr lang="en"/>
              <a:t> the strength of a hydrogen bond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between residues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 depends 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number of neighbors each residue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has.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Context independent: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The energy for a residue or a residue pair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does not at all depend on the surroundings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i="1" lang="en"/>
              <a:t>E.g.</a:t>
            </a:r>
            <a:r>
              <a:rPr lang="en"/>
              <a:t> the Lennard-Jones energy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86899" y="881372"/>
            <a:ext cx="81702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some distance cutoff, 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s.t.</a:t>
            </a:r>
            <a:r>
              <a:rPr lang="en"/>
              <a:t> if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heavy atoms on </a:t>
            </a:r>
            <a:r>
              <a:rPr i="1" lang="en"/>
              <a:t>i</a:t>
            </a:r>
            <a:r>
              <a:rPr lang="en"/>
              <a:t> are further than </a:t>
            </a:r>
            <a:r>
              <a:rPr i="1" lang="en"/>
              <a:t>d</a:t>
            </a:r>
            <a:r>
              <a:rPr lang="en"/>
              <a:t> away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from all heavy atoms on </a:t>
            </a:r>
            <a:r>
              <a:rPr i="1" lang="en"/>
              <a:t>j </a:t>
            </a:r>
            <a:r>
              <a:rPr lang="en"/>
              <a:t>then the energy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between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 is zero.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there is no such cutoff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01" y="8813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Short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store interaction energies in the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EnergyGraph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Are not responsible for determining which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residues to evaluate energies between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Long range 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Provide their own containers in which to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store the energies they calculate that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tell the ScoreFunction (and anyone else)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which residue pairs have non-zero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interaction energies.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301" y="884080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229053" y="871678"/>
            <a:ext cx="84447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Two body energies: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pose::Pose const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ScoreFunction const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r1,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conformation::Residue const &amp; r2,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EnergyMap &amp; emap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) const;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1" y="871686"/>
            <a:ext cx="2621613" cy="1760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namespace scoring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ScoreFunction : public utility::pointer::ReferenceCount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EnergyMap weights_;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CI_2B_Methods     ci_2b_methods_;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CD_2B_Methods     cd_2b_methods_;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CI_1B_Methods     ci_1b_methods_;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CD_1B_Methods     cd_1b_methods_;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CI_LR_2B_Methods  ci_lr_2b_methods_;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CD_LR_2B_Methods  cd_lr_2b_methods_;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LR_2B_Methods     lr_2b_methods_;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WS_Methods        ws_methods_;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Libraries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718650" y="1597478"/>
            <a:ext cx="8152799" cy="2985715"/>
            <a:chOff x="871050" y="2587171"/>
            <a:chExt cx="8152799" cy="3980953"/>
          </a:xfrm>
        </p:grpSpPr>
        <p:sp>
          <p:nvSpPr>
            <p:cNvPr id="200" name="Shape 200"/>
            <p:cNvSpPr/>
            <p:nvPr/>
          </p:nvSpPr>
          <p:spPr>
            <a:xfrm>
              <a:off x="2186793" y="3058771"/>
              <a:ext cx="1054799" cy="24068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Shape 201"/>
            <p:cNvGrpSpPr/>
            <p:nvPr/>
          </p:nvGrpSpPr>
          <p:grpSpPr>
            <a:xfrm>
              <a:off x="871050" y="2905175"/>
              <a:ext cx="1153800" cy="3628400"/>
              <a:chOff x="3538050" y="2905175"/>
              <a:chExt cx="1153800" cy="3628400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3723150" y="3357800"/>
                <a:ext cx="783600" cy="2844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utility</a:t>
                </a:r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3658050" y="3792125"/>
                <a:ext cx="913800" cy="243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numeric</a:t>
                </a: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3538050" y="2905175"/>
                <a:ext cx="1153800" cy="270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ObjexxFCL</a:t>
                </a: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769200" y="6230875"/>
                <a:ext cx="691499" cy="3027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devel</a:t>
                </a: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3555150" y="5324600"/>
                <a:ext cx="1119599" cy="6822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"protocols"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776100" y="4225887"/>
                <a:ext cx="677699" cy="2550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basic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3649200" y="4665725"/>
                <a:ext cx="931499" cy="4400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"core"</a:t>
                </a:r>
              </a:p>
            </p:txBody>
          </p:sp>
          <p:cxnSp>
            <p:nvCxnSpPr>
              <p:cNvPr id="209" name="Shape 209"/>
              <p:cNvCxnSpPr>
                <a:stCxn id="202" idx="0"/>
                <a:endCxn id="204" idx="2"/>
              </p:cNvCxnSpPr>
              <p:nvPr/>
            </p:nvCxnSpPr>
            <p:spPr>
              <a:xfrm rot="10800000">
                <a:off x="4114950" y="3175700"/>
                <a:ext cx="0" cy="18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10" name="Shape 210"/>
              <p:cNvCxnSpPr>
                <a:stCxn id="203" idx="0"/>
                <a:endCxn id="202" idx="2"/>
              </p:cNvCxnSpPr>
              <p:nvPr/>
            </p:nvCxnSpPr>
            <p:spPr>
              <a:xfrm rot="10800000">
                <a:off x="4114950" y="3642125"/>
                <a:ext cx="0" cy="150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11" name="Shape 211"/>
              <p:cNvCxnSpPr>
                <a:stCxn id="208" idx="0"/>
                <a:endCxn id="207" idx="2"/>
              </p:cNvCxnSpPr>
              <p:nvPr/>
            </p:nvCxnSpPr>
            <p:spPr>
              <a:xfrm rot="10800000">
                <a:off x="4114949" y="4480925"/>
                <a:ext cx="0" cy="18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12" name="Shape 212"/>
              <p:cNvCxnSpPr>
                <a:stCxn id="207" idx="0"/>
                <a:endCxn id="203" idx="2"/>
              </p:cNvCxnSpPr>
              <p:nvPr/>
            </p:nvCxnSpPr>
            <p:spPr>
              <a:xfrm rot="10800000">
                <a:off x="4114949" y="4035387"/>
                <a:ext cx="0" cy="19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13" name="Shape 213"/>
              <p:cNvCxnSpPr>
                <a:stCxn id="206" idx="0"/>
                <a:endCxn id="208" idx="2"/>
              </p:cNvCxnSpPr>
              <p:nvPr/>
            </p:nvCxnSpPr>
            <p:spPr>
              <a:xfrm rot="10800000">
                <a:off x="4114950" y="5105900"/>
                <a:ext cx="0" cy="218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14" name="Shape 214"/>
              <p:cNvCxnSpPr>
                <a:stCxn id="205" idx="0"/>
                <a:endCxn id="206" idx="2"/>
              </p:cNvCxnSpPr>
              <p:nvPr/>
            </p:nvCxnSpPr>
            <p:spPr>
              <a:xfrm rot="10800000">
                <a:off x="4114949" y="6006775"/>
                <a:ext cx="0" cy="22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215" name="Shape 215"/>
            <p:cNvGrpSpPr/>
            <p:nvPr/>
          </p:nvGrpSpPr>
          <p:grpSpPr>
            <a:xfrm>
              <a:off x="2360675" y="3233150"/>
              <a:ext cx="706499" cy="2096100"/>
              <a:chOff x="2970275" y="2928350"/>
              <a:chExt cx="706499" cy="20961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2970275" y="29283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/>
                  <a:t>core.1</a:t>
                </a: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2970275" y="33855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core.2</a:t>
                </a: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2970275" y="38427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core.3</a:t>
                </a: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970275" y="42999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core.4</a:t>
                </a:r>
              </a:p>
            </p:txBody>
          </p:sp>
          <p:cxnSp>
            <p:nvCxnSpPr>
              <p:cNvPr id="220" name="Shape 220"/>
              <p:cNvCxnSpPr>
                <a:stCxn id="217" idx="0"/>
                <a:endCxn id="216" idx="2"/>
              </p:cNvCxnSpPr>
              <p:nvPr/>
            </p:nvCxnSpPr>
            <p:spPr>
              <a:xfrm rot="10800000">
                <a:off x="3323524" y="3195650"/>
                <a:ext cx="0" cy="18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1" name="Shape 221"/>
              <p:cNvCxnSpPr>
                <a:stCxn id="218" idx="0"/>
                <a:endCxn id="217" idx="2"/>
              </p:cNvCxnSpPr>
              <p:nvPr/>
            </p:nvCxnSpPr>
            <p:spPr>
              <a:xfrm rot="10800000">
                <a:off x="3323524" y="3652850"/>
                <a:ext cx="0" cy="18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22" name="Shape 222"/>
              <p:cNvCxnSpPr>
                <a:stCxn id="219" idx="0"/>
                <a:endCxn id="218" idx="2"/>
              </p:cNvCxnSpPr>
              <p:nvPr/>
            </p:nvCxnSpPr>
            <p:spPr>
              <a:xfrm rot="10800000">
                <a:off x="3323524" y="4110050"/>
                <a:ext cx="0" cy="18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223" name="Shape 223"/>
              <p:cNvSpPr/>
              <p:nvPr/>
            </p:nvSpPr>
            <p:spPr>
              <a:xfrm>
                <a:off x="2970275" y="4757150"/>
                <a:ext cx="706499" cy="2673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core.5</a:t>
                </a:r>
              </a:p>
            </p:txBody>
          </p:sp>
          <p:cxnSp>
            <p:nvCxnSpPr>
              <p:cNvPr id="224" name="Shape 224"/>
              <p:cNvCxnSpPr>
                <a:stCxn id="223" idx="0"/>
                <a:endCxn id="219" idx="2"/>
              </p:cNvCxnSpPr>
              <p:nvPr/>
            </p:nvCxnSpPr>
            <p:spPr>
              <a:xfrm rot="10800000">
                <a:off x="3323524" y="4567250"/>
                <a:ext cx="0" cy="18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grpSp>
          <p:nvGrpSpPr>
            <p:cNvPr id="225" name="Shape 225"/>
            <p:cNvGrpSpPr/>
            <p:nvPr/>
          </p:nvGrpSpPr>
          <p:grpSpPr>
            <a:xfrm>
              <a:off x="3511350" y="3190725"/>
              <a:ext cx="5512499" cy="3377400"/>
              <a:chOff x="3587550" y="2504925"/>
              <a:chExt cx="5512499" cy="3377400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3587550" y="2504925"/>
                <a:ext cx="5512499" cy="33774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6056375" y="27477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5599175" y="3128775"/>
                <a:ext cx="678900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p2a</a:t>
                </a:r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6437375" y="3128775"/>
                <a:ext cx="665099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p2b</a:t>
                </a:r>
              </a:p>
            </p:txBody>
          </p:sp>
          <p:sp>
            <p:nvSpPr>
              <p:cNvPr id="230" name="Shape 230"/>
              <p:cNvSpPr/>
              <p:nvPr/>
            </p:nvSpPr>
            <p:spPr>
              <a:xfrm>
                <a:off x="6053675" y="35143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p3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617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p4a</a:t>
                </a: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4303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p4b</a:t>
                </a:r>
              </a:p>
            </p:txBody>
          </p:sp>
          <p:sp>
            <p:nvSpPr>
              <p:cNvPr id="233" name="Shape 233"/>
              <p:cNvSpPr/>
              <p:nvPr/>
            </p:nvSpPr>
            <p:spPr>
              <a:xfrm>
                <a:off x="4989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p4c</a:t>
                </a:r>
              </a:p>
            </p:txBody>
          </p:sp>
          <p:sp>
            <p:nvSpPr>
              <p:cNvPr id="234" name="Shape 234"/>
              <p:cNvSpPr/>
              <p:nvPr/>
            </p:nvSpPr>
            <p:spPr>
              <a:xfrm>
                <a:off x="56753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p4d</a:t>
                </a:r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3611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p4e</a:t>
                </a:r>
              </a:p>
            </p:txBody>
          </p:sp>
          <p:sp>
            <p:nvSpPr>
              <p:cNvPr id="236" name="Shape 236"/>
              <p:cNvSpPr/>
              <p:nvPr/>
            </p:nvSpPr>
            <p:spPr>
              <a:xfrm>
                <a:off x="70469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p4f</a:t>
                </a:r>
              </a:p>
            </p:txBody>
          </p:sp>
          <p:sp>
            <p:nvSpPr>
              <p:cNvPr id="237" name="Shape 237"/>
              <p:cNvSpPr/>
              <p:nvPr/>
            </p:nvSpPr>
            <p:spPr>
              <a:xfrm>
                <a:off x="77327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p4g</a:t>
                </a: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8418575" y="38907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p4h</a:t>
                </a:r>
              </a:p>
            </p:txBody>
          </p:sp>
          <p:sp>
            <p:nvSpPr>
              <p:cNvPr id="239" name="Shape 239"/>
              <p:cNvSpPr/>
              <p:nvPr/>
            </p:nvSpPr>
            <p:spPr>
              <a:xfrm>
                <a:off x="4303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p5a</a:t>
                </a:r>
              </a:p>
            </p:txBody>
          </p:sp>
          <p:sp>
            <p:nvSpPr>
              <p:cNvPr id="240" name="Shape 240"/>
              <p:cNvSpPr/>
              <p:nvPr/>
            </p:nvSpPr>
            <p:spPr>
              <a:xfrm>
                <a:off x="49895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p5b</a:t>
                </a:r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56753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p5c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63611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p5d</a:t>
                </a:r>
              </a:p>
            </p:txBody>
          </p:sp>
          <p:sp>
            <p:nvSpPr>
              <p:cNvPr id="243" name="Shape 243"/>
              <p:cNvSpPr/>
              <p:nvPr/>
            </p:nvSpPr>
            <p:spPr>
              <a:xfrm>
                <a:off x="70469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p5e</a:t>
                </a:r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7732775" y="4424175"/>
                <a:ext cx="610200" cy="322500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p5f</a:t>
                </a:r>
              </a:p>
            </p:txBody>
          </p:sp>
          <p:sp>
            <p:nvSpPr>
              <p:cNvPr id="245" name="Shape 245"/>
              <p:cNvSpPr/>
              <p:nvPr/>
            </p:nvSpPr>
            <p:spPr>
              <a:xfrm>
                <a:off x="6059075" y="5026175"/>
                <a:ext cx="521100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p6</a:t>
                </a:r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6056375" y="5487950"/>
                <a:ext cx="507600" cy="267599"/>
              </a:xfrm>
              <a:prstGeom prst="rect">
                <a:avLst/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"/>
                  <a:t>p7</a:t>
                </a:r>
              </a:p>
            </p:txBody>
          </p:sp>
          <p:cxnSp>
            <p:nvCxnSpPr>
              <p:cNvPr id="247" name="Shape 247"/>
              <p:cNvCxnSpPr>
                <a:stCxn id="234" idx="0"/>
                <a:endCxn id="230" idx="2"/>
              </p:cNvCxnSpPr>
              <p:nvPr/>
            </p:nvCxnSpPr>
            <p:spPr>
              <a:xfrm flipH="1" rot="10800000">
                <a:off x="5980475" y="3781875"/>
                <a:ext cx="3270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48" name="Shape 248"/>
              <p:cNvCxnSpPr>
                <a:stCxn id="235" idx="0"/>
                <a:endCxn id="249" idx="0"/>
              </p:cNvCxnSpPr>
              <p:nvPr/>
            </p:nvCxnSpPr>
            <p:spPr>
              <a:xfrm rot="10800000">
                <a:off x="6379175" y="3791175"/>
                <a:ext cx="287100" cy="99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0" name="Shape 250"/>
              <p:cNvCxnSpPr>
                <a:stCxn id="233" idx="0"/>
                <a:endCxn id="230" idx="2"/>
              </p:cNvCxnSpPr>
              <p:nvPr/>
            </p:nvCxnSpPr>
            <p:spPr>
              <a:xfrm flipH="1" rot="10800000">
                <a:off x="5294675" y="3781875"/>
                <a:ext cx="10128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1" name="Shape 251"/>
              <p:cNvCxnSpPr>
                <a:stCxn id="232" idx="0"/>
                <a:endCxn id="230" idx="2"/>
              </p:cNvCxnSpPr>
              <p:nvPr/>
            </p:nvCxnSpPr>
            <p:spPr>
              <a:xfrm flipH="1" rot="10800000">
                <a:off x="4608875" y="3781875"/>
                <a:ext cx="16986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2" name="Shape 252"/>
              <p:cNvCxnSpPr>
                <a:stCxn id="231" idx="0"/>
                <a:endCxn id="230" idx="2"/>
              </p:cNvCxnSpPr>
              <p:nvPr/>
            </p:nvCxnSpPr>
            <p:spPr>
              <a:xfrm flipH="1" rot="10800000">
                <a:off x="3923075" y="3781875"/>
                <a:ext cx="23844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3" name="Shape 253"/>
              <p:cNvCxnSpPr>
                <a:stCxn id="236" idx="0"/>
                <a:endCxn id="230" idx="2"/>
              </p:cNvCxnSpPr>
              <p:nvPr/>
            </p:nvCxnSpPr>
            <p:spPr>
              <a:xfrm rot="10800000">
                <a:off x="6307475" y="3781875"/>
                <a:ext cx="10446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4" name="Shape 254"/>
              <p:cNvCxnSpPr>
                <a:stCxn id="237" idx="0"/>
                <a:endCxn id="230" idx="2"/>
              </p:cNvCxnSpPr>
              <p:nvPr/>
            </p:nvCxnSpPr>
            <p:spPr>
              <a:xfrm rot="10800000">
                <a:off x="6307475" y="3781875"/>
                <a:ext cx="17304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5" name="Shape 255"/>
              <p:cNvCxnSpPr>
                <a:stCxn id="238" idx="0"/>
                <a:endCxn id="230" idx="2"/>
              </p:cNvCxnSpPr>
              <p:nvPr/>
            </p:nvCxnSpPr>
            <p:spPr>
              <a:xfrm rot="10800000">
                <a:off x="6307475" y="3781875"/>
                <a:ext cx="2416200" cy="10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6" name="Shape 256"/>
              <p:cNvCxnSpPr>
                <a:stCxn id="230" idx="0"/>
                <a:endCxn id="228" idx="2"/>
              </p:cNvCxnSpPr>
              <p:nvPr/>
            </p:nvCxnSpPr>
            <p:spPr>
              <a:xfrm rot="10800000">
                <a:off x="5938475" y="3396450"/>
                <a:ext cx="369000" cy="11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7" name="Shape 257"/>
              <p:cNvCxnSpPr>
                <a:stCxn id="228" idx="0"/>
                <a:endCxn id="227" idx="2"/>
              </p:cNvCxnSpPr>
              <p:nvPr/>
            </p:nvCxnSpPr>
            <p:spPr>
              <a:xfrm flipH="1" rot="10800000">
                <a:off x="5938625" y="3015075"/>
                <a:ext cx="378300" cy="11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8" name="Shape 258"/>
              <p:cNvCxnSpPr>
                <a:stCxn id="229" idx="0"/>
                <a:endCxn id="227" idx="2"/>
              </p:cNvCxnSpPr>
              <p:nvPr/>
            </p:nvCxnSpPr>
            <p:spPr>
              <a:xfrm rot="10800000">
                <a:off x="6316924" y="3015075"/>
                <a:ext cx="453000" cy="11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59" name="Shape 259"/>
              <p:cNvCxnSpPr>
                <a:stCxn id="239" idx="0"/>
                <a:endCxn id="238" idx="2"/>
              </p:cNvCxnSpPr>
              <p:nvPr/>
            </p:nvCxnSpPr>
            <p:spPr>
              <a:xfrm flipH="1" rot="10800000">
                <a:off x="4608875" y="4213275"/>
                <a:ext cx="41148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0" name="Shape 260"/>
              <p:cNvCxnSpPr>
                <a:stCxn id="239" idx="0"/>
                <a:endCxn id="237" idx="2"/>
              </p:cNvCxnSpPr>
              <p:nvPr/>
            </p:nvCxnSpPr>
            <p:spPr>
              <a:xfrm flipH="1"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1" name="Shape 261"/>
              <p:cNvCxnSpPr>
                <a:stCxn id="240" idx="0"/>
                <a:endCxn id="232" idx="2"/>
              </p:cNvCxnSpPr>
              <p:nvPr/>
            </p:nvCxnSpPr>
            <p:spPr>
              <a:xfrm rot="10800000">
                <a:off x="4608875" y="4213275"/>
                <a:ext cx="6858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2" name="Shape 262"/>
              <p:cNvCxnSpPr>
                <a:stCxn id="240" idx="0"/>
                <a:endCxn id="237" idx="2"/>
              </p:cNvCxnSpPr>
              <p:nvPr/>
            </p:nvCxnSpPr>
            <p:spPr>
              <a:xfrm flipH="1" rot="10800000">
                <a:off x="5294675" y="4213275"/>
                <a:ext cx="27432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3" name="Shape 263"/>
              <p:cNvCxnSpPr>
                <a:stCxn id="240" idx="0"/>
                <a:endCxn id="238" idx="2"/>
              </p:cNvCxnSpPr>
              <p:nvPr/>
            </p:nvCxnSpPr>
            <p:spPr>
              <a:xfrm flipH="1" rot="10800000">
                <a:off x="5294675" y="4213275"/>
                <a:ext cx="34290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4" name="Shape 264"/>
              <p:cNvCxnSpPr>
                <a:stCxn id="241" idx="0"/>
                <a:endCxn id="237" idx="2"/>
              </p:cNvCxnSpPr>
              <p:nvPr/>
            </p:nvCxnSpPr>
            <p:spPr>
              <a:xfrm flipH="1" rot="10800000">
                <a:off x="5980475" y="4213275"/>
                <a:ext cx="20574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5" name="Shape 265"/>
              <p:cNvCxnSpPr>
                <a:stCxn id="242" idx="0"/>
                <a:endCxn id="234" idx="2"/>
              </p:cNvCxnSpPr>
              <p:nvPr/>
            </p:nvCxnSpPr>
            <p:spPr>
              <a:xfrm rot="10800000">
                <a:off x="5980475" y="4213275"/>
                <a:ext cx="6858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6" name="Shape 266"/>
              <p:cNvCxnSpPr>
                <a:stCxn id="243" idx="0"/>
                <a:endCxn id="237" idx="2"/>
              </p:cNvCxnSpPr>
              <p:nvPr/>
            </p:nvCxnSpPr>
            <p:spPr>
              <a:xfrm flipH="1" rot="10800000">
                <a:off x="7352075" y="4213275"/>
                <a:ext cx="6858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7" name="Shape 267"/>
              <p:cNvCxnSpPr>
                <a:stCxn id="244" idx="0"/>
                <a:endCxn id="232" idx="2"/>
              </p:cNvCxnSpPr>
              <p:nvPr/>
            </p:nvCxnSpPr>
            <p:spPr>
              <a:xfrm rot="10800000">
                <a:off x="4608875" y="4213275"/>
                <a:ext cx="3429000" cy="210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8" name="Shape 268"/>
              <p:cNvCxnSpPr>
                <a:stCxn id="245" idx="0"/>
                <a:endCxn id="240" idx="2"/>
              </p:cNvCxnSpPr>
              <p:nvPr/>
            </p:nvCxnSpPr>
            <p:spPr>
              <a:xfrm rot="10800000">
                <a:off x="5294525" y="4746575"/>
                <a:ext cx="1025100" cy="279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cxnSp>
            <p:nvCxnSpPr>
              <p:cNvPr id="269" name="Shape 269"/>
              <p:cNvCxnSpPr>
                <a:stCxn id="246" idx="0"/>
                <a:endCxn id="245" idx="2"/>
              </p:cNvCxnSpPr>
              <p:nvPr/>
            </p:nvCxnSpPr>
            <p:spPr>
              <a:xfrm flipH="1" rot="10800000">
                <a:off x="6310175" y="5293850"/>
                <a:ext cx="9600" cy="19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</p:grpSp>
        <p:sp>
          <p:nvSpPr>
            <p:cNvPr id="270" name="Shape 270"/>
            <p:cNvSpPr txBox="1"/>
            <p:nvPr/>
          </p:nvSpPr>
          <p:spPr>
            <a:xfrm>
              <a:off x="2360680" y="2587171"/>
              <a:ext cx="821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"core"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676598" y="2749326"/>
              <a:ext cx="1182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"protocols"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EnergyMethod consumer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Algorithm is somewhat complicated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Has not changed since 2007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pose: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Drop edges from the EnergyGraph between residue pairs that have moved wrt each other (i.e. that have different colors in the "domain map")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Detect which pairs of residues are near each other using a "point graph." Each node in this graph represents an xyz point; edges are added between every pair of residues w/i a cutoff threshold.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point graph: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and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residues i and j are within an interaction cutoff, and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neither residue is a virtual residue, then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Add edge (i,j) to the EnergyGraph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(Re)scoring a pose (cont)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...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the energy graph: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two-body energies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edge (i,j) connects two residues with different colors, then score the context-independent two-body energies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Store the residue pair energies on the edge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residues: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the context-dependent one-body energies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if the residue has had internal-DOF changes, score the context-independent one-body energies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Iterate across all the long range two-body energies and their respective LREnergyContainers</a:t>
            </a:r>
          </a:p>
          <a:p>
            <a:pPr indent="-3175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400"/>
              <a:t>score each residue pair if (cont-dep || moved(i,j) )</a:t>
            </a:r>
          </a:p>
          <a:p>
            <a:pPr indent="-3175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400"/>
              <a:t>Evaluate whole-structure energies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PackerTask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 of instructions for which amino acids to use at which positions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Two peculiarities: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Knows the sequence of the starting Pose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All operations are </a:t>
            </a:r>
            <a:r>
              <a:rPr i="1" lang="en"/>
              <a:t>commutative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i="1" lang="en"/>
              <a:t>i.e. </a:t>
            </a:r>
            <a:r>
              <a:rPr lang="en"/>
              <a:t>order independent</a:t>
            </a: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TaskOperations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TaskOps modify a PackerTask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We’ll cover these in greater depth later</a:t>
            </a:r>
          </a:p>
        </p:txBody>
      </p:sp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4" y="2667625"/>
            <a:ext cx="2680700" cy="206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</a:t>
            </a: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Optimize rotamers on a fixed backbone.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Inputs: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Steps: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1. Detect neighbors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2. Build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3. Create an InteractionGraph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a. Compute 1-body rotamer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b. Compute 2-body rotamer energies*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4. Run simulated annealing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*sometimes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4. Run simulated annealing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for ( int i = 1; i &lt;= num_outer_iterations; ++i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for ( int j = 1; j &lt;= num_inner_iterations; ++j 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int newrot = pick_random_rotamer();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compute deltaE = E( newrot ) - E( oldrot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if ( metropolis_accept( temp, deltaE 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    accept random_rotamer;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decrease_temperature( temp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</p:txBody>
      </p:sp>
      <p:sp>
        <p:nvSpPr>
          <p:cNvPr id="439" name="Shape 439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grpSp>
        <p:nvGrpSpPr>
          <p:cNvPr id="440" name="Shape 440"/>
          <p:cNvGrpSpPr/>
          <p:nvPr/>
        </p:nvGrpSpPr>
        <p:grpSpPr>
          <a:xfrm>
            <a:off x="1438994" y="3641662"/>
            <a:ext cx="2005125" cy="1266356"/>
            <a:chOff x="1438994" y="4855550"/>
            <a:chExt cx="2005125" cy="1688475"/>
          </a:xfrm>
        </p:grpSpPr>
        <p:grpSp>
          <p:nvGrpSpPr>
            <p:cNvPr id="441" name="Shape 441"/>
            <p:cNvGrpSpPr/>
            <p:nvPr/>
          </p:nvGrpSpPr>
          <p:grpSpPr>
            <a:xfrm rot="7633688">
              <a:off x="2624477" y="5784886"/>
              <a:ext cx="170195" cy="263729"/>
              <a:chOff x="1855935" y="5936315"/>
              <a:chExt cx="138919" cy="235303"/>
            </a:xfrm>
          </p:grpSpPr>
          <p:cxnSp>
            <p:nvCxnSpPr>
              <p:cNvPr id="442" name="Shape 442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3" name="Shape 443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4" name="Shape 444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5" name="Shape 445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6" name="Shape 446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7" name="Shape 447"/>
              <p:cNvCxnSpPr/>
              <p:nvPr/>
            </p:nvCxnSpPr>
            <p:spPr>
              <a:xfrm flipH="1" rot="10800000">
                <a:off x="1855935" y="6049324"/>
                <a:ext cx="68700" cy="22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8" name="Shape 448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49" name="Shape 449"/>
              <p:cNvCxnSpPr/>
              <p:nvPr/>
            </p:nvCxnSpPr>
            <p:spPr>
              <a:xfrm flipH="1">
                <a:off x="1937854" y="5936315"/>
                <a:ext cx="56999" cy="248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450" name="Shape 450"/>
            <p:cNvSpPr/>
            <p:nvPr/>
          </p:nvSpPr>
          <p:spPr>
            <a:xfrm>
              <a:off x="1438994" y="4855550"/>
              <a:ext cx="2005125" cy="1688475"/>
            </a:xfrm>
            <a:custGeom>
              <a:pathLst>
                <a:path extrusionOk="0" h="67539" w="80205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451" name="Shape 451"/>
            <p:cNvCxnSpPr/>
            <p:nvPr/>
          </p:nvCxnSpPr>
          <p:spPr>
            <a:xfrm flipH="1" rot="10800000">
              <a:off x="2397743" y="5065025"/>
              <a:ext cx="65400" cy="56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452" name="Shape 452"/>
            <p:cNvCxnSpPr/>
            <p:nvPr/>
          </p:nvCxnSpPr>
          <p:spPr>
            <a:xfrm>
              <a:off x="2455239" y="5065855"/>
              <a:ext cx="89699" cy="27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453" name="Shape 453"/>
            <p:cNvGrpSpPr/>
            <p:nvPr/>
          </p:nvGrpSpPr>
          <p:grpSpPr>
            <a:xfrm>
              <a:off x="2321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454" name="Shape 45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55" name="Shape 45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56" name="Shape 456"/>
              <p:cNvCxnSpPr/>
              <p:nvPr/>
            </p:nvCxnSpPr>
            <p:spPr>
              <a:xfrm flipH="1" rot="10800000">
                <a:off x="2466481" y="5599915"/>
                <a:ext cx="85799" cy="428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57" name="Shape 45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458" name="Shape 458"/>
            <p:cNvCxnSpPr/>
            <p:nvPr/>
          </p:nvCxnSpPr>
          <p:spPr>
            <a:xfrm>
              <a:off x="2574125" y="5336300"/>
              <a:ext cx="97499" cy="116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459" name="Shape 459"/>
            <p:cNvGrpSpPr/>
            <p:nvPr/>
          </p:nvGrpSpPr>
          <p:grpSpPr>
            <a:xfrm>
              <a:off x="2046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460" name="Shape 460"/>
              <p:cNvCxnSpPr/>
              <p:nvPr/>
            </p:nvCxnSpPr>
            <p:spPr>
              <a:xfrm flipH="1">
                <a:off x="1924660" y="5952180"/>
                <a:ext cx="7800" cy="10097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1" name="Shape 461"/>
              <p:cNvCxnSpPr/>
              <p:nvPr/>
            </p:nvCxnSpPr>
            <p:spPr>
              <a:xfrm>
                <a:off x="1920735" y="6044550"/>
                <a:ext cx="70800" cy="3435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2" name="Shape 462"/>
              <p:cNvCxnSpPr/>
              <p:nvPr/>
            </p:nvCxnSpPr>
            <p:spPr>
              <a:xfrm flipH="1">
                <a:off x="1982248" y="6070802"/>
                <a:ext cx="3900" cy="815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3" name="Shape 463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4" name="Shape 464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5" name="Shape 465"/>
              <p:cNvCxnSpPr/>
              <p:nvPr/>
            </p:nvCxnSpPr>
            <p:spPr>
              <a:xfrm flipH="1" rot="10800000">
                <a:off x="1855935" y="6049420"/>
                <a:ext cx="68700" cy="2270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6" name="Shape 466"/>
              <p:cNvCxnSpPr/>
              <p:nvPr/>
            </p:nvCxnSpPr>
            <p:spPr>
              <a:xfrm flipH="1">
                <a:off x="1859139" y="6063996"/>
                <a:ext cx="3900" cy="81556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67" name="Shape 467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468" name="Shape 468"/>
            <p:cNvGrpSpPr/>
            <p:nvPr/>
          </p:nvGrpSpPr>
          <p:grpSpPr>
            <a:xfrm rot="1099139">
              <a:off x="2295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469" name="Shape 469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0" name="Shape 470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71" name="Shape 471"/>
                <p:cNvCxnSpPr/>
                <p:nvPr/>
              </p:nvCxnSpPr>
              <p:spPr>
                <a:xfrm flipH="1" rot="10800000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72" name="Shape 472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473" name="Shape 473"/>
              <p:cNvCxnSpPr/>
              <p:nvPr/>
            </p:nvCxnSpPr>
            <p:spPr>
              <a:xfrm flipH="1" rot="10800000">
                <a:off x="2252562" y="5917921"/>
                <a:ext cx="39000" cy="56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474" name="Shape 474"/>
            <p:cNvGrpSpPr/>
            <p:nvPr/>
          </p:nvGrpSpPr>
          <p:grpSpPr>
            <a:xfrm rot="2585240">
              <a:off x="1597975" y="6160626"/>
              <a:ext cx="102288" cy="158272"/>
              <a:chOff x="2195821" y="5917921"/>
              <a:chExt cx="102290" cy="158274"/>
            </a:xfrm>
          </p:grpSpPr>
          <p:grpSp>
            <p:nvGrpSpPr>
              <p:cNvPr id="475" name="Shape 475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476" name="Shape 476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77" name="Shape 477"/>
                <p:cNvCxnSpPr/>
                <p:nvPr/>
              </p:nvCxnSpPr>
              <p:spPr>
                <a:xfrm flipH="1" rot="10800000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78" name="Shape 478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479" name="Shape 479"/>
              <p:cNvCxnSpPr/>
              <p:nvPr/>
            </p:nvCxnSpPr>
            <p:spPr>
              <a:xfrm flipH="1" rot="10800000">
                <a:off x="2252562" y="5917921"/>
                <a:ext cx="39000" cy="56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480" name="Shape 480"/>
            <p:cNvGrpSpPr/>
            <p:nvPr/>
          </p:nvGrpSpPr>
          <p:grpSpPr>
            <a:xfrm rot="-4420469">
              <a:off x="2833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481" name="Shape 481"/>
              <p:cNvCxnSpPr/>
              <p:nvPr/>
            </p:nvCxnSpPr>
            <p:spPr>
              <a:xfrm flipH="1" rot="10800000">
                <a:off x="2712025" y="6122700"/>
                <a:ext cx="7200" cy="665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82" name="Shape 482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483" name="Shape 483"/>
              <p:cNvCxnSpPr/>
              <p:nvPr/>
            </p:nvCxnSpPr>
            <p:spPr>
              <a:xfrm flipH="1" rot="10800000">
                <a:off x="2716800" y="6097775"/>
                <a:ext cx="54600" cy="33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484" name="Shape 484"/>
            <p:cNvGrpSpPr/>
            <p:nvPr/>
          </p:nvGrpSpPr>
          <p:grpSpPr>
            <a:xfrm rot="978633">
              <a:off x="1846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485" name="Shape 485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486" name="Shape 486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487" name="Shape 487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88" name="Shape 488"/>
                <p:cNvCxnSpPr/>
                <p:nvPr/>
              </p:nvCxnSpPr>
              <p:spPr>
                <a:xfrm flipH="1" rot="10800000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89" name="Shape 489"/>
                <p:cNvCxnSpPr/>
                <p:nvPr/>
              </p:nvCxnSpPr>
              <p:spPr>
                <a:xfrm flipH="1" rot="10800000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0" name="Shape 490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1" name="Shape 491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2" name="Shape 492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3" name="Shape 493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4" name="Shape 494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5" name="Shape 495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6" name="Shape 496"/>
                <p:cNvCxnSpPr/>
                <p:nvPr/>
              </p:nvCxnSpPr>
              <p:spPr>
                <a:xfrm flipH="1" rot="10800000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497" name="Shape 497"/>
                <p:cNvCxnSpPr/>
                <p:nvPr/>
              </p:nvCxnSpPr>
              <p:spPr>
                <a:xfrm flipH="1" rot="10800000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grpSp>
          <p:nvGrpSpPr>
            <p:cNvPr id="498" name="Shape 498"/>
            <p:cNvGrpSpPr/>
            <p:nvPr/>
          </p:nvGrpSpPr>
          <p:grpSpPr>
            <a:xfrm rot="9969999">
              <a:off x="2819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499" name="Shape 499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0" name="Shape 500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1" name="Shape 501"/>
              <p:cNvCxnSpPr/>
              <p:nvPr/>
            </p:nvCxnSpPr>
            <p:spPr>
              <a:xfrm flipH="1" rot="10800000">
                <a:off x="2466481" y="5599915"/>
                <a:ext cx="85799" cy="428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2" name="Shape 502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503" name="Shape 503"/>
            <p:cNvCxnSpPr/>
            <p:nvPr/>
          </p:nvCxnSpPr>
          <p:spPr>
            <a:xfrm>
              <a:off x="1754817" y="5976921"/>
              <a:ext cx="54600" cy="6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504" name="Shape 504"/>
            <p:cNvGrpSpPr/>
            <p:nvPr/>
          </p:nvGrpSpPr>
          <p:grpSpPr>
            <a:xfrm rot="1625883">
              <a:off x="2934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05" name="Shape 505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6" name="Shape 506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7" name="Shape 507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8" name="Shape 508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09" name="Shape 509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0" name="Shape 510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1" name="Shape 511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grpSp>
        <p:nvGrpSpPr>
          <p:cNvPr id="512" name="Shape 512"/>
          <p:cNvGrpSpPr/>
          <p:nvPr/>
        </p:nvGrpSpPr>
        <p:grpSpPr>
          <a:xfrm>
            <a:off x="4105994" y="3641662"/>
            <a:ext cx="2005125" cy="1266356"/>
            <a:chOff x="4105994" y="4855550"/>
            <a:chExt cx="2005125" cy="1688475"/>
          </a:xfrm>
        </p:grpSpPr>
        <p:grpSp>
          <p:nvGrpSpPr>
            <p:cNvPr id="513" name="Shape 513"/>
            <p:cNvGrpSpPr/>
            <p:nvPr/>
          </p:nvGrpSpPr>
          <p:grpSpPr>
            <a:xfrm rot="-7021577">
              <a:off x="5331228" y="5865091"/>
              <a:ext cx="226423" cy="146277"/>
              <a:chOff x="2388378" y="5574533"/>
              <a:chExt cx="226422" cy="146277"/>
            </a:xfrm>
          </p:grpSpPr>
          <p:cxnSp>
            <p:nvCxnSpPr>
              <p:cNvPr id="514" name="Shape 514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5" name="Shape 515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6" name="Shape 516"/>
              <p:cNvCxnSpPr/>
              <p:nvPr/>
            </p:nvCxnSpPr>
            <p:spPr>
              <a:xfrm flipH="1" rot="10800000">
                <a:off x="2466481" y="5599915"/>
                <a:ext cx="85799" cy="428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17" name="Shape 517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518" name="Shape 518"/>
            <p:cNvSpPr/>
            <p:nvPr/>
          </p:nvSpPr>
          <p:spPr>
            <a:xfrm>
              <a:off x="4105994" y="4855550"/>
              <a:ext cx="2005125" cy="1688475"/>
            </a:xfrm>
            <a:custGeom>
              <a:pathLst>
                <a:path extrusionOk="0" h="67539" w="80205">
                  <a:moveTo>
                    <a:pt x="20777" y="0"/>
                  </a:moveTo>
                  <a:cubicBezTo>
                    <a:pt x="24838" y="3020"/>
                    <a:pt x="44418" y="11769"/>
                    <a:pt x="45147" y="18122"/>
                  </a:cubicBezTo>
                  <a:cubicBezTo>
                    <a:pt x="45876" y="24475"/>
                    <a:pt x="32649" y="32285"/>
                    <a:pt x="25151" y="38118"/>
                  </a:cubicBezTo>
                  <a:cubicBezTo>
                    <a:pt x="17652" y="43950"/>
                    <a:pt x="-1093" y="48220"/>
                    <a:pt x="156" y="53115"/>
                  </a:cubicBezTo>
                  <a:cubicBezTo>
                    <a:pt x="1405" y="58009"/>
                    <a:pt x="27337" y="67695"/>
                    <a:pt x="32649" y="67487"/>
                  </a:cubicBezTo>
                  <a:cubicBezTo>
                    <a:pt x="37960" y="67278"/>
                    <a:pt x="30357" y="55197"/>
                    <a:pt x="32024" y="51865"/>
                  </a:cubicBezTo>
                  <a:cubicBezTo>
                    <a:pt x="33690" y="48532"/>
                    <a:pt x="36085" y="47907"/>
                    <a:pt x="42647" y="47491"/>
                  </a:cubicBezTo>
                  <a:cubicBezTo>
                    <a:pt x="49208" y="47074"/>
                    <a:pt x="68579" y="51761"/>
                    <a:pt x="71391" y="49366"/>
                  </a:cubicBezTo>
                  <a:cubicBezTo>
                    <a:pt x="74203" y="46970"/>
                    <a:pt x="58060" y="40096"/>
                    <a:pt x="59519" y="33119"/>
                  </a:cubicBezTo>
                  <a:cubicBezTo>
                    <a:pt x="60977" y="26141"/>
                    <a:pt x="79619" y="12602"/>
                    <a:pt x="80140" y="7499"/>
                  </a:cubicBezTo>
                  <a:cubicBezTo>
                    <a:pt x="80660" y="2395"/>
                    <a:pt x="65559" y="3333"/>
                    <a:pt x="62643" y="250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sp>
        <p:cxnSp>
          <p:nvCxnSpPr>
            <p:cNvPr id="519" name="Shape 519"/>
            <p:cNvCxnSpPr/>
            <p:nvPr/>
          </p:nvCxnSpPr>
          <p:spPr>
            <a:xfrm flipH="1" rot="10800000">
              <a:off x="5064743" y="5065025"/>
              <a:ext cx="65400" cy="56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20" name="Shape 520"/>
            <p:cNvCxnSpPr/>
            <p:nvPr/>
          </p:nvCxnSpPr>
          <p:spPr>
            <a:xfrm>
              <a:off x="5122239" y="5065855"/>
              <a:ext cx="89699" cy="27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521" name="Shape 521"/>
            <p:cNvGrpSpPr/>
            <p:nvPr/>
          </p:nvGrpSpPr>
          <p:grpSpPr>
            <a:xfrm>
              <a:off x="4988703" y="5636446"/>
              <a:ext cx="226422" cy="146277"/>
              <a:chOff x="2388378" y="5574533"/>
              <a:chExt cx="226422" cy="146277"/>
            </a:xfrm>
          </p:grpSpPr>
          <p:cxnSp>
            <p:nvCxnSpPr>
              <p:cNvPr id="522" name="Shape 522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23" name="Shape 523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24" name="Shape 524"/>
              <p:cNvCxnSpPr/>
              <p:nvPr/>
            </p:nvCxnSpPr>
            <p:spPr>
              <a:xfrm flipH="1" rot="10800000">
                <a:off x="2466481" y="5599915"/>
                <a:ext cx="85799" cy="428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25" name="Shape 525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526" name="Shape 526"/>
            <p:cNvCxnSpPr/>
            <p:nvPr/>
          </p:nvCxnSpPr>
          <p:spPr>
            <a:xfrm>
              <a:off x="5241125" y="5336300"/>
              <a:ext cx="97499" cy="116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527" name="Shape 527"/>
            <p:cNvGrpSpPr/>
            <p:nvPr/>
          </p:nvGrpSpPr>
          <p:grpSpPr>
            <a:xfrm>
              <a:off x="4713501" y="5808351"/>
              <a:ext cx="166123" cy="287310"/>
              <a:chOff x="1855935" y="5915275"/>
              <a:chExt cx="135600" cy="256344"/>
            </a:xfrm>
          </p:grpSpPr>
          <p:cxnSp>
            <p:nvCxnSpPr>
              <p:cNvPr id="528" name="Shape 528"/>
              <p:cNvCxnSpPr/>
              <p:nvPr/>
            </p:nvCxnSpPr>
            <p:spPr>
              <a:xfrm flipH="1">
                <a:off x="1924660" y="5952180"/>
                <a:ext cx="7800" cy="101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29" name="Shape 529"/>
              <p:cNvCxnSpPr/>
              <p:nvPr/>
            </p:nvCxnSpPr>
            <p:spPr>
              <a:xfrm>
                <a:off x="1920735" y="6044550"/>
                <a:ext cx="70800" cy="3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0" name="Shape 530"/>
              <p:cNvCxnSpPr/>
              <p:nvPr/>
            </p:nvCxnSpPr>
            <p:spPr>
              <a:xfrm flipH="1">
                <a:off x="1982248" y="6070802"/>
                <a:ext cx="3900" cy="81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1" name="Shape 531"/>
              <p:cNvCxnSpPr/>
              <p:nvPr/>
            </p:nvCxnSpPr>
            <p:spPr>
              <a:xfrm flipH="1">
                <a:off x="1918039" y="6143719"/>
                <a:ext cx="68100" cy="2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2" name="Shape 532"/>
              <p:cNvCxnSpPr/>
              <p:nvPr/>
            </p:nvCxnSpPr>
            <p:spPr>
              <a:xfrm rot="10800000">
                <a:off x="1857349" y="6136974"/>
                <a:ext cx="65400" cy="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3" name="Shape 533"/>
              <p:cNvCxnSpPr/>
              <p:nvPr/>
            </p:nvCxnSpPr>
            <p:spPr>
              <a:xfrm flipH="1" rot="10800000">
                <a:off x="1855935" y="6049324"/>
                <a:ext cx="68700" cy="22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4" name="Shape 534"/>
              <p:cNvCxnSpPr/>
              <p:nvPr/>
            </p:nvCxnSpPr>
            <p:spPr>
              <a:xfrm flipH="1">
                <a:off x="1859139" y="6063996"/>
                <a:ext cx="3900" cy="81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35" name="Shape 535"/>
              <p:cNvCxnSpPr/>
              <p:nvPr/>
            </p:nvCxnSpPr>
            <p:spPr>
              <a:xfrm>
                <a:off x="1868600" y="5915275"/>
                <a:ext cx="69299" cy="4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36" name="Shape 536"/>
            <p:cNvGrpSpPr/>
            <p:nvPr/>
          </p:nvGrpSpPr>
          <p:grpSpPr>
            <a:xfrm rot="1099139">
              <a:off x="4962868" y="5886821"/>
              <a:ext cx="102288" cy="158271"/>
              <a:chOff x="2195821" y="5917921"/>
              <a:chExt cx="102290" cy="158274"/>
            </a:xfrm>
          </p:grpSpPr>
          <p:grpSp>
            <p:nvGrpSpPr>
              <p:cNvPr id="537" name="Shape 537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38" name="Shape 538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39" name="Shape 539"/>
                <p:cNvCxnSpPr/>
                <p:nvPr/>
              </p:nvCxnSpPr>
              <p:spPr>
                <a:xfrm flipH="1" rot="10800000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40" name="Shape 540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541" name="Shape 541"/>
              <p:cNvCxnSpPr/>
              <p:nvPr/>
            </p:nvCxnSpPr>
            <p:spPr>
              <a:xfrm flipH="1" rot="10800000">
                <a:off x="2252562" y="5917921"/>
                <a:ext cx="39000" cy="56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42" name="Shape 542"/>
            <p:cNvGrpSpPr/>
            <p:nvPr/>
          </p:nvGrpSpPr>
          <p:grpSpPr>
            <a:xfrm rot="2585240">
              <a:off x="4264976" y="6160626"/>
              <a:ext cx="102288" cy="158272"/>
              <a:chOff x="2195821" y="5917921"/>
              <a:chExt cx="102290" cy="158274"/>
            </a:xfrm>
          </p:grpSpPr>
          <p:grpSp>
            <p:nvGrpSpPr>
              <p:cNvPr id="543" name="Shape 543"/>
              <p:cNvGrpSpPr/>
              <p:nvPr/>
            </p:nvGrpSpPr>
            <p:grpSpPr>
              <a:xfrm>
                <a:off x="2195821" y="5944031"/>
                <a:ext cx="102290" cy="132165"/>
                <a:chOff x="2191059" y="5940459"/>
                <a:chExt cx="102290" cy="132165"/>
              </a:xfrm>
            </p:grpSpPr>
            <p:cxnSp>
              <p:nvCxnSpPr>
                <p:cNvPr id="544" name="Shape 544"/>
                <p:cNvCxnSpPr/>
                <p:nvPr/>
              </p:nvCxnSpPr>
              <p:spPr>
                <a:xfrm rot="10800000">
                  <a:off x="2229149" y="6034525"/>
                  <a:ext cx="64200" cy="38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45" name="Shape 545"/>
                <p:cNvCxnSpPr/>
                <p:nvPr/>
              </p:nvCxnSpPr>
              <p:spPr>
                <a:xfrm flipH="1" rot="10800000">
                  <a:off x="2234690" y="5966862"/>
                  <a:ext cx="15600" cy="761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46" name="Shape 546"/>
                <p:cNvCxnSpPr/>
                <p:nvPr/>
              </p:nvCxnSpPr>
              <p:spPr>
                <a:xfrm rot="10800000">
                  <a:off x="2191059" y="5940459"/>
                  <a:ext cx="60299" cy="27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547" name="Shape 547"/>
              <p:cNvCxnSpPr/>
              <p:nvPr/>
            </p:nvCxnSpPr>
            <p:spPr>
              <a:xfrm flipH="1" rot="10800000">
                <a:off x="2252562" y="5917921"/>
                <a:ext cx="39000" cy="56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48" name="Shape 548"/>
            <p:cNvGrpSpPr/>
            <p:nvPr/>
          </p:nvGrpSpPr>
          <p:grpSpPr>
            <a:xfrm rot="-4420469">
              <a:off x="5500492" y="5647250"/>
              <a:ext cx="102302" cy="91526"/>
              <a:chOff x="2669099" y="6097775"/>
              <a:chExt cx="102300" cy="91524"/>
            </a:xfrm>
          </p:grpSpPr>
          <p:cxnSp>
            <p:nvCxnSpPr>
              <p:cNvPr id="549" name="Shape 549"/>
              <p:cNvCxnSpPr/>
              <p:nvPr/>
            </p:nvCxnSpPr>
            <p:spPr>
              <a:xfrm flipH="1" rot="10800000">
                <a:off x="2712025" y="6122700"/>
                <a:ext cx="7200" cy="665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50" name="Shape 550"/>
              <p:cNvCxnSpPr/>
              <p:nvPr/>
            </p:nvCxnSpPr>
            <p:spPr>
              <a:xfrm rot="10800000">
                <a:off x="2669099" y="6097775"/>
                <a:ext cx="47700" cy="33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51" name="Shape 551"/>
              <p:cNvCxnSpPr/>
              <p:nvPr/>
            </p:nvCxnSpPr>
            <p:spPr>
              <a:xfrm flipH="1" rot="10800000">
                <a:off x="2716800" y="6097775"/>
                <a:ext cx="54600" cy="33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52" name="Shape 552"/>
            <p:cNvGrpSpPr/>
            <p:nvPr/>
          </p:nvGrpSpPr>
          <p:grpSpPr>
            <a:xfrm rot="978633">
              <a:off x="4513608" y="6149962"/>
              <a:ext cx="210507" cy="304127"/>
              <a:chOff x="1906950" y="6222375"/>
              <a:chExt cx="157275" cy="266298"/>
            </a:xfrm>
          </p:grpSpPr>
          <p:cxnSp>
            <p:nvCxnSpPr>
              <p:cNvPr id="553" name="Shape 553"/>
              <p:cNvCxnSpPr/>
              <p:nvPr/>
            </p:nvCxnSpPr>
            <p:spPr>
              <a:xfrm>
                <a:off x="1909337" y="6322221"/>
                <a:ext cx="72599" cy="8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554" name="Shape 554"/>
              <p:cNvGrpSpPr/>
              <p:nvPr/>
            </p:nvGrpSpPr>
            <p:grpSpPr>
              <a:xfrm>
                <a:off x="1906950" y="6222375"/>
                <a:ext cx="157275" cy="266298"/>
                <a:chOff x="1906950" y="6222375"/>
                <a:chExt cx="157275" cy="266298"/>
              </a:xfrm>
            </p:grpSpPr>
            <p:cxnSp>
              <p:nvCxnSpPr>
                <p:cNvPr id="555" name="Shape 555"/>
                <p:cNvCxnSpPr/>
                <p:nvPr/>
              </p:nvCxnSpPr>
              <p:spPr>
                <a:xfrm rot="10800000">
                  <a:off x="1981813" y="6430173"/>
                  <a:ext cx="31499" cy="58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56" name="Shape 556"/>
                <p:cNvCxnSpPr/>
                <p:nvPr/>
              </p:nvCxnSpPr>
              <p:spPr>
                <a:xfrm flipH="1" rot="10800000">
                  <a:off x="1906950" y="6222375"/>
                  <a:ext cx="428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57" name="Shape 557"/>
                <p:cNvCxnSpPr/>
                <p:nvPr/>
              </p:nvCxnSpPr>
              <p:spPr>
                <a:xfrm flipH="1" rot="10800000">
                  <a:off x="1973625" y="6290240"/>
                  <a:ext cx="428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58" name="Shape 558"/>
                <p:cNvCxnSpPr/>
                <p:nvPr/>
              </p:nvCxnSpPr>
              <p:spPr>
                <a:xfrm>
                  <a:off x="1942675" y="6223400"/>
                  <a:ext cx="72599" cy="83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59" name="Shape 559"/>
                <p:cNvCxnSpPr/>
                <p:nvPr/>
              </p:nvCxnSpPr>
              <p:spPr>
                <a:xfrm rot="10800000">
                  <a:off x="2006899" y="6223399"/>
                  <a:ext cx="7200" cy="75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0" name="Shape 560"/>
                <p:cNvCxnSpPr/>
                <p:nvPr/>
              </p:nvCxnSpPr>
              <p:spPr>
                <a:xfrm rot="10800000">
                  <a:off x="1910459" y="6256737"/>
                  <a:ext cx="7200" cy="75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1" name="Shape 561"/>
                <p:cNvCxnSpPr/>
                <p:nvPr/>
              </p:nvCxnSpPr>
              <p:spPr>
                <a:xfrm>
                  <a:off x="1977190" y="6331528"/>
                  <a:ext cx="30900" cy="4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2" name="Shape 562"/>
                <p:cNvCxnSpPr/>
                <p:nvPr/>
              </p:nvCxnSpPr>
              <p:spPr>
                <a:xfrm>
                  <a:off x="2012925" y="6299375"/>
                  <a:ext cx="51300" cy="12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3" name="Shape 563"/>
                <p:cNvCxnSpPr/>
                <p:nvPr/>
              </p:nvCxnSpPr>
              <p:spPr>
                <a:xfrm flipH="1">
                  <a:off x="2049928" y="6301756"/>
                  <a:ext cx="6000" cy="67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4" name="Shape 564"/>
                <p:cNvCxnSpPr/>
                <p:nvPr/>
              </p:nvCxnSpPr>
              <p:spPr>
                <a:xfrm flipH="1" rot="10800000">
                  <a:off x="2001018" y="6359681"/>
                  <a:ext cx="56099" cy="14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565" name="Shape 565"/>
                <p:cNvCxnSpPr/>
                <p:nvPr/>
              </p:nvCxnSpPr>
              <p:spPr>
                <a:xfrm flipH="1" rot="10800000">
                  <a:off x="1983153" y="6367928"/>
                  <a:ext cx="21300" cy="71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grpSp>
          <p:nvGrpSpPr>
            <p:cNvPr id="566" name="Shape 566"/>
            <p:cNvGrpSpPr/>
            <p:nvPr/>
          </p:nvGrpSpPr>
          <p:grpSpPr>
            <a:xfrm rot="9969999">
              <a:off x="5486003" y="5369026"/>
              <a:ext cx="226423" cy="146278"/>
              <a:chOff x="2388378" y="5574533"/>
              <a:chExt cx="226422" cy="146277"/>
            </a:xfrm>
          </p:grpSpPr>
          <p:cxnSp>
            <p:nvCxnSpPr>
              <p:cNvPr id="567" name="Shape 567"/>
              <p:cNvCxnSpPr/>
              <p:nvPr/>
            </p:nvCxnSpPr>
            <p:spPr>
              <a:xfrm>
                <a:off x="2388378" y="5574533"/>
                <a:ext cx="74100" cy="662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68" name="Shape 568"/>
              <p:cNvCxnSpPr/>
              <p:nvPr/>
            </p:nvCxnSpPr>
            <p:spPr>
              <a:xfrm flipH="1">
                <a:off x="2435295" y="5635010"/>
                <a:ext cx="35099" cy="857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69" name="Shape 569"/>
              <p:cNvCxnSpPr/>
              <p:nvPr/>
            </p:nvCxnSpPr>
            <p:spPr>
              <a:xfrm flipH="1" rot="10800000">
                <a:off x="2466481" y="5599915"/>
                <a:ext cx="85799" cy="428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0" name="Shape 570"/>
              <p:cNvCxnSpPr/>
              <p:nvPr/>
            </p:nvCxnSpPr>
            <p:spPr>
              <a:xfrm>
                <a:off x="2544600" y="5599860"/>
                <a:ext cx="70199" cy="5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571" name="Shape 571"/>
            <p:cNvCxnSpPr/>
            <p:nvPr/>
          </p:nvCxnSpPr>
          <p:spPr>
            <a:xfrm>
              <a:off x="4421817" y="5976921"/>
              <a:ext cx="54600" cy="65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grpSp>
          <p:nvGrpSpPr>
            <p:cNvPr id="572" name="Shape 572"/>
            <p:cNvGrpSpPr/>
            <p:nvPr/>
          </p:nvGrpSpPr>
          <p:grpSpPr>
            <a:xfrm rot="1625883">
              <a:off x="5601124" y="5151445"/>
              <a:ext cx="297759" cy="136676"/>
              <a:chOff x="2926868" y="5168312"/>
              <a:chExt cx="297768" cy="136681"/>
            </a:xfrm>
          </p:grpSpPr>
          <p:cxnSp>
            <p:nvCxnSpPr>
              <p:cNvPr id="573" name="Shape 573"/>
              <p:cNvCxnSpPr/>
              <p:nvPr/>
            </p:nvCxnSpPr>
            <p:spPr>
              <a:xfrm rot="10800000">
                <a:off x="3165237" y="5254893"/>
                <a:ext cx="59399" cy="500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4" name="Shape 574"/>
              <p:cNvCxnSpPr/>
              <p:nvPr/>
            </p:nvCxnSpPr>
            <p:spPr>
              <a:xfrm flipH="1">
                <a:off x="3096068" y="5254981"/>
                <a:ext cx="76199" cy="1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5" name="Shape 575"/>
              <p:cNvCxnSpPr/>
              <p:nvPr/>
            </p:nvCxnSpPr>
            <p:spPr>
              <a:xfrm rot="10800000">
                <a:off x="3098393" y="5199899"/>
                <a:ext cx="7200" cy="78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6" name="Shape 576"/>
              <p:cNvCxnSpPr/>
              <p:nvPr/>
            </p:nvCxnSpPr>
            <p:spPr>
              <a:xfrm rot="10800000">
                <a:off x="3029462" y="5181262"/>
                <a:ext cx="66599" cy="26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7" name="Shape 577"/>
              <p:cNvCxnSpPr/>
              <p:nvPr/>
            </p:nvCxnSpPr>
            <p:spPr>
              <a:xfrm flipH="1">
                <a:off x="2981600" y="5181387"/>
                <a:ext cx="57299" cy="284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8" name="Shape 578"/>
              <p:cNvCxnSpPr/>
              <p:nvPr/>
            </p:nvCxnSpPr>
            <p:spPr>
              <a:xfrm rot="10800000">
                <a:off x="2926868" y="5168312"/>
                <a:ext cx="52500" cy="47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9" name="Shape 579"/>
              <p:cNvCxnSpPr/>
              <p:nvPr/>
            </p:nvCxnSpPr>
            <p:spPr>
              <a:xfrm flipH="1">
                <a:off x="2955668" y="5208868"/>
                <a:ext cx="26100" cy="593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580" name="Shape 580"/>
          <p:cNvSpPr/>
          <p:nvPr/>
        </p:nvSpPr>
        <p:spPr>
          <a:xfrm>
            <a:off x="3299750" y="4085156"/>
            <a:ext cx="1070399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2133425" y="4257862"/>
            <a:ext cx="3419718" cy="241556"/>
            <a:chOff x="2133425" y="5677150"/>
            <a:chExt cx="3419718" cy="322074"/>
          </a:xfrm>
        </p:grpSpPr>
        <p:grpSp>
          <p:nvGrpSpPr>
            <p:cNvPr id="582" name="Shape 582"/>
            <p:cNvGrpSpPr/>
            <p:nvPr/>
          </p:nvGrpSpPr>
          <p:grpSpPr>
            <a:xfrm>
              <a:off x="2133425" y="5677150"/>
              <a:ext cx="756900" cy="322074"/>
              <a:chOff x="2133425" y="5677150"/>
              <a:chExt cx="756900" cy="322074"/>
            </a:xfrm>
          </p:grpSpPr>
          <p:cxnSp>
            <p:nvCxnSpPr>
              <p:cNvPr id="583" name="Shape 583"/>
              <p:cNvCxnSpPr/>
              <p:nvPr/>
            </p:nvCxnSpPr>
            <p:spPr>
              <a:xfrm flipH="1" rot="10800000">
                <a:off x="2133425" y="5986625"/>
                <a:ext cx="618900" cy="125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4" name="Shape 584"/>
              <p:cNvCxnSpPr/>
              <p:nvPr/>
            </p:nvCxnSpPr>
            <p:spPr>
              <a:xfrm rot="10800000">
                <a:off x="2371924" y="5919824"/>
                <a:ext cx="380400" cy="5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5" name="Shape 585"/>
              <p:cNvCxnSpPr/>
              <p:nvPr/>
            </p:nvCxnSpPr>
            <p:spPr>
              <a:xfrm rot="10800000">
                <a:off x="2400975" y="5677150"/>
                <a:ext cx="363899" cy="29699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6" name="Shape 586"/>
              <p:cNvCxnSpPr/>
              <p:nvPr/>
            </p:nvCxnSpPr>
            <p:spPr>
              <a:xfrm flipH="1" rot="10800000">
                <a:off x="2752325" y="5714949"/>
                <a:ext cx="138000" cy="255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lg" w="lg" type="none"/>
                <a:tailEnd len="lg" w="lg" type="none"/>
              </a:ln>
            </p:spPr>
          </p:cxnSp>
        </p:grpSp>
        <p:cxnSp>
          <p:nvCxnSpPr>
            <p:cNvPr id="587" name="Shape 587"/>
            <p:cNvCxnSpPr/>
            <p:nvPr/>
          </p:nvCxnSpPr>
          <p:spPr>
            <a:xfrm flipH="1" rot="10800000">
              <a:off x="4796243" y="5986625"/>
              <a:ext cx="618900" cy="1259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588" name="Shape 588"/>
            <p:cNvCxnSpPr/>
            <p:nvPr/>
          </p:nvCxnSpPr>
          <p:spPr>
            <a:xfrm rot="10800000">
              <a:off x="5034743" y="5919824"/>
              <a:ext cx="380400" cy="58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589" name="Shape 589"/>
            <p:cNvCxnSpPr/>
            <p:nvPr/>
          </p:nvCxnSpPr>
          <p:spPr>
            <a:xfrm rot="10800000">
              <a:off x="5063793" y="5677150"/>
              <a:ext cx="363899" cy="29699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590" name="Shape 590"/>
            <p:cNvCxnSpPr/>
            <p:nvPr/>
          </p:nvCxnSpPr>
          <p:spPr>
            <a:xfrm flipH="1" rot="10800000">
              <a:off x="5415143" y="5714949"/>
              <a:ext cx="138000" cy="255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Sim. Annealing</a:t>
            </a: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DeltaE: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 algn="ctr">
              <a:spcBef>
                <a:spcPts val="0"/>
              </a:spcBef>
              <a:buNone/>
            </a:pPr>
            <a:r>
              <a:rPr i="1" lang="en" sz="1400"/>
              <a:t>[ E</a:t>
            </a:r>
            <a:r>
              <a:rPr baseline="-25000" i="1" lang="en" sz="1400"/>
              <a:t>1</a:t>
            </a:r>
            <a:r>
              <a:rPr i="1" lang="en" sz="1400"/>
              <a:t>( newrot ) + sum</a:t>
            </a:r>
            <a:r>
              <a:rPr baseline="-25000" i="1" lang="en" sz="1400"/>
              <a:t>j</a:t>
            </a:r>
            <a:r>
              <a:rPr i="1" lang="en" sz="1400"/>
              <a:t> E</a:t>
            </a:r>
            <a:r>
              <a:rPr baseline="-25000" i="1" lang="en" sz="1400"/>
              <a:t>2</a:t>
            </a:r>
            <a:r>
              <a:rPr i="1" lang="en" sz="1400"/>
              <a:t>( newrot, j ) ] -  [ E</a:t>
            </a:r>
            <a:r>
              <a:rPr baseline="-25000" i="1" lang="en" sz="1400"/>
              <a:t>1</a:t>
            </a:r>
            <a:r>
              <a:rPr i="1" lang="en" sz="1400"/>
              <a:t>( oldrot ) + sum</a:t>
            </a:r>
            <a:r>
              <a:rPr baseline="-25000" i="1" lang="en" sz="1400"/>
              <a:t>j</a:t>
            </a:r>
            <a:r>
              <a:rPr i="1" lang="en" sz="1400"/>
              <a:t>E</a:t>
            </a:r>
            <a:r>
              <a:rPr baseline="-25000" i="1" lang="en" sz="1400"/>
              <a:t>2</a:t>
            </a:r>
            <a:r>
              <a:rPr i="1" lang="en" sz="1400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i="1" lang="en" sz="1400"/>
              <a:t>E</a:t>
            </a:r>
            <a:r>
              <a:rPr baseline="-25000" i="1" lang="en" sz="1400"/>
              <a:t>1</a:t>
            </a:r>
            <a:r>
              <a:rPr i="1" lang="en" sz="1400"/>
              <a:t>( newrot )</a:t>
            </a:r>
            <a:r>
              <a:rPr lang="en" sz="1400"/>
              <a:t>: The sum of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all one-body energies for newrot, plus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400"/>
              <a:t>the two-body energies newrot has with the background.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400"/>
              <a:t>E</a:t>
            </a:r>
            <a:r>
              <a:rPr baseline="-25000" i="1" lang="en" sz="1400"/>
              <a:t>2</a:t>
            </a:r>
            <a:r>
              <a:rPr i="1" lang="en" sz="1400"/>
              <a:t>( newrot, j )</a:t>
            </a:r>
            <a:r>
              <a:rPr lang="en" sz="1400"/>
              <a:t>: The sum of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       all the two-body energies newrot has with neighboring rotamer, </a:t>
            </a:r>
            <a:r>
              <a:rPr i="1" lang="en" sz="1400"/>
              <a:t>j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</a:t>
            </a:r>
            <a:r>
              <a:rPr baseline="-25000" lang="en" sz="1400"/>
              <a:t>1</a:t>
            </a:r>
            <a:r>
              <a:rPr lang="en" sz="1400"/>
              <a:t> and E</a:t>
            </a:r>
            <a:r>
              <a:rPr baseline="-25000" lang="en" sz="1400"/>
              <a:t>2</a:t>
            </a:r>
            <a:r>
              <a:rPr lang="en" sz="1400"/>
              <a:t> can be computed ahead of time and stored in tables.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and if we have a sparse set of neighbors, then the appropriate data structure to use to store the E</a:t>
            </a:r>
            <a:r>
              <a:rPr baseline="-25000" lang="en" sz="1400"/>
              <a:t>1</a:t>
            </a:r>
            <a:r>
              <a:rPr lang="en" sz="1400"/>
              <a:t> and E</a:t>
            </a:r>
            <a:r>
              <a:rPr baseline="-25000" lang="en" sz="1400"/>
              <a:t>2</a:t>
            </a:r>
            <a:r>
              <a:rPr lang="en" sz="1400"/>
              <a:t> tables is...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3817994" y="1556088"/>
            <a:ext cx="3090098" cy="2023637"/>
          </a:xfrm>
          <a:custGeom>
            <a:pathLst>
              <a:path extrusionOk="0" h="67539" w="80205">
                <a:moveTo>
                  <a:pt x="20777" y="0"/>
                </a:moveTo>
                <a:cubicBezTo>
                  <a:pt x="24838" y="3020"/>
                  <a:pt x="44418" y="11769"/>
                  <a:pt x="45147" y="18122"/>
                </a:cubicBezTo>
                <a:cubicBezTo>
                  <a:pt x="45876" y="24475"/>
                  <a:pt x="32649" y="32285"/>
                  <a:pt x="25151" y="38118"/>
                </a:cubicBezTo>
                <a:cubicBezTo>
                  <a:pt x="17652" y="43950"/>
                  <a:pt x="-1093" y="48220"/>
                  <a:pt x="156" y="53115"/>
                </a:cubicBezTo>
                <a:cubicBezTo>
                  <a:pt x="1405" y="58009"/>
                  <a:pt x="27337" y="67695"/>
                  <a:pt x="32649" y="67487"/>
                </a:cubicBezTo>
                <a:cubicBezTo>
                  <a:pt x="37960" y="67278"/>
                  <a:pt x="30357" y="55197"/>
                  <a:pt x="32024" y="51865"/>
                </a:cubicBezTo>
                <a:cubicBezTo>
                  <a:pt x="33690" y="48532"/>
                  <a:pt x="36085" y="47907"/>
                  <a:pt x="42647" y="47491"/>
                </a:cubicBezTo>
                <a:cubicBezTo>
                  <a:pt x="49208" y="47074"/>
                  <a:pt x="68579" y="51761"/>
                  <a:pt x="71391" y="49366"/>
                </a:cubicBezTo>
                <a:cubicBezTo>
                  <a:pt x="74203" y="46970"/>
                  <a:pt x="58060" y="40096"/>
                  <a:pt x="59519" y="33119"/>
                </a:cubicBezTo>
                <a:cubicBezTo>
                  <a:pt x="60977" y="26141"/>
                  <a:pt x="79619" y="12602"/>
                  <a:pt x="80140" y="7499"/>
                </a:cubicBezTo>
                <a:cubicBezTo>
                  <a:pt x="80660" y="2395"/>
                  <a:pt x="65559" y="3333"/>
                  <a:pt x="62643" y="250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num_states_ ( 1 per rotamer 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one_body_energies_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array with num_states_ entries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cache </a:t>
            </a:r>
            <a:r>
              <a:rPr i="1" lang="en"/>
              <a:t>oldrot</a:t>
            </a:r>
            <a:r>
              <a:rPr lang="en"/>
              <a:t> energies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Edges: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two_body_energies_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table of size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node1.num_states_ 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node2.num_states_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i="1" lang="en"/>
              <a:t>[ E</a:t>
            </a:r>
            <a:r>
              <a:rPr baseline="-25000" i="1" lang="en"/>
              <a:t>1</a:t>
            </a:r>
            <a:r>
              <a:rPr i="1" lang="en"/>
              <a:t>( newrot ) + sum</a:t>
            </a:r>
            <a:r>
              <a:rPr baseline="-25000" i="1" lang="en"/>
              <a:t>j</a:t>
            </a:r>
            <a:r>
              <a:rPr i="1" lang="en"/>
              <a:t> E</a:t>
            </a:r>
            <a:r>
              <a:rPr baseline="-25000" i="1" lang="en"/>
              <a:t>2</a:t>
            </a:r>
            <a:r>
              <a:rPr i="1" lang="en"/>
              <a:t>( newrot, j ) ] -  [ E</a:t>
            </a:r>
            <a:r>
              <a:rPr baseline="-25000" i="1" lang="en"/>
              <a:t>1</a:t>
            </a:r>
            <a:r>
              <a:rPr i="1" lang="en"/>
              <a:t>( oldrot ) + sum</a:t>
            </a:r>
            <a:r>
              <a:rPr baseline="-25000" i="1" lang="en"/>
              <a:t>j</a:t>
            </a:r>
            <a:r>
              <a:rPr i="1" lang="en"/>
              <a:t>E</a:t>
            </a:r>
            <a:r>
              <a:rPr baseline="-25000" i="1" lang="en"/>
              <a:t>2</a:t>
            </a:r>
            <a:r>
              <a:rPr i="1" lang="en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3" name="Shape 603"/>
          <p:cNvGrpSpPr/>
          <p:nvPr/>
        </p:nvGrpSpPr>
        <p:grpSpPr>
          <a:xfrm>
            <a:off x="3817995" y="1556088"/>
            <a:ext cx="3090098" cy="2023637"/>
            <a:chOff x="2751244" y="2074850"/>
            <a:chExt cx="2005125" cy="1688475"/>
          </a:xfrm>
        </p:grpSpPr>
        <p:grpSp>
          <p:nvGrpSpPr>
            <p:cNvPr id="604" name="Shape 604"/>
            <p:cNvGrpSpPr/>
            <p:nvPr/>
          </p:nvGrpSpPr>
          <p:grpSpPr>
            <a:xfrm>
              <a:off x="2751244" y="2074850"/>
              <a:ext cx="2005125" cy="1688475"/>
              <a:chOff x="1438994" y="4855550"/>
              <a:chExt cx="2005125" cy="1688475"/>
            </a:xfrm>
          </p:grpSpPr>
          <p:sp>
            <p:nvSpPr>
              <p:cNvPr id="605" name="Shape 605"/>
              <p:cNvSpPr/>
              <p:nvPr/>
            </p:nvSpPr>
            <p:spPr>
              <a:xfrm>
                <a:off x="1438994" y="4855550"/>
                <a:ext cx="2005125" cy="1688475"/>
              </a:xfrm>
              <a:custGeom>
                <a:pathLst>
                  <a:path extrusionOk="0" h="67539" w="80205">
                    <a:moveTo>
                      <a:pt x="20777" y="0"/>
                    </a:moveTo>
                    <a:cubicBezTo>
                      <a:pt x="24838" y="3020"/>
                      <a:pt x="44418" y="11769"/>
                      <a:pt x="45147" y="18122"/>
                    </a:cubicBezTo>
                    <a:cubicBezTo>
                      <a:pt x="45876" y="24475"/>
                      <a:pt x="32649" y="32285"/>
                      <a:pt x="25151" y="38118"/>
                    </a:cubicBezTo>
                    <a:cubicBezTo>
                      <a:pt x="17652" y="43950"/>
                      <a:pt x="-1093" y="48220"/>
                      <a:pt x="156" y="53115"/>
                    </a:cubicBezTo>
                    <a:cubicBezTo>
                      <a:pt x="1405" y="58009"/>
                      <a:pt x="27337" y="67695"/>
                      <a:pt x="32649" y="67487"/>
                    </a:cubicBezTo>
                    <a:cubicBezTo>
                      <a:pt x="37960" y="67278"/>
                      <a:pt x="30357" y="55197"/>
                      <a:pt x="32024" y="51865"/>
                    </a:cubicBezTo>
                    <a:cubicBezTo>
                      <a:pt x="33690" y="48532"/>
                      <a:pt x="36085" y="47907"/>
                      <a:pt x="42647" y="47491"/>
                    </a:cubicBezTo>
                    <a:cubicBezTo>
                      <a:pt x="49208" y="47074"/>
                      <a:pt x="68579" y="51761"/>
                      <a:pt x="71391" y="49366"/>
                    </a:cubicBezTo>
                    <a:cubicBezTo>
                      <a:pt x="74203" y="46970"/>
                      <a:pt x="58060" y="40096"/>
                      <a:pt x="59519" y="33119"/>
                    </a:cubicBezTo>
                    <a:cubicBezTo>
                      <a:pt x="60977" y="26141"/>
                      <a:pt x="79619" y="12602"/>
                      <a:pt x="80140" y="7499"/>
                    </a:cubicBezTo>
                    <a:cubicBezTo>
                      <a:pt x="80660" y="2395"/>
                      <a:pt x="65559" y="3333"/>
                      <a:pt x="62643" y="2500"/>
                    </a:cubicBezTo>
                  </a:path>
                </a:pathLst>
              </a:cu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sp>
          <p:cxnSp>
            <p:nvCxnSpPr>
              <p:cNvPr id="606" name="Shape 606"/>
              <p:cNvCxnSpPr/>
              <p:nvPr/>
            </p:nvCxnSpPr>
            <p:spPr>
              <a:xfrm>
                <a:off x="2455239" y="5065855"/>
                <a:ext cx="89699" cy="27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607" name="Shape 607"/>
              <p:cNvGrpSpPr/>
              <p:nvPr/>
            </p:nvGrpSpPr>
            <p:grpSpPr>
              <a:xfrm>
                <a:off x="2321703" y="5636446"/>
                <a:ext cx="226422" cy="146277"/>
                <a:chOff x="2388378" y="5574533"/>
                <a:chExt cx="226422" cy="146277"/>
              </a:xfrm>
            </p:grpSpPr>
            <p:cxnSp>
              <p:nvCxnSpPr>
                <p:cNvPr id="608" name="Shape 608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09" name="Shape 609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0" name="Shape 610"/>
                <p:cNvCxnSpPr/>
                <p:nvPr/>
              </p:nvCxnSpPr>
              <p:spPr>
                <a:xfrm flipH="1" rot="10800000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1" name="Shape 611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612" name="Shape 612"/>
              <p:cNvCxnSpPr/>
              <p:nvPr/>
            </p:nvCxnSpPr>
            <p:spPr>
              <a:xfrm>
                <a:off x="2574125" y="5336300"/>
                <a:ext cx="97499" cy="1169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613" name="Shape 613"/>
              <p:cNvGrpSpPr/>
              <p:nvPr/>
            </p:nvGrpSpPr>
            <p:grpSpPr>
              <a:xfrm>
                <a:off x="2046501" y="5808351"/>
                <a:ext cx="166123" cy="287310"/>
                <a:chOff x="1855935" y="5915275"/>
                <a:chExt cx="135600" cy="256344"/>
              </a:xfrm>
            </p:grpSpPr>
            <p:cxnSp>
              <p:nvCxnSpPr>
                <p:cNvPr id="614" name="Shape 614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5" name="Shape 615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6" name="Shape 616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7" name="Shape 617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8" name="Shape 618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19" name="Shape 619"/>
                <p:cNvCxnSpPr/>
                <p:nvPr/>
              </p:nvCxnSpPr>
              <p:spPr>
                <a:xfrm flipH="1" rot="10800000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20" name="Shape 620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21" name="Shape 621"/>
                <p:cNvCxnSpPr/>
                <p:nvPr/>
              </p:nvCxnSpPr>
              <p:spPr>
                <a:xfrm>
                  <a:off x="1868600" y="5915275"/>
                  <a:ext cx="69299" cy="45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622" name="Shape 622"/>
              <p:cNvGrpSpPr/>
              <p:nvPr/>
            </p:nvGrpSpPr>
            <p:grpSpPr>
              <a:xfrm rot="1099139">
                <a:off x="2295868" y="5886821"/>
                <a:ext cx="102288" cy="158271"/>
                <a:chOff x="2195821" y="5917921"/>
                <a:chExt cx="102290" cy="158274"/>
              </a:xfrm>
            </p:grpSpPr>
            <p:grpSp>
              <p:nvGrpSpPr>
                <p:cNvPr id="623" name="Shape 623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24" name="Shape 624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25" name="Shape 625"/>
                  <p:cNvCxnSpPr/>
                  <p:nvPr/>
                </p:nvCxnSpPr>
                <p:spPr>
                  <a:xfrm flipH="1" rot="10800000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26" name="Shape 626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cxnSp>
              <p:nvCxnSpPr>
                <p:cNvPr id="627" name="Shape 627"/>
                <p:cNvCxnSpPr/>
                <p:nvPr/>
              </p:nvCxnSpPr>
              <p:spPr>
                <a:xfrm flipH="1" rot="10800000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628" name="Shape 628"/>
              <p:cNvGrpSpPr/>
              <p:nvPr/>
            </p:nvGrpSpPr>
            <p:grpSpPr>
              <a:xfrm rot="2585240">
                <a:off x="1597975" y="6160626"/>
                <a:ext cx="102288" cy="158272"/>
                <a:chOff x="2195821" y="5917921"/>
                <a:chExt cx="102290" cy="158274"/>
              </a:xfrm>
            </p:grpSpPr>
            <p:grpSp>
              <p:nvGrpSpPr>
                <p:cNvPr id="629" name="Shape 629"/>
                <p:cNvGrpSpPr/>
                <p:nvPr/>
              </p:nvGrpSpPr>
              <p:grpSpPr>
                <a:xfrm>
                  <a:off x="2195821" y="5944031"/>
                  <a:ext cx="102290" cy="132165"/>
                  <a:chOff x="2191059" y="5940459"/>
                  <a:chExt cx="102290" cy="132165"/>
                </a:xfrm>
              </p:grpSpPr>
              <p:cxnSp>
                <p:nvCxnSpPr>
                  <p:cNvPr id="630" name="Shape 630"/>
                  <p:cNvCxnSpPr/>
                  <p:nvPr/>
                </p:nvCxnSpPr>
                <p:spPr>
                  <a:xfrm rot="10800000">
                    <a:off x="2229149" y="6034525"/>
                    <a:ext cx="64200" cy="380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31" name="Shape 631"/>
                  <p:cNvCxnSpPr/>
                  <p:nvPr/>
                </p:nvCxnSpPr>
                <p:spPr>
                  <a:xfrm flipH="1" rot="10800000">
                    <a:off x="2234690" y="5966862"/>
                    <a:ext cx="15600" cy="761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32" name="Shape 632"/>
                  <p:cNvCxnSpPr/>
                  <p:nvPr/>
                </p:nvCxnSpPr>
                <p:spPr>
                  <a:xfrm rot="10800000">
                    <a:off x="2191059" y="5940459"/>
                    <a:ext cx="60299" cy="27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  <p:cxnSp>
              <p:nvCxnSpPr>
                <p:cNvPr id="633" name="Shape 633"/>
                <p:cNvCxnSpPr/>
                <p:nvPr/>
              </p:nvCxnSpPr>
              <p:spPr>
                <a:xfrm flipH="1" rot="10800000">
                  <a:off x="2252562" y="5917921"/>
                  <a:ext cx="39000" cy="56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634" name="Shape 634"/>
              <p:cNvGrpSpPr/>
              <p:nvPr/>
            </p:nvGrpSpPr>
            <p:grpSpPr>
              <a:xfrm rot="-4420469">
                <a:off x="2833492" y="5647250"/>
                <a:ext cx="102302" cy="91526"/>
                <a:chOff x="2669099" y="6097775"/>
                <a:chExt cx="102300" cy="91524"/>
              </a:xfrm>
            </p:grpSpPr>
            <p:cxnSp>
              <p:nvCxnSpPr>
                <p:cNvPr id="635" name="Shape 635"/>
                <p:cNvCxnSpPr/>
                <p:nvPr/>
              </p:nvCxnSpPr>
              <p:spPr>
                <a:xfrm flipH="1" rot="10800000">
                  <a:off x="2712025" y="6122700"/>
                  <a:ext cx="7200" cy="665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36" name="Shape 636"/>
                <p:cNvCxnSpPr/>
                <p:nvPr/>
              </p:nvCxnSpPr>
              <p:spPr>
                <a:xfrm rot="10800000">
                  <a:off x="2669099" y="6097775"/>
                  <a:ext cx="47700" cy="332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37" name="Shape 637"/>
                <p:cNvCxnSpPr/>
                <p:nvPr/>
              </p:nvCxnSpPr>
              <p:spPr>
                <a:xfrm flipH="1" rot="10800000">
                  <a:off x="2716800" y="6097775"/>
                  <a:ext cx="54600" cy="332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638" name="Shape 638"/>
              <p:cNvGrpSpPr/>
              <p:nvPr/>
            </p:nvGrpSpPr>
            <p:grpSpPr>
              <a:xfrm rot="978633">
                <a:off x="1846608" y="6149962"/>
                <a:ext cx="210507" cy="304127"/>
                <a:chOff x="1906950" y="6222375"/>
                <a:chExt cx="157275" cy="266298"/>
              </a:xfrm>
            </p:grpSpPr>
            <p:cxnSp>
              <p:nvCxnSpPr>
                <p:cNvPr id="639" name="Shape 639"/>
                <p:cNvCxnSpPr/>
                <p:nvPr/>
              </p:nvCxnSpPr>
              <p:spPr>
                <a:xfrm>
                  <a:off x="1909337" y="6322221"/>
                  <a:ext cx="72599" cy="83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grpSp>
              <p:nvGrpSpPr>
                <p:cNvPr id="640" name="Shape 640"/>
                <p:cNvGrpSpPr/>
                <p:nvPr/>
              </p:nvGrpSpPr>
              <p:grpSpPr>
                <a:xfrm>
                  <a:off x="1906950" y="6222375"/>
                  <a:ext cx="157275" cy="266298"/>
                  <a:chOff x="1906950" y="6222375"/>
                  <a:chExt cx="157275" cy="266298"/>
                </a:xfrm>
              </p:grpSpPr>
              <p:cxnSp>
                <p:nvCxnSpPr>
                  <p:cNvPr id="641" name="Shape 641"/>
                  <p:cNvCxnSpPr/>
                  <p:nvPr/>
                </p:nvCxnSpPr>
                <p:spPr>
                  <a:xfrm rot="10800000">
                    <a:off x="1981813" y="6430173"/>
                    <a:ext cx="31499" cy="58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2" name="Shape 642"/>
                  <p:cNvCxnSpPr/>
                  <p:nvPr/>
                </p:nvCxnSpPr>
                <p:spPr>
                  <a:xfrm flipH="1" rot="10800000">
                    <a:off x="1906950" y="6222375"/>
                    <a:ext cx="42899" cy="428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3" name="Shape 643"/>
                  <p:cNvCxnSpPr/>
                  <p:nvPr/>
                </p:nvCxnSpPr>
                <p:spPr>
                  <a:xfrm flipH="1" rot="10800000">
                    <a:off x="1973625" y="6290240"/>
                    <a:ext cx="42899" cy="428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4" name="Shape 644"/>
                  <p:cNvCxnSpPr/>
                  <p:nvPr/>
                </p:nvCxnSpPr>
                <p:spPr>
                  <a:xfrm>
                    <a:off x="1942675" y="6223400"/>
                    <a:ext cx="72599" cy="8399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5" name="Shape 645"/>
                  <p:cNvCxnSpPr/>
                  <p:nvPr/>
                </p:nvCxnSpPr>
                <p:spPr>
                  <a:xfrm rot="10800000">
                    <a:off x="2006899" y="6223399"/>
                    <a:ext cx="7200" cy="75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6" name="Shape 646"/>
                  <p:cNvCxnSpPr/>
                  <p:nvPr/>
                </p:nvCxnSpPr>
                <p:spPr>
                  <a:xfrm rot="10800000">
                    <a:off x="1910459" y="6256737"/>
                    <a:ext cx="7200" cy="75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7" name="Shape 647"/>
                  <p:cNvCxnSpPr/>
                  <p:nvPr/>
                </p:nvCxnSpPr>
                <p:spPr>
                  <a:xfrm>
                    <a:off x="1977190" y="6331528"/>
                    <a:ext cx="30900" cy="47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8" name="Shape 648"/>
                  <p:cNvCxnSpPr/>
                  <p:nvPr/>
                </p:nvCxnSpPr>
                <p:spPr>
                  <a:xfrm>
                    <a:off x="2012925" y="6299375"/>
                    <a:ext cx="51300" cy="129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49" name="Shape 649"/>
                  <p:cNvCxnSpPr/>
                  <p:nvPr/>
                </p:nvCxnSpPr>
                <p:spPr>
                  <a:xfrm flipH="1">
                    <a:off x="2049928" y="6301756"/>
                    <a:ext cx="6000" cy="678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50" name="Shape 650"/>
                  <p:cNvCxnSpPr/>
                  <p:nvPr/>
                </p:nvCxnSpPr>
                <p:spPr>
                  <a:xfrm flipH="1" rot="10800000">
                    <a:off x="2001018" y="6359681"/>
                    <a:ext cx="56099" cy="14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  <p:cxnSp>
                <p:nvCxnSpPr>
                  <p:cNvPr id="651" name="Shape 651"/>
                  <p:cNvCxnSpPr/>
                  <p:nvPr/>
                </p:nvCxnSpPr>
                <p:spPr>
                  <a:xfrm flipH="1" rot="10800000">
                    <a:off x="1983153" y="6367928"/>
                    <a:ext cx="21300" cy="714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lg" w="lg" type="none"/>
                    <a:tailEnd len="lg" w="lg" type="none"/>
                  </a:ln>
                </p:spPr>
              </p:cxnSp>
            </p:grpSp>
          </p:grpSp>
          <p:grpSp>
            <p:nvGrpSpPr>
              <p:cNvPr id="652" name="Shape 652"/>
              <p:cNvGrpSpPr/>
              <p:nvPr/>
            </p:nvGrpSpPr>
            <p:grpSpPr>
              <a:xfrm rot="9969999">
                <a:off x="2819003" y="5369026"/>
                <a:ext cx="226423" cy="146278"/>
                <a:chOff x="2388378" y="5574533"/>
                <a:chExt cx="226422" cy="146277"/>
              </a:xfrm>
            </p:grpSpPr>
            <p:cxnSp>
              <p:nvCxnSpPr>
                <p:cNvPr id="653" name="Shape 653"/>
                <p:cNvCxnSpPr/>
                <p:nvPr/>
              </p:nvCxnSpPr>
              <p:spPr>
                <a:xfrm>
                  <a:off x="2388378" y="5574533"/>
                  <a:ext cx="74100" cy="662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4" name="Shape 654"/>
                <p:cNvCxnSpPr/>
                <p:nvPr/>
              </p:nvCxnSpPr>
              <p:spPr>
                <a:xfrm flipH="1">
                  <a:off x="2435295" y="5635010"/>
                  <a:ext cx="35099" cy="857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5" name="Shape 655"/>
                <p:cNvCxnSpPr/>
                <p:nvPr/>
              </p:nvCxnSpPr>
              <p:spPr>
                <a:xfrm flipH="1" rot="10800000">
                  <a:off x="2466481" y="5599915"/>
                  <a:ext cx="85799" cy="42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6" name="Shape 656"/>
                <p:cNvCxnSpPr/>
                <p:nvPr/>
              </p:nvCxnSpPr>
              <p:spPr>
                <a:xfrm>
                  <a:off x="2544600" y="5599860"/>
                  <a:ext cx="70199" cy="54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657" name="Shape 657"/>
              <p:cNvGrpSpPr/>
              <p:nvPr/>
            </p:nvGrpSpPr>
            <p:grpSpPr>
              <a:xfrm rot="7633688">
                <a:off x="2624477" y="5784886"/>
                <a:ext cx="170195" cy="263729"/>
                <a:chOff x="1855935" y="5936315"/>
                <a:chExt cx="138919" cy="235303"/>
              </a:xfrm>
            </p:grpSpPr>
            <p:cxnSp>
              <p:nvCxnSpPr>
                <p:cNvPr id="658" name="Shape 658"/>
                <p:cNvCxnSpPr/>
                <p:nvPr/>
              </p:nvCxnSpPr>
              <p:spPr>
                <a:xfrm flipH="1">
                  <a:off x="1924660" y="5952180"/>
                  <a:ext cx="7800" cy="101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59" name="Shape 659"/>
                <p:cNvCxnSpPr/>
                <p:nvPr/>
              </p:nvCxnSpPr>
              <p:spPr>
                <a:xfrm>
                  <a:off x="1920735" y="6044550"/>
                  <a:ext cx="70800" cy="34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0" name="Shape 660"/>
                <p:cNvCxnSpPr/>
                <p:nvPr/>
              </p:nvCxnSpPr>
              <p:spPr>
                <a:xfrm flipH="1">
                  <a:off x="1982248" y="6070802"/>
                  <a:ext cx="3900" cy="81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1" name="Shape 661"/>
                <p:cNvCxnSpPr/>
                <p:nvPr/>
              </p:nvCxnSpPr>
              <p:spPr>
                <a:xfrm flipH="1">
                  <a:off x="1918039" y="6143719"/>
                  <a:ext cx="68100" cy="27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2" name="Shape 662"/>
                <p:cNvCxnSpPr/>
                <p:nvPr/>
              </p:nvCxnSpPr>
              <p:spPr>
                <a:xfrm rot="10800000">
                  <a:off x="1857349" y="6136974"/>
                  <a:ext cx="65400" cy="32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3" name="Shape 663"/>
                <p:cNvCxnSpPr/>
                <p:nvPr/>
              </p:nvCxnSpPr>
              <p:spPr>
                <a:xfrm flipH="1" rot="10800000">
                  <a:off x="1855935" y="6049324"/>
                  <a:ext cx="68700" cy="22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4" name="Shape 664"/>
                <p:cNvCxnSpPr/>
                <p:nvPr/>
              </p:nvCxnSpPr>
              <p:spPr>
                <a:xfrm flipH="1">
                  <a:off x="1859139" y="6063996"/>
                  <a:ext cx="3900" cy="816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5" name="Shape 665"/>
                <p:cNvCxnSpPr/>
                <p:nvPr/>
              </p:nvCxnSpPr>
              <p:spPr>
                <a:xfrm flipH="1">
                  <a:off x="1937854" y="5936315"/>
                  <a:ext cx="56999" cy="248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  <p:cxnSp>
            <p:nvCxnSpPr>
              <p:cNvPr id="666" name="Shape 666"/>
              <p:cNvCxnSpPr/>
              <p:nvPr/>
            </p:nvCxnSpPr>
            <p:spPr>
              <a:xfrm>
                <a:off x="1754817" y="5976921"/>
                <a:ext cx="54600" cy="65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grpSp>
            <p:nvGrpSpPr>
              <p:cNvPr id="667" name="Shape 667"/>
              <p:cNvGrpSpPr/>
              <p:nvPr/>
            </p:nvGrpSpPr>
            <p:grpSpPr>
              <a:xfrm rot="1625883">
                <a:off x="2934124" y="5151445"/>
                <a:ext cx="297759" cy="136676"/>
                <a:chOff x="2926868" y="5168312"/>
                <a:chExt cx="297768" cy="136681"/>
              </a:xfrm>
            </p:grpSpPr>
            <p:cxnSp>
              <p:nvCxnSpPr>
                <p:cNvPr id="668" name="Shape 668"/>
                <p:cNvCxnSpPr/>
                <p:nvPr/>
              </p:nvCxnSpPr>
              <p:spPr>
                <a:xfrm rot="10800000">
                  <a:off x="3165237" y="5254893"/>
                  <a:ext cx="59399" cy="500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69" name="Shape 669"/>
                <p:cNvCxnSpPr/>
                <p:nvPr/>
              </p:nvCxnSpPr>
              <p:spPr>
                <a:xfrm flipH="1">
                  <a:off x="3096068" y="5254981"/>
                  <a:ext cx="76199" cy="18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0" name="Shape 670"/>
                <p:cNvCxnSpPr/>
                <p:nvPr/>
              </p:nvCxnSpPr>
              <p:spPr>
                <a:xfrm rot="10800000">
                  <a:off x="3098393" y="5199899"/>
                  <a:ext cx="7200" cy="789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1" name="Shape 671"/>
                <p:cNvCxnSpPr/>
                <p:nvPr/>
              </p:nvCxnSpPr>
              <p:spPr>
                <a:xfrm rot="10800000">
                  <a:off x="3029462" y="5181262"/>
                  <a:ext cx="66599" cy="261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2" name="Shape 672"/>
                <p:cNvCxnSpPr/>
                <p:nvPr/>
              </p:nvCxnSpPr>
              <p:spPr>
                <a:xfrm flipH="1">
                  <a:off x="2981600" y="5181387"/>
                  <a:ext cx="57299" cy="284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3" name="Shape 673"/>
                <p:cNvCxnSpPr/>
                <p:nvPr/>
              </p:nvCxnSpPr>
              <p:spPr>
                <a:xfrm rot="10800000">
                  <a:off x="2926868" y="5168312"/>
                  <a:ext cx="52500" cy="47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674" name="Shape 674"/>
                <p:cNvCxnSpPr/>
                <p:nvPr/>
              </p:nvCxnSpPr>
              <p:spPr>
                <a:xfrm flipH="1">
                  <a:off x="2955668" y="5208868"/>
                  <a:ext cx="26100" cy="5939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lg" w="lg" type="none"/>
                  <a:tailEnd len="lg" w="lg" type="none"/>
                </a:ln>
              </p:spPr>
            </p:cxnSp>
          </p:grpSp>
        </p:grpSp>
        <p:cxnSp>
          <p:nvCxnSpPr>
            <p:cNvPr id="675" name="Shape 675"/>
            <p:cNvCxnSpPr/>
            <p:nvPr/>
          </p:nvCxnSpPr>
          <p:spPr>
            <a:xfrm flipH="1" rot="10800000">
              <a:off x="3712671" y="2282770"/>
              <a:ext cx="65400" cy="56099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676" name="Shape 676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pack_rotamers: InteractionGraph</a:t>
            </a:r>
          </a:p>
        </p:txBody>
      </p:sp>
      <p:grpSp>
        <p:nvGrpSpPr>
          <p:cNvPr id="677" name="Shape 677"/>
          <p:cNvGrpSpPr/>
          <p:nvPr/>
        </p:nvGrpSpPr>
        <p:grpSpPr>
          <a:xfrm>
            <a:off x="4076009" y="1797506"/>
            <a:ext cx="2430501" cy="1619141"/>
            <a:chOff x="3009209" y="2396675"/>
            <a:chExt cx="2430501" cy="2158854"/>
          </a:xfrm>
        </p:grpSpPr>
        <p:sp>
          <p:nvSpPr>
            <p:cNvPr id="678" name="Shape 678"/>
            <p:cNvSpPr/>
            <p:nvPr/>
          </p:nvSpPr>
          <p:spPr>
            <a:xfrm>
              <a:off x="4294889" y="2396675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5377310" y="2732718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5080321" y="2976940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570354" y="2824540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4210878" y="3402896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4798954" y="3860096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4935732" y="3389184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4097532" y="3883529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800543" y="3654929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3480121" y="4493129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009209" y="4295773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321820" y="3983162"/>
              <a:ext cx="62400" cy="62400"/>
            </a:xfrm>
            <a:prstGeom prst="ellipse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Shape 690"/>
            <p:cNvCxnSpPr>
              <a:endCxn id="686" idx="3"/>
            </p:cNvCxnSpPr>
            <p:nvPr/>
          </p:nvCxnSpPr>
          <p:spPr>
            <a:xfrm flipH="1" rot="10800000">
              <a:off x="3370182" y="3708191"/>
              <a:ext cx="439500" cy="291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1" name="Shape 691"/>
            <p:cNvCxnSpPr>
              <a:endCxn id="687" idx="1"/>
            </p:cNvCxnSpPr>
            <p:nvPr/>
          </p:nvCxnSpPr>
          <p:spPr>
            <a:xfrm>
              <a:off x="3354560" y="4051067"/>
              <a:ext cx="134700" cy="451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2" name="Shape 692"/>
            <p:cNvCxnSpPr>
              <a:stCxn id="689" idx="3"/>
              <a:endCxn id="688" idx="2"/>
            </p:cNvCxnSpPr>
            <p:nvPr/>
          </p:nvCxnSpPr>
          <p:spPr>
            <a:xfrm flipH="1">
              <a:off x="3009358" y="4036424"/>
              <a:ext cx="321600" cy="290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3" name="Shape 693"/>
            <p:cNvCxnSpPr>
              <a:stCxn id="688" idx="7"/>
              <a:endCxn id="687" idx="5"/>
            </p:cNvCxnSpPr>
            <p:nvPr/>
          </p:nvCxnSpPr>
          <p:spPr>
            <a:xfrm>
              <a:off x="3062471" y="4304911"/>
              <a:ext cx="471000" cy="241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4" name="Shape 694"/>
            <p:cNvCxnSpPr>
              <a:stCxn id="687" idx="1"/>
              <a:endCxn id="686" idx="4"/>
            </p:cNvCxnSpPr>
            <p:nvPr/>
          </p:nvCxnSpPr>
          <p:spPr>
            <a:xfrm flipH="1" rot="10800000">
              <a:off x="3489260" y="3717467"/>
              <a:ext cx="342600" cy="784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5" name="Shape 695"/>
            <p:cNvCxnSpPr>
              <a:stCxn id="687" idx="5"/>
              <a:endCxn id="685" idx="3"/>
            </p:cNvCxnSpPr>
            <p:nvPr/>
          </p:nvCxnSpPr>
          <p:spPr>
            <a:xfrm flipH="1" rot="10800000">
              <a:off x="3533383" y="3936791"/>
              <a:ext cx="573300" cy="609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6" name="Shape 696"/>
            <p:cNvCxnSpPr>
              <a:endCxn id="686" idx="4"/>
            </p:cNvCxnSpPr>
            <p:nvPr/>
          </p:nvCxnSpPr>
          <p:spPr>
            <a:xfrm flipH="1" rot="10800000">
              <a:off x="3049943" y="3717329"/>
              <a:ext cx="781800" cy="591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7" name="Shape 697"/>
            <p:cNvCxnSpPr>
              <a:stCxn id="686" idx="5"/>
              <a:endCxn id="685" idx="4"/>
            </p:cNvCxnSpPr>
            <p:nvPr/>
          </p:nvCxnSpPr>
          <p:spPr>
            <a:xfrm>
              <a:off x="3853805" y="3708191"/>
              <a:ext cx="274800" cy="23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8" name="Shape 698"/>
            <p:cNvCxnSpPr>
              <a:stCxn id="689" idx="2"/>
            </p:cNvCxnSpPr>
            <p:nvPr/>
          </p:nvCxnSpPr>
          <p:spPr>
            <a:xfrm flipH="1" rot="10800000">
              <a:off x="3321820" y="3926462"/>
              <a:ext cx="790200" cy="87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699" name="Shape 699"/>
            <p:cNvCxnSpPr>
              <a:stCxn id="685" idx="0"/>
              <a:endCxn id="682" idx="7"/>
            </p:cNvCxnSpPr>
            <p:nvPr/>
          </p:nvCxnSpPr>
          <p:spPr>
            <a:xfrm flipH="1" rot="10800000">
              <a:off x="4128732" y="3411929"/>
              <a:ext cx="135300" cy="471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0" name="Shape 700"/>
            <p:cNvCxnSpPr>
              <a:stCxn id="686" idx="2"/>
              <a:endCxn id="682" idx="2"/>
            </p:cNvCxnSpPr>
            <p:nvPr/>
          </p:nvCxnSpPr>
          <p:spPr>
            <a:xfrm flipH="1" rot="10800000">
              <a:off x="3800543" y="3434129"/>
              <a:ext cx="410400" cy="252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1" name="Shape 701"/>
            <p:cNvCxnSpPr>
              <a:stCxn id="682" idx="4"/>
              <a:endCxn id="683" idx="5"/>
            </p:cNvCxnSpPr>
            <p:nvPr/>
          </p:nvCxnSpPr>
          <p:spPr>
            <a:xfrm>
              <a:off x="4242078" y="3465296"/>
              <a:ext cx="610200" cy="447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2" name="Shape 702"/>
            <p:cNvCxnSpPr>
              <a:stCxn id="685" idx="7"/>
            </p:cNvCxnSpPr>
            <p:nvPr/>
          </p:nvCxnSpPr>
          <p:spPr>
            <a:xfrm>
              <a:off x="4150794" y="3892667"/>
              <a:ext cx="687600" cy="2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3" name="Shape 703"/>
            <p:cNvCxnSpPr>
              <a:endCxn id="684" idx="4"/>
            </p:cNvCxnSpPr>
            <p:nvPr/>
          </p:nvCxnSpPr>
          <p:spPr>
            <a:xfrm flipH="1" rot="10800000">
              <a:off x="4112232" y="3451584"/>
              <a:ext cx="854700" cy="458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4" name="Shape 704"/>
            <p:cNvCxnSpPr>
              <a:stCxn id="683" idx="7"/>
              <a:endCxn id="684" idx="4"/>
            </p:cNvCxnSpPr>
            <p:nvPr/>
          </p:nvCxnSpPr>
          <p:spPr>
            <a:xfrm flipH="1" rot="10800000">
              <a:off x="4852216" y="3451635"/>
              <a:ext cx="114600" cy="417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5" name="Shape 705"/>
            <p:cNvCxnSpPr>
              <a:endCxn id="684" idx="1"/>
            </p:cNvCxnSpPr>
            <p:nvPr/>
          </p:nvCxnSpPr>
          <p:spPr>
            <a:xfrm flipH="1" rot="10800000">
              <a:off x="4237171" y="3398322"/>
              <a:ext cx="707700" cy="20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6" name="Shape 706"/>
            <p:cNvCxnSpPr>
              <a:stCxn id="682" idx="3"/>
              <a:endCxn id="681" idx="4"/>
            </p:cNvCxnSpPr>
            <p:nvPr/>
          </p:nvCxnSpPr>
          <p:spPr>
            <a:xfrm flipH="1" rot="10800000">
              <a:off x="4220016" y="2887058"/>
              <a:ext cx="381600" cy="569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7" name="Shape 707"/>
            <p:cNvCxnSpPr>
              <a:stCxn id="681" idx="6"/>
              <a:endCxn id="684" idx="6"/>
            </p:cNvCxnSpPr>
            <p:nvPr/>
          </p:nvCxnSpPr>
          <p:spPr>
            <a:xfrm>
              <a:off x="4632754" y="2855740"/>
              <a:ext cx="365400" cy="564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8" name="Shape 708"/>
            <p:cNvCxnSpPr>
              <a:endCxn id="680" idx="6"/>
            </p:cNvCxnSpPr>
            <p:nvPr/>
          </p:nvCxnSpPr>
          <p:spPr>
            <a:xfrm flipH="1" rot="10800000">
              <a:off x="4268221" y="3008140"/>
              <a:ext cx="874500" cy="394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09" name="Shape 709"/>
            <p:cNvCxnSpPr>
              <a:endCxn id="680" idx="7"/>
            </p:cNvCxnSpPr>
            <p:nvPr/>
          </p:nvCxnSpPr>
          <p:spPr>
            <a:xfrm>
              <a:off x="4596283" y="2863678"/>
              <a:ext cx="537300" cy="122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0" name="Shape 710"/>
            <p:cNvCxnSpPr>
              <a:endCxn id="678" idx="5"/>
            </p:cNvCxnSpPr>
            <p:nvPr/>
          </p:nvCxnSpPr>
          <p:spPr>
            <a:xfrm rot="10800000">
              <a:off x="4348150" y="2449936"/>
              <a:ext cx="224700" cy="343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1" name="Shape 711"/>
            <p:cNvCxnSpPr>
              <a:stCxn id="681" idx="0"/>
              <a:endCxn id="679" idx="2"/>
            </p:cNvCxnSpPr>
            <p:nvPr/>
          </p:nvCxnSpPr>
          <p:spPr>
            <a:xfrm flipH="1" rot="10800000">
              <a:off x="4601554" y="2763640"/>
              <a:ext cx="775800" cy="60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2" name="Shape 712"/>
            <p:cNvCxnSpPr/>
            <p:nvPr/>
          </p:nvCxnSpPr>
          <p:spPr>
            <a:xfrm>
              <a:off x="4338625" y="2434175"/>
              <a:ext cx="1054500" cy="32819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3" name="Shape 713"/>
            <p:cNvCxnSpPr>
              <a:endCxn id="679" idx="4"/>
            </p:cNvCxnSpPr>
            <p:nvPr/>
          </p:nvCxnSpPr>
          <p:spPr>
            <a:xfrm flipH="1" rot="10800000">
              <a:off x="5119610" y="2795118"/>
              <a:ext cx="288900" cy="201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4" name="Shape 714"/>
            <p:cNvCxnSpPr>
              <a:endCxn id="678" idx="0"/>
            </p:cNvCxnSpPr>
            <p:nvPr/>
          </p:nvCxnSpPr>
          <p:spPr>
            <a:xfrm rot="10800000">
              <a:off x="4326089" y="2396675"/>
              <a:ext cx="777900" cy="592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715" name="Shape 715"/>
            <p:cNvCxnSpPr>
              <a:endCxn id="679" idx="6"/>
            </p:cNvCxnSpPr>
            <p:nvPr/>
          </p:nvCxnSpPr>
          <p:spPr>
            <a:xfrm flipH="1" rot="10800000">
              <a:off x="4971410" y="2763918"/>
              <a:ext cx="468300" cy="6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grpSp>
        <p:nvGrpSpPr>
          <p:cNvPr id="716" name="Shape 716"/>
          <p:cNvGrpSpPr/>
          <p:nvPr/>
        </p:nvGrpSpPr>
        <p:grpSpPr>
          <a:xfrm>
            <a:off x="1275750" y="2364581"/>
            <a:ext cx="6746950" cy="2545025"/>
            <a:chOff x="1275750" y="3152775"/>
            <a:chExt cx="6746950" cy="3393366"/>
          </a:xfrm>
        </p:grpSpPr>
        <p:cxnSp>
          <p:nvCxnSpPr>
            <p:cNvPr id="717" name="Shape 717"/>
            <p:cNvCxnSpPr/>
            <p:nvPr/>
          </p:nvCxnSpPr>
          <p:spPr>
            <a:xfrm flipH="1" rot="10800000">
              <a:off x="4461100" y="6530541"/>
              <a:ext cx="3561600" cy="156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718" name="Shape 718"/>
            <p:cNvCxnSpPr/>
            <p:nvPr/>
          </p:nvCxnSpPr>
          <p:spPr>
            <a:xfrm>
              <a:off x="1275750" y="3152775"/>
              <a:ext cx="1659900" cy="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716053"/>
            <a:ext cx="43785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Highlights: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EnergyGraph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LREnergyContainer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EnergyMethod heirarchy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648200" y="716053"/>
            <a:ext cx="4378500" cy="3630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Also of interest: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core/pose/symmetry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util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core/scoring/symmetry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SymmetricScoreFunction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SymmetricEnergies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core/scoring/etable/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Etable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EtableEnergy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count_pair/CountPairFunction.hh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count_pair/atom_pair_energy_inline.hh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core/scoring/hbonds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HBondSet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rPr lang="en" sz="1400"/>
              <a:t>core/select/residue_selector/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ResidueSelector.hh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Pair Energy Calculation</a:t>
            </a:r>
          </a:p>
        </p:txBody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Packer relies on EnergyMethod interface: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OneBodyEnergy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</a:t>
            </a:r>
            <a:r>
              <a:rPr lang="en" sz="1400">
                <a:solidFill>
                  <a:srgbClr val="0000FF"/>
                </a:solidFill>
              </a:rPr>
              <a:t>virtual void</a:t>
            </a:r>
            <a:r>
              <a:rPr lang="en" sz="1400"/>
              <a:t> residue_energy(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 scoring::EnergyMap &amp; emap ) const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class</a:t>
            </a:r>
            <a:r>
              <a:rPr lang="en" sz="1400"/>
              <a:t> TwoBodyEnergy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  <a:r>
              <a:rPr lang="en" sz="1400">
                <a:solidFill>
                  <a:srgbClr val="0000FF"/>
                </a:solidFill>
              </a:rPr>
              <a:t>public</a:t>
            </a:r>
            <a:r>
              <a:rPr lang="en" sz="14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</a:t>
            </a:r>
            <a:r>
              <a:rPr lang="en" sz="1400">
                <a:solidFill>
                  <a:srgbClr val="0000FF"/>
                </a:solidFill>
              </a:rPr>
              <a:t>virtual void </a:t>
            </a:r>
            <a:r>
              <a:rPr lang="en" sz="1400"/>
              <a:t>residue_pair_energy(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res1,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conformation::Residue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res2,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pose::Pose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pose,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scoring::ScoreFunction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&amp; sfxn,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scoring::EnergyMap &amp; emap ) </a:t>
            </a:r>
            <a:r>
              <a:rPr lang="en" sz="1400">
                <a:solidFill>
                  <a:srgbClr val="0000FF"/>
                </a:solidFill>
              </a:rPr>
              <a:t>const</a:t>
            </a:r>
            <a:r>
              <a:rPr lang="en" sz="1400"/>
              <a:t> = 0;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};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InteractionGraph</a:t>
            </a:r>
          </a:p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73333"/>
              <a:buFont typeface="Arial"/>
              <a:buNone/>
            </a:pPr>
            <a:r>
              <a:rPr i="1" lang="en" sz="1500"/>
              <a:t>[ E</a:t>
            </a:r>
            <a:r>
              <a:rPr baseline="-25000" i="1" lang="en" sz="1500"/>
              <a:t>1</a:t>
            </a:r>
            <a:r>
              <a:rPr i="1" lang="en" sz="1500"/>
              <a:t>( newrot ) + sum</a:t>
            </a:r>
            <a:r>
              <a:rPr baseline="-25000" i="1" lang="en" sz="1500"/>
              <a:t>j</a:t>
            </a:r>
            <a:r>
              <a:rPr i="1" lang="en" sz="1500"/>
              <a:t> E</a:t>
            </a:r>
            <a:r>
              <a:rPr baseline="-25000" i="1" lang="en" sz="1500"/>
              <a:t>2</a:t>
            </a:r>
            <a:r>
              <a:rPr i="1" lang="en" sz="1500"/>
              <a:t>( newrot, j ) ] -  [ E</a:t>
            </a:r>
            <a:r>
              <a:rPr baseline="-25000" i="1" lang="en" sz="1500"/>
              <a:t>1</a:t>
            </a:r>
            <a:r>
              <a:rPr i="1" lang="en" sz="1500"/>
              <a:t>( oldrot ) + sum</a:t>
            </a:r>
            <a:r>
              <a:rPr baseline="-25000" i="1" lang="en" sz="1500"/>
              <a:t>j</a:t>
            </a:r>
            <a:r>
              <a:rPr i="1" lang="en" sz="1500"/>
              <a:t>E</a:t>
            </a:r>
            <a:r>
              <a:rPr baseline="-25000" i="1" lang="en" sz="1500"/>
              <a:t>2</a:t>
            </a:r>
            <a:r>
              <a:rPr i="1" lang="en" sz="1500"/>
              <a:t>( oldrot, j )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1: </a:t>
            </a:r>
            <a:r>
              <a:rPr i="1" lang="en" sz="1500"/>
              <a:t>“precompute and store”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a table E</a:t>
            </a:r>
            <a:r>
              <a:rPr baseline="-25000" lang="en" sz="1500"/>
              <a:t>2</a:t>
            </a:r>
            <a:r>
              <a:rPr lang="en" sz="1500"/>
              <a:t> for each edge in the interaction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Example case: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500 x 500 table on each edge*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283 MB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Scheme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compute pair energies on the fly; store some, but not 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Same test case, 20K rotamers over 40 positions, with 300 edges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500 rotamers per node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two 500 x 10 tables on each edge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11 MB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"LinearMemoryInteractionGraph"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      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-linmem_ig 10</a:t>
            </a:r>
            <a:r>
              <a:rPr lang="en" sz="1500"/>
              <a:t>, or activatable in a PackerTask.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RotamerSets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RotamerSetOP &gt; rotamer_sets_;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virtual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Set</a:t>
            </a:r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RotamerSet_ : public RotamerSet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utility::vector1&lt; conformation::ResidueOP &gt; rotamers_;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54" name="Shape 754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SingleResidueRotamerLibrary;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SingleResidueDunbrackLibrary : public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SingleResidueRotamerLibrary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template &lt; Size T &gt;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class SemiRotamericSingleResidueDunbrackLibrary&lt; T &gt; : public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SingleResidueDunbrackLibrary {...};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SingleLigandRotamerLibrary : public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   SingleResidueRotamerLibrary {...};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Rotamer Building</a:t>
            </a:r>
          </a:p>
        </p:txBody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"Bump Check"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Discard rotamers that collide with the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Threshold of 5 REU for Lennard Jones energies (lj_atr, lj_rep)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Requires that the RotamerSet know the neighbor relationships 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457200" y="101100"/>
            <a:ext cx="7315500" cy="55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Packer: Neighbor Detection</a:t>
            </a:r>
          </a:p>
        </p:txBody>
      </p:sp>
      <p:sp>
        <p:nvSpPr>
          <p:cNvPr id="766" name="Shape 766"/>
          <p:cNvSpPr txBox="1"/>
          <p:nvPr>
            <p:ph idx="1" type="body"/>
          </p:nvPr>
        </p:nvSpPr>
        <p:spPr>
          <a:xfrm>
            <a:off x="232075" y="868300"/>
            <a:ext cx="8229600" cy="40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Determine neighbor relationships based on c-beta coordinates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Two residues, </a:t>
            </a:r>
            <a:r>
              <a:rPr i="1" lang="en"/>
              <a:t>i</a:t>
            </a:r>
            <a:r>
              <a:rPr lang="en"/>
              <a:t> and </a:t>
            </a:r>
            <a:r>
              <a:rPr i="1" lang="en"/>
              <a:t>j</a:t>
            </a:r>
            <a:r>
              <a:rPr lang="en"/>
              <a:t>, neighbor if their cbeta-cbeta distance is less than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i="1" lang="en"/>
              <a:t>aa</a:t>
            </a:r>
            <a:r>
              <a:rPr lang="en"/>
              <a:t>) | </a:t>
            </a:r>
            <a:r>
              <a:rPr i="1" lang="en"/>
              <a:t>aa</a:t>
            </a:r>
            <a:r>
              <a:rPr lang="en"/>
              <a:t> allowed for </a:t>
            </a:r>
            <a:r>
              <a:rPr i="1" lang="en"/>
              <a:t>i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max( radius(</a:t>
            </a:r>
            <a:r>
              <a:rPr i="1" lang="en"/>
              <a:t>aa</a:t>
            </a:r>
            <a:r>
              <a:rPr lang="en"/>
              <a:t>) | </a:t>
            </a:r>
            <a:r>
              <a:rPr i="1" lang="en"/>
              <a:t>aa</a:t>
            </a:r>
            <a:r>
              <a:rPr lang="en"/>
              <a:t> allowed for </a:t>
            </a:r>
            <a:r>
              <a:rPr i="1" lang="en"/>
              <a:t>j</a:t>
            </a:r>
            <a:r>
              <a:rPr lang="en"/>
              <a:t> ) +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sfxn.max_atomic_interaction_cutoff()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optimizes sidechain conformations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several variations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rotamer_trials:      optimize one side chain at a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pack_rotamers:    optimize all side chains at once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rt_min:                 optimze one side chain at a time, minimizing rotamers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min_pack:            optimize all side chains at once, minimizing rotamers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EnergyMethod consumer #2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packing algorithms are efficient because they take the ScoreFunction apart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one-body &amp; two-body terms evaluated only where needed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      Also mostly unchanged since 2007 (for the code that existed in 2007)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core.4</a:t>
            </a:r>
          </a:p>
        </p:txBody>
      </p:sp>
      <p:sp>
        <p:nvSpPr>
          <p:cNvPr id="778" name="Shape 778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internal coordinates, usually dihedrals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AtomTree recursively calculates “f1” and “f2” derivative vectors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minimizes in Euclidean coordinates, 3 DOFs per atom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massively expensive!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relies on “f2” derivative vectors only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requires the “cart_bonded” term to be on, and the “pro_close” term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Minimizer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actual implementation of abstract minimization routines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operates on a “MultiFunc”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virtual Real </a:t>
            </a:r>
            <a:r>
              <a:rPr b="1" lang="en" sz="1400"/>
              <a:t>func</a:t>
            </a:r>
            <a:r>
              <a:rPr lang="en" sz="1400"/>
              <a:t>( utility::vector1&lt; Real &gt; const &amp; dofs ) = 0;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 virtual void </a:t>
            </a:r>
            <a:r>
              <a:rPr b="1" lang="en" sz="1400"/>
              <a:t>dfunc</a:t>
            </a:r>
            <a:r>
              <a:rPr lang="en" sz="1400"/>
              <a:t>( utility::vector1&lt; Real &gt; const &amp; dofs,</a:t>
            </a:r>
            <a:br>
              <a:rPr lang="en" sz="1400"/>
            </a:br>
            <a:r>
              <a:rPr lang="en" sz="1400"/>
              <a:t>             utility::vector1&lt; Real &gt; &amp; deriv ) = 0;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core.4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pack/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</a:t>
            </a:r>
            <a:r>
              <a:rPr lang="en" sz="1400"/>
              <a:t>task/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PackerTask.hh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operation/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      TaskOperation.hh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999999"/>
                </a:solidFill>
              </a:rPr>
              <a:t>      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optimization/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AtomTreeMinimizer.hh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CartesianMinimizer.hh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Outline: core.5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import_pose/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   import_pose.hh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Outline: core.3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881372"/>
            <a:ext cx="43785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core/pose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core/scoring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ScoreFunction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EnergyGraph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LREnergyContainer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core/scoring/methods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EnergyMethod heirarchy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6203350" y="1331325"/>
            <a:ext cx="2825700" cy="24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manages the shuttling of information between the Conformation and the Energies objects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During scoring, Pose requests from the Conformation object "what has changed since the last time you were scored" and gives that information to the Energies object.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6178800" y="2004075"/>
            <a:ext cx="28257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also stores a ConstraintSet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(Constraints are very useful and are commonly used in many protocols)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101100"/>
            <a:ext cx="7315500" cy="53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core.3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884081"/>
            <a:ext cx="8229600" cy="379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namespace core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namespace pose 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Pose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public: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private: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conformation::ConformationOP conformation_;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scoring::EnergiesOP energies_;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scoring::constraints::ConstraintSetOP constraints_;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basic::datacache::BasicDataCacheOP data_cache_;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};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6178800" y="2004075"/>
            <a:ext cx="28257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Pose holds a data_cache_ object to store arbitrary data</a:t>
            </a:r>
            <a:br>
              <a:rPr lang="en"/>
            </a:br>
            <a:r>
              <a:rPr lang="en"/>
              <a:t>   * Data must be derived from</a:t>
            </a:r>
            <a:br>
              <a:rPr lang="en"/>
            </a:br>
            <a:r>
              <a:rPr lang="en"/>
              <a:t>      basic::datacache::</a:t>
            </a:r>
            <a:br>
              <a:rPr lang="en"/>
            </a:br>
            <a:r>
              <a:rPr lang="en"/>
              <a:t>      CacheableData</a:t>
            </a:r>
            <a:br>
              <a:rPr lang="en"/>
            </a:br>
            <a:r>
              <a:rPr lang="en"/>
              <a:t>   * Held in owning_ptr</a:t>
            </a:r>
            <a:br>
              <a:rPr lang="en"/>
            </a:br>
            <a:br>
              <a:rPr lang="en"/>
            </a:br>
            <a:r>
              <a:rPr lang="en"/>
              <a:t>O(1) access -- it’s an array!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* uses the enumeration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pose/datacache/</a:t>
            </a:r>
            <a:br>
              <a:rPr lang="en"/>
            </a:br>
            <a:r>
              <a:rPr lang="en"/>
              <a:t>        CacheableDataType.hh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Cloned in every Pose copy operation.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