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SWA is not in loops framework, but works as well or better than KIC for some cases.  The paper was amazing, the code is very good OOP, and the SWA framework can be expanded thanks to excellent coding by Rhiju.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2400">
                <a:solidFill>
                  <a:schemeClr val="dk2"/>
                </a:solidFill>
              </a:rPr>
              <a:t>Hard to perfect during development.  Most code projects involve some sort of refactoring as hindsight is always 20/20.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x="0" y="0"/>
          <a:ext cx="0" cy="0"/>
          <a:chOff x="0" y="0"/>
          <a:chExt cx="0" cy="0"/>
        </a:xfrm>
      </p:grpSpPr>
      <p:grpSp>
        <p:nvGrpSpPr>
          <p:cNvPr id="61" name="Shape 61"/>
          <p:cNvGrpSpPr/>
          <p:nvPr/>
        </p:nvGrpSpPr>
        <p:grpSpPr>
          <a:xfrm>
            <a:off x="-11" y="1334226"/>
            <a:ext cx="7314320" cy="4116299"/>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3" name="Shape 63"/>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64" name="Shape 64"/>
          <p:cNvSpPr txBox="1"/>
          <p:nvPr>
            <p:ph type="ctrTitle"/>
          </p:nvPr>
        </p:nvSpPr>
        <p:spPr>
          <a:xfrm>
            <a:off x="685800" y="2266575"/>
            <a:ext cx="6400799" cy="1333499"/>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65" name="Shape 65"/>
          <p:cNvSpPr txBox="1"/>
          <p:nvPr>
            <p:ph idx="1" type="subTitle"/>
          </p:nvPr>
        </p:nvSpPr>
        <p:spPr>
          <a:xfrm>
            <a:off x="685800" y="3600451"/>
            <a:ext cx="6400799" cy="900299"/>
          </a:xfrm>
          <a:prstGeom prst="rect">
            <a:avLst/>
          </a:prstGeom>
          <a:noFill/>
          <a:ln>
            <a:noFill/>
          </a:ln>
        </p:spPr>
        <p:txBody>
          <a:bodyPr anchorCtr="0" anchor="t" bIns="91425" lIns="91425" rIns="91425" tIns="91425"/>
          <a:lstStyle>
            <a:lvl1pPr lvl="0"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grpSp>
        <p:nvGrpSpPr>
          <p:cNvPr id="67" name="Shape 67"/>
          <p:cNvGrpSpPr/>
          <p:nvPr/>
        </p:nvGrpSpPr>
        <p:grpSpPr>
          <a:xfrm>
            <a:off x="-36" y="-12206"/>
            <a:ext cx="8005727" cy="911975"/>
            <a:chOff x="-13" y="-12187"/>
            <a:chExt cx="8005727" cy="1161900"/>
          </a:xfrm>
        </p:grpSpPr>
        <p:sp>
          <p:nvSpPr>
            <p:cNvPr id="68" name="Shape 68"/>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9" name="Shape 69"/>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0" name="Shape 70"/>
          <p:cNvSpPr txBox="1"/>
          <p:nvPr>
            <p:ph type="title"/>
          </p:nvPr>
        </p:nvSpPr>
        <p:spPr>
          <a:xfrm>
            <a:off x="457200" y="134800"/>
            <a:ext cx="7315499" cy="719100"/>
          </a:xfrm>
          <a:prstGeom prst="rect">
            <a:avLst/>
          </a:prstGeom>
          <a:noFill/>
          <a:ln>
            <a:noFill/>
          </a:ln>
        </p:spPr>
        <p:txBody>
          <a:bodyPr anchorCtr="0" anchor="b" bIns="91425" lIns="91425" rIns="91425" tIns="91425"/>
          <a:lstStyle>
            <a:lvl1pPr lvl="0" rtl="0" algn="l">
              <a:spcBef>
                <a:spcPts val="0"/>
              </a:spcBef>
              <a:buSzPct val="100000"/>
              <a:buNone/>
              <a:defRPr sz="3600">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
        <p:nvSpPr>
          <p:cNvPr id="71" name="Shape 71"/>
          <p:cNvSpPr txBox="1"/>
          <p:nvPr>
            <p:ph idx="1" type="body"/>
          </p:nvPr>
        </p:nvSpPr>
        <p:spPr>
          <a:xfrm>
            <a:off x="457200" y="1178775"/>
            <a:ext cx="8229600" cy="5062800"/>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sz="1800">
                <a:solidFill>
                  <a:schemeClr val="dk2"/>
                </a:solidFill>
              </a:defRPr>
            </a:lvl1pPr>
            <a:lvl2pPr lvl="1" rtl="0" algn="l">
              <a:spcBef>
                <a:spcPts val="360"/>
              </a:spcBef>
              <a:buClr>
                <a:schemeClr val="dk2"/>
              </a:buClr>
              <a:buSzPct val="100000"/>
              <a:buFont typeface="Courier New"/>
              <a:buChar char="o"/>
              <a:defRPr sz="1800">
                <a:solidFill>
                  <a:schemeClr val="dk2"/>
                </a:solidFill>
              </a:defRPr>
            </a:lvl2pPr>
            <a:lvl3pPr lvl="2" rtl="0" algn="l">
              <a:spcBef>
                <a:spcPts val="360"/>
              </a:spcBef>
              <a:buClr>
                <a:schemeClr val="dk2"/>
              </a:buClr>
              <a:buSzPct val="100000"/>
              <a:buFont typeface="Wingdings"/>
              <a:buChar char="§"/>
              <a:defRPr sz="1800">
                <a:solidFill>
                  <a:schemeClr val="dk2"/>
                </a:solidFill>
              </a:defRPr>
            </a:lvl3pPr>
            <a:lvl4pPr lvl="3" rtl="0" algn="l">
              <a:spcBef>
                <a:spcPts val="360"/>
              </a:spcBef>
              <a:buClr>
                <a:schemeClr val="dk2"/>
              </a:buClr>
              <a:buSzPct val="100000"/>
              <a:buFont typeface="Arial"/>
              <a:buChar char="●"/>
              <a:defRPr sz="1800">
                <a:solidFill>
                  <a:schemeClr val="dk2"/>
                </a:solidFill>
              </a:defRPr>
            </a:lvl4pPr>
            <a:lvl5pPr lvl="4" rtl="0" algn="l">
              <a:spcBef>
                <a:spcPts val="360"/>
              </a:spcBef>
              <a:buClr>
                <a:schemeClr val="dk2"/>
              </a:buClr>
              <a:buSzPct val="100000"/>
              <a:buFont typeface="Courier New"/>
              <a:buChar char="o"/>
              <a:defRPr sz="1800">
                <a:solidFill>
                  <a:schemeClr val="dk2"/>
                </a:solidFill>
              </a:defRPr>
            </a:lvl5pPr>
            <a:lvl6pPr lvl="5" rtl="0" algn="l">
              <a:spcBef>
                <a:spcPts val="360"/>
              </a:spcBef>
              <a:buClr>
                <a:schemeClr val="dk2"/>
              </a:buClr>
              <a:buSzPct val="100000"/>
              <a:buFont typeface="Wingdings"/>
              <a:buChar char="§"/>
              <a:defRPr sz="1800">
                <a:solidFill>
                  <a:schemeClr val="dk2"/>
                </a:solidFill>
              </a:defRPr>
            </a:lvl6pPr>
            <a:lvl7pPr lvl="6" rtl="0" algn="l">
              <a:spcBef>
                <a:spcPts val="360"/>
              </a:spcBef>
              <a:buClr>
                <a:schemeClr val="dk2"/>
              </a:buClr>
              <a:buSzPct val="100000"/>
              <a:buFont typeface="Arial"/>
              <a:buChar char="●"/>
              <a:defRPr sz="1800">
                <a:solidFill>
                  <a:schemeClr val="dk2"/>
                </a:solidFill>
              </a:defRPr>
            </a:lvl7pPr>
            <a:lvl8pPr lvl="7" rtl="0" algn="l">
              <a:spcBef>
                <a:spcPts val="360"/>
              </a:spcBef>
              <a:buClr>
                <a:schemeClr val="dk2"/>
              </a:buClr>
              <a:buSzPct val="100000"/>
              <a:buFont typeface="Courier New"/>
              <a:buChar char="o"/>
              <a:defRPr sz="1800">
                <a:solidFill>
                  <a:schemeClr val="dk2"/>
                </a:solidFill>
              </a:defRPr>
            </a:lvl8pPr>
            <a:lvl9pPr lvl="8" rtl="0" algn="l">
              <a:spcBef>
                <a:spcPts val="360"/>
              </a:spcBef>
              <a:buClr>
                <a:schemeClr val="dk2"/>
              </a:buClr>
              <a:buSzPct val="100000"/>
              <a:buFont typeface="Wingdings"/>
              <a:buChar char="§"/>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x="0" y="0"/>
          <a:ext cx="0" cy="0"/>
          <a:chOff x="0" y="0"/>
          <a:chExt cx="0" cy="0"/>
        </a:xfrm>
      </p:grpSpPr>
      <p:sp>
        <p:nvSpPr>
          <p:cNvPr id="73" name="Shape 73"/>
          <p:cNvSpPr txBox="1"/>
          <p:nvPr>
            <p:ph idx="1" type="body"/>
          </p:nvPr>
        </p:nvSpPr>
        <p:spPr>
          <a:xfrm>
            <a:off x="456250" y="1157100"/>
            <a:ext cx="4038599" cy="5388000"/>
          </a:xfrm>
          <a:prstGeom prst="rect">
            <a:avLst/>
          </a:prstGeom>
          <a:noFill/>
          <a:ln>
            <a:noFill/>
          </a:ln>
        </p:spPr>
        <p:txBody>
          <a:bodyPr anchorCtr="0" anchor="t" bIns="91425" lIns="91425" rIns="91425"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
        <p:nvSpPr>
          <p:cNvPr id="74" name="Shape 74"/>
          <p:cNvSpPr txBox="1"/>
          <p:nvPr>
            <p:ph idx="2" type="body"/>
          </p:nvPr>
        </p:nvSpPr>
        <p:spPr>
          <a:xfrm>
            <a:off x="4648200" y="1156875"/>
            <a:ext cx="4038599" cy="5388000"/>
          </a:xfrm>
          <a:prstGeom prst="rect">
            <a:avLst/>
          </a:prstGeom>
          <a:noFill/>
          <a:ln>
            <a:noFill/>
          </a:ln>
        </p:spPr>
        <p:txBody>
          <a:bodyPr anchorCtr="0" anchor="t" bIns="91425" lIns="91425" rIns="91425"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
        <p:nvSpPr>
          <p:cNvPr id="75" name="Shape 75"/>
          <p:cNvSpPr txBox="1"/>
          <p:nvPr>
            <p:ph type="title"/>
          </p:nvPr>
        </p:nvSpPr>
        <p:spPr>
          <a:xfrm>
            <a:off x="457200" y="134800"/>
            <a:ext cx="7315499" cy="978899"/>
          </a:xfrm>
          <a:prstGeom prst="rect">
            <a:avLst/>
          </a:prstGeom>
          <a:noFill/>
          <a:ln>
            <a:noFill/>
          </a:ln>
        </p:spPr>
        <p:txBody>
          <a:bodyPr anchorCtr="0" anchor="b" bIns="91425" lIns="91425" rIns="91425"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grpSp>
        <p:nvGrpSpPr>
          <p:cNvPr id="76" name="Shape 76"/>
          <p:cNvGrpSpPr/>
          <p:nvPr/>
        </p:nvGrpSpPr>
        <p:grpSpPr>
          <a:xfrm>
            <a:off x="-36" y="-12206"/>
            <a:ext cx="8005727" cy="911975"/>
            <a:chOff x="-13" y="-12187"/>
            <a:chExt cx="8005727" cy="1161900"/>
          </a:xfrm>
        </p:grpSpPr>
        <p:sp>
          <p:nvSpPr>
            <p:cNvPr id="77" name="Shape 77"/>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78" name="Shape 78"/>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9" name="Shape 79"/>
          <p:cNvSpPr txBox="1"/>
          <p:nvPr>
            <p:ph idx="3" type="title"/>
          </p:nvPr>
        </p:nvSpPr>
        <p:spPr>
          <a:xfrm>
            <a:off x="457200" y="134800"/>
            <a:ext cx="7315499" cy="719100"/>
          </a:xfrm>
          <a:prstGeom prst="rect">
            <a:avLst/>
          </a:prstGeom>
          <a:noFill/>
          <a:ln>
            <a:noFill/>
          </a:ln>
        </p:spPr>
        <p:txBody>
          <a:bodyPr anchorCtr="0" anchor="b" bIns="91425" lIns="91425" rIns="91425" tIns="91425"/>
          <a:lstStyle>
            <a:lvl1pPr lvl="0" rtl="0" algn="l">
              <a:spcBef>
                <a:spcPts val="0"/>
              </a:spcBef>
              <a:buSzPct val="100000"/>
              <a:buNone/>
              <a:defRPr sz="3600">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457200" y="134800"/>
            <a:ext cx="7315499" cy="978899"/>
          </a:xfrm>
          <a:prstGeom prst="rect">
            <a:avLst/>
          </a:prstGeom>
          <a:noFill/>
          <a:ln>
            <a:noFill/>
          </a:ln>
        </p:spPr>
        <p:txBody>
          <a:bodyPr anchorCtr="0" anchor="b" bIns="91425" lIns="91425" rIns="91425" tIns="91425"/>
          <a:lstStyle>
            <a:lvl1pPr lvl="0" rtl="0" algn="l">
              <a:spcBef>
                <a:spcPts val="0"/>
              </a:spcBef>
              <a:buSzPct val="100000"/>
              <a:buNone/>
              <a:defRPr sz="3600">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grpSp>
        <p:nvGrpSpPr>
          <p:cNvPr id="82" name="Shape 82"/>
          <p:cNvGrpSpPr/>
          <p:nvPr/>
        </p:nvGrpSpPr>
        <p:grpSpPr>
          <a:xfrm>
            <a:off x="-36" y="-12206"/>
            <a:ext cx="8005727" cy="911975"/>
            <a:chOff x="-13" y="-12187"/>
            <a:chExt cx="8005727" cy="1161900"/>
          </a:xfrm>
        </p:grpSpPr>
        <p:sp>
          <p:nvSpPr>
            <p:cNvPr id="83" name="Shape 83"/>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84" name="Shape 84"/>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85" name="Shape 85"/>
          <p:cNvSpPr txBox="1"/>
          <p:nvPr>
            <p:ph idx="2" type="title"/>
          </p:nvPr>
        </p:nvSpPr>
        <p:spPr>
          <a:xfrm>
            <a:off x="457200" y="134800"/>
            <a:ext cx="7315499" cy="719100"/>
          </a:xfrm>
          <a:prstGeom prst="rect">
            <a:avLst/>
          </a:prstGeom>
          <a:noFill/>
          <a:ln>
            <a:noFill/>
          </a:ln>
        </p:spPr>
        <p:txBody>
          <a:bodyPr anchorCtr="0" anchor="b" bIns="91425" lIns="91425" rIns="91425" tIns="91425"/>
          <a:lstStyle>
            <a:lvl1pPr lvl="0" rtl="0" algn="l">
              <a:spcBef>
                <a:spcPts val="0"/>
              </a:spcBef>
              <a:buSzPct val="100000"/>
              <a:buNone/>
              <a:defRPr sz="3600">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6" name="Shape 86"/>
        <p:cNvGrpSpPr/>
        <p:nvPr/>
      </p:nvGrpSpPr>
      <p:grpSpPr>
        <a:xfrm>
          <a:off x="0" y="0"/>
          <a:ext cx="0" cy="0"/>
          <a:chOff x="0" y="0"/>
          <a:chExt cx="0" cy="0"/>
        </a:xfrm>
      </p:grpSpPr>
      <p:sp>
        <p:nvSpPr>
          <p:cNvPr id="87" name="Shape 87"/>
          <p:cNvSpPr/>
          <p:nvPr/>
        </p:nvSpPr>
        <p:spPr>
          <a:xfrm flipH="1">
            <a:off x="8964665" y="6165014"/>
            <a:ext cx="187800" cy="6951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8" name="Shape 88"/>
          <p:cNvSpPr/>
          <p:nvPr/>
        </p:nvSpPr>
        <p:spPr>
          <a:xfrm flipH="1">
            <a:off x="3866777" y="6165014"/>
            <a:ext cx="5097900" cy="6951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sp>
        <p:nvSpPr>
          <p:cNvPr id="89" name="Shape 89"/>
          <p:cNvSpPr txBox="1"/>
          <p:nvPr>
            <p:ph idx="1" type="body"/>
          </p:nvPr>
        </p:nvSpPr>
        <p:spPr>
          <a:xfrm>
            <a:off x="3866812" y="6165014"/>
            <a:ext cx="5097900" cy="695100"/>
          </a:xfrm>
          <a:prstGeom prst="rect">
            <a:avLst/>
          </a:prstGeom>
          <a:noFill/>
          <a:ln>
            <a:noFill/>
          </a:ln>
        </p:spPr>
        <p:txBody>
          <a:bodyPr anchorCtr="0" anchor="t" bIns="91425" lIns="91425" rIns="91425" tIns="91425"/>
          <a:lstStyle>
            <a:lvl1pPr lvl="0" rtl="0">
              <a:spcBef>
                <a:spcPts val="0"/>
              </a:spcBef>
              <a:buClr>
                <a:schemeClr val="lt1"/>
              </a:buClr>
              <a:buSzPct val="100000"/>
              <a:buNone/>
              <a:defRPr sz="1400">
                <a:solidFill>
                  <a:schemeClr val="lt1"/>
                </a:solidFill>
              </a:defRPr>
            </a:lvl1pPr>
            <a:lvl2pPr lvl="1" rtl="0">
              <a:spcBef>
                <a:spcPts val="0"/>
              </a:spcBef>
              <a:buClr>
                <a:schemeClr val="lt1"/>
              </a:buClr>
              <a:buSzPct val="100000"/>
              <a:buNone/>
              <a:defRPr sz="1400">
                <a:solidFill>
                  <a:schemeClr val="lt1"/>
                </a:solidFill>
              </a:defRPr>
            </a:lvl2pPr>
            <a:lvl3pPr lvl="2" rtl="0">
              <a:spcBef>
                <a:spcPts val="0"/>
              </a:spcBef>
              <a:buClr>
                <a:schemeClr val="lt1"/>
              </a:buClr>
              <a:buSzPct val="100000"/>
              <a:buNone/>
              <a:defRPr sz="1400">
                <a:solidFill>
                  <a:schemeClr val="lt1"/>
                </a:solidFill>
              </a:defRPr>
            </a:lvl3pPr>
            <a:lvl4pPr lvl="3" rtl="0">
              <a:spcBef>
                <a:spcPts val="0"/>
              </a:spcBef>
              <a:buClr>
                <a:schemeClr val="lt1"/>
              </a:buClr>
              <a:buSzPct val="100000"/>
              <a:buNone/>
              <a:defRPr sz="1400">
                <a:solidFill>
                  <a:schemeClr val="lt1"/>
                </a:solidFill>
              </a:defRPr>
            </a:lvl4pPr>
            <a:lvl5pPr lvl="4" rtl="0">
              <a:spcBef>
                <a:spcPts val="0"/>
              </a:spcBef>
              <a:buClr>
                <a:schemeClr val="lt1"/>
              </a:buClr>
              <a:buSzPct val="100000"/>
              <a:buNone/>
              <a:defRPr sz="1400">
                <a:solidFill>
                  <a:schemeClr val="lt1"/>
                </a:solidFill>
              </a:defRPr>
            </a:lvl5pPr>
            <a:lvl6pPr lvl="5" rtl="0">
              <a:spcBef>
                <a:spcPts val="0"/>
              </a:spcBef>
              <a:buClr>
                <a:schemeClr val="lt1"/>
              </a:buClr>
              <a:buSzPct val="100000"/>
              <a:buNone/>
              <a:defRPr sz="1400">
                <a:solidFill>
                  <a:schemeClr val="lt1"/>
                </a:solidFill>
              </a:defRPr>
            </a:lvl6pPr>
            <a:lvl7pPr lvl="6" rtl="0">
              <a:spcBef>
                <a:spcPts val="0"/>
              </a:spcBef>
              <a:buClr>
                <a:schemeClr val="lt1"/>
              </a:buClr>
              <a:buSzPct val="100000"/>
              <a:buNone/>
              <a:defRPr sz="1400">
                <a:solidFill>
                  <a:schemeClr val="lt1"/>
                </a:solidFill>
              </a:defRPr>
            </a:lvl7pPr>
            <a:lvl8pPr lvl="7" rtl="0">
              <a:spcBef>
                <a:spcPts val="0"/>
              </a:spcBef>
              <a:buClr>
                <a:schemeClr val="lt1"/>
              </a:buClr>
              <a:buSzPct val="100000"/>
              <a:buNone/>
              <a:defRPr sz="1400">
                <a:solidFill>
                  <a:schemeClr val="lt1"/>
                </a:solidFill>
              </a:defRPr>
            </a:lvl8pPr>
            <a:lvl9pPr lvl="8" rtl="0">
              <a:spcBef>
                <a:spcPts val="0"/>
              </a:spcBef>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91" name="Shape 91"/>
        <p:cNvGrpSpPr/>
        <p:nvPr/>
      </p:nvGrpSpPr>
      <p:grpSpPr>
        <a:xfrm>
          <a:off x="0" y="0"/>
          <a:ext cx="0" cy="0"/>
          <a:chOff x="0" y="0"/>
          <a:chExt cx="0" cy="0"/>
        </a:xfrm>
      </p:grpSpPr>
      <p:sp>
        <p:nvSpPr>
          <p:cNvPr id="92" name="Shape 92"/>
          <p:cNvSpPr txBox="1"/>
          <p:nvPr>
            <p:ph type="title"/>
          </p:nvPr>
        </p:nvSpPr>
        <p:spPr>
          <a:xfrm>
            <a:off x="457200" y="285462"/>
            <a:ext cx="8229600" cy="1143299"/>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idx="1" type="body"/>
          </p:nvPr>
        </p:nvSpPr>
        <p:spPr>
          <a:xfrm>
            <a:off x="457200" y="1362850"/>
            <a:ext cx="8229600" cy="47637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4" name="Shape 94"/>
          <p:cNvSpPr txBox="1"/>
          <p:nvPr>
            <p:ph idx="10" type="dt"/>
          </p:nvPr>
        </p:nvSpPr>
        <p:spPr>
          <a:xfrm>
            <a:off x="457200" y="6356350"/>
            <a:ext cx="2133599" cy="36509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124200" y="6356350"/>
            <a:ext cx="2895600" cy="365099"/>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6356350"/>
            <a:ext cx="2133599" cy="365099"/>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3867" y="-94"/>
            <a:ext cx="3409812" cy="2810236"/>
            <a:chOff x="0" y="1493"/>
            <a:chExt cx="3409812" cy="2810236"/>
          </a:xfrm>
        </p:grpSpPr>
        <p:cxnSp>
          <p:nvCxnSpPr>
            <p:cNvPr id="7" name="Shape 7"/>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2" name="Shape 32"/>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33" name="Shape 33"/>
          <p:cNvSpPr txBox="1"/>
          <p:nvPr>
            <p:ph idx="1" type="body"/>
          </p:nvPr>
        </p:nvSpPr>
        <p:spPr>
          <a:xfrm>
            <a:off x="457200" y="1362850"/>
            <a:ext cx="8229600" cy="4763700"/>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Char char="●"/>
              <a:defRPr b="0" i="0" sz="1800" u="none" cap="none" strike="noStrike">
                <a:solidFill>
                  <a:schemeClr val="dk2"/>
                </a:solidFill>
                <a:latin typeface="Arial"/>
                <a:ea typeface="Arial"/>
                <a:cs typeface="Arial"/>
                <a:sym typeface="Arial"/>
              </a:defRPr>
            </a:lvl1pPr>
            <a:lvl2pPr lvl="1"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2pPr>
            <a:lvl3pPr lvl="2"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3pPr>
            <a:lvl4pPr lvl="3"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4pPr>
            <a:lvl5pPr lvl="4"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5pPr>
            <a:lvl6pPr lvl="5"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6pPr>
            <a:lvl7pPr lvl="6"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7pPr>
            <a:lvl8pPr lvl="7"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8pPr>
            <a:lvl9pPr lvl="8"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9pPr>
          </a:lstStyle>
          <a:p/>
        </p:txBody>
      </p:sp>
      <p:grpSp>
        <p:nvGrpSpPr>
          <p:cNvPr id="34" name="Shape 34"/>
          <p:cNvGrpSpPr/>
          <p:nvPr/>
        </p:nvGrpSpPr>
        <p:grpSpPr>
          <a:xfrm rot="10800000">
            <a:off x="5734187" y="4047858"/>
            <a:ext cx="3409812" cy="2810236"/>
            <a:chOff x="0" y="1493"/>
            <a:chExt cx="3409812" cy="2810236"/>
          </a:xfrm>
        </p:grpSpPr>
        <p:cxnSp>
          <p:nvCxnSpPr>
            <p:cNvPr id="35" name="Shape 35"/>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685800" y="2266575"/>
            <a:ext cx="6400799" cy="1333499"/>
          </a:xfrm>
          <a:prstGeom prst="rect">
            <a:avLst/>
          </a:prstGeom>
        </p:spPr>
        <p:txBody>
          <a:bodyPr anchorCtr="0" anchor="b" bIns="91425" lIns="91425" rIns="91425" tIns="91425">
            <a:noAutofit/>
          </a:bodyPr>
          <a:lstStyle/>
          <a:p>
            <a:pPr lvl="0" rtl="0">
              <a:spcBef>
                <a:spcPts val="0"/>
              </a:spcBef>
              <a:buNone/>
            </a:pPr>
            <a:r>
              <a:rPr lang="en"/>
              <a:t>Lab 8: Loop Modeling</a:t>
            </a:r>
          </a:p>
        </p:txBody>
      </p:sp>
      <p:sp>
        <p:nvSpPr>
          <p:cNvPr id="102" name="Shape 102"/>
          <p:cNvSpPr txBox="1"/>
          <p:nvPr>
            <p:ph idx="1" type="subTitle"/>
          </p:nvPr>
        </p:nvSpPr>
        <p:spPr>
          <a:xfrm>
            <a:off x="685800" y="3600451"/>
            <a:ext cx="6400799" cy="900299"/>
          </a:xfrm>
          <a:prstGeom prst="rect">
            <a:avLst/>
          </a:prstGeom>
        </p:spPr>
        <p:txBody>
          <a:bodyPr anchorCtr="0" anchor="t" bIns="91425" lIns="91425" rIns="91425" tIns="91425">
            <a:noAutofit/>
          </a:bodyPr>
          <a:lstStyle/>
          <a:p>
            <a:pPr lvl="0" rtl="0">
              <a:spcBef>
                <a:spcPts val="0"/>
              </a:spcBef>
              <a:buNone/>
            </a:pPr>
            <a:r>
              <a:rPr lang="en"/>
              <a:t>Presented by Alex Boukhvalova June 9th,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Using the existing Loop Movers</a:t>
            </a:r>
          </a:p>
        </p:txBody>
      </p:sp>
      <p:sp>
        <p:nvSpPr>
          <p:cNvPr id="162" name="Shape 162"/>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 Switch to centroid residue type set for a Perturb flavor</a:t>
            </a:r>
          </a:p>
          <a:p>
            <a:pPr lvl="0" marR="0" rtl="0" algn="l">
              <a:lnSpc>
                <a:spcPct val="100000"/>
              </a:lnSpc>
              <a:spcBef>
                <a:spcPts val="0"/>
              </a:spcBef>
              <a:spcAft>
                <a:spcPts val="0"/>
              </a:spcAft>
              <a:buNone/>
            </a:pPr>
            <a:r>
              <a:rPr lang="en"/>
              <a:t>	(protocols/simple_moves)</a:t>
            </a:r>
          </a:p>
          <a:p>
            <a:pPr indent="0" lvl="0" marL="457200" marR="0" rtl="0" algn="l">
              <a:lnSpc>
                <a:spcPct val="100000"/>
              </a:lnSpc>
              <a:spcBef>
                <a:spcPts val="0"/>
              </a:spcBef>
              <a:spcAft>
                <a:spcPts val="0"/>
              </a:spcAft>
              <a:buNone/>
            </a:pPr>
            <a:r>
              <a:rPr lang="en">
                <a:latin typeface="Consolas"/>
                <a:ea typeface="Consolas"/>
                <a:cs typeface="Consolas"/>
                <a:sym typeface="Consolas"/>
              </a:rPr>
              <a:t>switch = SwitchResidueTypeSetMover("centroid");</a:t>
            </a:r>
          </a:p>
          <a:p>
            <a:pPr indent="0" lvl="0" marL="457200" marR="0" rtl="0" algn="l">
              <a:lnSpc>
                <a:spcPct val="100000"/>
              </a:lnSpc>
              <a:spcBef>
                <a:spcPts val="0"/>
              </a:spcBef>
              <a:spcAft>
                <a:spcPts val="0"/>
              </a:spcAft>
              <a:buNone/>
            </a:pPr>
            <a:r>
              <a:rPr lang="en">
                <a:latin typeface="Consolas"/>
                <a:ea typeface="Consolas"/>
                <a:cs typeface="Consolas"/>
                <a:sym typeface="Consolas"/>
              </a:rPr>
              <a:t>recover = ReturnSidechainMover(pose);</a:t>
            </a:r>
          </a:p>
          <a:p>
            <a:pPr indent="0" lvl="0" marL="457200" marR="0" rtl="0" algn="l">
              <a:lnSpc>
                <a:spcPct val="100000"/>
              </a:lnSpc>
              <a:spcBef>
                <a:spcPts val="0"/>
              </a:spcBef>
              <a:spcAft>
                <a:spcPts val="0"/>
              </a:spcAft>
              <a:buNone/>
            </a:pPr>
            <a:r>
              <a:rPr lang="en">
                <a:latin typeface="Consolas"/>
                <a:ea typeface="Consolas"/>
                <a:cs typeface="Consolas"/>
                <a:sym typeface="Consolas"/>
              </a:rPr>
              <a:t>switch.apply(pose);</a:t>
            </a:r>
          </a:p>
          <a:p>
            <a:pPr lvl="0" marR="0" rtl="0" algn="l">
              <a:lnSpc>
                <a:spcPct val="100000"/>
              </a:lnSpc>
              <a:spcBef>
                <a:spcPts val="0"/>
              </a:spcBef>
              <a:spcAft>
                <a:spcPts val="0"/>
              </a:spcAft>
              <a:buNone/>
            </a:pPr>
            <a:r>
              <a:t/>
            </a:r>
            <a:endParaRPr sz="2400"/>
          </a:p>
          <a:p>
            <a:pPr indent="-381000" lvl="0" marL="457200" marR="0" rtl="0" algn="l">
              <a:lnSpc>
                <a:spcPct val="100000"/>
              </a:lnSpc>
              <a:spcBef>
                <a:spcPts val="0"/>
              </a:spcBef>
              <a:spcAft>
                <a:spcPts val="0"/>
              </a:spcAft>
              <a:buSzPct val="100000"/>
            </a:pPr>
            <a:r>
              <a:rPr lang="en" sz="2400"/>
              <a:t>Create a fragset from a file if using Perturb_CCD</a:t>
            </a:r>
          </a:p>
          <a:p>
            <a:pPr lvl="0" marR="0" rtl="0" algn="l">
              <a:lnSpc>
                <a:spcPct val="100000"/>
              </a:lnSpc>
              <a:spcBef>
                <a:spcPts val="0"/>
              </a:spcBef>
              <a:spcAft>
                <a:spcPts val="0"/>
              </a:spcAft>
              <a:buNone/>
            </a:pPr>
            <a:r>
              <a:rPr lang="en"/>
              <a:t>	(core/fragment)</a:t>
            </a:r>
          </a:p>
          <a:p>
            <a:pPr indent="0" lvl="0" marL="457200" marR="0" rtl="0" algn="l">
              <a:lnSpc>
                <a:spcPct val="100000"/>
              </a:lnSpc>
              <a:spcBef>
                <a:spcPts val="0"/>
              </a:spcBef>
              <a:spcAft>
                <a:spcPts val="0"/>
              </a:spcAft>
              <a:buNone/>
            </a:pPr>
            <a:r>
              <a:rPr lang="en">
                <a:latin typeface="Consolas"/>
                <a:ea typeface="Consolas"/>
                <a:cs typeface="Consolas"/>
                <a:sym typeface="Consolas"/>
              </a:rPr>
              <a:t>ConstantLengthFragSetOP frags = new </a:t>
            </a:r>
          </a:p>
          <a:p>
            <a:pPr indent="0" lvl="0" marL="914400" marR="0" rtl="0" algn="l">
              <a:lnSpc>
                <a:spcPct val="100000"/>
              </a:lnSpc>
              <a:spcBef>
                <a:spcPts val="0"/>
              </a:spcBef>
              <a:spcAft>
                <a:spcPts val="0"/>
              </a:spcAft>
              <a:buNone/>
            </a:pPr>
            <a:r>
              <a:rPr lang="en">
                <a:latin typeface="Consolas"/>
                <a:ea typeface="Consolas"/>
                <a:cs typeface="Consolas"/>
                <a:sym typeface="Consolas"/>
              </a:rPr>
              <a:t>ConstantLengthFragSet(fraglength, fragset_fname);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Using the existing Loop Movers</a:t>
            </a:r>
          </a:p>
        </p:txBody>
      </p:sp>
      <p:sp>
        <p:nvSpPr>
          <p:cNvPr id="168" name="Shape 168"/>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Pick your flavor:</a:t>
            </a:r>
          </a:p>
          <a:p>
            <a:pPr lvl="0" rtl="0">
              <a:spcBef>
                <a:spcPts val="0"/>
              </a:spcBef>
              <a:buNone/>
            </a:pPr>
            <a:r>
              <a:rPr lang="en"/>
              <a:t>		(protocols/loops/loop_mover/perturb) (need centroid…)</a:t>
            </a:r>
          </a:p>
          <a:p>
            <a:pPr lvl="0" rtl="0">
              <a:spcBef>
                <a:spcPts val="0"/>
              </a:spcBef>
              <a:buClr>
                <a:schemeClr val="dk1"/>
              </a:buClr>
              <a:buSzPct val="61111"/>
              <a:buFont typeface="Arial"/>
              <a:buNone/>
            </a:pPr>
            <a:r>
              <a:rPr lang="en">
                <a:latin typeface="Consolas"/>
                <a:ea typeface="Consolas"/>
                <a:cs typeface="Consolas"/>
                <a:sym typeface="Consolas"/>
              </a:rPr>
              <a:t>		LoopMover_Perturb_CCD</a:t>
            </a:r>
          </a:p>
          <a:p>
            <a:pPr lvl="0" rtl="0">
              <a:spcBef>
                <a:spcPts val="0"/>
              </a:spcBef>
              <a:buClr>
                <a:schemeClr val="dk1"/>
              </a:buClr>
              <a:buSzPct val="61111"/>
              <a:buFont typeface="Arial"/>
              <a:buNone/>
            </a:pPr>
            <a:r>
              <a:rPr lang="en">
                <a:latin typeface="Consolas"/>
                <a:ea typeface="Consolas"/>
                <a:cs typeface="Consolas"/>
                <a:sym typeface="Consolas"/>
              </a:rPr>
              <a:t>		LoopMover_Perturb_QuickCCD</a:t>
            </a:r>
          </a:p>
          <a:p>
            <a:pPr indent="457200" lvl="0" marL="457200" rtl="0">
              <a:spcBef>
                <a:spcPts val="0"/>
              </a:spcBef>
              <a:buNone/>
            </a:pPr>
            <a:r>
              <a:rPr lang="en">
                <a:latin typeface="Consolas"/>
                <a:ea typeface="Consolas"/>
                <a:cs typeface="Consolas"/>
                <a:sym typeface="Consolas"/>
              </a:rPr>
              <a:t>LoopMover_Perturb_KIC</a:t>
            </a:r>
          </a:p>
          <a:p>
            <a:pPr lvl="0" rtl="0">
              <a:spcBef>
                <a:spcPts val="0"/>
              </a:spcBef>
              <a:buNone/>
            </a:pPr>
            <a:r>
              <a:t/>
            </a:r>
            <a:endParaRPr/>
          </a:p>
          <a:p>
            <a:pPr indent="457200" lvl="0" rtl="0">
              <a:spcBef>
                <a:spcPts val="0"/>
              </a:spcBef>
              <a:buNone/>
            </a:pPr>
            <a:r>
              <a:rPr lang="en"/>
              <a:t>	(protocols/loops/loop_mover/refine)</a:t>
            </a:r>
          </a:p>
          <a:p>
            <a:pPr indent="457200" lvl="0" rtl="0">
              <a:spcBef>
                <a:spcPts val="0"/>
              </a:spcBef>
              <a:buNone/>
            </a:pPr>
            <a:r>
              <a:rPr lang="en">
                <a:latin typeface="Consolas"/>
                <a:ea typeface="Consolas"/>
                <a:cs typeface="Consolas"/>
                <a:sym typeface="Consolas"/>
              </a:rPr>
              <a:t>	LoopMover_Refine_CCD</a:t>
            </a:r>
          </a:p>
          <a:p>
            <a:pPr indent="457200" lvl="0" rtl="0">
              <a:spcBef>
                <a:spcPts val="0"/>
              </a:spcBef>
              <a:buNone/>
            </a:pPr>
            <a:r>
              <a:rPr lang="en">
                <a:latin typeface="Consolas"/>
                <a:ea typeface="Consolas"/>
                <a:cs typeface="Consolas"/>
                <a:sym typeface="Consolas"/>
              </a:rPr>
              <a:t>	LoopMover_Refine_KIC</a:t>
            </a:r>
          </a:p>
          <a:p>
            <a:pPr indent="457200" lvl="0" rtl="0">
              <a:spcBef>
                <a:spcPts val="0"/>
              </a:spcBef>
              <a:buNone/>
            </a:pPr>
            <a:r>
              <a:rPr lang="en">
                <a:latin typeface="Consolas"/>
                <a:ea typeface="Consolas"/>
                <a:cs typeface="Consolas"/>
                <a:sym typeface="Consolas"/>
              </a:rPr>
              <a:t>	LoopMover_Refine_Backrub</a:t>
            </a:r>
          </a:p>
          <a:p>
            <a:pPr lvl="0" rtl="0">
              <a:spcBef>
                <a:spcPts val="0"/>
              </a:spcBef>
              <a:buNone/>
            </a:pPr>
            <a:r>
              <a:t/>
            </a:r>
            <a:endParaRPr sz="1600"/>
          </a:p>
          <a:p>
            <a:pPr indent="-381000" lvl="0" marL="457200" rtl="0">
              <a:spcBef>
                <a:spcPts val="0"/>
              </a:spcBef>
              <a:buSzPct val="100000"/>
            </a:pPr>
            <a:r>
              <a:rPr lang="en" sz="2400"/>
              <a:t>Apply the Loop Mover:</a:t>
            </a:r>
          </a:p>
          <a:p>
            <a:pPr indent="387350" lvl="0">
              <a:spcBef>
                <a:spcPts val="0"/>
              </a:spcBef>
              <a:buClr>
                <a:schemeClr val="dk1"/>
              </a:buClr>
              <a:buSzPct val="61111"/>
              <a:buFont typeface="Arial"/>
              <a:buNone/>
            </a:pPr>
            <a:r>
              <a:rPr lang="en">
                <a:latin typeface="Consolas"/>
                <a:ea typeface="Consolas"/>
                <a:cs typeface="Consolas"/>
                <a:sym typeface="Consolas"/>
              </a:rPr>
              <a:t>	my_loop_mover-&gt;apply(pose)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CCDLoopClosureMover</a:t>
            </a:r>
          </a:p>
        </p:txBody>
      </p:sp>
      <p:sp>
        <p:nvSpPr>
          <p:cNvPr id="174" name="Shape 174"/>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Just a Mover</a:t>
            </a:r>
          </a:p>
          <a:p>
            <a:pPr lvl="0" rtl="0">
              <a:spcBef>
                <a:spcPts val="0"/>
              </a:spcBef>
              <a:buNone/>
            </a:pPr>
            <a:r>
              <a:t/>
            </a:r>
            <a:endParaRPr sz="2400"/>
          </a:p>
          <a:p>
            <a:pPr indent="-381000" lvl="0" marL="457200" rtl="0">
              <a:spcBef>
                <a:spcPts val="0"/>
              </a:spcBef>
              <a:buSzPct val="100000"/>
            </a:pPr>
            <a:r>
              <a:rPr lang="en" sz="2400"/>
              <a:t>Construct default, or with Loop object, or others</a:t>
            </a:r>
          </a:p>
          <a:p>
            <a:pPr lvl="0" rtl="0">
              <a:spcBef>
                <a:spcPts val="0"/>
              </a:spcBef>
              <a:buNone/>
            </a:pPr>
            <a:r>
              <a:t/>
            </a:r>
            <a:endParaRPr sz="2400"/>
          </a:p>
          <a:p>
            <a:pPr indent="-228600" lvl="0" marL="457200" rtl="0">
              <a:spcBef>
                <a:spcPts val="0"/>
              </a:spcBef>
              <a:buNone/>
            </a:pPr>
            <a:r>
              <a:rPr lang="en" sz="2400"/>
              <a:t>	</a:t>
            </a:r>
            <a:r>
              <a:rPr lang="en" sz="2400">
                <a:latin typeface="Consolas"/>
                <a:ea typeface="Consolas"/>
                <a:cs typeface="Consolas"/>
                <a:sym typeface="Consolas"/>
              </a:rPr>
              <a:t>CCDLoopClosureMover(</a:t>
            </a:r>
          </a:p>
          <a:p>
            <a:pPr indent="-228600" lvl="0" marL="914400" rtl="0">
              <a:spcBef>
                <a:spcPts val="0"/>
              </a:spcBef>
              <a:buNone/>
            </a:pPr>
            <a:r>
              <a:rPr lang="en" sz="2400">
                <a:latin typeface="Consolas"/>
                <a:ea typeface="Consolas"/>
                <a:cs typeface="Consolas"/>
                <a:sym typeface="Consolas"/>
              </a:rPr>
              <a:t>protocols::loops::Loop const &amp; loop,</a:t>
            </a:r>
          </a:p>
          <a:p>
            <a:pPr indent="-228600" lvl="0" marL="914400" rtl="0">
              <a:spcBef>
                <a:spcPts val="0"/>
              </a:spcBef>
              <a:buNone/>
            </a:pPr>
            <a:r>
              <a:rPr lang="en" sz="2400">
                <a:latin typeface="Consolas"/>
                <a:ea typeface="Consolas"/>
                <a:cs typeface="Consolas"/>
                <a:sym typeface="Consolas"/>
              </a:rPr>
              <a:t>core::kinematics::MoveMapCOP mm );</a:t>
            </a:r>
          </a:p>
          <a:p>
            <a:pPr indent="-228600" lvl="0" marL="914400" rtl="0">
              <a:spcBef>
                <a:spcPts val="0"/>
              </a:spcBef>
              <a:buNone/>
            </a:pPr>
            <a:r>
              <a:t/>
            </a:r>
            <a:endParaRPr sz="2400">
              <a:latin typeface="Consolas"/>
              <a:ea typeface="Consolas"/>
              <a:cs typeface="Consolas"/>
              <a:sym typeface="Consolas"/>
            </a:endParaRPr>
          </a:p>
          <a:p>
            <a:pPr indent="-381000" lvl="0" marL="457200" rtl="0">
              <a:spcBef>
                <a:spcPts val="0"/>
              </a:spcBef>
              <a:buSzPct val="100000"/>
            </a:pPr>
            <a:r>
              <a:rPr lang="en" sz="2400"/>
              <a:t>Could use setters within the class</a:t>
            </a:r>
          </a:p>
          <a:p>
            <a:pPr lvl="0" rtl="0">
              <a:spcBef>
                <a:spcPts val="0"/>
              </a:spcBef>
              <a:buNone/>
            </a:pPr>
            <a:r>
              <a:t/>
            </a:r>
            <a:endParaRPr sz="2400"/>
          </a:p>
          <a:p>
            <a:pPr indent="-381000" lvl="0" marL="457200" rtl="0">
              <a:spcBef>
                <a:spcPts val="0"/>
              </a:spcBef>
              <a:buSzPct val="100000"/>
            </a:pPr>
            <a:r>
              <a:rPr lang="en" sz="2400"/>
              <a:t>No sampling - just closes loop and returns</a:t>
            </a:r>
          </a:p>
          <a:p>
            <a:pPr indent="-228600" lvl="1" marL="914400" rtl="0">
              <a:spcBef>
                <a:spcPts val="0"/>
              </a:spcBef>
            </a:pPr>
            <a:r>
              <a:rPr lang="en"/>
              <a:t>(the phi/psi move of your protocol is “sampling”)</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Lab</a:t>
            </a:r>
          </a:p>
        </p:txBody>
      </p:sp>
      <p:sp>
        <p:nvSpPr>
          <p:cNvPr id="180" name="Shape 180"/>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Protocol so far introduces chainbreaks</a:t>
            </a:r>
          </a:p>
          <a:p>
            <a:pPr indent="-381000" lvl="1" marL="914400" rtl="0">
              <a:spcBef>
                <a:spcPts val="0"/>
              </a:spcBef>
              <a:buSzPct val="100000"/>
            </a:pPr>
            <a:r>
              <a:rPr lang="en" sz="2400"/>
              <a:t>minimizer + closure patches/terms helps</a:t>
            </a:r>
          </a:p>
          <a:p>
            <a:pPr indent="-381000" lvl="0" marL="457200" rtl="0">
              <a:spcBef>
                <a:spcPts val="0"/>
              </a:spcBef>
              <a:buSzPct val="100000"/>
            </a:pPr>
            <a:r>
              <a:rPr lang="en" sz="2400"/>
              <a:t>Today, add explicit loop closure with </a:t>
            </a:r>
            <a:r>
              <a:rPr lang="en" sz="2400">
                <a:latin typeface="Consolas"/>
                <a:ea typeface="Consolas"/>
                <a:cs typeface="Consolas"/>
                <a:sym typeface="Consolas"/>
              </a:rPr>
              <a:t>CCDLoopClosureMover</a:t>
            </a:r>
          </a:p>
          <a:p>
            <a:pPr indent="-381000" lvl="0" marL="457200" rtl="0">
              <a:spcBef>
                <a:spcPts val="0"/>
              </a:spcBef>
              <a:buSzPct val="100000"/>
            </a:pPr>
            <a:r>
              <a:rPr lang="en" sz="2400"/>
              <a:t>You will find using the Mover is very easy</a:t>
            </a:r>
          </a:p>
          <a:p>
            <a:pPr indent="-381000" lvl="1" marL="914400" rtl="0">
              <a:spcBef>
                <a:spcPts val="0"/>
              </a:spcBef>
              <a:buClr>
                <a:srgbClr val="FF0000"/>
              </a:buClr>
              <a:buSzPct val="100000"/>
            </a:pPr>
            <a:r>
              <a:rPr lang="en" sz="2400">
                <a:solidFill>
                  <a:srgbClr val="FF0000"/>
                </a:solidFill>
              </a:rPr>
              <a:t>That’s the point</a:t>
            </a:r>
          </a:p>
          <a:p>
            <a:pPr indent="-381000" lvl="0" marL="457200">
              <a:spcBef>
                <a:spcPts val="0"/>
              </a:spcBef>
              <a:buSzPct val="100000"/>
            </a:pPr>
            <a:r>
              <a:rPr lang="en" sz="2400"/>
              <a:t>Some challenge in refactoring your code into a C++ class prepared to provide the correct </a:t>
            </a:r>
            <a:r>
              <a:rPr lang="en" sz="2400">
                <a:latin typeface="Consolas"/>
                <a:ea typeface="Consolas"/>
                <a:cs typeface="Consolas"/>
                <a:sym typeface="Consolas"/>
              </a:rPr>
              <a:t>Loop</a:t>
            </a:r>
            <a:r>
              <a:rPr lang="en" sz="2400"/>
              <a:t> class at closure time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Loops</a:t>
            </a:r>
          </a:p>
        </p:txBody>
      </p:sp>
      <p:sp>
        <p:nvSpPr>
          <p:cNvPr id="108" name="Shape 108"/>
          <p:cNvSpPr txBox="1"/>
          <p:nvPr>
            <p:ph idx="1" type="body"/>
          </p:nvPr>
        </p:nvSpPr>
        <p:spPr>
          <a:xfrm>
            <a:off x="457200" y="1178775"/>
            <a:ext cx="5083499"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Flexible </a:t>
            </a:r>
            <a:r>
              <a:rPr lang="en" sz="2400"/>
              <a:t>domains of the protein</a:t>
            </a:r>
          </a:p>
          <a:p>
            <a:pPr indent="-381000" lvl="0" marL="457200" rtl="0">
              <a:spcBef>
                <a:spcPts val="0"/>
              </a:spcBef>
              <a:buSzPct val="100000"/>
            </a:pPr>
            <a:r>
              <a:rPr lang="en" sz="2400"/>
              <a:t>Serve as ‘connecting points’ for secondary structure elements</a:t>
            </a:r>
          </a:p>
          <a:p>
            <a:pPr indent="-381000" lvl="0" marL="457200" rtl="0">
              <a:spcBef>
                <a:spcPts val="0"/>
              </a:spcBef>
              <a:buSzPct val="100000"/>
            </a:pPr>
            <a:r>
              <a:rPr lang="en" sz="2400"/>
              <a:t>Important for assembly, binding specificity, etc</a:t>
            </a:r>
          </a:p>
          <a:p>
            <a:pPr indent="-381000" lvl="0" marL="457200" rtl="0">
              <a:spcBef>
                <a:spcPts val="0"/>
              </a:spcBef>
              <a:buSzPct val="100000"/>
            </a:pPr>
            <a:r>
              <a:rPr lang="en" sz="2400"/>
              <a:t>Large available conformational space (flexible!)</a:t>
            </a:r>
          </a:p>
          <a:p>
            <a:pPr lvl="0" rtl="0">
              <a:spcBef>
                <a:spcPts val="0"/>
              </a:spcBef>
              <a:buNone/>
            </a:pPr>
            <a:r>
              <a:t/>
            </a:r>
            <a:endParaRPr sz="2400"/>
          </a:p>
        </p:txBody>
      </p:sp>
      <p:pic>
        <p:nvPicPr>
          <p:cNvPr id="109" name="Shape 109"/>
          <p:cNvPicPr preferRelativeResize="0"/>
          <p:nvPr/>
        </p:nvPicPr>
        <p:blipFill rotWithShape="1">
          <a:blip r:embed="rId3">
            <a:alphaModFix/>
          </a:blip>
          <a:srcRect b="-12451" l="0" r="0" t="20826"/>
          <a:stretch/>
        </p:blipFill>
        <p:spPr>
          <a:xfrm>
            <a:off x="5540700" y="1319905"/>
            <a:ext cx="3603299" cy="375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Current Challenges for Loops</a:t>
            </a:r>
          </a:p>
        </p:txBody>
      </p:sp>
      <p:sp>
        <p:nvSpPr>
          <p:cNvPr id="115" name="Shape 115"/>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93700" lvl="0" marL="457200" rtl="0">
              <a:spcBef>
                <a:spcPts val="0"/>
              </a:spcBef>
              <a:buSzPct val="100000"/>
            </a:pPr>
            <a:r>
              <a:rPr lang="en" sz="2600"/>
              <a:t>Large conformational space - </a:t>
            </a:r>
          </a:p>
          <a:p>
            <a:pPr lvl="0" rtl="0">
              <a:spcBef>
                <a:spcPts val="0"/>
              </a:spcBef>
              <a:buNone/>
            </a:pPr>
            <a:r>
              <a:rPr lang="en" sz="2600"/>
              <a:t>     only accurate to ~12 residues</a:t>
            </a:r>
          </a:p>
          <a:p>
            <a:pPr indent="-393700" lvl="0" marL="457200" rtl="0">
              <a:spcBef>
                <a:spcPts val="0"/>
              </a:spcBef>
              <a:buSzPct val="100000"/>
            </a:pPr>
            <a:r>
              <a:rPr lang="en" sz="2600"/>
              <a:t>Discriminating the native loop </a:t>
            </a:r>
          </a:p>
          <a:p>
            <a:pPr lvl="0" rtl="0">
              <a:spcBef>
                <a:spcPts val="0"/>
              </a:spcBef>
              <a:buNone/>
            </a:pPr>
            <a:r>
              <a:rPr lang="en" sz="2600"/>
              <a:t>     structure from a diverse set of </a:t>
            </a:r>
          </a:p>
          <a:p>
            <a:pPr lvl="0" rtl="0">
              <a:spcBef>
                <a:spcPts val="0"/>
              </a:spcBef>
              <a:buNone/>
            </a:pPr>
            <a:r>
              <a:rPr lang="en" sz="2600"/>
              <a:t>     loop models</a:t>
            </a:r>
          </a:p>
          <a:p>
            <a:pPr indent="-393700" lvl="0" marL="457200" rtl="0">
              <a:spcBef>
                <a:spcPts val="0"/>
              </a:spcBef>
              <a:buSzPct val="100000"/>
            </a:pPr>
            <a:r>
              <a:rPr lang="en" sz="2600"/>
              <a:t>Needed for: </a:t>
            </a:r>
          </a:p>
          <a:p>
            <a:pPr indent="-393700" lvl="1" marL="914400" rtl="0">
              <a:spcBef>
                <a:spcPts val="0"/>
              </a:spcBef>
              <a:buSzPct val="100000"/>
            </a:pPr>
            <a:r>
              <a:rPr lang="en" sz="2600"/>
              <a:t>Docking</a:t>
            </a:r>
          </a:p>
          <a:p>
            <a:pPr indent="-393700" lvl="1" marL="914400" rtl="0">
              <a:spcBef>
                <a:spcPts val="0"/>
              </a:spcBef>
              <a:buSzPct val="100000"/>
            </a:pPr>
            <a:r>
              <a:rPr lang="en" sz="2600"/>
              <a:t>Antibodies</a:t>
            </a:r>
          </a:p>
          <a:p>
            <a:pPr indent="-393700" lvl="1" marL="914400" rtl="0">
              <a:spcBef>
                <a:spcPts val="0"/>
              </a:spcBef>
              <a:buSzPct val="100000"/>
            </a:pPr>
            <a:r>
              <a:rPr lang="en" sz="2600"/>
              <a:t>Homology Modeling</a:t>
            </a:r>
          </a:p>
          <a:p>
            <a:pPr indent="-393700" lvl="1" marL="914400" rtl="0">
              <a:spcBef>
                <a:spcPts val="0"/>
              </a:spcBef>
              <a:buSzPct val="100000"/>
            </a:pPr>
            <a:r>
              <a:rPr lang="en" sz="2600"/>
              <a:t>Membrane proteins</a:t>
            </a:r>
          </a:p>
          <a:p>
            <a:pPr indent="-393700" lvl="1" marL="914400" rtl="0">
              <a:spcBef>
                <a:spcPts val="0"/>
              </a:spcBef>
              <a:buSzPct val="100000"/>
            </a:pPr>
            <a:r>
              <a:rPr lang="en" sz="2600"/>
              <a:t>And many more...</a:t>
            </a:r>
          </a:p>
        </p:txBody>
      </p:sp>
      <p:sp>
        <p:nvSpPr>
          <p:cNvPr id="116" name="Shape 116"/>
          <p:cNvSpPr txBox="1"/>
          <p:nvPr/>
        </p:nvSpPr>
        <p:spPr>
          <a:xfrm>
            <a:off x="5692200" y="5472475"/>
            <a:ext cx="3451799" cy="518400"/>
          </a:xfrm>
          <a:prstGeom prst="rect">
            <a:avLst/>
          </a:prstGeom>
          <a:noFill/>
          <a:ln>
            <a:noFill/>
          </a:ln>
        </p:spPr>
        <p:txBody>
          <a:bodyPr anchorCtr="0" anchor="t" bIns="91425" lIns="91425" rIns="91425" tIns="91425">
            <a:noAutofit/>
          </a:bodyPr>
          <a:lstStyle/>
          <a:p>
            <a:pPr lvl="0" rtl="0">
              <a:spcBef>
                <a:spcPts val="0"/>
              </a:spcBef>
              <a:buNone/>
            </a:pPr>
            <a:r>
              <a:rPr lang="en" sz="1800"/>
              <a:t>Weitzner </a:t>
            </a:r>
            <a:r>
              <a:rPr i="1" lang="en" sz="1800"/>
              <a:t>et al</a:t>
            </a:r>
            <a:r>
              <a:rPr lang="en" sz="1800"/>
              <a:t>. </a:t>
            </a:r>
            <a:r>
              <a:rPr i="1" lang="en" sz="1800"/>
              <a:t>Structure, </a:t>
            </a:r>
            <a:r>
              <a:rPr lang="en" sz="1800"/>
              <a:t>2015</a:t>
            </a:r>
          </a:p>
        </p:txBody>
      </p:sp>
      <p:pic>
        <p:nvPicPr>
          <p:cNvPr id="117" name="Shape 117"/>
          <p:cNvPicPr preferRelativeResize="0"/>
          <p:nvPr/>
        </p:nvPicPr>
        <p:blipFill rotWithShape="1">
          <a:blip r:embed="rId3">
            <a:alphaModFix/>
          </a:blip>
          <a:srcRect b="0" l="0" r="64720" t="0"/>
          <a:stretch/>
        </p:blipFill>
        <p:spPr>
          <a:xfrm>
            <a:off x="5768400" y="1178775"/>
            <a:ext cx="3275199" cy="4293700"/>
          </a:xfrm>
          <a:prstGeom prst="rect">
            <a:avLst/>
          </a:prstGeom>
          <a:noFill/>
          <a:ln>
            <a:noFill/>
          </a:ln>
        </p:spPr>
      </p:pic>
      <p:sp>
        <p:nvSpPr>
          <p:cNvPr id="118" name="Shape 118"/>
          <p:cNvSpPr/>
          <p:nvPr/>
        </p:nvSpPr>
        <p:spPr>
          <a:xfrm>
            <a:off x="8597500" y="2491725"/>
            <a:ext cx="446099" cy="9981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8597500" y="1697175"/>
            <a:ext cx="446099" cy="9981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5762400" y="1178775"/>
            <a:ext cx="446099" cy="5184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Loops Algorithms in Rosetta</a:t>
            </a:r>
          </a:p>
        </p:txBody>
      </p:sp>
      <p:sp>
        <p:nvSpPr>
          <p:cNvPr id="126" name="Shape 126"/>
          <p:cNvSpPr txBox="1"/>
          <p:nvPr>
            <p:ph idx="1" type="body"/>
          </p:nvPr>
        </p:nvSpPr>
        <p:spPr>
          <a:xfrm>
            <a:off x="424650" y="897600"/>
            <a:ext cx="8294699" cy="5062800"/>
          </a:xfrm>
          <a:prstGeom prst="rect">
            <a:avLst/>
          </a:prstGeom>
        </p:spPr>
        <p:txBody>
          <a:bodyPr anchorCtr="0" anchor="t" bIns="91425" lIns="91425" rIns="91425" tIns="91425">
            <a:noAutofit/>
          </a:bodyPr>
          <a:lstStyle/>
          <a:p>
            <a:pPr lvl="0" rtl="0">
              <a:spcBef>
                <a:spcPts val="0"/>
              </a:spcBef>
              <a:buNone/>
            </a:pPr>
            <a:r>
              <a:t/>
            </a:r>
            <a:endParaRPr/>
          </a:p>
          <a:p>
            <a:pPr indent="-381000" lvl="0" marL="457200" rtl="0">
              <a:spcBef>
                <a:spcPts val="0"/>
              </a:spcBef>
              <a:buSzPct val="100000"/>
              <a:buAutoNum type="arabicPeriod"/>
            </a:pPr>
            <a:r>
              <a:rPr b="1" lang="en" sz="2400"/>
              <a:t>CCD (</a:t>
            </a:r>
            <a:r>
              <a:rPr b="1" i="1" lang="en" sz="2400"/>
              <a:t>Canutesca</a:t>
            </a:r>
            <a:r>
              <a:rPr b="1" lang="en" sz="2400"/>
              <a:t> + </a:t>
            </a:r>
            <a:r>
              <a:rPr b="1" i="1" lang="en" sz="2400"/>
              <a:t>Dunbrack / Wang + Bradley</a:t>
            </a:r>
            <a:r>
              <a:rPr b="1" lang="en" sz="2400"/>
              <a:t>)</a:t>
            </a:r>
          </a:p>
          <a:p>
            <a:pPr indent="-381000" lvl="1" marL="914400" rtl="0">
              <a:spcBef>
                <a:spcPts val="0"/>
              </a:spcBef>
              <a:buSzPct val="100000"/>
            </a:pPr>
            <a:r>
              <a:rPr lang="en" sz="2400"/>
              <a:t>Fragment insertion followed by closure via small perturbations</a:t>
            </a:r>
          </a:p>
          <a:p>
            <a:pPr indent="-381000" lvl="0" marL="457200" rtl="0">
              <a:spcBef>
                <a:spcPts val="0"/>
              </a:spcBef>
              <a:buSzPct val="100000"/>
              <a:buAutoNum type="arabicPeriod"/>
            </a:pPr>
            <a:r>
              <a:rPr b="1" lang="en" sz="2400"/>
              <a:t>KIC (</a:t>
            </a:r>
            <a:r>
              <a:rPr b="1" i="1" lang="en" sz="2400"/>
              <a:t>Kortemme Lab</a:t>
            </a:r>
            <a:r>
              <a:rPr b="1" lang="en" sz="2400"/>
              <a:t>)</a:t>
            </a:r>
          </a:p>
          <a:p>
            <a:pPr indent="-381000" lvl="1" marL="914400" rtl="0">
              <a:spcBef>
                <a:spcPts val="0"/>
              </a:spcBef>
              <a:buSzPct val="100000"/>
            </a:pPr>
            <a:r>
              <a:rPr lang="en" sz="2400"/>
              <a:t>Randomly perturb the loop then compute analytical solutions to find a closed conformation. </a:t>
            </a:r>
          </a:p>
          <a:p>
            <a:pPr indent="-381000" lvl="0" marL="457200" rtl="0">
              <a:spcBef>
                <a:spcPts val="0"/>
              </a:spcBef>
              <a:buSzPct val="100000"/>
              <a:buAutoNum type="arabicPeriod"/>
            </a:pPr>
            <a:r>
              <a:rPr b="1" lang="en" sz="2400"/>
              <a:t>StepWise Assembly (</a:t>
            </a:r>
            <a:r>
              <a:rPr b="1" i="1" lang="en" sz="2400"/>
              <a:t>Das Lab</a:t>
            </a:r>
            <a:r>
              <a:rPr b="1" lang="en" sz="2400"/>
              <a:t>)</a:t>
            </a:r>
          </a:p>
          <a:p>
            <a:pPr indent="-381000" lvl="1" marL="914400" rtl="0">
              <a:spcBef>
                <a:spcPts val="0"/>
              </a:spcBef>
              <a:buSzPct val="100000"/>
            </a:pPr>
            <a:r>
              <a:rPr lang="en" sz="2400"/>
              <a:t>Enumerate every conformation during building. Use CCD at the end.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Outline of the Code</a:t>
            </a:r>
          </a:p>
        </p:txBody>
      </p:sp>
      <p:sp>
        <p:nvSpPr>
          <p:cNvPr id="132" name="Shape 132"/>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Low-level Movers implement loop closure recipes (KIC, CCD)</a:t>
            </a:r>
          </a:p>
          <a:p>
            <a:pPr lvl="0" rtl="0">
              <a:spcBef>
                <a:spcPts val="0"/>
              </a:spcBef>
              <a:buNone/>
            </a:pPr>
            <a:r>
              <a:t/>
            </a:r>
            <a:endParaRPr sz="2400"/>
          </a:p>
          <a:p>
            <a:pPr indent="-381000" lvl="0" marL="457200" rtl="0">
              <a:spcBef>
                <a:spcPts val="0"/>
              </a:spcBef>
              <a:buSzPct val="100000"/>
            </a:pPr>
            <a:r>
              <a:rPr lang="en" sz="2400"/>
              <a:t>High-level Movers implement loop sampling/remodeling protocols</a:t>
            </a:r>
          </a:p>
          <a:p>
            <a:pPr lvl="0" rtl="0">
              <a:spcBef>
                <a:spcPts val="0"/>
              </a:spcBef>
              <a:buNone/>
            </a:pPr>
            <a:r>
              <a:t/>
            </a:r>
            <a:endParaRPr sz="2400"/>
          </a:p>
          <a:p>
            <a:pPr indent="-381000" lvl="0" marL="457200" rtl="0">
              <a:spcBef>
                <a:spcPts val="0"/>
              </a:spcBef>
              <a:buSzPct val="100000"/>
            </a:pPr>
            <a:r>
              <a:rPr lang="en" sz="2400"/>
              <a:t>loopmodel.&lt;application&gt; </a:t>
            </a:r>
          </a:p>
          <a:p>
            <a:pPr lvl="0" rtl="0">
              <a:spcBef>
                <a:spcPts val="0"/>
              </a:spcBef>
              <a:buNone/>
            </a:pPr>
            <a:r>
              <a:t/>
            </a:r>
            <a:endParaRPr sz="2400"/>
          </a:p>
          <a:p>
            <a:pPr indent="-381000" lvl="0" marL="457200" rtl="0">
              <a:spcBef>
                <a:spcPts val="0"/>
              </a:spcBef>
              <a:buSzPct val="100000"/>
            </a:pPr>
            <a:r>
              <a:rPr lang="en" sz="2400"/>
              <a:t>RosettaScripts integration</a:t>
            </a:r>
          </a:p>
          <a:p>
            <a:pPr lvl="0" rt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Current state of the code</a:t>
            </a:r>
          </a:p>
        </p:txBody>
      </p:sp>
      <p:sp>
        <p:nvSpPr>
          <p:cNvPr id="138" name="Shape 138"/>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Low-level Movers implement loop closure recipes (KIC, CCD)</a:t>
            </a:r>
          </a:p>
          <a:p>
            <a:pPr indent="-381000" lvl="1" marL="914400" rtl="0">
              <a:spcBef>
                <a:spcPts val="0"/>
              </a:spcBef>
              <a:buSzPct val="100000"/>
            </a:pPr>
            <a:r>
              <a:rPr lang="en" sz="2400"/>
              <a:t>These work acceptably well, although their OO leaves something to be desired</a:t>
            </a:r>
          </a:p>
          <a:p>
            <a:pPr indent="0" lvl="0" marL="457200" rtl="0">
              <a:spcBef>
                <a:spcPts val="0"/>
              </a:spcBef>
              <a:buNone/>
            </a:pPr>
            <a:r>
              <a:t/>
            </a:r>
            <a:endParaRPr sz="2400"/>
          </a:p>
          <a:p>
            <a:pPr indent="-381000" lvl="0" marL="457200" rtl="0">
              <a:spcBef>
                <a:spcPts val="0"/>
              </a:spcBef>
              <a:buSzPct val="100000"/>
            </a:pPr>
            <a:r>
              <a:rPr lang="en" sz="2400"/>
              <a:t>High-level Movers implement loop sampling/remodeling protocols</a:t>
            </a:r>
          </a:p>
          <a:p>
            <a:pPr indent="-381000" lvl="1" marL="914400" rtl="0">
              <a:spcBef>
                <a:spcPts val="0"/>
              </a:spcBef>
              <a:buSzPct val="100000"/>
            </a:pPr>
            <a:r>
              <a:rPr lang="en" sz="2400"/>
              <a:t>These suffer from </a:t>
            </a:r>
            <a:r>
              <a:rPr b="1" lang="en" sz="2400"/>
              <a:t>very serious</a:t>
            </a:r>
            <a:r>
              <a:rPr lang="en" sz="2400"/>
              <a:t> code duplication problems (focus of refactoring)</a:t>
            </a:r>
          </a:p>
          <a:p>
            <a:pPr indent="0" lvl="0" marL="457200" rtl="0">
              <a:spcBef>
                <a:spcPts val="0"/>
              </a:spcBef>
              <a:buNone/>
            </a:pPr>
            <a:r>
              <a:t/>
            </a:r>
            <a:endParaRPr sz="2400"/>
          </a:p>
          <a:p>
            <a:pPr indent="-381000" lvl="0" marL="457200" rtl="0">
              <a:spcBef>
                <a:spcPts val="0"/>
              </a:spcBef>
              <a:buSzPct val="100000"/>
            </a:pPr>
            <a:r>
              <a:rPr lang="en" sz="2400"/>
              <a:t>loopmodel.&lt;application&gt; </a:t>
            </a:r>
          </a:p>
          <a:p>
            <a:pPr lvl="0" rtl="0">
              <a:spcBef>
                <a:spcPts val="0"/>
              </a:spcBef>
              <a:buNone/>
            </a:pPr>
            <a:r>
              <a:t/>
            </a:r>
            <a:endParaRPr sz="2400"/>
          </a:p>
          <a:p>
            <a:pPr indent="-381000" lvl="0" marL="457200" rtl="0">
              <a:spcBef>
                <a:spcPts val="0"/>
              </a:spcBef>
              <a:buSzPct val="100000"/>
            </a:pPr>
            <a:r>
              <a:rPr lang="en" sz="2400"/>
              <a:t>RosettaScripts integration</a:t>
            </a:r>
          </a:p>
          <a:p>
            <a:pPr lvl="0" rt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4800"/>
            <a:ext cx="7315499" cy="719100"/>
          </a:xfrm>
          <a:prstGeom prst="rect">
            <a:avLst/>
          </a:prstGeom>
        </p:spPr>
        <p:txBody>
          <a:bodyPr anchorCtr="0" anchor="b" bIns="91425" lIns="91425" rIns="91425" tIns="91425">
            <a:noAutofit/>
          </a:bodyPr>
          <a:lstStyle/>
          <a:p>
            <a:pPr lvl="0" rtl="0">
              <a:spcBef>
                <a:spcPts val="0"/>
              </a:spcBef>
              <a:buNone/>
            </a:pPr>
            <a:r>
              <a:rPr lang="en"/>
              <a:t>Current state of the code</a:t>
            </a:r>
          </a:p>
        </p:txBody>
      </p:sp>
      <p:sp>
        <p:nvSpPr>
          <p:cNvPr id="144" name="Shape 144"/>
          <p:cNvSpPr txBox="1"/>
          <p:nvPr>
            <p:ph idx="1" type="body"/>
          </p:nvPr>
        </p:nvSpPr>
        <p:spPr>
          <a:xfrm>
            <a:off x="457200" y="1178775"/>
            <a:ext cx="82296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Low-level Movers</a:t>
            </a:r>
          </a:p>
          <a:p>
            <a:pPr indent="-381000" lvl="0" marL="457200" rtl="0">
              <a:spcBef>
                <a:spcPts val="0"/>
              </a:spcBef>
              <a:buSzPct val="100000"/>
            </a:pPr>
            <a:r>
              <a:rPr lang="en" sz="2400"/>
              <a:t>High-level Movers</a:t>
            </a:r>
          </a:p>
          <a:p>
            <a:pPr indent="-381000" lvl="0" marL="457200" rtl="0">
              <a:spcBef>
                <a:spcPts val="0"/>
              </a:spcBef>
              <a:buSzPct val="100000"/>
            </a:pPr>
            <a:r>
              <a:rPr lang="en" sz="2400"/>
              <a:t>loopmodel.&lt;application&gt; depends mostly on LoopRelaxMover</a:t>
            </a:r>
          </a:p>
          <a:p>
            <a:pPr indent="-381000" lvl="1" marL="914400" rtl="0">
              <a:spcBef>
                <a:spcPts val="0"/>
              </a:spcBef>
              <a:buSzPct val="100000"/>
            </a:pPr>
            <a:r>
              <a:rPr lang="en" sz="2400"/>
              <a:t>Hierarchy of string-from-command-line lookups versus high-level LoopMovers</a:t>
            </a:r>
          </a:p>
          <a:p>
            <a:pPr indent="-381000" lvl="1" marL="914400" rtl="0">
              <a:spcBef>
                <a:spcPts val="0"/>
              </a:spcBef>
              <a:buSzPct val="100000"/>
            </a:pPr>
            <a:r>
              <a:rPr lang="en" sz="2400"/>
              <a:t>Nearly abandoned from a development perspective, but still the most common interface into loop modeling as an application</a:t>
            </a:r>
          </a:p>
          <a:p>
            <a:pPr indent="-381000" lvl="0" marL="457200" rtl="0">
              <a:spcBef>
                <a:spcPts val="0"/>
              </a:spcBef>
              <a:buSzPct val="100000"/>
            </a:pPr>
            <a:r>
              <a:rPr lang="en" sz="2400"/>
              <a:t>RosettaScripts integration</a:t>
            </a:r>
          </a:p>
          <a:p>
            <a:pPr indent="-381000" lvl="1" marL="914400" rtl="0">
              <a:spcBef>
                <a:spcPts val="0"/>
              </a:spcBef>
              <a:buSzPct val="100000"/>
            </a:pPr>
            <a:r>
              <a:rPr lang="en" sz="2400"/>
              <a:t>A feature of the ongoing refactoring, integration improving at a good pace</a:t>
            </a:r>
          </a:p>
          <a:p>
            <a:pPr lvl="0" rtl="0">
              <a:spcBef>
                <a:spcPts val="0"/>
              </a:spcBef>
              <a:buNone/>
            </a:pPr>
            <a:r>
              <a:t/>
            </a:r>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Loopmodel (app) hierarchy</a:t>
            </a:r>
          </a:p>
        </p:txBody>
      </p:sp>
      <p:pic>
        <p:nvPicPr>
          <p:cNvPr id="150" name="Shape 150"/>
          <p:cNvPicPr preferRelativeResize="0"/>
          <p:nvPr/>
        </p:nvPicPr>
        <p:blipFill>
          <a:blip r:embed="rId3">
            <a:alphaModFix/>
          </a:blip>
          <a:stretch>
            <a:fillRect/>
          </a:stretch>
        </p:blipFill>
        <p:spPr>
          <a:xfrm>
            <a:off x="0" y="1072700"/>
            <a:ext cx="9143999" cy="4842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4800"/>
            <a:ext cx="7315499" cy="719100"/>
          </a:xfrm>
          <a:prstGeom prst="rect">
            <a:avLst/>
          </a:prstGeom>
        </p:spPr>
        <p:txBody>
          <a:bodyPr anchorCtr="0" anchor="b" bIns="91425" lIns="91425" rIns="91425" tIns="91425">
            <a:noAutofit/>
          </a:bodyPr>
          <a:lstStyle/>
          <a:p>
            <a:pPr lvl="0">
              <a:spcBef>
                <a:spcPts val="0"/>
              </a:spcBef>
              <a:buNone/>
            </a:pPr>
            <a:r>
              <a:rPr lang="en"/>
              <a:t>How to Use the Loop Movers</a:t>
            </a:r>
          </a:p>
        </p:txBody>
      </p:sp>
      <p:sp>
        <p:nvSpPr>
          <p:cNvPr id="156" name="Shape 156"/>
          <p:cNvSpPr txBox="1"/>
          <p:nvPr>
            <p:ph idx="1" type="body"/>
          </p:nvPr>
        </p:nvSpPr>
        <p:spPr>
          <a:xfrm>
            <a:off x="457200" y="1178775"/>
            <a:ext cx="8770500" cy="5062800"/>
          </a:xfrm>
          <a:prstGeom prst="rect">
            <a:avLst/>
          </a:prstGeom>
        </p:spPr>
        <p:txBody>
          <a:bodyPr anchorCtr="0" anchor="t" bIns="91425" lIns="91425" rIns="91425" tIns="91425">
            <a:noAutofit/>
          </a:bodyPr>
          <a:lstStyle/>
          <a:p>
            <a:pPr indent="-381000" lvl="0" marL="457200" rtl="0">
              <a:spcBef>
                <a:spcPts val="0"/>
              </a:spcBef>
              <a:buSzPct val="100000"/>
            </a:pPr>
            <a:r>
              <a:rPr lang="en" sz="2400"/>
              <a:t>Setup a </a:t>
            </a:r>
            <a:r>
              <a:rPr lang="en" sz="2400">
                <a:latin typeface="Consolas"/>
                <a:ea typeface="Consolas"/>
                <a:cs typeface="Consolas"/>
                <a:sym typeface="Consolas"/>
              </a:rPr>
              <a:t>Loops</a:t>
            </a:r>
            <a:r>
              <a:rPr lang="en" sz="2400"/>
              <a:t> object</a:t>
            </a:r>
          </a:p>
          <a:p>
            <a:pPr lvl="0" rtl="0">
              <a:spcBef>
                <a:spcPts val="0"/>
              </a:spcBef>
              <a:buNone/>
            </a:pPr>
            <a:r>
              <a:rPr lang="en">
                <a:latin typeface="Courier New"/>
                <a:ea typeface="Courier New"/>
                <a:cs typeface="Courier New"/>
                <a:sym typeface="Courier New"/>
              </a:rPr>
              <a:t>	</a:t>
            </a:r>
            <a:r>
              <a:rPr lang="en">
                <a:latin typeface="Consolas"/>
                <a:ea typeface="Consolas"/>
                <a:cs typeface="Consolas"/>
                <a:sym typeface="Consolas"/>
              </a:rPr>
              <a:t>Loop my_loop = protocols::loops::Loop(start, end, cutpoint);</a:t>
            </a:r>
          </a:p>
          <a:p>
            <a:pPr lvl="0" rtl="0">
              <a:spcBef>
                <a:spcPts val="0"/>
              </a:spcBef>
              <a:buNone/>
            </a:pPr>
            <a:r>
              <a:rPr lang="en">
                <a:latin typeface="Consolas"/>
                <a:ea typeface="Consolas"/>
                <a:cs typeface="Consolas"/>
                <a:sym typeface="Consolas"/>
              </a:rPr>
              <a:t>	Loops my_loops;</a:t>
            </a:r>
          </a:p>
          <a:p>
            <a:pPr lvl="0" rtl="0">
              <a:spcBef>
                <a:spcPts val="0"/>
              </a:spcBef>
              <a:buNone/>
            </a:pPr>
            <a:r>
              <a:rPr lang="en">
                <a:latin typeface="Consolas"/>
                <a:ea typeface="Consolas"/>
                <a:cs typeface="Consolas"/>
                <a:sym typeface="Consolas"/>
              </a:rPr>
              <a:t>	my_loops.add_loop(my_loop);</a:t>
            </a:r>
          </a:p>
          <a:p>
            <a:pPr lvl="0" rtl="0">
              <a:spcBef>
                <a:spcPts val="0"/>
              </a:spcBef>
              <a:buNone/>
            </a:pPr>
            <a:r>
              <a:t/>
            </a:r>
            <a:endParaRPr>
              <a:latin typeface="Courier New"/>
              <a:ea typeface="Courier New"/>
              <a:cs typeface="Courier New"/>
              <a:sym typeface="Courier New"/>
            </a:endParaRPr>
          </a:p>
          <a:p>
            <a:pPr indent="-381000" lvl="0" marL="457200" rtl="0">
              <a:spcBef>
                <a:spcPts val="0"/>
              </a:spcBef>
              <a:buSzPct val="100000"/>
            </a:pPr>
            <a:r>
              <a:rPr lang="en" sz="2400"/>
              <a:t>Apply </a:t>
            </a:r>
            <a:r>
              <a:rPr lang="en" sz="2400">
                <a:latin typeface="Consolas"/>
                <a:ea typeface="Consolas"/>
                <a:cs typeface="Consolas"/>
                <a:sym typeface="Consolas"/>
              </a:rPr>
              <a:t>Loop</a:t>
            </a:r>
            <a:r>
              <a:rPr lang="en" sz="2400"/>
              <a:t> </a:t>
            </a:r>
            <a:r>
              <a:rPr lang="en" sz="2400">
                <a:latin typeface="Consolas"/>
                <a:ea typeface="Consolas"/>
                <a:cs typeface="Consolas"/>
                <a:sym typeface="Consolas"/>
              </a:rPr>
              <a:t>FoldTree</a:t>
            </a:r>
            <a:r>
              <a:rPr lang="en" sz="2400"/>
              <a:t> to pose (CCD only)</a:t>
            </a:r>
          </a:p>
          <a:p>
            <a:pPr lvl="0" rtl="0">
              <a:spcBef>
                <a:spcPts val="0"/>
              </a:spcBef>
              <a:buNone/>
            </a:pPr>
            <a:r>
              <a:rPr lang="en"/>
              <a:t>	(protocols/loops/loops_main.hh)*</a:t>
            </a:r>
          </a:p>
          <a:p>
            <a:pPr lvl="0">
              <a:spcBef>
                <a:spcPts val="0"/>
              </a:spcBef>
              <a:buNone/>
            </a:pPr>
            <a:r>
              <a:rPr lang="en"/>
              <a:t>	</a:t>
            </a:r>
            <a:r>
              <a:rPr lang="en">
                <a:latin typeface="Consolas"/>
                <a:ea typeface="Consolas"/>
                <a:cs typeface="Consolas"/>
                <a:sym typeface="Consolas"/>
              </a:rPr>
              <a:t>fold_tree_from_loops(pose, my_loops, pose.fold_tree(), false);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