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3DE046D-5FAB-4401-96B5-C428EC5E9198}">
  <a:tblStyle styleId="{E3DE046D-5FAB-4401-96B5-C428EC5E9198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Backflow algorithm: http://www.ctl.ua.edu/math103/scheduling/cpaprelim.htm#The Backflow Algorithm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50" y="1157100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156875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3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2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854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 Leaver-Fay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June 23</a:t>
            </a:r>
            <a:r>
              <a:rPr baseline="30000" lang="en"/>
              <a:t>rd</a:t>
            </a:r>
            <a:r>
              <a:rPr lang="en"/>
              <a:t>,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 representation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M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Strategy: walk along edges and mark where we can get 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r>
              <a:rPr baseline="-25000" lang="en"/>
              <a:t>1</a:t>
            </a:r>
            <a:r>
              <a:rPr lang="en"/>
              <a:t>(i,j): is </a:t>
            </a:r>
            <a:r>
              <a:rPr i="1" lang="en"/>
              <a:t>j</a:t>
            </a:r>
            <a:r>
              <a:rPr lang="en"/>
              <a:t> reachable from </a:t>
            </a:r>
            <a:r>
              <a:rPr i="1" lang="en"/>
              <a:t>i</a:t>
            </a:r>
            <a:r>
              <a:rPr lang="en"/>
              <a:t> walking across 1 edge?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r>
              <a:rPr baseline="-25000" lang="en"/>
              <a:t>2</a:t>
            </a:r>
            <a:r>
              <a:rPr lang="en"/>
              <a:t>(i,j) = is </a:t>
            </a:r>
            <a:r>
              <a:rPr i="1" lang="en"/>
              <a:t>j</a:t>
            </a:r>
            <a:r>
              <a:rPr lang="en"/>
              <a:t> reachable from </a:t>
            </a:r>
            <a:r>
              <a:rPr i="1" lang="en"/>
              <a:t>i</a:t>
            </a:r>
            <a:r>
              <a:rPr lang="en"/>
              <a:t> walking across 2 edges?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r>
              <a:rPr baseline="-25000" lang="en"/>
              <a:t>n</a:t>
            </a:r>
            <a:r>
              <a:rPr lang="en"/>
              <a:t>(i,j) = is </a:t>
            </a:r>
            <a:r>
              <a:rPr i="1" lang="en"/>
              <a:t>j</a:t>
            </a:r>
            <a:r>
              <a:rPr lang="en"/>
              <a:t> reachable from </a:t>
            </a:r>
            <a:r>
              <a:rPr i="1" lang="en"/>
              <a:t>i</a:t>
            </a:r>
            <a:r>
              <a:rPr lang="en"/>
              <a:t> walking across </a:t>
            </a:r>
            <a:r>
              <a:rPr i="1" lang="en"/>
              <a:t>n</a:t>
            </a:r>
            <a:r>
              <a:rPr lang="en"/>
              <a:t> edges?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2897050" y="1122703"/>
            <a:ext cx="1500636" cy="852196"/>
            <a:chOff x="2897050" y="1656103"/>
            <a:chExt cx="1500636" cy="852196"/>
          </a:xfrm>
        </p:grpSpPr>
        <p:grpSp>
          <p:nvGrpSpPr>
            <p:cNvPr id="343" name="Shape 343"/>
            <p:cNvGrpSpPr/>
            <p:nvPr/>
          </p:nvGrpSpPr>
          <p:grpSpPr>
            <a:xfrm>
              <a:off x="3143975" y="1919187"/>
              <a:ext cx="965074" cy="505937"/>
              <a:chOff x="2818825" y="3920037"/>
              <a:chExt cx="965074" cy="505937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3092975" y="39200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3348350" y="399242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3627000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2818825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8" name="Shape 348"/>
              <p:cNvCxnSpPr>
                <a:stCxn id="347" idx="4"/>
                <a:endCxn id="349" idx="0"/>
              </p:cNvCxnSpPr>
              <p:nvPr/>
            </p:nvCxnSpPr>
            <p:spPr>
              <a:xfrm>
                <a:off x="2897274" y="4193037"/>
                <a:ext cx="0" cy="96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50" name="Shape 350"/>
              <p:cNvCxnSpPr>
                <a:stCxn id="344" idx="6"/>
                <a:endCxn id="345" idx="1"/>
              </p:cNvCxnSpPr>
              <p:nvPr/>
            </p:nvCxnSpPr>
            <p:spPr>
              <a:xfrm>
                <a:off x="3249874" y="3988287"/>
                <a:ext cx="121499" cy="2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51" name="Shape 351"/>
              <p:cNvCxnSpPr>
                <a:stCxn id="345" idx="6"/>
                <a:endCxn id="346" idx="2"/>
              </p:cNvCxnSpPr>
              <p:nvPr/>
            </p:nvCxnSpPr>
            <p:spPr>
              <a:xfrm>
                <a:off x="3505249" y="4060674"/>
                <a:ext cx="121800" cy="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49" name="Shape 349"/>
              <p:cNvSpPr/>
              <p:nvPr/>
            </p:nvSpPr>
            <p:spPr>
              <a:xfrm>
                <a:off x="2818825" y="428947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Shape 352"/>
            <p:cNvSpPr txBox="1"/>
            <p:nvPr/>
          </p:nvSpPr>
          <p:spPr>
            <a:xfrm>
              <a:off x="3299256" y="1656103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2897050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3472324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4054786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897050" y="22170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</p:grpSp>
      <p:graphicFrame>
        <p:nvGraphicFramePr>
          <p:cNvPr id="357" name="Shape 357"/>
          <p:cNvGraphicFramePr/>
          <p:nvPr/>
        </p:nvGraphicFramePr>
        <p:xfrm>
          <a:off x="1990425" y="20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382850"/>
                <a:gridCol w="410050"/>
                <a:gridCol w="410050"/>
                <a:gridCol w="410050"/>
                <a:gridCol w="410050"/>
              </a:tblGrid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 ( int i = 1; i &lt;= n; ++i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for ( int j = 1; j &lt;= n; ++j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bool j_reachable_from_i =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for ( int k = 1; k &lt;= n; ++k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if ( M[i][k] &amp;&amp; Mprime[k][j] ) j_reachable_from_i =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Mdoubleprime[i][j] = j_reachable_from_i;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graphicFrame>
        <p:nvGraphicFramePr>
          <p:cNvPr id="364" name="Shape 364"/>
          <p:cNvGraphicFramePr/>
          <p:nvPr/>
        </p:nvGraphicFramePr>
        <p:xfrm>
          <a:off x="825875" y="17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382850"/>
                <a:gridCol w="410050"/>
                <a:gridCol w="410050"/>
                <a:gridCol w="410050"/>
                <a:gridCol w="410050"/>
              </a:tblGrid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5" name="Shape 365"/>
          <p:cNvGraphicFramePr/>
          <p:nvPr/>
        </p:nvGraphicFramePr>
        <p:xfrm>
          <a:off x="3929950" y="17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382850"/>
                <a:gridCol w="410050"/>
                <a:gridCol w="410050"/>
                <a:gridCol w="410050"/>
                <a:gridCol w="410050"/>
              </a:tblGrid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295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66" name="Shape 366"/>
          <p:cNvGrpSpPr/>
          <p:nvPr/>
        </p:nvGrpSpPr>
        <p:grpSpPr>
          <a:xfrm>
            <a:off x="2897050" y="1122703"/>
            <a:ext cx="1500636" cy="852196"/>
            <a:chOff x="2897050" y="1656103"/>
            <a:chExt cx="1500636" cy="852196"/>
          </a:xfrm>
        </p:grpSpPr>
        <p:grpSp>
          <p:nvGrpSpPr>
            <p:cNvPr id="367" name="Shape 367"/>
            <p:cNvGrpSpPr/>
            <p:nvPr/>
          </p:nvGrpSpPr>
          <p:grpSpPr>
            <a:xfrm>
              <a:off x="3143975" y="1919187"/>
              <a:ext cx="965074" cy="505937"/>
              <a:chOff x="2818825" y="3920037"/>
              <a:chExt cx="965074" cy="505937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3092975" y="39200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3348350" y="399242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627000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2818825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2" name="Shape 372"/>
              <p:cNvCxnSpPr>
                <a:stCxn id="371" idx="4"/>
                <a:endCxn id="373" idx="0"/>
              </p:cNvCxnSpPr>
              <p:nvPr/>
            </p:nvCxnSpPr>
            <p:spPr>
              <a:xfrm>
                <a:off x="2897274" y="4193037"/>
                <a:ext cx="0" cy="96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4" name="Shape 374"/>
              <p:cNvCxnSpPr>
                <a:stCxn id="368" idx="6"/>
                <a:endCxn id="369" idx="1"/>
              </p:cNvCxnSpPr>
              <p:nvPr/>
            </p:nvCxnSpPr>
            <p:spPr>
              <a:xfrm>
                <a:off x="3249874" y="3988287"/>
                <a:ext cx="121499" cy="2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5" name="Shape 375"/>
              <p:cNvCxnSpPr>
                <a:stCxn id="369" idx="6"/>
                <a:endCxn id="370" idx="2"/>
              </p:cNvCxnSpPr>
              <p:nvPr/>
            </p:nvCxnSpPr>
            <p:spPr>
              <a:xfrm>
                <a:off x="3505249" y="4060674"/>
                <a:ext cx="121800" cy="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73" name="Shape 373"/>
              <p:cNvSpPr/>
              <p:nvPr/>
            </p:nvSpPr>
            <p:spPr>
              <a:xfrm>
                <a:off x="2818825" y="428947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Shape 376"/>
            <p:cNvSpPr txBox="1"/>
            <p:nvPr/>
          </p:nvSpPr>
          <p:spPr>
            <a:xfrm>
              <a:off x="3299256" y="1656103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2897050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3472324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4054786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2897050" y="22170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Union/Find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"Who represents the group I'm in?"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Iterate across each edge (u,v), in the graph: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if find(u) != find(v)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perform a "union" on nodes u and 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 find(int i, int * representatives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if ( representatives[ i ] == i ) return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int irep = find( representatives[ i ], representatives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representatives[ i ] = irep;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return irep;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void union( int i, int j, int * representatives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representatives[ j ] = representatives[i];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grpSp>
        <p:nvGrpSpPr>
          <p:cNvPr id="387" name="Shape 387"/>
          <p:cNvGrpSpPr/>
          <p:nvPr/>
        </p:nvGrpSpPr>
        <p:grpSpPr>
          <a:xfrm>
            <a:off x="2897050" y="1122703"/>
            <a:ext cx="1500636" cy="852196"/>
            <a:chOff x="2897050" y="1656103"/>
            <a:chExt cx="1500636" cy="852196"/>
          </a:xfrm>
        </p:grpSpPr>
        <p:grpSp>
          <p:nvGrpSpPr>
            <p:cNvPr id="388" name="Shape 388"/>
            <p:cNvGrpSpPr/>
            <p:nvPr/>
          </p:nvGrpSpPr>
          <p:grpSpPr>
            <a:xfrm>
              <a:off x="3143975" y="1919187"/>
              <a:ext cx="965074" cy="505937"/>
              <a:chOff x="2818825" y="3920037"/>
              <a:chExt cx="965074" cy="505937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3092975" y="39200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348350" y="399242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3627000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2818825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3" name="Shape 393"/>
              <p:cNvCxnSpPr>
                <a:stCxn id="392" idx="4"/>
                <a:endCxn id="394" idx="0"/>
              </p:cNvCxnSpPr>
              <p:nvPr/>
            </p:nvCxnSpPr>
            <p:spPr>
              <a:xfrm>
                <a:off x="2897274" y="4193037"/>
                <a:ext cx="0" cy="96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5" name="Shape 395"/>
              <p:cNvCxnSpPr>
                <a:stCxn id="389" idx="6"/>
                <a:endCxn id="390" idx="1"/>
              </p:cNvCxnSpPr>
              <p:nvPr/>
            </p:nvCxnSpPr>
            <p:spPr>
              <a:xfrm>
                <a:off x="3249874" y="3988287"/>
                <a:ext cx="121499" cy="2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6" name="Shape 396"/>
              <p:cNvCxnSpPr>
                <a:stCxn id="390" idx="6"/>
                <a:endCxn id="391" idx="2"/>
              </p:cNvCxnSpPr>
              <p:nvPr/>
            </p:nvCxnSpPr>
            <p:spPr>
              <a:xfrm>
                <a:off x="3505249" y="4060674"/>
                <a:ext cx="121800" cy="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94" name="Shape 394"/>
              <p:cNvSpPr/>
              <p:nvPr/>
            </p:nvSpPr>
            <p:spPr>
              <a:xfrm>
                <a:off x="2818825" y="428947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" name="Shape 397"/>
            <p:cNvSpPr txBox="1"/>
            <p:nvPr/>
          </p:nvSpPr>
          <p:spPr>
            <a:xfrm>
              <a:off x="3299256" y="1656103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2897050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3472324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4054786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2897050" y="22170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</p:grpSp>
      <p:sp>
        <p:nvSpPr>
          <p:cNvPr id="402" name="Shape 402"/>
          <p:cNvSpPr txBox="1"/>
          <p:nvPr/>
        </p:nvSpPr>
        <p:spPr>
          <a:xfrm>
            <a:off x="5466987" y="4547550"/>
            <a:ext cx="34680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apologies, this is not the standard Union/Find algorithm.  The standard Union/Find" algorithm is a little more complicated and very hard to analyze.  Since we're not going to be analyzing the running-time behavior of this algorithm, I've omitted some of the complexity.</a:t>
            </a:r>
          </a:p>
        </p:txBody>
      </p:sp>
      <p:graphicFrame>
        <p:nvGraphicFramePr>
          <p:cNvPr id="403" name="Shape 403"/>
          <p:cNvGraphicFramePr/>
          <p:nvPr/>
        </p:nvGraphicFramePr>
        <p:xfrm>
          <a:off x="6001400" y="19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514850"/>
                <a:gridCol w="514850"/>
                <a:gridCol w="514850"/>
                <a:gridCol w="514850"/>
                <a:gridCol w="514850"/>
              </a:tblGrid>
              <a:tr h="32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Union/Find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"Who represents the group I'm in?"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Iterate across each edge (u,v), in the graph: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if find(u) != find(v)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perform a "union" on nodes u and 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int find(int i, int * representatives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if ( representatives[ i ] == i ) return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int irep = find( representatives[ i ], representatives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representatives[ i ] = irep;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return irep;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void union( int i, int j, int * representatives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representatives[ j ] = rep(i);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x="2897050" y="1122703"/>
            <a:ext cx="1500636" cy="852196"/>
            <a:chOff x="2897050" y="1656103"/>
            <a:chExt cx="1500636" cy="852196"/>
          </a:xfrm>
        </p:grpSpPr>
        <p:grpSp>
          <p:nvGrpSpPr>
            <p:cNvPr id="411" name="Shape 411"/>
            <p:cNvGrpSpPr/>
            <p:nvPr/>
          </p:nvGrpSpPr>
          <p:grpSpPr>
            <a:xfrm>
              <a:off x="3143975" y="1919187"/>
              <a:ext cx="965074" cy="505937"/>
              <a:chOff x="2818825" y="3920037"/>
              <a:chExt cx="965074" cy="505937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3092975" y="39200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3348350" y="399242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3627000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2818825" y="4056537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6" name="Shape 416"/>
              <p:cNvCxnSpPr>
                <a:stCxn id="415" idx="4"/>
                <a:endCxn id="417" idx="0"/>
              </p:cNvCxnSpPr>
              <p:nvPr/>
            </p:nvCxnSpPr>
            <p:spPr>
              <a:xfrm>
                <a:off x="2897274" y="4193037"/>
                <a:ext cx="0" cy="96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18" name="Shape 418"/>
              <p:cNvCxnSpPr>
                <a:stCxn id="412" idx="6"/>
                <a:endCxn id="413" idx="1"/>
              </p:cNvCxnSpPr>
              <p:nvPr/>
            </p:nvCxnSpPr>
            <p:spPr>
              <a:xfrm>
                <a:off x="3249874" y="3988287"/>
                <a:ext cx="121499" cy="2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19" name="Shape 419"/>
              <p:cNvCxnSpPr>
                <a:stCxn id="413" idx="6"/>
                <a:endCxn id="414" idx="2"/>
              </p:cNvCxnSpPr>
              <p:nvPr/>
            </p:nvCxnSpPr>
            <p:spPr>
              <a:xfrm>
                <a:off x="3505249" y="4060674"/>
                <a:ext cx="121800" cy="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417" name="Shape 417"/>
              <p:cNvSpPr/>
              <p:nvPr/>
            </p:nvSpPr>
            <p:spPr>
              <a:xfrm>
                <a:off x="2818825" y="4289475"/>
                <a:ext cx="156899" cy="136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Shape 420"/>
            <p:cNvSpPr txBox="1"/>
            <p:nvPr/>
          </p:nvSpPr>
          <p:spPr>
            <a:xfrm>
              <a:off x="3299256" y="1656103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2897050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472324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054786" y="19122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2897050" y="2217000"/>
              <a:ext cx="342899" cy="2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5</a:t>
              </a:r>
            </a:p>
          </p:txBody>
        </p:sp>
      </p:grpSp>
      <p:graphicFrame>
        <p:nvGraphicFramePr>
          <p:cNvPr id="425" name="Shape 425"/>
          <p:cNvGraphicFramePr/>
          <p:nvPr/>
        </p:nvGraphicFramePr>
        <p:xfrm>
          <a:off x="6001400" y="19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514850"/>
                <a:gridCol w="514850"/>
                <a:gridCol w="514850"/>
                <a:gridCol w="514850"/>
                <a:gridCol w="5148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6" name="Shape 426"/>
          <p:cNvGraphicFramePr/>
          <p:nvPr/>
        </p:nvGraphicFramePr>
        <p:xfrm>
          <a:off x="6001400" y="249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514850"/>
                <a:gridCol w="514850"/>
                <a:gridCol w="514850"/>
                <a:gridCol w="514850"/>
                <a:gridCol w="5148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7" name="Shape 427"/>
          <p:cNvGraphicFramePr/>
          <p:nvPr/>
        </p:nvGraphicFramePr>
        <p:xfrm>
          <a:off x="6001400" y="30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514850"/>
                <a:gridCol w="514850"/>
                <a:gridCol w="514850"/>
                <a:gridCol w="514850"/>
                <a:gridCol w="5148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/>
        </p:nvGraphicFramePr>
        <p:xfrm>
          <a:off x="6001400" y="35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{E3DE046D-5FAB-4401-96B5-C428EC5E9198}</a:tableStyleId>
              </a:tblPr>
              <a:tblGrid>
                <a:gridCol w="514850"/>
                <a:gridCol w="514850"/>
                <a:gridCol w="514850"/>
                <a:gridCol w="514850"/>
                <a:gridCol w="5148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5335450" y="2470025"/>
            <a:ext cx="8021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(1,3)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335450" y="3003425"/>
            <a:ext cx="8021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(2,5)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5331150" y="3520487"/>
            <a:ext cx="8021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(3,4)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Sheet score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Used in </a:t>
            </a:r>
            <a:r>
              <a:rPr i="1" lang="en"/>
              <a:t>abinitio</a:t>
            </a:r>
            <a:r>
              <a:rPr lang="en"/>
              <a:t> protein structure prediction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Each sheet is given a score depending on how many strands it has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1 strand:    1.87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2 strands:    .61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3 strands:    .74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4+ strands:  .17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you calculate this score?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 each strand as a node in a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Treat each strand-pairing as an edge in the graph.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Union/Find to connect strands into sheets.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Count the number of strands in each sheet and assign the score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Cycles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path starting from a node and arriving back at that same node without crossing the same edge twice.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path e-f-g-h-e is a cycle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graph is not a tree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5589700" y="1964250"/>
            <a:ext cx="2414149" cy="2567149"/>
            <a:chOff x="1369750" y="1858825"/>
            <a:chExt cx="2414149" cy="2567149"/>
          </a:xfrm>
        </p:grpSpPr>
        <p:sp>
          <p:nvSpPr>
            <p:cNvPr id="445" name="Shape 445"/>
            <p:cNvSpPr/>
            <p:nvPr/>
          </p:nvSpPr>
          <p:spPr>
            <a:xfrm>
              <a:off x="1798525" y="23676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369750" y="2672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798525" y="1858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037775" y="25041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37775" y="289010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255400" y="31455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64700" y="295040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661925" y="2672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721600" y="2293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010300" y="2157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249875" y="19953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18825" y="1922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412300" y="3360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564700" y="35933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8825" y="34568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255400" y="36656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564700" y="3992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818825" y="40565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3092975" y="39200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348350" y="3992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3627000" y="40565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818825" y="4289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Shape 467"/>
            <p:cNvCxnSpPr>
              <a:stCxn id="447" idx="4"/>
              <a:endCxn id="445" idx="0"/>
            </p:cNvCxnSpPr>
            <p:nvPr/>
          </p:nvCxnSpPr>
          <p:spPr>
            <a:xfrm>
              <a:off x="1876974" y="1995324"/>
              <a:ext cx="0" cy="37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8" name="Shape 468"/>
            <p:cNvCxnSpPr>
              <a:stCxn id="446" idx="7"/>
              <a:endCxn id="445" idx="3"/>
            </p:cNvCxnSpPr>
            <p:nvPr/>
          </p:nvCxnSpPr>
          <p:spPr>
            <a:xfrm flipH="1" rot="10800000">
              <a:off x="1503672" y="2484264"/>
              <a:ext cx="3177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69" name="Shape 469"/>
            <p:cNvCxnSpPr>
              <a:stCxn id="445" idx="5"/>
              <a:endCxn id="448" idx="1"/>
            </p:cNvCxnSpPr>
            <p:nvPr/>
          </p:nvCxnSpPr>
          <p:spPr>
            <a:xfrm>
              <a:off x="1932447" y="2484185"/>
              <a:ext cx="1284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0" name="Shape 470"/>
            <p:cNvCxnSpPr>
              <a:stCxn id="448" idx="4"/>
              <a:endCxn id="449" idx="0"/>
            </p:cNvCxnSpPr>
            <p:nvPr/>
          </p:nvCxnSpPr>
          <p:spPr>
            <a:xfrm>
              <a:off x="2116224" y="2640674"/>
              <a:ext cx="0" cy="24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1" name="Shape 471"/>
            <p:cNvCxnSpPr>
              <a:stCxn id="449" idx="5"/>
              <a:endCxn id="450" idx="1"/>
            </p:cNvCxnSpPr>
            <p:nvPr/>
          </p:nvCxnSpPr>
          <p:spPr>
            <a:xfrm>
              <a:off x="2171697" y="3006610"/>
              <a:ext cx="106800" cy="1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2" name="Shape 472"/>
            <p:cNvCxnSpPr>
              <a:stCxn id="450" idx="7"/>
              <a:endCxn id="451" idx="3"/>
            </p:cNvCxnSpPr>
            <p:nvPr/>
          </p:nvCxnSpPr>
          <p:spPr>
            <a:xfrm flipH="1" rot="10800000">
              <a:off x="2389322" y="3066864"/>
              <a:ext cx="198300" cy="9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3" name="Shape 473"/>
            <p:cNvCxnSpPr>
              <a:stCxn id="451" idx="7"/>
              <a:endCxn id="452" idx="4"/>
            </p:cNvCxnSpPr>
            <p:nvPr/>
          </p:nvCxnSpPr>
          <p:spPr>
            <a:xfrm flipH="1" rot="10800000">
              <a:off x="2698622" y="2808989"/>
              <a:ext cx="41700" cy="16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4" name="Shape 474"/>
            <p:cNvCxnSpPr>
              <a:stCxn id="452" idx="0"/>
              <a:endCxn id="453" idx="4"/>
            </p:cNvCxnSpPr>
            <p:nvPr/>
          </p:nvCxnSpPr>
          <p:spPr>
            <a:xfrm flipH="1" rot="10800000">
              <a:off x="2740374" y="2430375"/>
              <a:ext cx="59700" cy="24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5" name="Shape 475"/>
            <p:cNvCxnSpPr>
              <a:stCxn id="453" idx="7"/>
              <a:endCxn id="454" idx="3"/>
            </p:cNvCxnSpPr>
            <p:nvPr/>
          </p:nvCxnSpPr>
          <p:spPr>
            <a:xfrm flipH="1" rot="10800000">
              <a:off x="2855522" y="2273839"/>
              <a:ext cx="1779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6" name="Shape 476"/>
            <p:cNvCxnSpPr>
              <a:stCxn id="456" idx="5"/>
              <a:endCxn id="454" idx="1"/>
            </p:cNvCxnSpPr>
            <p:nvPr/>
          </p:nvCxnSpPr>
          <p:spPr>
            <a:xfrm>
              <a:off x="2952747" y="2039260"/>
              <a:ext cx="8040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7" name="Shape 477"/>
            <p:cNvCxnSpPr>
              <a:stCxn id="454" idx="7"/>
              <a:endCxn id="455" idx="3"/>
            </p:cNvCxnSpPr>
            <p:nvPr/>
          </p:nvCxnSpPr>
          <p:spPr>
            <a:xfrm flipH="1" rot="10800000">
              <a:off x="3144222" y="2111839"/>
              <a:ext cx="128700" cy="6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8" name="Shape 478"/>
            <p:cNvCxnSpPr>
              <a:stCxn id="450" idx="5"/>
              <a:endCxn id="457" idx="1"/>
            </p:cNvCxnSpPr>
            <p:nvPr/>
          </p:nvCxnSpPr>
          <p:spPr>
            <a:xfrm>
              <a:off x="2389322" y="3262085"/>
              <a:ext cx="45900" cy="11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9" name="Shape 479"/>
            <p:cNvCxnSpPr>
              <a:stCxn id="457" idx="3"/>
              <a:endCxn id="460" idx="0"/>
            </p:cNvCxnSpPr>
            <p:nvPr/>
          </p:nvCxnSpPr>
          <p:spPr>
            <a:xfrm flipH="1">
              <a:off x="2333877" y="3477260"/>
              <a:ext cx="101400" cy="18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0" name="Shape 480"/>
            <p:cNvCxnSpPr>
              <a:stCxn id="457" idx="5"/>
              <a:endCxn id="458" idx="0"/>
            </p:cNvCxnSpPr>
            <p:nvPr/>
          </p:nvCxnSpPr>
          <p:spPr>
            <a:xfrm>
              <a:off x="2546222" y="3477260"/>
              <a:ext cx="96900" cy="116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1" name="Shape 481"/>
            <p:cNvCxnSpPr>
              <a:stCxn id="458" idx="7"/>
              <a:endCxn id="459" idx="3"/>
            </p:cNvCxnSpPr>
            <p:nvPr/>
          </p:nvCxnSpPr>
          <p:spPr>
            <a:xfrm flipH="1" rot="10800000">
              <a:off x="2698622" y="3573439"/>
              <a:ext cx="1431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2" name="Shape 482"/>
            <p:cNvCxnSpPr>
              <a:stCxn id="458" idx="4"/>
              <a:endCxn id="461" idx="0"/>
            </p:cNvCxnSpPr>
            <p:nvPr/>
          </p:nvCxnSpPr>
          <p:spPr>
            <a:xfrm>
              <a:off x="2643149" y="3729849"/>
              <a:ext cx="0" cy="262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3" name="Shape 483"/>
            <p:cNvCxnSpPr>
              <a:stCxn id="461" idx="6"/>
              <a:endCxn id="462" idx="2"/>
            </p:cNvCxnSpPr>
            <p:nvPr/>
          </p:nvCxnSpPr>
          <p:spPr>
            <a:xfrm>
              <a:off x="2721599" y="4060674"/>
              <a:ext cx="97200" cy="6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4" name="Shape 484"/>
            <p:cNvCxnSpPr>
              <a:stCxn id="462" idx="7"/>
              <a:endCxn id="463" idx="3"/>
            </p:cNvCxnSpPr>
            <p:nvPr/>
          </p:nvCxnSpPr>
          <p:spPr>
            <a:xfrm flipH="1" rot="10800000">
              <a:off x="2952747" y="4036627"/>
              <a:ext cx="1632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5" name="Shape 485"/>
            <p:cNvCxnSpPr>
              <a:stCxn id="462" idx="4"/>
              <a:endCxn id="466" idx="0"/>
            </p:cNvCxnSpPr>
            <p:nvPr/>
          </p:nvCxnSpPr>
          <p:spPr>
            <a:xfrm>
              <a:off x="2897274" y="4193037"/>
              <a:ext cx="0" cy="9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6" name="Shape 486"/>
            <p:cNvCxnSpPr>
              <a:stCxn id="463" idx="6"/>
              <a:endCxn id="464" idx="1"/>
            </p:cNvCxnSpPr>
            <p:nvPr/>
          </p:nvCxnSpPr>
          <p:spPr>
            <a:xfrm>
              <a:off x="3249874" y="3988287"/>
              <a:ext cx="121499" cy="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87" name="Shape 487"/>
            <p:cNvCxnSpPr>
              <a:stCxn id="464" idx="6"/>
              <a:endCxn id="465" idx="2"/>
            </p:cNvCxnSpPr>
            <p:nvPr/>
          </p:nvCxnSpPr>
          <p:spPr>
            <a:xfrm>
              <a:off x="3505249" y="4060674"/>
              <a:ext cx="121800" cy="6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488" name="Shape 488"/>
          <p:cNvCxnSpPr>
            <a:endCxn id="452" idx="2"/>
          </p:cNvCxnSpPr>
          <p:nvPr/>
        </p:nvCxnSpPr>
        <p:spPr>
          <a:xfrm flipH="1" rot="10800000">
            <a:off x="6432775" y="2846149"/>
            <a:ext cx="4491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9" name="Shape 489"/>
          <p:cNvSpPr txBox="1"/>
          <p:nvPr/>
        </p:nvSpPr>
        <p:spPr>
          <a:xfrm>
            <a:off x="5788150" y="1866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5788150" y="2247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5330950" y="2628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6245350" y="23241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6016750" y="29337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245350" y="31623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716265" y="3287267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159750" y="34671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6854950" y="36195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6321550" y="3771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6550150" y="40005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7159750" y="43053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235950" y="36957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540750" y="3771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845550" y="38481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854950" y="29337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007350" y="2628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702550" y="2247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778750" y="1866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7263382" y="19431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7339582" y="22479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6931150" y="3848100"/>
            <a:ext cx="349799" cy="34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Directed Graphs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Capable of representing asymmetric relationships, e.g. "is parent of"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 usually drawn with arrows.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a directed graph, a path can only traverse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 in one 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cycle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 cycle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"Directed Acyclic Graphs" (DAGs): Directed graphs that do not contain cycles</a:t>
            </a:r>
          </a:p>
        </p:txBody>
      </p:sp>
      <p:sp>
        <p:nvSpPr>
          <p:cNvPr id="517" name="Shape 517"/>
          <p:cNvSpPr/>
          <p:nvPr/>
        </p:nvSpPr>
        <p:spPr>
          <a:xfrm>
            <a:off x="5765450" y="25636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5336675" y="28684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765450" y="205482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004700" y="27001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6004700" y="308610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222325" y="33415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531625" y="314640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6628850" y="28684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6688525" y="24897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977225" y="23532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7216800" y="219132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785750" y="21187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6379225" y="35567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6531625" y="37893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785750" y="3652850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222325" y="38616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531625" y="418842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6785750" y="4252537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7059900" y="4116037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7315275" y="418842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593925" y="4252537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785750" y="4561675"/>
            <a:ext cx="156899" cy="1364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9" name="Shape 539"/>
          <p:cNvCxnSpPr>
            <a:stCxn id="517" idx="0"/>
            <a:endCxn id="519" idx="4"/>
          </p:cNvCxnSpPr>
          <p:nvPr/>
        </p:nvCxnSpPr>
        <p:spPr>
          <a:xfrm rot="10800000">
            <a:off x="5843899" y="2191375"/>
            <a:ext cx="0" cy="3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0" name="Shape 540"/>
          <p:cNvCxnSpPr>
            <a:stCxn id="517" idx="3"/>
            <a:endCxn id="518" idx="7"/>
          </p:cNvCxnSpPr>
          <p:nvPr/>
        </p:nvCxnSpPr>
        <p:spPr>
          <a:xfrm flipH="1">
            <a:off x="5470727" y="2680185"/>
            <a:ext cx="317700" cy="2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520" idx="1"/>
            <a:endCxn id="517" idx="5"/>
          </p:cNvCxnSpPr>
          <p:nvPr/>
        </p:nvCxnSpPr>
        <p:spPr>
          <a:xfrm rot="10800000">
            <a:off x="5899277" y="2680264"/>
            <a:ext cx="128400" cy="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2" name="Shape 542"/>
          <p:cNvCxnSpPr>
            <a:stCxn id="521" idx="0"/>
            <a:endCxn id="520" idx="4"/>
          </p:cNvCxnSpPr>
          <p:nvPr/>
        </p:nvCxnSpPr>
        <p:spPr>
          <a:xfrm rot="10800000">
            <a:off x="6083149" y="2836800"/>
            <a:ext cx="0" cy="24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3" name="Shape 543"/>
          <p:cNvCxnSpPr>
            <a:stCxn id="522" idx="1"/>
            <a:endCxn id="521" idx="5"/>
          </p:cNvCxnSpPr>
          <p:nvPr/>
        </p:nvCxnSpPr>
        <p:spPr>
          <a:xfrm rot="10800000">
            <a:off x="6138502" y="3202564"/>
            <a:ext cx="106800" cy="15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4" name="Shape 544"/>
          <p:cNvCxnSpPr>
            <a:stCxn id="523" idx="7"/>
            <a:endCxn id="524" idx="4"/>
          </p:cNvCxnSpPr>
          <p:nvPr/>
        </p:nvCxnSpPr>
        <p:spPr>
          <a:xfrm flipH="1" rot="10800000">
            <a:off x="6665547" y="3004989"/>
            <a:ext cx="41700" cy="1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5" name="Shape 545"/>
          <p:cNvCxnSpPr>
            <a:stCxn id="524" idx="0"/>
            <a:endCxn id="525" idx="4"/>
          </p:cNvCxnSpPr>
          <p:nvPr/>
        </p:nvCxnSpPr>
        <p:spPr>
          <a:xfrm flipH="1" rot="10800000">
            <a:off x="6707299" y="2626375"/>
            <a:ext cx="59700" cy="2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6" name="Shape 546"/>
          <p:cNvCxnSpPr>
            <a:stCxn id="525" idx="0"/>
            <a:endCxn id="528" idx="4"/>
          </p:cNvCxnSpPr>
          <p:nvPr/>
        </p:nvCxnSpPr>
        <p:spPr>
          <a:xfrm flipH="1" rot="10800000">
            <a:off x="6766974" y="2255150"/>
            <a:ext cx="97200" cy="23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7" name="Shape 547"/>
          <p:cNvCxnSpPr>
            <a:stCxn id="525" idx="6"/>
            <a:endCxn id="526" idx="3"/>
          </p:cNvCxnSpPr>
          <p:nvPr/>
        </p:nvCxnSpPr>
        <p:spPr>
          <a:xfrm flipH="1" rot="10800000">
            <a:off x="6845424" y="2469799"/>
            <a:ext cx="154800" cy="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8" name="Shape 548"/>
          <p:cNvCxnSpPr>
            <a:stCxn id="526" idx="7"/>
            <a:endCxn id="527" idx="3"/>
          </p:cNvCxnSpPr>
          <p:nvPr/>
        </p:nvCxnSpPr>
        <p:spPr>
          <a:xfrm flipH="1" rot="10800000">
            <a:off x="7111147" y="2307839"/>
            <a:ext cx="128700" cy="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9" name="Shape 549"/>
          <p:cNvCxnSpPr>
            <a:stCxn id="529" idx="1"/>
            <a:endCxn id="522" idx="5"/>
          </p:cNvCxnSpPr>
          <p:nvPr/>
        </p:nvCxnSpPr>
        <p:spPr>
          <a:xfrm rot="10800000">
            <a:off x="6356302" y="3457939"/>
            <a:ext cx="45900" cy="11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>
            <a:stCxn id="530" idx="1"/>
            <a:endCxn id="529" idx="5"/>
          </p:cNvCxnSpPr>
          <p:nvPr/>
        </p:nvCxnSpPr>
        <p:spPr>
          <a:xfrm rot="10800000">
            <a:off x="6513202" y="3673139"/>
            <a:ext cx="414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1" name="Shape 551"/>
          <p:cNvCxnSpPr>
            <a:stCxn id="530" idx="7"/>
            <a:endCxn id="531" idx="3"/>
          </p:cNvCxnSpPr>
          <p:nvPr/>
        </p:nvCxnSpPr>
        <p:spPr>
          <a:xfrm flipH="1" rot="10800000">
            <a:off x="6665547" y="3769439"/>
            <a:ext cx="143100" cy="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2" name="Shape 552"/>
          <p:cNvCxnSpPr>
            <a:stCxn id="530" idx="2"/>
            <a:endCxn id="532" idx="6"/>
          </p:cNvCxnSpPr>
          <p:nvPr/>
        </p:nvCxnSpPr>
        <p:spPr>
          <a:xfrm flipH="1">
            <a:off x="6379225" y="3857599"/>
            <a:ext cx="152400" cy="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>
            <a:stCxn id="533" idx="6"/>
            <a:endCxn id="534" idx="1"/>
          </p:cNvCxnSpPr>
          <p:nvPr/>
        </p:nvCxnSpPr>
        <p:spPr>
          <a:xfrm>
            <a:off x="6688524" y="4256674"/>
            <a:ext cx="120300" cy="1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>
            <a:stCxn id="534" idx="4"/>
            <a:endCxn id="538" idx="0"/>
          </p:cNvCxnSpPr>
          <p:nvPr/>
        </p:nvCxnSpPr>
        <p:spPr>
          <a:xfrm>
            <a:off x="6864199" y="4389037"/>
            <a:ext cx="0" cy="1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5" name="Shape 555"/>
          <p:cNvCxnSpPr>
            <a:stCxn id="534" idx="6"/>
            <a:endCxn id="535" idx="3"/>
          </p:cNvCxnSpPr>
          <p:nvPr/>
        </p:nvCxnSpPr>
        <p:spPr>
          <a:xfrm flipH="1" rot="10800000">
            <a:off x="6942649" y="4232587"/>
            <a:ext cx="140100" cy="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6" name="Shape 556"/>
          <p:cNvCxnSpPr>
            <a:stCxn id="535" idx="6"/>
            <a:endCxn id="536" idx="1"/>
          </p:cNvCxnSpPr>
          <p:nvPr/>
        </p:nvCxnSpPr>
        <p:spPr>
          <a:xfrm>
            <a:off x="7216799" y="4184287"/>
            <a:ext cx="121500" cy="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7" name="Shape 557"/>
          <p:cNvCxnSpPr>
            <a:stCxn id="536" idx="6"/>
            <a:endCxn id="537" idx="1"/>
          </p:cNvCxnSpPr>
          <p:nvPr/>
        </p:nvCxnSpPr>
        <p:spPr>
          <a:xfrm>
            <a:off x="7472174" y="4256674"/>
            <a:ext cx="144600" cy="1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8" name="Shape 558"/>
          <p:cNvCxnSpPr>
            <a:stCxn id="530" idx="4"/>
            <a:endCxn id="533" idx="0"/>
          </p:cNvCxnSpPr>
          <p:nvPr/>
        </p:nvCxnSpPr>
        <p:spPr>
          <a:xfrm>
            <a:off x="6610074" y="3925849"/>
            <a:ext cx="0" cy="2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9" name="Shape 559"/>
          <p:cNvCxnSpPr>
            <a:stCxn id="522" idx="6"/>
            <a:endCxn id="523" idx="3"/>
          </p:cNvCxnSpPr>
          <p:nvPr/>
        </p:nvCxnSpPr>
        <p:spPr>
          <a:xfrm flipH="1" rot="10800000">
            <a:off x="6379224" y="3262824"/>
            <a:ext cx="175500" cy="1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560" name="Shape 560"/>
          <p:cNvGrpSpPr/>
          <p:nvPr/>
        </p:nvGrpSpPr>
        <p:grpSpPr>
          <a:xfrm>
            <a:off x="1918075" y="4039837"/>
            <a:ext cx="842699" cy="822299"/>
            <a:chOff x="1574450" y="3959825"/>
            <a:chExt cx="842699" cy="822299"/>
          </a:xfrm>
        </p:grpSpPr>
        <p:sp>
          <p:nvSpPr>
            <p:cNvPr id="561" name="Shape 561"/>
            <p:cNvSpPr/>
            <p:nvPr/>
          </p:nvSpPr>
          <p:spPr>
            <a:xfrm>
              <a:off x="1574450" y="4340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55450" y="46456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879250" y="3959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260250" y="4340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Shape 565"/>
            <p:cNvCxnSpPr>
              <a:stCxn id="561" idx="5"/>
              <a:endCxn id="562" idx="1"/>
            </p:cNvCxnSpPr>
            <p:nvPr/>
          </p:nvCxnSpPr>
          <p:spPr>
            <a:xfrm>
              <a:off x="1708372" y="4457335"/>
              <a:ext cx="2700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66" name="Shape 566"/>
            <p:cNvCxnSpPr>
              <a:stCxn id="562" idx="7"/>
              <a:endCxn id="564" idx="3"/>
            </p:cNvCxnSpPr>
            <p:nvPr/>
          </p:nvCxnSpPr>
          <p:spPr>
            <a:xfrm flipH="1" rot="10800000">
              <a:off x="2089372" y="4457414"/>
              <a:ext cx="1938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67" name="Shape 567"/>
            <p:cNvCxnSpPr>
              <a:stCxn id="564" idx="1"/>
              <a:endCxn id="563" idx="5"/>
            </p:cNvCxnSpPr>
            <p:nvPr/>
          </p:nvCxnSpPr>
          <p:spPr>
            <a:xfrm rot="10800000">
              <a:off x="2013227" y="4076414"/>
              <a:ext cx="270000" cy="2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568" name="Shape 568"/>
          <p:cNvGrpSpPr/>
          <p:nvPr/>
        </p:nvGrpSpPr>
        <p:grpSpPr>
          <a:xfrm>
            <a:off x="1574450" y="3121625"/>
            <a:ext cx="842699" cy="822299"/>
            <a:chOff x="1574450" y="3959825"/>
            <a:chExt cx="842699" cy="822299"/>
          </a:xfrm>
        </p:grpSpPr>
        <p:sp>
          <p:nvSpPr>
            <p:cNvPr id="569" name="Shape 569"/>
            <p:cNvSpPr/>
            <p:nvPr/>
          </p:nvSpPr>
          <p:spPr>
            <a:xfrm>
              <a:off x="1574450" y="4340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55450" y="46456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879250" y="3959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260250" y="4340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73" name="Shape 573"/>
            <p:cNvCxnSpPr>
              <a:stCxn id="569" idx="5"/>
              <a:endCxn id="570" idx="1"/>
            </p:cNvCxnSpPr>
            <p:nvPr/>
          </p:nvCxnSpPr>
          <p:spPr>
            <a:xfrm>
              <a:off x="1708372" y="4457335"/>
              <a:ext cx="2700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74" name="Shape 574"/>
            <p:cNvCxnSpPr>
              <a:stCxn id="570" idx="7"/>
              <a:endCxn id="572" idx="3"/>
            </p:cNvCxnSpPr>
            <p:nvPr/>
          </p:nvCxnSpPr>
          <p:spPr>
            <a:xfrm flipH="1" rot="10800000">
              <a:off x="2089372" y="4457414"/>
              <a:ext cx="1938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75" name="Shape 575"/>
            <p:cNvCxnSpPr>
              <a:stCxn id="572" idx="1"/>
              <a:endCxn id="571" idx="5"/>
            </p:cNvCxnSpPr>
            <p:nvPr/>
          </p:nvCxnSpPr>
          <p:spPr>
            <a:xfrm rot="10800000">
              <a:off x="2013227" y="4076414"/>
              <a:ext cx="270000" cy="2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76" name="Shape 576"/>
            <p:cNvCxnSpPr>
              <a:endCxn id="569" idx="7"/>
            </p:cNvCxnSpPr>
            <p:nvPr/>
          </p:nvCxnSpPr>
          <p:spPr>
            <a:xfrm flipH="1">
              <a:off x="1708372" y="4083914"/>
              <a:ext cx="1809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577" name="Shape 577"/>
          <p:cNvCxnSpPr>
            <a:stCxn id="561" idx="7"/>
            <a:endCxn id="563" idx="3"/>
          </p:cNvCxnSpPr>
          <p:nvPr/>
        </p:nvCxnSpPr>
        <p:spPr>
          <a:xfrm flipH="1" rot="10800000">
            <a:off x="2051997" y="4156427"/>
            <a:ext cx="193800" cy="28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DAGs</a:t>
            </a: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Lots of algorithms for DAGs and useful for representing lots of real-world problems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</a:t>
            </a:r>
            <a:r>
              <a:rPr i="1" lang="en"/>
              <a:t>Critical path </a:t>
            </a:r>
            <a:r>
              <a:rPr lang="en"/>
              <a:t>analysis for complex projects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Set of tasks.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Each task takes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Some tasks can't be started until others have finished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What's the fastest the job can be completed?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What tasks, if they fall behind schedule, would delay the project?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* What tasks could fall behind schedule without delaying the project?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84" name="Shape 584"/>
          <p:cNvSpPr/>
          <p:nvPr/>
        </p:nvSpPr>
        <p:spPr>
          <a:xfrm>
            <a:off x="1716025" y="3732119"/>
            <a:ext cx="802199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Chop Onions</a:t>
            </a:r>
          </a:p>
        </p:txBody>
      </p:sp>
      <p:sp>
        <p:nvSpPr>
          <p:cNvPr id="585" name="Shape 585"/>
          <p:cNvSpPr/>
          <p:nvPr/>
        </p:nvSpPr>
        <p:spPr>
          <a:xfrm>
            <a:off x="3416800" y="3902819"/>
            <a:ext cx="802199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Saute Onions</a:t>
            </a:r>
          </a:p>
        </p:txBody>
      </p:sp>
      <p:sp>
        <p:nvSpPr>
          <p:cNvPr id="586" name="Shape 586"/>
          <p:cNvSpPr/>
          <p:nvPr/>
        </p:nvSpPr>
        <p:spPr>
          <a:xfrm>
            <a:off x="1716025" y="5097019"/>
            <a:ext cx="1021800" cy="40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Chop Sausage</a:t>
            </a:r>
          </a:p>
        </p:txBody>
      </p:sp>
      <p:sp>
        <p:nvSpPr>
          <p:cNvPr id="587" name="Shape 587"/>
          <p:cNvSpPr/>
          <p:nvPr/>
        </p:nvSpPr>
        <p:spPr>
          <a:xfrm>
            <a:off x="3485375" y="4931819"/>
            <a:ext cx="932399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Saute Sausage</a:t>
            </a:r>
          </a:p>
        </p:txBody>
      </p:sp>
      <p:sp>
        <p:nvSpPr>
          <p:cNvPr id="588" name="Shape 588"/>
          <p:cNvSpPr/>
          <p:nvPr/>
        </p:nvSpPr>
        <p:spPr>
          <a:xfrm>
            <a:off x="1716025" y="4415432"/>
            <a:ext cx="1021800" cy="384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Heat Pan</a:t>
            </a:r>
          </a:p>
        </p:txBody>
      </p:sp>
      <p:sp>
        <p:nvSpPr>
          <p:cNvPr id="589" name="Shape 589"/>
          <p:cNvSpPr/>
          <p:nvPr/>
        </p:nvSpPr>
        <p:spPr>
          <a:xfrm>
            <a:off x="326725" y="4335782"/>
            <a:ext cx="617099" cy="52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590" name="Shape 590"/>
          <p:cNvSpPr/>
          <p:nvPr/>
        </p:nvSpPr>
        <p:spPr>
          <a:xfrm>
            <a:off x="1716025" y="5725587"/>
            <a:ext cx="1021800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 Pot w/ Water</a:t>
            </a:r>
          </a:p>
        </p:txBody>
      </p:sp>
      <p:sp>
        <p:nvSpPr>
          <p:cNvPr id="591" name="Shape 591"/>
          <p:cNvSpPr/>
          <p:nvPr/>
        </p:nvSpPr>
        <p:spPr>
          <a:xfrm>
            <a:off x="3451775" y="5725587"/>
            <a:ext cx="1021800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Boil Water</a:t>
            </a:r>
          </a:p>
        </p:txBody>
      </p:sp>
      <p:sp>
        <p:nvSpPr>
          <p:cNvPr id="592" name="Shape 592"/>
          <p:cNvSpPr/>
          <p:nvPr/>
        </p:nvSpPr>
        <p:spPr>
          <a:xfrm>
            <a:off x="4913300" y="5535319"/>
            <a:ext cx="1021800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 Spaghetti</a:t>
            </a:r>
          </a:p>
        </p:txBody>
      </p:sp>
      <p:sp>
        <p:nvSpPr>
          <p:cNvPr id="593" name="Shape 593"/>
          <p:cNvSpPr/>
          <p:nvPr/>
        </p:nvSpPr>
        <p:spPr>
          <a:xfrm>
            <a:off x="4652775" y="4339232"/>
            <a:ext cx="802199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Spices</a:t>
            </a:r>
          </a:p>
        </p:txBody>
      </p:sp>
      <p:sp>
        <p:nvSpPr>
          <p:cNvPr id="594" name="Shape 594"/>
          <p:cNvSpPr/>
          <p:nvPr/>
        </p:nvSpPr>
        <p:spPr>
          <a:xfrm>
            <a:off x="5737875" y="4339232"/>
            <a:ext cx="1405499" cy="514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/ Reduce Sauce</a:t>
            </a:r>
          </a:p>
        </p:txBody>
      </p:sp>
      <p:sp>
        <p:nvSpPr>
          <p:cNvPr id="595" name="Shape 595"/>
          <p:cNvSpPr/>
          <p:nvPr/>
        </p:nvSpPr>
        <p:spPr>
          <a:xfrm>
            <a:off x="7611450" y="4335782"/>
            <a:ext cx="617099" cy="521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cxnSp>
        <p:nvCxnSpPr>
          <p:cNvPr id="596" name="Shape 596"/>
          <p:cNvCxnSpPr>
            <a:stCxn id="589" idx="3"/>
            <a:endCxn id="584" idx="1"/>
          </p:cNvCxnSpPr>
          <p:nvPr/>
        </p:nvCxnSpPr>
        <p:spPr>
          <a:xfrm flipH="1" rot="10800000">
            <a:off x="943824" y="3989282"/>
            <a:ext cx="772200" cy="6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>
            <a:stCxn id="589" idx="3"/>
            <a:endCxn id="588" idx="1"/>
          </p:cNvCxnSpPr>
          <p:nvPr/>
        </p:nvCxnSpPr>
        <p:spPr>
          <a:xfrm>
            <a:off x="943824" y="4596482"/>
            <a:ext cx="772200" cy="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>
            <a:stCxn id="589" idx="3"/>
            <a:endCxn id="586" idx="1"/>
          </p:cNvCxnSpPr>
          <p:nvPr/>
        </p:nvCxnSpPr>
        <p:spPr>
          <a:xfrm>
            <a:off x="943824" y="4596482"/>
            <a:ext cx="772200" cy="7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>
            <a:stCxn id="589" idx="3"/>
            <a:endCxn id="590" idx="1"/>
          </p:cNvCxnSpPr>
          <p:nvPr/>
        </p:nvCxnSpPr>
        <p:spPr>
          <a:xfrm>
            <a:off x="943824" y="4596482"/>
            <a:ext cx="772200" cy="13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0" name="Shape 600"/>
          <p:cNvCxnSpPr>
            <a:stCxn id="584" idx="3"/>
            <a:endCxn id="585" idx="1"/>
          </p:cNvCxnSpPr>
          <p:nvPr/>
        </p:nvCxnSpPr>
        <p:spPr>
          <a:xfrm>
            <a:off x="2518224" y="3989369"/>
            <a:ext cx="898499" cy="1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1" name="Shape 601"/>
          <p:cNvCxnSpPr>
            <a:stCxn id="588" idx="3"/>
            <a:endCxn id="585" idx="1"/>
          </p:cNvCxnSpPr>
          <p:nvPr/>
        </p:nvCxnSpPr>
        <p:spPr>
          <a:xfrm flipH="1" rot="10800000">
            <a:off x="2737825" y="4159982"/>
            <a:ext cx="678900" cy="44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2" name="Shape 602"/>
          <p:cNvCxnSpPr>
            <a:stCxn id="588" idx="3"/>
            <a:endCxn id="587" idx="1"/>
          </p:cNvCxnSpPr>
          <p:nvPr/>
        </p:nvCxnSpPr>
        <p:spPr>
          <a:xfrm>
            <a:off x="2737825" y="4607582"/>
            <a:ext cx="747600" cy="5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3" name="Shape 603"/>
          <p:cNvCxnSpPr>
            <a:stCxn id="586" idx="3"/>
            <a:endCxn id="587" idx="1"/>
          </p:cNvCxnSpPr>
          <p:nvPr/>
        </p:nvCxnSpPr>
        <p:spPr>
          <a:xfrm flipH="1" rot="10800000">
            <a:off x="2737825" y="5188969"/>
            <a:ext cx="747600" cy="1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4" name="Shape 604"/>
          <p:cNvCxnSpPr>
            <a:stCxn id="587" idx="3"/>
            <a:endCxn id="593" idx="1"/>
          </p:cNvCxnSpPr>
          <p:nvPr/>
        </p:nvCxnSpPr>
        <p:spPr>
          <a:xfrm flipH="1" rot="10800000">
            <a:off x="4417774" y="4596569"/>
            <a:ext cx="234900" cy="59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5" name="Shape 605"/>
          <p:cNvCxnSpPr>
            <a:stCxn id="585" idx="3"/>
            <a:endCxn id="593" idx="1"/>
          </p:cNvCxnSpPr>
          <p:nvPr/>
        </p:nvCxnSpPr>
        <p:spPr>
          <a:xfrm>
            <a:off x="4218999" y="4160069"/>
            <a:ext cx="43380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6" name="Shape 606"/>
          <p:cNvCxnSpPr>
            <a:stCxn id="593" idx="3"/>
            <a:endCxn id="594" idx="1"/>
          </p:cNvCxnSpPr>
          <p:nvPr/>
        </p:nvCxnSpPr>
        <p:spPr>
          <a:xfrm>
            <a:off x="5454974" y="4596482"/>
            <a:ext cx="28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7" name="Shape 607"/>
          <p:cNvCxnSpPr>
            <a:stCxn id="590" idx="3"/>
            <a:endCxn id="591" idx="1"/>
          </p:cNvCxnSpPr>
          <p:nvPr/>
        </p:nvCxnSpPr>
        <p:spPr>
          <a:xfrm>
            <a:off x="2737825" y="5982837"/>
            <a:ext cx="71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8" name="Shape 608"/>
          <p:cNvCxnSpPr>
            <a:stCxn id="591" idx="3"/>
            <a:endCxn id="592" idx="1"/>
          </p:cNvCxnSpPr>
          <p:nvPr/>
        </p:nvCxnSpPr>
        <p:spPr>
          <a:xfrm flipH="1" rot="10800000">
            <a:off x="4473575" y="5792637"/>
            <a:ext cx="439800" cy="1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9" name="Shape 609"/>
          <p:cNvCxnSpPr>
            <a:stCxn id="592" idx="3"/>
            <a:endCxn id="595" idx="1"/>
          </p:cNvCxnSpPr>
          <p:nvPr/>
        </p:nvCxnSpPr>
        <p:spPr>
          <a:xfrm flipH="1" rot="10800000">
            <a:off x="5935100" y="4596469"/>
            <a:ext cx="1676399" cy="11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0" name="Shape 610"/>
          <p:cNvSpPr txBox="1"/>
          <p:nvPr/>
        </p:nvSpPr>
        <p:spPr>
          <a:xfrm>
            <a:off x="1990500" y="5416298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4m</a:t>
            </a:r>
          </a:p>
        </p:txBody>
      </p:sp>
      <p:cxnSp>
        <p:nvCxnSpPr>
          <p:cNvPr id="611" name="Shape 611"/>
          <p:cNvCxnSpPr>
            <a:stCxn id="594" idx="3"/>
            <a:endCxn id="595" idx="1"/>
          </p:cNvCxnSpPr>
          <p:nvPr/>
        </p:nvCxnSpPr>
        <p:spPr>
          <a:xfrm>
            <a:off x="7143374" y="4596482"/>
            <a:ext cx="46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2" name="Shape 612"/>
          <p:cNvSpPr txBox="1"/>
          <p:nvPr/>
        </p:nvSpPr>
        <p:spPr>
          <a:xfrm>
            <a:off x="1939975" y="4137269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6m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3589750" y="4363382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30m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955448" y="4722160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3m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990500" y="6183676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1m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647225" y="6126019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23m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3723425" y="5340098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25m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4790225" y="4806698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1m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5018825" y="5949698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8m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6085625" y="4806698"/>
            <a:ext cx="761099" cy="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In Rosetta, library dependencies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* Each library can depend on other libraries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* But two libraries cannot depend on each other (build fails)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* .. and cycles also break the build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186793" y="2677771"/>
            <a:ext cx="1054799" cy="24068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DAGs</a:t>
            </a:r>
          </a:p>
        </p:txBody>
      </p:sp>
      <p:grpSp>
        <p:nvGrpSpPr>
          <p:cNvPr id="628" name="Shape 628"/>
          <p:cNvGrpSpPr/>
          <p:nvPr/>
        </p:nvGrpSpPr>
        <p:grpSpPr>
          <a:xfrm>
            <a:off x="871050" y="2524175"/>
            <a:ext cx="1153800" cy="3628400"/>
            <a:chOff x="3538050" y="2905175"/>
            <a:chExt cx="1153800" cy="3628400"/>
          </a:xfrm>
        </p:grpSpPr>
        <p:sp>
          <p:nvSpPr>
            <p:cNvPr id="629" name="Shape 629"/>
            <p:cNvSpPr/>
            <p:nvPr/>
          </p:nvSpPr>
          <p:spPr>
            <a:xfrm>
              <a:off x="3723150" y="3357800"/>
              <a:ext cx="783600" cy="284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utility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3658050" y="3792125"/>
              <a:ext cx="913800" cy="243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numeric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3538050" y="2905175"/>
              <a:ext cx="1153800" cy="270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ObjexxFCL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3769200" y="6230875"/>
              <a:ext cx="691499" cy="302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devel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3555150" y="5324600"/>
              <a:ext cx="1119599" cy="682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3776100" y="4225887"/>
              <a:ext cx="677699" cy="255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basic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3649200" y="4665725"/>
              <a:ext cx="931499" cy="4400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cxnSp>
          <p:nvCxnSpPr>
            <p:cNvPr id="636" name="Shape 636"/>
            <p:cNvCxnSpPr>
              <a:stCxn id="629" idx="0"/>
              <a:endCxn id="631" idx="2"/>
            </p:cNvCxnSpPr>
            <p:nvPr/>
          </p:nvCxnSpPr>
          <p:spPr>
            <a:xfrm rot="10800000">
              <a:off x="4114950" y="3175700"/>
              <a:ext cx="0" cy="18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37" name="Shape 637"/>
            <p:cNvCxnSpPr>
              <a:stCxn id="630" idx="0"/>
              <a:endCxn id="629" idx="2"/>
            </p:cNvCxnSpPr>
            <p:nvPr/>
          </p:nvCxnSpPr>
          <p:spPr>
            <a:xfrm rot="10800000">
              <a:off x="4114950" y="3642125"/>
              <a:ext cx="0" cy="150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38" name="Shape 638"/>
            <p:cNvCxnSpPr>
              <a:stCxn id="635" idx="0"/>
              <a:endCxn id="634" idx="2"/>
            </p:cNvCxnSpPr>
            <p:nvPr/>
          </p:nvCxnSpPr>
          <p:spPr>
            <a:xfrm rot="10800000">
              <a:off x="4114949" y="4480925"/>
              <a:ext cx="0" cy="18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39" name="Shape 639"/>
            <p:cNvCxnSpPr>
              <a:stCxn id="634" idx="0"/>
              <a:endCxn id="630" idx="2"/>
            </p:cNvCxnSpPr>
            <p:nvPr/>
          </p:nvCxnSpPr>
          <p:spPr>
            <a:xfrm rot="10800000">
              <a:off x="4114949" y="4035387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0" name="Shape 640"/>
            <p:cNvCxnSpPr>
              <a:stCxn id="633" idx="0"/>
              <a:endCxn id="635" idx="2"/>
            </p:cNvCxnSpPr>
            <p:nvPr/>
          </p:nvCxnSpPr>
          <p:spPr>
            <a:xfrm rot="10800000">
              <a:off x="4114950" y="5105900"/>
              <a:ext cx="0" cy="21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1" name="Shape 641"/>
            <p:cNvCxnSpPr>
              <a:stCxn id="632" idx="0"/>
              <a:endCxn id="633" idx="2"/>
            </p:cNvCxnSpPr>
            <p:nvPr/>
          </p:nvCxnSpPr>
          <p:spPr>
            <a:xfrm rot="10800000">
              <a:off x="4114949" y="6006775"/>
              <a:ext cx="0" cy="22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642" name="Shape 642"/>
          <p:cNvGrpSpPr/>
          <p:nvPr/>
        </p:nvGrpSpPr>
        <p:grpSpPr>
          <a:xfrm>
            <a:off x="2360675" y="2852150"/>
            <a:ext cx="706499" cy="2096100"/>
            <a:chOff x="2970275" y="2928350"/>
            <a:chExt cx="706499" cy="2096100"/>
          </a:xfrm>
        </p:grpSpPr>
        <p:sp>
          <p:nvSpPr>
            <p:cNvPr id="643" name="Shape 643"/>
            <p:cNvSpPr/>
            <p:nvPr/>
          </p:nvSpPr>
          <p:spPr>
            <a:xfrm>
              <a:off x="2970275" y="2928350"/>
              <a:ext cx="706499" cy="267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core.1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2970275" y="3385550"/>
              <a:ext cx="706499" cy="267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core.2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2970275" y="3842750"/>
              <a:ext cx="706499" cy="267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core.3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2970275" y="4299950"/>
              <a:ext cx="706499" cy="267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core.4</a:t>
              </a:r>
            </a:p>
          </p:txBody>
        </p:sp>
        <p:cxnSp>
          <p:nvCxnSpPr>
            <p:cNvPr id="647" name="Shape 647"/>
            <p:cNvCxnSpPr>
              <a:stCxn id="644" idx="0"/>
              <a:endCxn id="643" idx="2"/>
            </p:cNvCxnSpPr>
            <p:nvPr/>
          </p:nvCxnSpPr>
          <p:spPr>
            <a:xfrm rot="10800000">
              <a:off x="3323524" y="3195650"/>
              <a:ext cx="0" cy="18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8" name="Shape 648"/>
            <p:cNvCxnSpPr>
              <a:stCxn id="645" idx="0"/>
              <a:endCxn id="644" idx="2"/>
            </p:cNvCxnSpPr>
            <p:nvPr/>
          </p:nvCxnSpPr>
          <p:spPr>
            <a:xfrm rot="10800000">
              <a:off x="3323524" y="3652850"/>
              <a:ext cx="0" cy="18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9" name="Shape 649"/>
            <p:cNvCxnSpPr>
              <a:stCxn id="646" idx="0"/>
              <a:endCxn id="645" idx="2"/>
            </p:cNvCxnSpPr>
            <p:nvPr/>
          </p:nvCxnSpPr>
          <p:spPr>
            <a:xfrm rot="10800000">
              <a:off x="3323524" y="4110050"/>
              <a:ext cx="0" cy="18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50" name="Shape 650"/>
            <p:cNvSpPr/>
            <p:nvPr/>
          </p:nvSpPr>
          <p:spPr>
            <a:xfrm>
              <a:off x="2970275" y="4757150"/>
              <a:ext cx="706499" cy="267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core.5</a:t>
              </a:r>
            </a:p>
          </p:txBody>
        </p:sp>
        <p:cxnSp>
          <p:nvCxnSpPr>
            <p:cNvPr id="651" name="Shape 651"/>
            <p:cNvCxnSpPr>
              <a:stCxn id="650" idx="0"/>
              <a:endCxn id="646" idx="2"/>
            </p:cNvCxnSpPr>
            <p:nvPr/>
          </p:nvCxnSpPr>
          <p:spPr>
            <a:xfrm rot="10800000">
              <a:off x="3323524" y="4567250"/>
              <a:ext cx="0" cy="18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652" name="Shape 652"/>
          <p:cNvGrpSpPr/>
          <p:nvPr/>
        </p:nvGrpSpPr>
        <p:grpSpPr>
          <a:xfrm>
            <a:off x="3511350" y="2809725"/>
            <a:ext cx="5512499" cy="3377400"/>
            <a:chOff x="3587550" y="2504925"/>
            <a:chExt cx="5512499" cy="3377400"/>
          </a:xfrm>
        </p:grpSpPr>
        <p:sp>
          <p:nvSpPr>
            <p:cNvPr id="653" name="Shape 653"/>
            <p:cNvSpPr/>
            <p:nvPr/>
          </p:nvSpPr>
          <p:spPr>
            <a:xfrm>
              <a:off x="3587550" y="2504925"/>
              <a:ext cx="5512499" cy="3377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056375" y="2747775"/>
              <a:ext cx="521100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5599175" y="3128775"/>
              <a:ext cx="678900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p2a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6437375" y="3128775"/>
              <a:ext cx="665099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p2b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6053675" y="3514350"/>
              <a:ext cx="507600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p3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6179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p4a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43037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p4b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49895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p4c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56753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p4d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63611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p4e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70469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p4f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77327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p4g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8418575" y="38907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p4h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3037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p5a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49895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p5b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56753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p5c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63611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p5d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70469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p5e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7732775" y="4424175"/>
              <a:ext cx="610200" cy="322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p5f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6059075" y="5026175"/>
              <a:ext cx="521100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p6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6056375" y="5487950"/>
              <a:ext cx="507600" cy="267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p7</a:t>
              </a:r>
            </a:p>
          </p:txBody>
        </p:sp>
        <p:cxnSp>
          <p:nvCxnSpPr>
            <p:cNvPr id="674" name="Shape 674"/>
            <p:cNvCxnSpPr>
              <a:stCxn id="661" idx="0"/>
              <a:endCxn id="657" idx="2"/>
            </p:cNvCxnSpPr>
            <p:nvPr/>
          </p:nvCxnSpPr>
          <p:spPr>
            <a:xfrm flipH="1" rot="10800000">
              <a:off x="5980475" y="3781875"/>
              <a:ext cx="3270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5" name="Shape 675"/>
            <p:cNvCxnSpPr>
              <a:stCxn id="662" idx="0"/>
            </p:cNvCxnSpPr>
            <p:nvPr/>
          </p:nvCxnSpPr>
          <p:spPr>
            <a:xfrm rot="10800000">
              <a:off x="6379175" y="3791175"/>
              <a:ext cx="287100" cy="9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6" name="Shape 676"/>
            <p:cNvCxnSpPr>
              <a:stCxn id="660" idx="0"/>
              <a:endCxn id="657" idx="2"/>
            </p:cNvCxnSpPr>
            <p:nvPr/>
          </p:nvCxnSpPr>
          <p:spPr>
            <a:xfrm flipH="1" rot="10800000">
              <a:off x="5294675" y="3781875"/>
              <a:ext cx="10128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7" name="Shape 677"/>
            <p:cNvCxnSpPr>
              <a:stCxn id="659" idx="0"/>
              <a:endCxn id="657" idx="2"/>
            </p:cNvCxnSpPr>
            <p:nvPr/>
          </p:nvCxnSpPr>
          <p:spPr>
            <a:xfrm flipH="1" rot="10800000">
              <a:off x="4608875" y="3781875"/>
              <a:ext cx="16986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8" name="Shape 678"/>
            <p:cNvCxnSpPr>
              <a:stCxn id="658" idx="0"/>
              <a:endCxn id="657" idx="2"/>
            </p:cNvCxnSpPr>
            <p:nvPr/>
          </p:nvCxnSpPr>
          <p:spPr>
            <a:xfrm flipH="1" rot="10800000">
              <a:off x="3923075" y="3781875"/>
              <a:ext cx="23844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79" name="Shape 679"/>
            <p:cNvCxnSpPr>
              <a:stCxn id="663" idx="0"/>
              <a:endCxn id="657" idx="2"/>
            </p:cNvCxnSpPr>
            <p:nvPr/>
          </p:nvCxnSpPr>
          <p:spPr>
            <a:xfrm rot="10800000">
              <a:off x="6307475" y="3781875"/>
              <a:ext cx="10446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0" name="Shape 680"/>
            <p:cNvCxnSpPr>
              <a:stCxn id="664" idx="0"/>
              <a:endCxn id="657" idx="2"/>
            </p:cNvCxnSpPr>
            <p:nvPr/>
          </p:nvCxnSpPr>
          <p:spPr>
            <a:xfrm rot="10800000">
              <a:off x="6307475" y="3781875"/>
              <a:ext cx="17304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1" name="Shape 681"/>
            <p:cNvCxnSpPr>
              <a:stCxn id="665" idx="0"/>
              <a:endCxn id="657" idx="2"/>
            </p:cNvCxnSpPr>
            <p:nvPr/>
          </p:nvCxnSpPr>
          <p:spPr>
            <a:xfrm rot="10800000">
              <a:off x="6307475" y="3781875"/>
              <a:ext cx="2416200" cy="10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2" name="Shape 682"/>
            <p:cNvCxnSpPr>
              <a:stCxn id="657" idx="0"/>
              <a:endCxn id="655" idx="2"/>
            </p:cNvCxnSpPr>
            <p:nvPr/>
          </p:nvCxnSpPr>
          <p:spPr>
            <a:xfrm rot="10800000">
              <a:off x="5938475" y="3396450"/>
              <a:ext cx="369000" cy="117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3" name="Shape 683"/>
            <p:cNvCxnSpPr>
              <a:stCxn id="655" idx="0"/>
              <a:endCxn id="654" idx="2"/>
            </p:cNvCxnSpPr>
            <p:nvPr/>
          </p:nvCxnSpPr>
          <p:spPr>
            <a:xfrm flipH="1" rot="10800000">
              <a:off x="5938625" y="3015375"/>
              <a:ext cx="378300" cy="11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4" name="Shape 684"/>
            <p:cNvCxnSpPr>
              <a:stCxn id="656" idx="0"/>
              <a:endCxn id="654" idx="2"/>
            </p:cNvCxnSpPr>
            <p:nvPr/>
          </p:nvCxnSpPr>
          <p:spPr>
            <a:xfrm rot="10800000">
              <a:off x="6316924" y="3015375"/>
              <a:ext cx="453000" cy="11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5" name="Shape 685"/>
            <p:cNvCxnSpPr>
              <a:stCxn id="666" idx="0"/>
              <a:endCxn id="665" idx="2"/>
            </p:cNvCxnSpPr>
            <p:nvPr/>
          </p:nvCxnSpPr>
          <p:spPr>
            <a:xfrm flipH="1" rot="10800000">
              <a:off x="4608875" y="4213275"/>
              <a:ext cx="41148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6" name="Shape 686"/>
            <p:cNvCxnSpPr>
              <a:stCxn id="666" idx="0"/>
              <a:endCxn id="664" idx="2"/>
            </p:cNvCxnSpPr>
            <p:nvPr/>
          </p:nvCxnSpPr>
          <p:spPr>
            <a:xfrm flipH="1" rot="10800000">
              <a:off x="4608875" y="4213275"/>
              <a:ext cx="34290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7" name="Shape 687"/>
            <p:cNvCxnSpPr>
              <a:stCxn id="667" idx="0"/>
              <a:endCxn id="659" idx="2"/>
            </p:cNvCxnSpPr>
            <p:nvPr/>
          </p:nvCxnSpPr>
          <p:spPr>
            <a:xfrm rot="10800000">
              <a:off x="4608875" y="4213275"/>
              <a:ext cx="6858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8" name="Shape 688"/>
            <p:cNvCxnSpPr>
              <a:stCxn id="667" idx="0"/>
              <a:endCxn id="664" idx="2"/>
            </p:cNvCxnSpPr>
            <p:nvPr/>
          </p:nvCxnSpPr>
          <p:spPr>
            <a:xfrm flipH="1" rot="10800000">
              <a:off x="5294675" y="4213275"/>
              <a:ext cx="27432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89" name="Shape 689"/>
            <p:cNvCxnSpPr>
              <a:stCxn id="667" idx="0"/>
              <a:endCxn id="665" idx="2"/>
            </p:cNvCxnSpPr>
            <p:nvPr/>
          </p:nvCxnSpPr>
          <p:spPr>
            <a:xfrm flipH="1" rot="10800000">
              <a:off x="5294675" y="4213275"/>
              <a:ext cx="34290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0" name="Shape 690"/>
            <p:cNvCxnSpPr>
              <a:stCxn id="668" idx="0"/>
              <a:endCxn id="664" idx="2"/>
            </p:cNvCxnSpPr>
            <p:nvPr/>
          </p:nvCxnSpPr>
          <p:spPr>
            <a:xfrm flipH="1" rot="10800000">
              <a:off x="5980475" y="4213275"/>
              <a:ext cx="20574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1" name="Shape 691"/>
            <p:cNvCxnSpPr>
              <a:stCxn id="669" idx="0"/>
              <a:endCxn id="661" idx="2"/>
            </p:cNvCxnSpPr>
            <p:nvPr/>
          </p:nvCxnSpPr>
          <p:spPr>
            <a:xfrm rot="10800000">
              <a:off x="5980475" y="4213275"/>
              <a:ext cx="6858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2" name="Shape 692"/>
            <p:cNvCxnSpPr>
              <a:stCxn id="670" idx="0"/>
              <a:endCxn id="664" idx="2"/>
            </p:cNvCxnSpPr>
            <p:nvPr/>
          </p:nvCxnSpPr>
          <p:spPr>
            <a:xfrm flipH="1" rot="10800000">
              <a:off x="7352075" y="4213275"/>
              <a:ext cx="6858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3" name="Shape 693"/>
            <p:cNvCxnSpPr>
              <a:stCxn id="671" idx="0"/>
              <a:endCxn id="659" idx="2"/>
            </p:cNvCxnSpPr>
            <p:nvPr/>
          </p:nvCxnSpPr>
          <p:spPr>
            <a:xfrm rot="10800000">
              <a:off x="4608875" y="4213275"/>
              <a:ext cx="342900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4" name="Shape 694"/>
            <p:cNvCxnSpPr>
              <a:stCxn id="672" idx="0"/>
              <a:endCxn id="667" idx="2"/>
            </p:cNvCxnSpPr>
            <p:nvPr/>
          </p:nvCxnSpPr>
          <p:spPr>
            <a:xfrm rot="10800000">
              <a:off x="5294525" y="4746575"/>
              <a:ext cx="1025100" cy="27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95" name="Shape 695"/>
            <p:cNvCxnSpPr>
              <a:stCxn id="673" idx="0"/>
              <a:endCxn id="672" idx="2"/>
            </p:cNvCxnSpPr>
            <p:nvPr/>
          </p:nvCxnSpPr>
          <p:spPr>
            <a:xfrm flipH="1" rot="10800000">
              <a:off x="6310175" y="5293850"/>
              <a:ext cx="960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696" name="Shape 696"/>
          <p:cNvSpPr txBox="1"/>
          <p:nvPr/>
        </p:nvSpPr>
        <p:spPr>
          <a:xfrm>
            <a:off x="2369105" y="2377588"/>
            <a:ext cx="8210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"core"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5678148" y="2505292"/>
            <a:ext cx="1181999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"protocols"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dependencies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Libraries at the top of the hierarchy may not depend on libraries lower in the hierarchy.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"Depend on" means #inclusion.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Let's say you add a new score term that needs to read data out of an enzyme-design class that lives in protocols/toolbox/match_enzdes_utils. Where should this new scoring term live?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Can it live in core?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Can it live in protocols?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Can it live in devel?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4" name="Shape 704"/>
          <p:cNvGrpSpPr/>
          <p:nvPr/>
        </p:nvGrpSpPr>
        <p:grpSpPr>
          <a:xfrm>
            <a:off x="32850" y="2447975"/>
            <a:ext cx="1153800" cy="3628400"/>
            <a:chOff x="3538050" y="2905175"/>
            <a:chExt cx="1153800" cy="3628400"/>
          </a:xfrm>
        </p:grpSpPr>
        <p:sp>
          <p:nvSpPr>
            <p:cNvPr id="705" name="Shape 705"/>
            <p:cNvSpPr/>
            <p:nvPr/>
          </p:nvSpPr>
          <p:spPr>
            <a:xfrm>
              <a:off x="3723150" y="3357800"/>
              <a:ext cx="783600" cy="284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utility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3658050" y="3792125"/>
              <a:ext cx="913800" cy="243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numeric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3538050" y="2905175"/>
              <a:ext cx="1153800" cy="2705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ObjexxFCL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3769200" y="6230875"/>
              <a:ext cx="691499" cy="302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devel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3555150" y="5324600"/>
              <a:ext cx="1119599" cy="682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  <p:sp>
          <p:nvSpPr>
            <p:cNvPr id="710" name="Shape 710"/>
            <p:cNvSpPr/>
            <p:nvPr/>
          </p:nvSpPr>
          <p:spPr>
            <a:xfrm>
              <a:off x="3776100" y="4225887"/>
              <a:ext cx="677699" cy="255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basic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3649200" y="4665725"/>
              <a:ext cx="931499" cy="4400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cxnSp>
          <p:nvCxnSpPr>
            <p:cNvPr id="712" name="Shape 712"/>
            <p:cNvCxnSpPr>
              <a:stCxn id="705" idx="0"/>
              <a:endCxn id="707" idx="2"/>
            </p:cNvCxnSpPr>
            <p:nvPr/>
          </p:nvCxnSpPr>
          <p:spPr>
            <a:xfrm rot="10800000">
              <a:off x="4114950" y="3175700"/>
              <a:ext cx="0" cy="18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13" name="Shape 713"/>
            <p:cNvCxnSpPr>
              <a:stCxn id="706" idx="0"/>
              <a:endCxn id="705" idx="2"/>
            </p:cNvCxnSpPr>
            <p:nvPr/>
          </p:nvCxnSpPr>
          <p:spPr>
            <a:xfrm rot="10800000">
              <a:off x="4114950" y="3642125"/>
              <a:ext cx="0" cy="150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14" name="Shape 714"/>
            <p:cNvCxnSpPr>
              <a:stCxn id="711" idx="0"/>
              <a:endCxn id="710" idx="2"/>
            </p:cNvCxnSpPr>
            <p:nvPr/>
          </p:nvCxnSpPr>
          <p:spPr>
            <a:xfrm rot="10800000">
              <a:off x="4114949" y="4480925"/>
              <a:ext cx="0" cy="18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15" name="Shape 715"/>
            <p:cNvCxnSpPr>
              <a:stCxn id="710" idx="0"/>
              <a:endCxn id="706" idx="2"/>
            </p:cNvCxnSpPr>
            <p:nvPr/>
          </p:nvCxnSpPr>
          <p:spPr>
            <a:xfrm rot="10800000">
              <a:off x="4114949" y="4035387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16" name="Shape 716"/>
            <p:cNvCxnSpPr>
              <a:stCxn id="709" idx="0"/>
              <a:endCxn id="711" idx="2"/>
            </p:cNvCxnSpPr>
            <p:nvPr/>
          </p:nvCxnSpPr>
          <p:spPr>
            <a:xfrm rot="10800000">
              <a:off x="4114950" y="5105900"/>
              <a:ext cx="0" cy="21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17" name="Shape 717"/>
            <p:cNvCxnSpPr>
              <a:stCxn id="708" idx="0"/>
              <a:endCxn id="709" idx="2"/>
            </p:cNvCxnSpPr>
            <p:nvPr/>
          </p:nvCxnSpPr>
          <p:spPr>
            <a:xfrm rot="10800000">
              <a:off x="4114949" y="6006775"/>
              <a:ext cx="0" cy="22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Everywhere in Rosetta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Chemical composition: Chemical connectivity graph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Kinematics: fold tree &amp; atom tree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Scoring: energy graph &amp; context graphs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Neighbor Detection: point graph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Scoring terms: Sheet &amp; hpatch scores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Packing: interaction graph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Minimization: minimization graph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Library Structure: library dependency graph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Compile time issues: #inclusion graph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189" y="1826288"/>
            <a:ext cx="2222185" cy="376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Sparse vs Dense Graphs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Sparse: most nodes do not have edges between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Dense: most nodes do have edges between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there are </a:t>
            </a:r>
            <a:r>
              <a:rPr i="1" lang="en"/>
              <a:t>n</a:t>
            </a:r>
            <a:r>
              <a:rPr lang="en"/>
              <a:t> nodes, then dense graphs require O(n</a:t>
            </a:r>
            <a:r>
              <a:rPr baseline="30000" lang="en"/>
              <a:t>2</a:t>
            </a:r>
            <a:r>
              <a:rPr lang="en"/>
              <a:t>) space.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i="1" lang="en"/>
              <a:t>n*(n-1)/2 </a:t>
            </a:r>
            <a:r>
              <a:rPr lang="en"/>
              <a:t>edges</a:t>
            </a:r>
            <a:r>
              <a:rPr i="1" lang="en"/>
              <a:t> </a:t>
            </a:r>
            <a:r>
              <a:rPr lang="en"/>
              <a:t>for an "upper triangle" of an </a:t>
            </a:r>
            <a:r>
              <a:rPr i="1" lang="en"/>
              <a:t>n</a:t>
            </a:r>
            <a:r>
              <a:rPr lang="en"/>
              <a:t>x</a:t>
            </a:r>
            <a:r>
              <a:rPr i="1" lang="en"/>
              <a:t>n</a:t>
            </a:r>
            <a:r>
              <a:rPr lang="en"/>
              <a:t> matrix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there are n nodes, then sparse graphs require O(n) space.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e.g. "Each residue has ~40 neighbors" defines a sparse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i="1" lang="en"/>
              <a:t>20*n</a:t>
            </a:r>
            <a:r>
              <a:rPr lang="en"/>
              <a:t> edges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Sparse Graph Representations: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Idea 1: Graph contains a list of index pairs listing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* hard to look for an edge in particular O(n)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* hard to iterate over the edges incident upon a single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Idea 2: Nodes contain edge lists -- lists of pointers to edge objects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* O(1) to ask for an edge in particular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* easy to iterate across the edges for a single node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Graph</a:t>
            </a: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graph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Graph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Node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Edge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701200" y="1178763"/>
            <a:ext cx="2867399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EnergyGraph : public graph::Graph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EnergyNode : public graph::Node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EnergyEdge : public graph::Edge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731" name="Shape 731"/>
          <p:cNvCxnSpPr>
            <a:stCxn id="732" idx="0"/>
          </p:cNvCxnSpPr>
          <p:nvPr/>
        </p:nvCxnSpPr>
        <p:spPr>
          <a:xfrm rot="10800000">
            <a:off x="8676399" y="3164125"/>
            <a:ext cx="300" cy="141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733" name="Shape 733"/>
          <p:cNvGrpSpPr/>
          <p:nvPr/>
        </p:nvGrpSpPr>
        <p:grpSpPr>
          <a:xfrm>
            <a:off x="6922367" y="1575825"/>
            <a:ext cx="2206799" cy="3725224"/>
            <a:chOff x="6922367" y="1423425"/>
            <a:chExt cx="2206799" cy="3725224"/>
          </a:xfrm>
        </p:grpSpPr>
        <p:sp>
          <p:nvSpPr>
            <p:cNvPr id="734" name="Shape 734"/>
            <p:cNvSpPr/>
            <p:nvPr/>
          </p:nvSpPr>
          <p:spPr>
            <a:xfrm>
              <a:off x="6922367" y="1525744"/>
              <a:ext cx="2206799" cy="17897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922367" y="3477950"/>
              <a:ext cx="2206799" cy="16664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603900" y="1761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Graph</a:t>
              </a:r>
            </a:p>
          </p:txBody>
        </p:sp>
        <p:sp>
          <p:nvSpPr>
            <p:cNvPr id="737" name="Shape 737"/>
            <p:cNvSpPr/>
            <p:nvPr/>
          </p:nvSpPr>
          <p:spPr>
            <a:xfrm>
              <a:off x="6994300" y="2523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Node</a:t>
              </a:r>
            </a:p>
          </p:txBody>
        </p:sp>
        <p:sp>
          <p:nvSpPr>
            <p:cNvPr id="738" name="Shape 738"/>
            <p:cNvSpPr/>
            <p:nvPr/>
          </p:nvSpPr>
          <p:spPr>
            <a:xfrm>
              <a:off x="8289700" y="2523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Edge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7603900" y="3666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EnergyGraph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6994300" y="4428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EnergyNode</a:t>
              </a:r>
            </a:p>
          </p:txBody>
        </p:sp>
        <p:sp>
          <p:nvSpPr>
            <p:cNvPr id="732" name="Shape 732"/>
            <p:cNvSpPr/>
            <p:nvPr/>
          </p:nvSpPr>
          <p:spPr>
            <a:xfrm>
              <a:off x="8289700" y="4428025"/>
              <a:ext cx="773999" cy="488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EnergyEdge</a:t>
              </a:r>
            </a:p>
          </p:txBody>
        </p:sp>
        <p:cxnSp>
          <p:nvCxnSpPr>
            <p:cNvPr id="741" name="Shape 741"/>
            <p:cNvCxnSpPr>
              <a:stCxn id="740" idx="0"/>
            </p:cNvCxnSpPr>
            <p:nvPr/>
          </p:nvCxnSpPr>
          <p:spPr>
            <a:xfrm rot="10800000">
              <a:off x="7381299" y="3011725"/>
              <a:ext cx="0" cy="1416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42" name="Shape 742"/>
            <p:cNvCxnSpPr>
              <a:stCxn id="739" idx="0"/>
            </p:cNvCxnSpPr>
            <p:nvPr/>
          </p:nvCxnSpPr>
          <p:spPr>
            <a:xfrm rot="10800000">
              <a:off x="7990899" y="2249725"/>
              <a:ext cx="0" cy="1416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743" name="Shape 743"/>
            <p:cNvSpPr txBox="1"/>
            <p:nvPr/>
          </p:nvSpPr>
          <p:spPr>
            <a:xfrm>
              <a:off x="7478950" y="1423425"/>
              <a:ext cx="1460999" cy="29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core::graph</a:t>
              </a:r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7455767" y="4849550"/>
              <a:ext cx="1460999" cy="29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core::scoring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Graph</a:t>
            </a:r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void set_num_nodes( Size nnodes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Node * get_node( Size index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 * add_edge( Size node1, Size node2 );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void delete_edge( Edge * edge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bool get_edge_exists( Size node1, Size node2 ) const;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num_edges()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edge_list_begin();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edge_list_end();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EdgeListConstIter const_edge_list_begin() const;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EdgeListConstIter const_edge_list_end()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Node *  &gt; nodes_;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 edge_list_;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Node</a:t>
            </a: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Node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Node( Graph * owner, int index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edge_list_begin();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edge_list_end();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EdgeListConstIter const_edge_list_begin() const;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EdgeListConstIter const_edge_list_end() const;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EdgeListIter lower_edge_list_begin();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lower_edge_list_end();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upper_edge_list_begin();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upper_edge_list_end();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void add_edge( Edge * edge, EdgeListIterator &amp; eiter ); // called by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void drop_edge( EdgeListIter eiter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 incident_edge_list_;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first_upper_edge_;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Graph * owner_;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Edge</a:t>
            </a: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Edge( Graph * owner, int node1, int node2 );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get_first_node_ind() const;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get_second_node_ind()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protected: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Node const * get_node( Size which_node ) const; // which node = 0 or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Node * get_node( Size which_node 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node_indices[2];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Node * nodes_[2];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EdgeListIter pos_in_nodes_edge_list_[2];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EdgeListIter pos_in_owners_edge_list_;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Graph * owner_;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Deriving from class Graph</a:t>
            </a:r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Say you have a problem where you need to store data on nodes or edges: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EnergyGraph stores residue-pair energies on edges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ConstraintGraph stores constraint energies for residue pairs on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class Graph is responsible for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creating new nodes and new edges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connecting everything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maintaining edge lists through edge additions and deletions...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 how do you get class Graph to make your new DerivedNode and DerivedEdge objects?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protected: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Node * create_new_node( Size node_ind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Edge * create_new_edge( Size n1, Size n2 );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Edge * create_new_edge( Edge * example_edge 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Deriving from class Graph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graph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Graph::add_edge(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n1,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n2 )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 * e = create_new_edge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( n1, n2 );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edge_list_.push_back( e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++num_edges_;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e-&gt;set_position_in_owners_</a:t>
            </a:r>
            <a:br>
              <a:rPr lang="en"/>
            </a:br>
            <a:r>
              <a:rPr lang="en"/>
              <a:t>      edge_list( edge_list_.last()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4162150" y="1178763"/>
            <a:ext cx="4598999" cy="48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graph::Edge 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EnergyGraph::create_new_edge(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n1,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Size n2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return new EnergyEdge( this, n1, n2 );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EnergyGraph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(Re)scoring a pose: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Drop edges from the EnergyGraph between residue pairs that have moved wrt each other (i.e. that have different colors in the "domain map")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Detect which pairs of residues are near each other using a "point graph." Each node in this graph represents an xyz point; edges are added between every pair of residues w/i a cutoff threshold.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Iterate across the point graph: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edge (i,j) connects two residues with different colors, and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the residues i and j are within an interaction cutoff, and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neither residue is a virtual residue, then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edge (i,j) to the EnergyGraph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Iterate across the energy graph: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score the context-dependent two-body energies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edge (i,j) connects two residues with different colors, then score the context-independent two-body energies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Store the residue pair energies on the 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 = {V,E}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 is a set of vertices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 is a set of pairs of vertices, called "edges"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Informally: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Vertices: things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Edges: relationships between things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6" name="Shape 116"/>
          <p:cNvGrpSpPr/>
          <p:nvPr/>
        </p:nvGrpSpPr>
        <p:grpSpPr>
          <a:xfrm>
            <a:off x="849592" y="3635675"/>
            <a:ext cx="3686857" cy="1015499"/>
            <a:chOff x="849592" y="4321475"/>
            <a:chExt cx="3686857" cy="1015499"/>
          </a:xfrm>
        </p:grpSpPr>
        <p:sp>
          <p:nvSpPr>
            <p:cNvPr id="117" name="Shape 117"/>
            <p:cNvSpPr/>
            <p:nvPr/>
          </p:nvSpPr>
          <p:spPr>
            <a:xfrm>
              <a:off x="2717450" y="4950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327050" y="4569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60450" y="4950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849592" y="4388425"/>
              <a:ext cx="1694999" cy="847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 = {V,E]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V = {u,v,w}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/>
                <a:t>E={ {u,v}, {v,w} }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570850" y="50072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u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028050" y="43214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v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018650" y="47786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</a:t>
              </a:r>
            </a:p>
          </p:txBody>
        </p:sp>
        <p:cxnSp>
          <p:nvCxnSpPr>
            <p:cNvPr id="124" name="Shape 124"/>
            <p:cNvCxnSpPr>
              <a:stCxn id="118" idx="5"/>
              <a:endCxn id="119" idx="1"/>
            </p:cNvCxnSpPr>
            <p:nvPr/>
          </p:nvCxnSpPr>
          <p:spPr>
            <a:xfrm>
              <a:off x="3460972" y="4685935"/>
              <a:ext cx="422400" cy="2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>
              <a:stCxn id="118" idx="2"/>
              <a:endCxn id="117" idx="7"/>
            </p:cNvCxnSpPr>
            <p:nvPr/>
          </p:nvCxnSpPr>
          <p:spPr>
            <a:xfrm flipH="1">
              <a:off x="2851250" y="4637674"/>
              <a:ext cx="475800" cy="33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Powerful way to model problems.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Say you wanted to color each state on a map a different color.  How many crayons can you need so that no two neighboring states have the same color?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10" y="3236885"/>
            <a:ext cx="3171214" cy="212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a map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00" y="1433076"/>
            <a:ext cx="3938007" cy="2634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Shape 139"/>
          <p:cNvGrpSpPr/>
          <p:nvPr/>
        </p:nvGrpSpPr>
        <p:grpSpPr>
          <a:xfrm>
            <a:off x="1637125" y="1605675"/>
            <a:ext cx="3053724" cy="2059874"/>
            <a:chOff x="1639375" y="2367675"/>
            <a:chExt cx="3053724" cy="2059874"/>
          </a:xfrm>
        </p:grpSpPr>
        <p:sp>
          <p:nvSpPr>
            <p:cNvPr id="140" name="Shape 140"/>
            <p:cNvSpPr/>
            <p:nvPr/>
          </p:nvSpPr>
          <p:spPr>
            <a:xfrm>
              <a:off x="1639375" y="34563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643875" y="27149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00775" y="23676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092075" y="3722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876975" y="319160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553775" y="3722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072900" y="4138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10525" y="3360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248975" y="3300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92075" y="2851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473075" y="25466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553775" y="29879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072900" y="25466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72900" y="2851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082675" y="3156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153100" y="3360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153100" y="3722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386200" y="2638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460025" y="3124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543100" y="3449538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543100" y="3722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543100" y="4138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769100" y="40019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02200" y="40019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002200" y="36556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112700" y="34563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002200" y="3224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769100" y="3300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700000" y="28514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036500" y="2911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269600" y="39100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193400" y="3224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426500" y="42910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426500" y="37921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493550" y="3586038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536200" y="33962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350300" y="3360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1717824" y="1722184"/>
            <a:ext cx="2896824" cy="1826855"/>
            <a:chOff x="1717824" y="2484184"/>
            <a:chExt cx="2896824" cy="1826855"/>
          </a:xfrm>
        </p:grpSpPr>
        <p:cxnSp>
          <p:nvCxnSpPr>
            <p:cNvPr id="178" name="Shape 178"/>
            <p:cNvCxnSpPr/>
            <p:nvPr/>
          </p:nvCxnSpPr>
          <p:spPr>
            <a:xfrm flipH="1">
              <a:off x="3593947" y="2967959"/>
              <a:ext cx="129029" cy="17647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79" name="Shape 179"/>
            <p:cNvGrpSpPr/>
            <p:nvPr/>
          </p:nvGrpSpPr>
          <p:grpSpPr>
            <a:xfrm>
              <a:off x="1717824" y="2484184"/>
              <a:ext cx="2896824" cy="1826855"/>
              <a:chOff x="1717824" y="2484184"/>
              <a:chExt cx="2896824" cy="1826855"/>
            </a:xfrm>
          </p:grpSpPr>
          <p:cxnSp>
            <p:nvCxnSpPr>
              <p:cNvPr id="180" name="Shape 180"/>
              <p:cNvCxnSpPr/>
              <p:nvPr/>
            </p:nvCxnSpPr>
            <p:spPr>
              <a:xfrm flipH="1" rot="10800000">
                <a:off x="1722325" y="2504174"/>
                <a:ext cx="156899" cy="2107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>
                <a:off x="1800775" y="2783200"/>
                <a:ext cx="291299" cy="1364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>
                <a:off x="1934697" y="2484184"/>
                <a:ext cx="180354" cy="38725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3" name="Shape 183"/>
              <p:cNvCxnSpPr/>
              <p:nvPr/>
            </p:nvCxnSpPr>
            <p:spPr>
              <a:xfrm flipH="1" rot="10800000">
                <a:off x="2225997" y="2663160"/>
                <a:ext cx="270054" cy="2082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/>
              <p:nvPr/>
            </p:nvCxnSpPr>
            <p:spPr>
              <a:xfrm>
                <a:off x="2248975" y="2919700"/>
                <a:ext cx="327777" cy="88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5" name="Shape 185"/>
              <p:cNvCxnSpPr/>
              <p:nvPr/>
            </p:nvCxnSpPr>
            <p:spPr>
              <a:xfrm flipH="1">
                <a:off x="1955425" y="2967959"/>
                <a:ext cx="159627" cy="2236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6" name="Shape 186"/>
              <p:cNvCxnSpPr/>
              <p:nvPr/>
            </p:nvCxnSpPr>
            <p:spPr>
              <a:xfrm flipH="1">
                <a:off x="1717824" y="2851450"/>
                <a:ext cx="4500" cy="604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7" name="Shape 187"/>
              <p:cNvCxnSpPr/>
              <p:nvPr/>
            </p:nvCxnSpPr>
            <p:spPr>
              <a:xfrm flipH="1">
                <a:off x="1773297" y="3308110"/>
                <a:ext cx="126654" cy="1682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8" name="Shape 188"/>
              <p:cNvCxnSpPr/>
              <p:nvPr/>
            </p:nvCxnSpPr>
            <p:spPr>
              <a:xfrm>
                <a:off x="1773297" y="3572835"/>
                <a:ext cx="341754" cy="1694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9" name="Shape 189"/>
              <p:cNvCxnSpPr/>
              <p:nvPr/>
            </p:nvCxnSpPr>
            <p:spPr>
              <a:xfrm>
                <a:off x="2010897" y="3308110"/>
                <a:ext cx="159627" cy="4141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0" name="Shape 190"/>
              <p:cNvCxnSpPr/>
              <p:nvPr/>
            </p:nvCxnSpPr>
            <p:spPr>
              <a:xfrm flipH="1">
                <a:off x="2225997" y="3436950"/>
                <a:ext cx="101427" cy="3052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1" name="Shape 191"/>
              <p:cNvCxnSpPr/>
              <p:nvPr/>
            </p:nvCxnSpPr>
            <p:spPr>
              <a:xfrm>
                <a:off x="2033875" y="3259850"/>
                <a:ext cx="238077" cy="605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2" name="Shape 192"/>
              <p:cNvCxnSpPr/>
              <p:nvPr/>
            </p:nvCxnSpPr>
            <p:spPr>
              <a:xfrm>
                <a:off x="2225997" y="2967959"/>
                <a:ext cx="101427" cy="3324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3" name="Shape 193"/>
              <p:cNvCxnSpPr/>
              <p:nvPr/>
            </p:nvCxnSpPr>
            <p:spPr>
              <a:xfrm flipH="1">
                <a:off x="2382897" y="3104459"/>
                <a:ext cx="193854" cy="2159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4" name="Shape 194"/>
              <p:cNvCxnSpPr/>
              <p:nvPr/>
            </p:nvCxnSpPr>
            <p:spPr>
              <a:xfrm rot="10800000">
                <a:off x="2405875" y="3368700"/>
                <a:ext cx="204649" cy="60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5" name="Shape 195"/>
              <p:cNvCxnSpPr/>
              <p:nvPr/>
            </p:nvCxnSpPr>
            <p:spPr>
              <a:xfrm>
                <a:off x="2248975" y="3790500"/>
                <a:ext cx="3047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6" name="Shape 196"/>
              <p:cNvCxnSpPr/>
              <p:nvPr/>
            </p:nvCxnSpPr>
            <p:spPr>
              <a:xfrm>
                <a:off x="2632225" y="3124450"/>
                <a:ext cx="56749" cy="236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7" name="Shape 197"/>
              <p:cNvCxnSpPr/>
              <p:nvPr/>
            </p:nvCxnSpPr>
            <p:spPr>
              <a:xfrm>
                <a:off x="2565025" y="2694550"/>
                <a:ext cx="67199" cy="29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8" name="Shape 198"/>
              <p:cNvCxnSpPr/>
              <p:nvPr/>
            </p:nvCxnSpPr>
            <p:spPr>
              <a:xfrm>
                <a:off x="2629975" y="2614900"/>
                <a:ext cx="44292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9" name="Shape 199"/>
              <p:cNvCxnSpPr/>
              <p:nvPr/>
            </p:nvCxnSpPr>
            <p:spPr>
              <a:xfrm>
                <a:off x="3151350" y="2683150"/>
                <a:ext cx="0" cy="168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 flipH="1" rot="10800000">
                <a:off x="2687697" y="2919700"/>
                <a:ext cx="385202" cy="88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1" name="Shape 201"/>
              <p:cNvCxnSpPr/>
              <p:nvPr/>
            </p:nvCxnSpPr>
            <p:spPr>
              <a:xfrm>
                <a:off x="2710675" y="3056200"/>
                <a:ext cx="394977" cy="1200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2" name="Shape 202"/>
              <p:cNvCxnSpPr/>
              <p:nvPr/>
            </p:nvCxnSpPr>
            <p:spPr>
              <a:xfrm>
                <a:off x="3151350" y="2987950"/>
                <a:ext cx="9774" cy="168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3" name="Shape 203"/>
              <p:cNvCxnSpPr/>
              <p:nvPr/>
            </p:nvCxnSpPr>
            <p:spPr>
              <a:xfrm>
                <a:off x="2767425" y="3429000"/>
                <a:ext cx="3856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4" name="Shape 204"/>
              <p:cNvCxnSpPr/>
              <p:nvPr/>
            </p:nvCxnSpPr>
            <p:spPr>
              <a:xfrm flipH="1" rot="10800000">
                <a:off x="2744447" y="3272759"/>
                <a:ext cx="361204" cy="1079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3161125" y="3292750"/>
                <a:ext cx="70425" cy="679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6" name="Shape 206"/>
              <p:cNvCxnSpPr/>
              <p:nvPr/>
            </p:nvCxnSpPr>
            <p:spPr>
              <a:xfrm flipH="1">
                <a:off x="2632225" y="3497250"/>
                <a:ext cx="56749" cy="22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7" name="Shape 207"/>
              <p:cNvCxnSpPr/>
              <p:nvPr/>
            </p:nvCxnSpPr>
            <p:spPr>
              <a:xfrm>
                <a:off x="2687697" y="3838760"/>
                <a:ext cx="408179" cy="3197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8" name="Shape 208"/>
              <p:cNvCxnSpPr/>
              <p:nvPr/>
            </p:nvCxnSpPr>
            <p:spPr>
              <a:xfrm flipH="1" rot="10800000">
                <a:off x="3151350" y="3858749"/>
                <a:ext cx="80199" cy="279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9" name="Shape 209"/>
              <p:cNvCxnSpPr/>
              <p:nvPr/>
            </p:nvCxnSpPr>
            <p:spPr>
              <a:xfrm>
                <a:off x="2744447" y="3477260"/>
                <a:ext cx="431629" cy="2649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0" name="Shape 210"/>
              <p:cNvCxnSpPr/>
              <p:nvPr/>
            </p:nvCxnSpPr>
            <p:spPr>
              <a:xfrm>
                <a:off x="3231550" y="3497250"/>
                <a:ext cx="0" cy="22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3254800" y="4204325"/>
                <a:ext cx="288300" cy="2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2" name="Shape 212"/>
              <p:cNvCxnSpPr/>
              <p:nvPr/>
            </p:nvCxnSpPr>
            <p:spPr>
              <a:xfrm flipH="1" rot="10800000">
                <a:off x="3206822" y="3838759"/>
                <a:ext cx="359254" cy="3197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3" name="Shape 213"/>
              <p:cNvCxnSpPr/>
              <p:nvPr/>
            </p:nvCxnSpPr>
            <p:spPr>
              <a:xfrm rot="10800000">
                <a:off x="3621550" y="3858749"/>
                <a:ext cx="0" cy="279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4" name="Shape 214"/>
              <p:cNvCxnSpPr/>
              <p:nvPr/>
            </p:nvCxnSpPr>
            <p:spPr>
              <a:xfrm>
                <a:off x="3310000" y="3790500"/>
                <a:ext cx="2330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5" name="Shape 215"/>
              <p:cNvCxnSpPr/>
              <p:nvPr/>
            </p:nvCxnSpPr>
            <p:spPr>
              <a:xfrm flipH="1" rot="10800000">
                <a:off x="3287022" y="3566048"/>
                <a:ext cx="279054" cy="1761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6" name="Shape 216"/>
              <p:cNvCxnSpPr/>
              <p:nvPr/>
            </p:nvCxnSpPr>
            <p:spPr>
              <a:xfrm>
                <a:off x="3287022" y="3477260"/>
                <a:ext cx="256077" cy="4052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7" name="Shape 217"/>
              <p:cNvCxnSpPr/>
              <p:nvPr/>
            </p:nvCxnSpPr>
            <p:spPr>
              <a:xfrm flipH="1" rot="10800000">
                <a:off x="3239575" y="3192700"/>
                <a:ext cx="220449" cy="317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8" name="Shape 218"/>
              <p:cNvCxnSpPr/>
              <p:nvPr/>
            </p:nvCxnSpPr>
            <p:spPr>
              <a:xfrm>
                <a:off x="3538475" y="3260950"/>
                <a:ext cx="83074" cy="1885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9" name="Shape 219"/>
              <p:cNvCxnSpPr/>
              <p:nvPr/>
            </p:nvCxnSpPr>
            <p:spPr>
              <a:xfrm>
                <a:off x="3206822" y="2967959"/>
                <a:ext cx="276179" cy="1764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3229800" y="2614900"/>
                <a:ext cx="156399" cy="9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 flipH="1">
                <a:off x="3229799" y="2755259"/>
                <a:ext cx="179377" cy="1644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464650" y="2775250"/>
                <a:ext cx="73824" cy="349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3520122" y="2755259"/>
                <a:ext cx="202854" cy="1161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3778450" y="2987950"/>
                <a:ext cx="69100" cy="3124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>
                <a:off x="3616925" y="3192700"/>
                <a:ext cx="175152" cy="1277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 flipH="1" rot="10800000">
                <a:off x="3677022" y="3416960"/>
                <a:ext cx="115054" cy="5256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>
                <a:off x="3621550" y="3586038"/>
                <a:ext cx="0" cy="13621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8" name="Shape 228"/>
              <p:cNvCxnSpPr/>
              <p:nvPr/>
            </p:nvCxnSpPr>
            <p:spPr>
              <a:xfrm>
                <a:off x="3856900" y="2919700"/>
                <a:ext cx="179600" cy="60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9" name="Shape 229"/>
              <p:cNvCxnSpPr/>
              <p:nvPr/>
            </p:nvCxnSpPr>
            <p:spPr>
              <a:xfrm flipH="1" rot="10800000">
                <a:off x="3926000" y="3340760"/>
                <a:ext cx="99177" cy="279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0" name="Shape 230"/>
              <p:cNvCxnSpPr/>
              <p:nvPr/>
            </p:nvCxnSpPr>
            <p:spPr>
              <a:xfrm flipH="1">
                <a:off x="4080650" y="3048250"/>
                <a:ext cx="34299" cy="1759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>
                <a:off x="3903022" y="3416960"/>
                <a:ext cx="209677" cy="10761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>
                <a:off x="4080650" y="3360750"/>
                <a:ext cx="55027" cy="1155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flipH="1" rot="10800000">
                <a:off x="4080650" y="3572835"/>
                <a:ext cx="55027" cy="8281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flipH="1">
                <a:off x="3699950" y="3736375"/>
                <a:ext cx="299399" cy="539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5" name="Shape 235"/>
              <p:cNvCxnSpPr/>
              <p:nvPr/>
            </p:nvCxnSpPr>
            <p:spPr>
              <a:xfrm rot="10800000">
                <a:off x="3677022" y="3566048"/>
                <a:ext cx="348154" cy="1095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6" name="Shape 236"/>
              <p:cNvCxnSpPr/>
              <p:nvPr/>
            </p:nvCxnSpPr>
            <p:spPr>
              <a:xfrm rot="10800000">
                <a:off x="3699999" y="3517788"/>
                <a:ext cx="435677" cy="5504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 rot="10800000">
                <a:off x="3677022" y="3838759"/>
                <a:ext cx="115054" cy="1832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 flipH="1" rot="10800000">
                <a:off x="3677022" y="4118484"/>
                <a:ext cx="115054" cy="399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926000" y="4070225"/>
                <a:ext cx="761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 flipH="1" rot="10800000">
                <a:off x="3903022" y="3772159"/>
                <a:ext cx="122154" cy="2498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1" name="Shape 241"/>
              <p:cNvCxnSpPr/>
              <p:nvPr/>
            </p:nvCxnSpPr>
            <p:spPr>
              <a:xfrm rot="10800000">
                <a:off x="4080650" y="3792149"/>
                <a:ext cx="0" cy="2098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>
                <a:off x="4136122" y="4118485"/>
                <a:ext cx="313354" cy="19255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3" name="Shape 243"/>
              <p:cNvCxnSpPr/>
              <p:nvPr/>
            </p:nvCxnSpPr>
            <p:spPr>
              <a:xfrm>
                <a:off x="4348050" y="4046550"/>
                <a:ext cx="156899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4" name="Shape 244"/>
              <p:cNvCxnSpPr/>
              <p:nvPr/>
            </p:nvCxnSpPr>
            <p:spPr>
              <a:xfrm>
                <a:off x="4136122" y="3772160"/>
                <a:ext cx="156454" cy="1578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5" name="Shape 245"/>
              <p:cNvCxnSpPr/>
              <p:nvPr/>
            </p:nvCxnSpPr>
            <p:spPr>
              <a:xfrm flipH="1" rot="10800000">
                <a:off x="4136122" y="3978299"/>
                <a:ext cx="133477" cy="436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6" name="Shape 246"/>
              <p:cNvCxnSpPr/>
              <p:nvPr/>
            </p:nvCxnSpPr>
            <p:spPr>
              <a:xfrm flipH="1" rot="10800000">
                <a:off x="4159100" y="3654288"/>
                <a:ext cx="334450" cy="6961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7" name="Shape 247"/>
              <p:cNvCxnSpPr/>
              <p:nvPr/>
            </p:nvCxnSpPr>
            <p:spPr>
              <a:xfrm flipH="1">
                <a:off x="4560422" y="3722538"/>
                <a:ext cx="11577" cy="8960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flipH="1">
                <a:off x="4403522" y="3908660"/>
                <a:ext cx="45954" cy="213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flipH="1">
                <a:off x="4348049" y="3702548"/>
                <a:ext cx="168477" cy="20750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flipH="1" rot="10800000">
                <a:off x="4569650" y="3532725"/>
                <a:ext cx="44999" cy="566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flipH="1" rot="10800000">
                <a:off x="4507200" y="3416214"/>
                <a:ext cx="51977" cy="1278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 flipH="1">
                <a:off x="4269599" y="3477260"/>
                <a:ext cx="103677" cy="4731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3" name="Shape 253"/>
              <p:cNvCxnSpPr/>
              <p:nvPr/>
            </p:nvCxnSpPr>
            <p:spPr>
              <a:xfrm>
                <a:off x="4327322" y="3340760"/>
                <a:ext cx="45954" cy="3997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 rot="10800000">
                <a:off x="4159100" y="3292500"/>
                <a:ext cx="342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 flipH="1">
                <a:off x="4191149" y="3360750"/>
                <a:ext cx="80700" cy="9557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6" name="Shape 256"/>
              <p:cNvCxnSpPr/>
              <p:nvPr/>
            </p:nvCxnSpPr>
            <p:spPr>
              <a:xfrm rot="10800000">
                <a:off x="4170422" y="3028260"/>
                <a:ext cx="101427" cy="1959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57" name="Shape 257"/>
          <p:cNvSpPr txBox="1"/>
          <p:nvPr/>
        </p:nvSpPr>
        <p:spPr>
          <a:xfrm>
            <a:off x="5628475" y="1683375"/>
            <a:ext cx="3155700" cy="25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States as vertices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"are bordering" as edges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Now, the problem is assigning a color to each state so that no edge connects states with the same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prove that 4 colors is enough to color any "planar" graph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perspective: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Convenient way to represent predicate logic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f(u,v) is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f(v,w) is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f(u,w) is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849592" y="3178475"/>
            <a:ext cx="3686857" cy="1015499"/>
            <a:chOff x="849592" y="4321475"/>
            <a:chExt cx="3686857" cy="1015499"/>
          </a:xfrm>
        </p:grpSpPr>
        <p:sp>
          <p:nvSpPr>
            <p:cNvPr id="265" name="Shape 265"/>
            <p:cNvSpPr/>
            <p:nvPr/>
          </p:nvSpPr>
          <p:spPr>
            <a:xfrm>
              <a:off x="2717450" y="4950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327050" y="4569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860450" y="4950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849592" y="4388425"/>
              <a:ext cx="1694999" cy="847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 = {V,E]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V = {u,v,w}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E={ {u,v}, {v,w} }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570850" y="50072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u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3028050" y="43214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v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4018650" y="4778675"/>
              <a:ext cx="517800" cy="32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</a:t>
              </a:r>
            </a:p>
          </p:txBody>
        </p:sp>
        <p:cxnSp>
          <p:nvCxnSpPr>
            <p:cNvPr id="272" name="Shape 272"/>
            <p:cNvCxnSpPr>
              <a:stCxn id="266" idx="5"/>
              <a:endCxn id="267" idx="1"/>
            </p:cNvCxnSpPr>
            <p:nvPr/>
          </p:nvCxnSpPr>
          <p:spPr>
            <a:xfrm>
              <a:off x="3460972" y="4685935"/>
              <a:ext cx="422400" cy="28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" name="Shape 273"/>
            <p:cNvCxnSpPr>
              <a:stCxn id="266" idx="2"/>
              <a:endCxn id="265" idx="7"/>
            </p:cNvCxnSpPr>
            <p:nvPr/>
          </p:nvCxnSpPr>
          <p:spPr>
            <a:xfrm flipH="1">
              <a:off x="2851250" y="4637674"/>
              <a:ext cx="475800" cy="33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Graphs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Def:  |V| - 1 = |E| and graph is </a:t>
            </a:r>
            <a:r>
              <a:rPr i="1" lang="en"/>
              <a:t>connected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Def: There is one and only one </a:t>
            </a:r>
            <a:r>
              <a:rPr i="1" lang="en"/>
              <a:t>path</a:t>
            </a:r>
            <a:r>
              <a:rPr lang="en"/>
              <a:t> between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any two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Def: |V| - 1 = |E| and there are no </a:t>
            </a:r>
            <a:r>
              <a:rPr i="1" lang="en"/>
              <a:t>cycles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* </a:t>
            </a:r>
            <a:r>
              <a:rPr lang="en"/>
              <a:t>Def: The graph is connected and there are no cycles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Rosetta: AtomTree &amp; FoldTree.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Forest: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* Def: Graph where each </a:t>
            </a:r>
            <a:r>
              <a:rPr i="1" lang="en"/>
              <a:t>connected component </a:t>
            </a:r>
            <a:r>
              <a:rPr lang="en"/>
              <a:t>is a 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5641475" y="1369025"/>
            <a:ext cx="2414149" cy="2567149"/>
            <a:chOff x="1369750" y="1858825"/>
            <a:chExt cx="2414149" cy="2567149"/>
          </a:xfrm>
        </p:grpSpPr>
        <p:sp>
          <p:nvSpPr>
            <p:cNvPr id="281" name="Shape 281"/>
            <p:cNvSpPr/>
            <p:nvPr/>
          </p:nvSpPr>
          <p:spPr>
            <a:xfrm>
              <a:off x="1798525" y="23676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369750" y="2672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798525" y="18588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037775" y="25041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037775" y="289010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255400" y="31455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564700" y="295040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61925" y="2672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721600" y="2293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010300" y="21572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249875" y="19953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8825" y="1922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412300" y="33607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64700" y="35933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818825" y="3456850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255400" y="36656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564700" y="3992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18825" y="40565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3092975" y="39200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348350" y="399242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627000" y="4056537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818825" y="4289475"/>
              <a:ext cx="156899" cy="136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Shape 303"/>
            <p:cNvCxnSpPr>
              <a:stCxn id="283" idx="4"/>
              <a:endCxn id="281" idx="0"/>
            </p:cNvCxnSpPr>
            <p:nvPr/>
          </p:nvCxnSpPr>
          <p:spPr>
            <a:xfrm>
              <a:off x="1876974" y="1995324"/>
              <a:ext cx="0" cy="37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4" name="Shape 304"/>
            <p:cNvCxnSpPr>
              <a:stCxn id="282" idx="7"/>
              <a:endCxn id="281" idx="3"/>
            </p:cNvCxnSpPr>
            <p:nvPr/>
          </p:nvCxnSpPr>
          <p:spPr>
            <a:xfrm flipH="1" rot="10800000">
              <a:off x="1503672" y="2484264"/>
              <a:ext cx="317700" cy="20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5" name="Shape 305"/>
            <p:cNvCxnSpPr>
              <a:stCxn id="281" idx="5"/>
              <a:endCxn id="284" idx="1"/>
            </p:cNvCxnSpPr>
            <p:nvPr/>
          </p:nvCxnSpPr>
          <p:spPr>
            <a:xfrm>
              <a:off x="1932447" y="2484185"/>
              <a:ext cx="1284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6" name="Shape 306"/>
            <p:cNvCxnSpPr>
              <a:stCxn id="284" idx="4"/>
              <a:endCxn id="285" idx="0"/>
            </p:cNvCxnSpPr>
            <p:nvPr/>
          </p:nvCxnSpPr>
          <p:spPr>
            <a:xfrm>
              <a:off x="2116224" y="2640674"/>
              <a:ext cx="0" cy="24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7" name="Shape 307"/>
            <p:cNvCxnSpPr>
              <a:stCxn id="285" idx="5"/>
              <a:endCxn id="286" idx="1"/>
            </p:cNvCxnSpPr>
            <p:nvPr/>
          </p:nvCxnSpPr>
          <p:spPr>
            <a:xfrm>
              <a:off x="2171697" y="3006610"/>
              <a:ext cx="106800" cy="15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8" name="Shape 308"/>
            <p:cNvCxnSpPr>
              <a:stCxn id="286" idx="7"/>
              <a:endCxn id="287" idx="3"/>
            </p:cNvCxnSpPr>
            <p:nvPr/>
          </p:nvCxnSpPr>
          <p:spPr>
            <a:xfrm flipH="1" rot="10800000">
              <a:off x="2389322" y="3066864"/>
              <a:ext cx="198300" cy="9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9" name="Shape 309"/>
            <p:cNvCxnSpPr>
              <a:stCxn id="287" idx="7"/>
              <a:endCxn id="288" idx="4"/>
            </p:cNvCxnSpPr>
            <p:nvPr/>
          </p:nvCxnSpPr>
          <p:spPr>
            <a:xfrm flipH="1" rot="10800000">
              <a:off x="2698622" y="2808989"/>
              <a:ext cx="41700" cy="16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0" name="Shape 310"/>
            <p:cNvCxnSpPr>
              <a:stCxn id="288" idx="0"/>
              <a:endCxn id="289" idx="4"/>
            </p:cNvCxnSpPr>
            <p:nvPr/>
          </p:nvCxnSpPr>
          <p:spPr>
            <a:xfrm flipH="1" rot="10800000">
              <a:off x="2740374" y="2430375"/>
              <a:ext cx="59700" cy="24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1" name="Shape 311"/>
            <p:cNvCxnSpPr>
              <a:stCxn id="289" idx="7"/>
              <a:endCxn id="290" idx="3"/>
            </p:cNvCxnSpPr>
            <p:nvPr/>
          </p:nvCxnSpPr>
          <p:spPr>
            <a:xfrm flipH="1" rot="10800000">
              <a:off x="2855522" y="2273839"/>
              <a:ext cx="1779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2" name="Shape 312"/>
            <p:cNvCxnSpPr>
              <a:stCxn id="292" idx="5"/>
              <a:endCxn id="290" idx="1"/>
            </p:cNvCxnSpPr>
            <p:nvPr/>
          </p:nvCxnSpPr>
          <p:spPr>
            <a:xfrm>
              <a:off x="2952747" y="2039260"/>
              <a:ext cx="8040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3" name="Shape 313"/>
            <p:cNvCxnSpPr>
              <a:stCxn id="290" idx="7"/>
              <a:endCxn id="291" idx="3"/>
            </p:cNvCxnSpPr>
            <p:nvPr/>
          </p:nvCxnSpPr>
          <p:spPr>
            <a:xfrm flipH="1" rot="10800000">
              <a:off x="3144222" y="2111839"/>
              <a:ext cx="128700" cy="6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4" name="Shape 314"/>
            <p:cNvCxnSpPr>
              <a:stCxn id="286" idx="5"/>
              <a:endCxn id="293" idx="1"/>
            </p:cNvCxnSpPr>
            <p:nvPr/>
          </p:nvCxnSpPr>
          <p:spPr>
            <a:xfrm>
              <a:off x="2389322" y="3262085"/>
              <a:ext cx="45900" cy="11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5" name="Shape 315"/>
            <p:cNvCxnSpPr>
              <a:stCxn id="293" idx="3"/>
              <a:endCxn id="296" idx="0"/>
            </p:cNvCxnSpPr>
            <p:nvPr/>
          </p:nvCxnSpPr>
          <p:spPr>
            <a:xfrm flipH="1">
              <a:off x="2333877" y="3477260"/>
              <a:ext cx="101400" cy="18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6" name="Shape 316"/>
            <p:cNvCxnSpPr>
              <a:stCxn id="293" idx="5"/>
              <a:endCxn id="294" idx="0"/>
            </p:cNvCxnSpPr>
            <p:nvPr/>
          </p:nvCxnSpPr>
          <p:spPr>
            <a:xfrm>
              <a:off x="2546222" y="3477260"/>
              <a:ext cx="96900" cy="116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" name="Shape 317"/>
            <p:cNvCxnSpPr>
              <a:stCxn id="294" idx="7"/>
              <a:endCxn id="295" idx="3"/>
            </p:cNvCxnSpPr>
            <p:nvPr/>
          </p:nvCxnSpPr>
          <p:spPr>
            <a:xfrm flipH="1" rot="10800000">
              <a:off x="2698622" y="3573439"/>
              <a:ext cx="1431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" name="Shape 318"/>
            <p:cNvCxnSpPr>
              <a:stCxn id="294" idx="4"/>
              <a:endCxn id="297" idx="0"/>
            </p:cNvCxnSpPr>
            <p:nvPr/>
          </p:nvCxnSpPr>
          <p:spPr>
            <a:xfrm>
              <a:off x="2643149" y="3729849"/>
              <a:ext cx="0" cy="262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" name="Shape 319"/>
            <p:cNvCxnSpPr>
              <a:stCxn id="297" idx="6"/>
              <a:endCxn id="298" idx="2"/>
            </p:cNvCxnSpPr>
            <p:nvPr/>
          </p:nvCxnSpPr>
          <p:spPr>
            <a:xfrm>
              <a:off x="2721599" y="4060674"/>
              <a:ext cx="97200" cy="6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" name="Shape 320"/>
            <p:cNvCxnSpPr>
              <a:stCxn id="298" idx="7"/>
              <a:endCxn id="299" idx="3"/>
            </p:cNvCxnSpPr>
            <p:nvPr/>
          </p:nvCxnSpPr>
          <p:spPr>
            <a:xfrm flipH="1" rot="10800000">
              <a:off x="2952747" y="4036627"/>
              <a:ext cx="163200" cy="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1" name="Shape 321"/>
            <p:cNvCxnSpPr>
              <a:stCxn id="298" idx="4"/>
              <a:endCxn id="302" idx="0"/>
            </p:cNvCxnSpPr>
            <p:nvPr/>
          </p:nvCxnSpPr>
          <p:spPr>
            <a:xfrm>
              <a:off x="2897274" y="4193037"/>
              <a:ext cx="0" cy="9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2" name="Shape 322"/>
            <p:cNvCxnSpPr>
              <a:stCxn id="299" idx="6"/>
              <a:endCxn id="300" idx="1"/>
            </p:cNvCxnSpPr>
            <p:nvPr/>
          </p:nvCxnSpPr>
          <p:spPr>
            <a:xfrm>
              <a:off x="3249874" y="3988287"/>
              <a:ext cx="121499" cy="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" name="Shape 323"/>
            <p:cNvCxnSpPr>
              <a:stCxn id="300" idx="6"/>
              <a:endCxn id="301" idx="2"/>
            </p:cNvCxnSpPr>
            <p:nvPr/>
          </p:nvCxnSpPr>
          <p:spPr>
            <a:xfrm>
              <a:off x="3505249" y="4060674"/>
              <a:ext cx="121800" cy="6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Connected component: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A subset of nodes in a graph, S, where there exists a path between all pairs of vertices, u \in S, v \in 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Problem: Given a graph, find the connected components.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Lots of different algorithms.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Transitive closure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Union-find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Connectedness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Two issues: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is a solution to this problem?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NxN table where row </a:t>
            </a:r>
            <a:r>
              <a:rPr i="1" lang="en"/>
              <a:t>i</a:t>
            </a:r>
            <a:r>
              <a:rPr lang="en"/>
              <a:t> and column </a:t>
            </a:r>
            <a:r>
              <a:rPr i="1" lang="en"/>
              <a:t>j</a:t>
            </a:r>
            <a:r>
              <a:rPr lang="en"/>
              <a:t> represent whether vertex </a:t>
            </a:r>
            <a:r>
              <a:rPr i="1" lang="en"/>
              <a:t>i</a:t>
            </a:r>
            <a:r>
              <a:rPr lang="en"/>
              <a:t> and vertex </a:t>
            </a:r>
            <a:r>
              <a:rPr i="1" lang="en"/>
              <a:t>j</a:t>
            </a:r>
            <a:r>
              <a:rPr lang="en"/>
              <a:t> are in the same connected component?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Function that takes any arbitrary pair </a:t>
            </a:r>
            <a:r>
              <a:rPr i="1" lang="en"/>
              <a:t>(i,j)</a:t>
            </a:r>
            <a:r>
              <a:rPr lang="en"/>
              <a:t> and returns true iff vertex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 are in the same connected component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Graph representation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NxN table where row i and column j represent whether an edge exists between i and j?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Something else maybe?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An integer representing |V| and a list of integer pairs representing edges?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class Node with a list of pointers to class Edge?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