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5F92-2695-48AB-BE77-B2267E74939C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F225-57A0-4873-ABDD-17C18DADA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83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5F92-2695-48AB-BE77-B2267E74939C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F225-57A0-4873-ABDD-17C18DADA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43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5F92-2695-48AB-BE77-B2267E74939C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F225-57A0-4873-ABDD-17C18DADA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81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5F92-2695-48AB-BE77-B2267E74939C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F225-57A0-4873-ABDD-17C18DADA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82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5F92-2695-48AB-BE77-B2267E74939C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F225-57A0-4873-ABDD-17C18DADA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69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5F92-2695-48AB-BE77-B2267E74939C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F225-57A0-4873-ABDD-17C18DADA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03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5F92-2695-48AB-BE77-B2267E74939C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F225-57A0-4873-ABDD-17C18DADA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76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5F92-2695-48AB-BE77-B2267E74939C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F225-57A0-4873-ABDD-17C18DADA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3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5F92-2695-48AB-BE77-B2267E74939C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F225-57A0-4873-ABDD-17C18DADA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3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5F92-2695-48AB-BE77-B2267E74939C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F225-57A0-4873-ABDD-17C18DADA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41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5F92-2695-48AB-BE77-B2267E74939C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F225-57A0-4873-ABDD-17C18DADA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1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05F92-2695-48AB-BE77-B2267E74939C}" type="datetimeFigureOut">
              <a:rPr lang="zh-CN" altLang="en-US" smtClean="0"/>
              <a:t>2014/7/28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FF225-57A0-4873-ABDD-17C18DADA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5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HCP model: Single-label to Multi-label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Zhangliliang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3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Initialization of HCP: step1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Step1: pre-training on single-label image set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Model: </a:t>
            </a:r>
            <a:r>
              <a:rPr lang="en-US" altLang="zh-CN" dirty="0" err="1" smtClean="0"/>
              <a:t>AlexNet</a:t>
            </a:r>
            <a:r>
              <a:rPr lang="en-US" altLang="zh-CN" dirty="0" smtClean="0"/>
              <a:t>(5conv+3full+softmax) </a:t>
            </a:r>
            <a:endParaRPr lang="en-US" altLang="zh-CN" dirty="0"/>
          </a:p>
          <a:p>
            <a:r>
              <a:rPr lang="en-US" altLang="zh-CN" dirty="0" smtClean="0"/>
              <a:t>Data: </a:t>
            </a:r>
            <a:r>
              <a:rPr lang="en-US" altLang="zh-CN" dirty="0" err="1" smtClean="0"/>
              <a:t>ImageNet</a:t>
            </a:r>
            <a:r>
              <a:rPr lang="en-US" altLang="zh-CN" dirty="0" smtClean="0"/>
              <a:t>(1000 class, 120w train samples)</a:t>
            </a:r>
          </a:p>
          <a:p>
            <a:r>
              <a:rPr lang="en-US" altLang="zh-CN" dirty="0" smtClean="0"/>
              <a:t>Crop 227*227</a:t>
            </a:r>
          </a:p>
          <a:p>
            <a:r>
              <a:rPr lang="en-US" altLang="zh-CN" dirty="0" smtClean="0"/>
              <a:t>Learning rate:0.01</a:t>
            </a:r>
          </a:p>
          <a:p>
            <a:r>
              <a:rPr lang="en-US" altLang="zh-CN" dirty="0" smtClean="0"/>
              <a:t>90 epochs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25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Initialization of HCP: step2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Step2: Image-fine-turning on multi-label image set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Loss function: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N: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of train samples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of class (e.g. in VOC c=20)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Each train sample </a:t>
            </a:r>
            <a:r>
              <a:rPr lang="en-US" altLang="zh-CN" dirty="0" err="1" smtClean="0"/>
              <a:t>gt</a:t>
            </a:r>
            <a:r>
              <a:rPr lang="en-US" altLang="zh-CN" dirty="0" smtClean="0"/>
              <a:t> label as</a:t>
            </a:r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Thus, p means the normed </a:t>
            </a:r>
            <a:r>
              <a:rPr lang="en-US" altLang="zh-CN" dirty="0" err="1" smtClean="0"/>
              <a:t>probalility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902" y="2263406"/>
            <a:ext cx="3657600" cy="1274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735" y="4640352"/>
            <a:ext cx="2777120" cy="433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930" y="5346178"/>
            <a:ext cx="2105655" cy="50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Initialization of HCP: step2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More training detail</a:t>
            </a:r>
          </a:p>
          <a:p>
            <a:pPr lvl="1"/>
            <a:r>
              <a:rPr lang="en-US" altLang="zh-CN" dirty="0" smtClean="0"/>
              <a:t>Copy parameter from pre-train model layers except the last full-conn layer</a:t>
            </a:r>
          </a:p>
          <a:p>
            <a:pPr lvl="1"/>
            <a:r>
              <a:rPr lang="en-US" altLang="zh-CN" dirty="0" smtClean="0"/>
              <a:t>Learning rate differ:</a:t>
            </a:r>
          </a:p>
          <a:p>
            <a:pPr lvl="2"/>
            <a:r>
              <a:rPr lang="en-US" altLang="zh-CN" dirty="0" smtClean="0"/>
              <a:t>lr@conv=0.001</a:t>
            </a:r>
          </a:p>
          <a:p>
            <a:pPr lvl="2"/>
            <a:r>
              <a:rPr lang="en-US" altLang="zh-CN" dirty="0" smtClean="0"/>
              <a:t>lr@full1&amp;full2=0.002</a:t>
            </a:r>
          </a:p>
          <a:p>
            <a:pPr lvl="2"/>
            <a:r>
              <a:rPr lang="en-US" altLang="zh-CN" dirty="0" smtClean="0"/>
              <a:t>lr@full3=0.01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287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Hypotheses-fine-turning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65642" cy="4351338"/>
          </a:xfrm>
        </p:spPr>
        <p:txBody>
          <a:bodyPr/>
          <a:lstStyle/>
          <a:p>
            <a:r>
              <a:rPr lang="en-US" altLang="zh-CN" dirty="0" smtClean="0"/>
              <a:t>Why can use no </a:t>
            </a:r>
            <a:r>
              <a:rPr lang="en-US" altLang="zh-CN" dirty="0" err="1" smtClean="0"/>
              <a:t>bbox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gt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Based Assumption:</a:t>
            </a:r>
          </a:p>
          <a:p>
            <a:pPr lvl="2"/>
            <a:r>
              <a:rPr lang="en-US" altLang="zh-CN" dirty="0" smtClean="0"/>
              <a:t>each hypothesis contains at most one object</a:t>
            </a:r>
          </a:p>
          <a:p>
            <a:pPr lvl="2"/>
            <a:r>
              <a:rPr lang="en-US" altLang="zh-CN" dirty="0" smtClean="0"/>
              <a:t>all the possible objects are covered by some subset of the extracted hypotheses.</a:t>
            </a:r>
            <a:endParaRPr lang="en-US" altLang="zh-CN" dirty="0"/>
          </a:p>
          <a:p>
            <a:r>
              <a:rPr lang="en-US" altLang="zh-CN" dirty="0" smtClean="0"/>
              <a:t>Cross-hypotheses max-pooling: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Training as the I-FT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887" y="712854"/>
            <a:ext cx="3284113" cy="49261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896" y="4247501"/>
            <a:ext cx="3679106" cy="82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the model and 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209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An illustration of the proposed HCP for a VOC 2007 test image. </a:t>
            </a:r>
          </a:p>
          <a:p>
            <a:r>
              <a:rPr lang="en-US" altLang="zh-CN" dirty="0" smtClean="0"/>
              <a:t>The second row indicates the generated hypotheses. </a:t>
            </a:r>
          </a:p>
          <a:p>
            <a:r>
              <a:rPr lang="en-US" altLang="zh-CN" dirty="0" smtClean="0"/>
              <a:t>The third row indicate the predicted results for the input hypotheses.</a:t>
            </a:r>
          </a:p>
          <a:p>
            <a:r>
              <a:rPr lang="en-US" altLang="zh-CN" dirty="0" smtClean="0"/>
              <a:t> The last row is predicted result for the test image after cross-hypothesis max-pooling operation.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195" y="1513686"/>
            <a:ext cx="4888606" cy="485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 on VOC2007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690688"/>
            <a:ext cx="111442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 on VOC2012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6405"/>
            <a:ext cx="10515600" cy="38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9600" dirty="0" smtClean="0"/>
              <a:t>Thanks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6594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Characteristics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No </a:t>
            </a:r>
            <a:r>
              <a:rPr lang="en-US" altLang="zh-CN" dirty="0" err="1" smtClean="0">
                <a:solidFill>
                  <a:srgbClr val="FF0000"/>
                </a:solidFill>
              </a:rPr>
              <a:t>bbox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groundtruth</a:t>
            </a:r>
            <a:r>
              <a:rPr lang="en-US" altLang="zh-CN" dirty="0" smtClean="0">
                <a:solidFill>
                  <a:srgbClr val="FF0000"/>
                </a:solidFill>
              </a:rPr>
              <a:t> needed while training</a:t>
            </a:r>
          </a:p>
          <a:p>
            <a:r>
              <a:rPr lang="en-US" altLang="zh-CN" dirty="0" smtClean="0"/>
              <a:t>HCP infrastructure is robust to noisy</a:t>
            </a:r>
          </a:p>
          <a:p>
            <a:r>
              <a:rPr lang="en-US" altLang="zh-CN" dirty="0" smtClean="0"/>
              <a:t>No explicit hypothesis label  (reason: use CNN)</a:t>
            </a:r>
          </a:p>
          <a:p>
            <a:r>
              <a:rPr lang="en-US" altLang="zh-CN" dirty="0" smtClean="0"/>
              <a:t>Pre-train CNN from </a:t>
            </a:r>
            <a:r>
              <a:rPr lang="en-US" altLang="zh-CN" dirty="0" err="1" smtClean="0"/>
              <a:t>ImageNet</a:t>
            </a:r>
            <a:endParaRPr lang="en-US" altLang="zh-CN" dirty="0" smtClean="0"/>
          </a:p>
          <a:p>
            <a:r>
              <a:rPr lang="en-US" altLang="zh-CN" dirty="0" smtClean="0"/>
              <a:t>Outputs as multi-label predictions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40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Model overview</a:t>
            </a:r>
          </a:p>
          <a:p>
            <a:pPr lvl="1"/>
            <a:r>
              <a:rPr lang="en-US" altLang="zh-CN" dirty="0" smtClean="0"/>
              <a:t>Hypotheses Extraction</a:t>
            </a:r>
          </a:p>
          <a:p>
            <a:pPr lvl="2"/>
            <a:r>
              <a:rPr lang="en-US" altLang="zh-CN" dirty="0" smtClean="0"/>
              <a:t>BING</a:t>
            </a:r>
          </a:p>
          <a:p>
            <a:pPr lvl="2"/>
            <a:r>
              <a:rPr lang="en-US" altLang="zh-CN" dirty="0" smtClean="0"/>
              <a:t>Normalized Cut</a:t>
            </a:r>
          </a:p>
          <a:p>
            <a:pPr lvl="1"/>
            <a:r>
              <a:rPr lang="en-US" altLang="zh-CN" dirty="0" smtClean="0"/>
              <a:t>Initialization of HCP(Hypotheses-CNN-Pooling)</a:t>
            </a:r>
          </a:p>
          <a:p>
            <a:pPr lvl="1"/>
            <a:r>
              <a:rPr lang="en-US" altLang="zh-CN" dirty="0" smtClean="0"/>
              <a:t>Hypotheses-fine-tuning</a:t>
            </a:r>
          </a:p>
          <a:p>
            <a:r>
              <a:rPr lang="en-US" altLang="zh-CN" dirty="0" smtClean="0"/>
              <a:t>Testing</a:t>
            </a:r>
          </a:p>
          <a:p>
            <a:r>
              <a:rPr lang="en-US" altLang="zh-CN" dirty="0" smtClean="0"/>
              <a:t>Result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3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Model of View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85" y="1852064"/>
            <a:ext cx="11329978" cy="40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8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BING’s idea(1)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70775" y="14083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03350" y="16013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What is an object? What is </a:t>
            </a:r>
            <a:r>
              <a:rPr lang="en-US" altLang="zh-CN" dirty="0" err="1" smtClean="0"/>
              <a:t>objectness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r>
              <a:rPr lang="en-US" altLang="zh-CN" dirty="0" smtClean="0"/>
              <a:t>This work is motivated by the fact that objects are </a:t>
            </a:r>
            <a:r>
              <a:rPr lang="en-US" altLang="zh-CN" dirty="0" smtClean="0">
                <a:solidFill>
                  <a:srgbClr val="FF0000"/>
                </a:solidFill>
              </a:rPr>
              <a:t>stand-alone</a:t>
            </a:r>
            <a:r>
              <a:rPr lang="en-US" altLang="zh-CN" dirty="0" smtClean="0"/>
              <a:t> things with </a:t>
            </a:r>
            <a:r>
              <a:rPr lang="en-US" altLang="zh-CN" dirty="0" smtClean="0">
                <a:solidFill>
                  <a:srgbClr val="FF0000"/>
                </a:solidFill>
              </a:rPr>
              <a:t>well-defined closed boundaries and centers </a:t>
            </a:r>
            <a:r>
              <a:rPr lang="en-US" altLang="zh-CN" dirty="0" smtClean="0"/>
              <a:t>[3, 26, 32].</a:t>
            </a:r>
          </a:p>
          <a:p>
            <a:r>
              <a:rPr lang="en-US" altLang="zh-CN" dirty="0" err="1" smtClean="0"/>
              <a:t>Objectness</a:t>
            </a:r>
            <a:r>
              <a:rPr lang="en-US" altLang="zh-CN" dirty="0" smtClean="0"/>
              <a:t> is usually represented as a value which reflects how likely an image window covers an object of any category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9622" y="5190186"/>
            <a:ext cx="11792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[3] B. </a:t>
            </a:r>
            <a:r>
              <a:rPr lang="en-US" altLang="zh-CN" dirty="0" err="1"/>
              <a:t>Alexe</a:t>
            </a:r>
            <a:r>
              <a:rPr lang="en-US" altLang="zh-CN" dirty="0"/>
              <a:t>, T. </a:t>
            </a:r>
            <a:r>
              <a:rPr lang="en-US" altLang="zh-CN" dirty="0" err="1"/>
              <a:t>Deselaers</a:t>
            </a:r>
            <a:r>
              <a:rPr lang="en-US" altLang="zh-CN" dirty="0"/>
              <a:t>, and V. Ferrari. Measuring the </a:t>
            </a:r>
            <a:r>
              <a:rPr lang="en-US" altLang="zh-CN" dirty="0" err="1"/>
              <a:t>objectness</a:t>
            </a:r>
            <a:r>
              <a:rPr lang="en-US" altLang="zh-CN" dirty="0"/>
              <a:t> of image windows. IEEE TPAMI, 34(11), </a:t>
            </a:r>
            <a:r>
              <a:rPr lang="en-US" altLang="zh-CN" dirty="0" smtClean="0"/>
              <a:t>2012</a:t>
            </a:r>
          </a:p>
          <a:p>
            <a:r>
              <a:rPr lang="en-US" altLang="zh-CN" dirty="0"/>
              <a:t>[26] D. A. Forsyth, J. Malik, M. M. Fleck, H. Greenspan, T. Leung, S. </a:t>
            </a:r>
            <a:r>
              <a:rPr lang="en-US" altLang="zh-CN" dirty="0" err="1"/>
              <a:t>Belongie</a:t>
            </a:r>
            <a:r>
              <a:rPr lang="en-US" altLang="zh-CN" dirty="0"/>
              <a:t>, C. Carson, and C. </a:t>
            </a:r>
            <a:r>
              <a:rPr lang="en-US" altLang="zh-CN" dirty="0" err="1"/>
              <a:t>Bregler</a:t>
            </a:r>
            <a:r>
              <a:rPr lang="en-US" altLang="zh-CN" dirty="0"/>
              <a:t>. Finding pictures</a:t>
            </a:r>
          </a:p>
          <a:p>
            <a:r>
              <a:rPr lang="en-US" altLang="zh-CN" dirty="0"/>
              <a:t>of objects in large collections of images. Springer, 1996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[32] G. </a:t>
            </a:r>
            <a:r>
              <a:rPr lang="en-US" altLang="zh-CN" dirty="0" err="1"/>
              <a:t>Heitz</a:t>
            </a:r>
            <a:r>
              <a:rPr lang="en-US" altLang="zh-CN" dirty="0"/>
              <a:t> and D. </a:t>
            </a:r>
            <a:r>
              <a:rPr lang="en-US" altLang="zh-CN" dirty="0" err="1"/>
              <a:t>Koller</a:t>
            </a:r>
            <a:r>
              <a:rPr lang="en-US" altLang="zh-CN" dirty="0"/>
              <a:t>. Learning spatial context: Using </a:t>
            </a:r>
            <a:r>
              <a:rPr lang="en-US" altLang="zh-CN" dirty="0" smtClean="0"/>
              <a:t>stuff to </a:t>
            </a:r>
            <a:r>
              <a:rPr lang="en-US" altLang="zh-CN" dirty="0"/>
              <a:t>find things. In ECCV, pages 30–43. </a:t>
            </a:r>
            <a:r>
              <a:rPr lang="en-US" altLang="zh-CN" dirty="0" smtClean="0"/>
              <a:t>2008.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43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BING’s idea(2) 8*8 NG feature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NG for “Normed Gradient”: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429" y="1661755"/>
            <a:ext cx="3833813" cy="6970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3054"/>
            <a:ext cx="9073451" cy="41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BING’s idea(3):</a:t>
            </a:r>
            <a:r>
              <a:rPr lang="en-US" altLang="zh-CN" dirty="0" smtClean="0"/>
              <a:t>From NG to BING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Purpose: speed up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Extremely fast: 3ms per image on i7 CPU</a:t>
            </a:r>
          </a:p>
          <a:p>
            <a:r>
              <a:rPr lang="en-US" altLang="zh-CN" dirty="0" smtClean="0"/>
              <a:t>Idea: use binary to estimate the NG feature (i.e. BING=</a:t>
            </a:r>
            <a:r>
              <a:rPr lang="en-US" altLang="zh-CN" dirty="0" err="1" smtClean="0"/>
              <a:t>BInary+NG</a:t>
            </a:r>
            <a:r>
              <a:rPr lang="en-US" altLang="zh-CN" dirty="0" smtClean="0"/>
              <a:t>), then we can use bit operation by SSE2</a:t>
            </a:r>
            <a:r>
              <a:rPr lang="en-US" altLang="zh-CN" dirty="0"/>
              <a:t> </a:t>
            </a:r>
            <a:r>
              <a:rPr lang="en-US" altLang="zh-CN" dirty="0" smtClean="0"/>
              <a:t>instructions to boost the speed.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724073"/>
            <a:ext cx="4314825" cy="28098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5" y="4001294"/>
            <a:ext cx="39147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BING + Normalized Cut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27749" cy="4351338"/>
          </a:xfrm>
        </p:spPr>
        <p:txBody>
          <a:bodyPr/>
          <a:lstStyle/>
          <a:p>
            <a:r>
              <a:rPr lang="en-US" altLang="zh-CN" dirty="0" smtClean="0"/>
              <a:t>(a) original image</a:t>
            </a:r>
          </a:p>
          <a:p>
            <a:r>
              <a:rPr lang="en-US" altLang="zh-CN" dirty="0" smtClean="0"/>
              <a:t>(b) use Normalized Cut to cluster the-BING-generated-proposals.</a:t>
            </a:r>
          </a:p>
          <a:p>
            <a:pPr lvl="1"/>
            <a:r>
              <a:rPr lang="en-US" altLang="zh-CN" dirty="0" smtClean="0"/>
              <a:t>Cluster matrix:</a:t>
            </a:r>
          </a:p>
          <a:p>
            <a:r>
              <a:rPr lang="en-US" altLang="zh-CN" dirty="0" smtClean="0"/>
              <a:t>(c) filter out the small or high-ratio proposals.</a:t>
            </a:r>
          </a:p>
          <a:p>
            <a:r>
              <a:rPr lang="en-US" altLang="zh-CN" dirty="0" smtClean="0"/>
              <a:t>(d) for each of the m clusters, pick up top k as the final proposals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565" y="1690688"/>
            <a:ext cx="5503925" cy="43237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690" y="3110299"/>
            <a:ext cx="1253006" cy="59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6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Initialization of HCP: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Step1: pre-training on single-label image set</a:t>
            </a:r>
          </a:p>
          <a:p>
            <a:r>
              <a:rPr lang="en-US" altLang="zh-CN" dirty="0" smtClean="0"/>
              <a:t>Step2: Image-fine-turning on multi-label image set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41" y="2829119"/>
            <a:ext cx="5455008" cy="38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0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557</Words>
  <Application>Microsoft Office PowerPoint</Application>
  <PresentationFormat>宽屏</PresentationFormat>
  <Paragraphs>84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HCP model: Single-label to Multi-label</vt:lpstr>
      <vt:lpstr>Characteristics</vt:lpstr>
      <vt:lpstr>Overview</vt:lpstr>
      <vt:lpstr>The Model of View</vt:lpstr>
      <vt:lpstr>BING’s idea(1)</vt:lpstr>
      <vt:lpstr>BING’s idea(2) 8*8 NG feature </vt:lpstr>
      <vt:lpstr>BING’s idea(3):From NG to BING</vt:lpstr>
      <vt:lpstr>BING + Normalized Cut</vt:lpstr>
      <vt:lpstr>Initialization of HCP: overview</vt:lpstr>
      <vt:lpstr>Initialization of HCP: step1</vt:lpstr>
      <vt:lpstr>Initialization of HCP: step2</vt:lpstr>
      <vt:lpstr>Initialization of HCP: step2</vt:lpstr>
      <vt:lpstr>Hypotheses-fine-turning</vt:lpstr>
      <vt:lpstr>Review the model and Testing</vt:lpstr>
      <vt:lpstr>Result on VOC2007</vt:lpstr>
      <vt:lpstr>Results on VOC2012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CNN: Single-label to Multi-label</dc:title>
  <dc:creator>level0</dc:creator>
  <cp:lastModifiedBy>level0</cp:lastModifiedBy>
  <cp:revision>8</cp:revision>
  <dcterms:created xsi:type="dcterms:W3CDTF">2014-07-28T02:41:13Z</dcterms:created>
  <dcterms:modified xsi:type="dcterms:W3CDTF">2014-07-28T04:12:18Z</dcterms:modified>
</cp:coreProperties>
</file>