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5.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83" r:id="rId3"/>
    <p:sldMasterId id="2147483690" r:id="rId4"/>
  </p:sldMasterIdLst>
  <p:notesMasterIdLst>
    <p:notesMasterId r:id="rId54"/>
  </p:notesMasterIdLst>
  <p:sldIdLst>
    <p:sldId id="260" r:id="rId5"/>
    <p:sldId id="282" r:id="rId6"/>
    <p:sldId id="291" r:id="rId7"/>
    <p:sldId id="283" r:id="rId8"/>
    <p:sldId id="284" r:id="rId9"/>
    <p:sldId id="285" r:id="rId10"/>
    <p:sldId id="286" r:id="rId11"/>
    <p:sldId id="287" r:id="rId12"/>
    <p:sldId id="292" r:id="rId13"/>
    <p:sldId id="288" r:id="rId14"/>
    <p:sldId id="289" r:id="rId15"/>
    <p:sldId id="290" r:id="rId16"/>
    <p:sldId id="293" r:id="rId17"/>
    <p:sldId id="294" r:id="rId18"/>
    <p:sldId id="296" r:id="rId19"/>
    <p:sldId id="295" r:id="rId20"/>
    <p:sldId id="297" r:id="rId21"/>
    <p:sldId id="301" r:id="rId22"/>
    <p:sldId id="298" r:id="rId23"/>
    <p:sldId id="299" r:id="rId24"/>
    <p:sldId id="300" r:id="rId25"/>
    <p:sldId id="308" r:id="rId26"/>
    <p:sldId id="302" r:id="rId27"/>
    <p:sldId id="303" r:id="rId28"/>
    <p:sldId id="307" r:id="rId29"/>
    <p:sldId id="304" r:id="rId30"/>
    <p:sldId id="305" r:id="rId31"/>
    <p:sldId id="306" r:id="rId32"/>
    <p:sldId id="309" r:id="rId33"/>
    <p:sldId id="310" r:id="rId34"/>
    <p:sldId id="311" r:id="rId35"/>
    <p:sldId id="312" r:id="rId36"/>
    <p:sldId id="313" r:id="rId37"/>
    <p:sldId id="314" r:id="rId38"/>
    <p:sldId id="315" r:id="rId39"/>
    <p:sldId id="316" r:id="rId40"/>
    <p:sldId id="317" r:id="rId41"/>
    <p:sldId id="321" r:id="rId42"/>
    <p:sldId id="318" r:id="rId43"/>
    <p:sldId id="320" r:id="rId44"/>
    <p:sldId id="319" r:id="rId45"/>
    <p:sldId id="322" r:id="rId46"/>
    <p:sldId id="323" r:id="rId47"/>
    <p:sldId id="324" r:id="rId48"/>
    <p:sldId id="328" r:id="rId49"/>
    <p:sldId id="327" r:id="rId50"/>
    <p:sldId id="325" r:id="rId51"/>
    <p:sldId id="281" r:id="rId52"/>
    <p:sldId id="32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34" autoAdjust="0"/>
  </p:normalViewPr>
  <p:slideViewPr>
    <p:cSldViewPr>
      <p:cViewPr varScale="1">
        <p:scale>
          <a:sx n="54" d="100"/>
          <a:sy n="54" d="100"/>
        </p:scale>
        <p:origin x="-18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Past 3 Months Summary on JIRA</a:t>
            </a:r>
            <a:endParaRPr lang="en-US" sz="1400" dirty="0"/>
          </a:p>
        </c:rich>
      </c:tx>
      <c:layout/>
      <c:overlay val="0"/>
      <c:spPr>
        <a:noFill/>
        <a:ln>
          <a:noFill/>
        </a:ln>
        <a:effectLst/>
      </c:spPr>
    </c:title>
    <c:autoTitleDeleted val="0"/>
    <c:plotArea>
      <c:layout>
        <c:manualLayout>
          <c:layoutTarget val="inner"/>
          <c:xMode val="edge"/>
          <c:yMode val="edge"/>
          <c:x val="9.0212175417048762E-2"/>
          <c:y val="0.30961396941888913"/>
          <c:w val="0.87063274948209124"/>
          <c:h val="0.59316686250899697"/>
        </c:manualLayout>
      </c:layout>
      <c:barChart>
        <c:barDir val="col"/>
        <c:grouping val="clustered"/>
        <c:varyColors val="0"/>
        <c:ser>
          <c:idx val="0"/>
          <c:order val="0"/>
          <c:tx>
            <c:strRef>
              <c:f>Sheet1!$B$1</c:f>
              <c:strCache>
                <c:ptCount val="1"/>
                <c:pt idx="0">
                  <c:v>Created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Spark</c:v>
                </c:pt>
                <c:pt idx="1">
                  <c:v>Storm</c:v>
                </c:pt>
                <c:pt idx="2">
                  <c:v>Gearpump</c:v>
                </c:pt>
                <c:pt idx="3">
                  <c:v>Flink</c:v>
                </c:pt>
                <c:pt idx="4">
                  <c:v>Heron</c:v>
                </c:pt>
              </c:strCache>
            </c:strRef>
          </c:cat>
          <c:val>
            <c:numRef>
              <c:f>Sheet1!$B$2:$B$6</c:f>
              <c:numCache>
                <c:formatCode>General</c:formatCode>
                <c:ptCount val="5"/>
                <c:pt idx="0">
                  <c:v>2161</c:v>
                </c:pt>
                <c:pt idx="1">
                  <c:v>237</c:v>
                </c:pt>
                <c:pt idx="2">
                  <c:v>161</c:v>
                </c:pt>
                <c:pt idx="3">
                  <c:v>514</c:v>
                </c:pt>
                <c:pt idx="4">
                  <c:v>77</c:v>
                </c:pt>
              </c:numCache>
            </c:numRef>
          </c:val>
          <c:extLst xmlns:c16r2="http://schemas.microsoft.com/office/drawing/2015/06/chart">
            <c:ext xmlns:c16="http://schemas.microsoft.com/office/drawing/2014/chart" uri="{C3380CC4-5D6E-409C-BE32-E72D297353CC}">
              <c16:uniqueId val="{00000000-4D54-4FA8-A26C-DAF746A69DC7}"/>
            </c:ext>
          </c:extLst>
        </c:ser>
        <c:ser>
          <c:idx val="1"/>
          <c:order val="1"/>
          <c:tx>
            <c:strRef>
              <c:f>Sheet1!$C$1</c:f>
              <c:strCache>
                <c:ptCount val="1"/>
                <c:pt idx="0">
                  <c:v>Resloved</c:v>
                </c:pt>
              </c:strCache>
            </c:strRef>
          </c:tx>
          <c:spPr>
            <a:solidFill>
              <a:schemeClr val="accent5"/>
            </a:solidFill>
            <a:ln>
              <a:noFill/>
            </a:ln>
            <a:effectLst/>
          </c:spPr>
          <c:invertIfNegative val="0"/>
          <c:cat>
            <c:strRef>
              <c:f>Sheet1!$A$2:$A$6</c:f>
              <c:strCache>
                <c:ptCount val="5"/>
                <c:pt idx="0">
                  <c:v>Spark</c:v>
                </c:pt>
                <c:pt idx="1">
                  <c:v>Storm</c:v>
                </c:pt>
                <c:pt idx="2">
                  <c:v>Gearpump</c:v>
                </c:pt>
                <c:pt idx="3">
                  <c:v>Flink</c:v>
                </c:pt>
                <c:pt idx="4">
                  <c:v>Heron</c:v>
                </c:pt>
              </c:strCache>
            </c:strRef>
          </c:cat>
          <c:val>
            <c:numRef>
              <c:f>Sheet1!$C$2:$C$6</c:f>
              <c:numCache>
                <c:formatCode>General</c:formatCode>
                <c:ptCount val="5"/>
                <c:pt idx="0">
                  <c:v>1477</c:v>
                </c:pt>
                <c:pt idx="1">
                  <c:v>111</c:v>
                </c:pt>
                <c:pt idx="2">
                  <c:v>61</c:v>
                </c:pt>
                <c:pt idx="3">
                  <c:v>281</c:v>
                </c:pt>
                <c:pt idx="4">
                  <c:v>0</c:v>
                </c:pt>
              </c:numCache>
            </c:numRef>
          </c:val>
          <c:extLst xmlns:c16r2="http://schemas.microsoft.com/office/drawing/2015/06/chart">
            <c:ext xmlns:c16="http://schemas.microsoft.com/office/drawing/2014/chart" uri="{C3380CC4-5D6E-409C-BE32-E72D297353CC}">
              <c16:uniqueId val="{00000001-4D54-4FA8-A26C-DAF746A69DC7}"/>
            </c:ext>
          </c:extLst>
        </c:ser>
        <c:dLbls>
          <c:showLegendKey val="0"/>
          <c:showVal val="0"/>
          <c:showCatName val="0"/>
          <c:showSerName val="0"/>
          <c:showPercent val="0"/>
          <c:showBubbleSize val="0"/>
        </c:dLbls>
        <c:gapWidth val="219"/>
        <c:overlap val="-27"/>
        <c:axId val="374392704"/>
        <c:axId val="374394240"/>
      </c:barChart>
      <c:catAx>
        <c:axId val="37439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74394240"/>
        <c:crosses val="autoZero"/>
        <c:auto val="1"/>
        <c:lblAlgn val="ctr"/>
        <c:lblOffset val="100"/>
        <c:noMultiLvlLbl val="0"/>
      </c:catAx>
      <c:valAx>
        <c:axId val="374394240"/>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74392704"/>
        <c:crosses val="autoZero"/>
        <c:crossBetween val="between"/>
        <c:majorUnit val="500"/>
      </c:valAx>
      <c:spPr>
        <a:noFill/>
        <a:ln>
          <a:noFill/>
        </a:ln>
        <a:effectLst/>
      </c:spPr>
    </c:plotArea>
    <c:legend>
      <c:legendPos val="tr"/>
      <c:layout>
        <c:manualLayout>
          <c:xMode val="edge"/>
          <c:yMode val="edge"/>
          <c:x val="0.53033573107202647"/>
          <c:y val="0.15333045062454592"/>
          <c:w val="0.45645950699969345"/>
          <c:h val="0.2347450001290765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sz="1400" b="1" dirty="0"/>
              <a:t>Past 1 Months Summary on GitHub</a:t>
            </a:r>
          </a:p>
        </c:rich>
      </c:tx>
      <c:layout/>
      <c:overlay val="0"/>
      <c:spPr>
        <a:noFill/>
        <a:ln>
          <a:noFill/>
        </a:ln>
        <a:effectLst/>
      </c:spPr>
    </c:title>
    <c:autoTitleDeleted val="0"/>
    <c:plotArea>
      <c:layout>
        <c:manualLayout>
          <c:layoutTarget val="inner"/>
          <c:xMode val="edge"/>
          <c:yMode val="edge"/>
          <c:x val="9.8281704049591287E-2"/>
          <c:y val="0.25009054227365496"/>
          <c:w val="0.9006076888799095"/>
          <c:h val="0.59316686250899697"/>
        </c:manualLayout>
      </c:layout>
      <c:barChart>
        <c:barDir val="col"/>
        <c:grouping val="clustered"/>
        <c:varyColors val="0"/>
        <c:ser>
          <c:idx val="0"/>
          <c:order val="0"/>
          <c:tx>
            <c:strRef>
              <c:f>Sheet1!$B$1</c:f>
              <c:strCache>
                <c:ptCount val="1"/>
                <c:pt idx="0">
                  <c:v>Commits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Spark</c:v>
                </c:pt>
                <c:pt idx="1">
                  <c:v>Storm</c:v>
                </c:pt>
                <c:pt idx="2">
                  <c:v>Gearpump</c:v>
                </c:pt>
                <c:pt idx="3">
                  <c:v>Flink</c:v>
                </c:pt>
                <c:pt idx="4">
                  <c:v>Heron</c:v>
                </c:pt>
              </c:strCache>
            </c:strRef>
          </c:cat>
          <c:val>
            <c:numRef>
              <c:f>Sheet1!$B$2:$B$6</c:f>
              <c:numCache>
                <c:formatCode>General</c:formatCode>
                <c:ptCount val="5"/>
                <c:pt idx="0">
                  <c:v>780</c:v>
                </c:pt>
                <c:pt idx="1">
                  <c:v>217</c:v>
                </c:pt>
                <c:pt idx="2">
                  <c:v>21</c:v>
                </c:pt>
                <c:pt idx="3">
                  <c:v>184</c:v>
                </c:pt>
                <c:pt idx="4">
                  <c:v>130</c:v>
                </c:pt>
              </c:numCache>
            </c:numRef>
          </c:val>
          <c:extLst xmlns:c16r2="http://schemas.microsoft.com/office/drawing/2015/06/chart">
            <c:ext xmlns:c16="http://schemas.microsoft.com/office/drawing/2014/chart" uri="{C3380CC4-5D6E-409C-BE32-E72D297353CC}">
              <c16:uniqueId val="{00000000-981A-41D9-8132-39E8D9653B03}"/>
            </c:ext>
          </c:extLst>
        </c:ser>
        <c:ser>
          <c:idx val="1"/>
          <c:order val="1"/>
          <c:tx>
            <c:strRef>
              <c:f>Sheet1!$C$1</c:f>
              <c:strCache>
                <c:ptCount val="1"/>
                <c:pt idx="0">
                  <c:v>Committor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Spark</c:v>
                </c:pt>
                <c:pt idx="1">
                  <c:v>Storm</c:v>
                </c:pt>
                <c:pt idx="2">
                  <c:v>Gearpump</c:v>
                </c:pt>
                <c:pt idx="3">
                  <c:v>Flink</c:v>
                </c:pt>
                <c:pt idx="4">
                  <c:v>Heron</c:v>
                </c:pt>
              </c:strCache>
            </c:strRef>
          </c:cat>
          <c:val>
            <c:numRef>
              <c:f>Sheet1!$C$2:$C$6</c:f>
              <c:numCache>
                <c:formatCode>General</c:formatCode>
                <c:ptCount val="5"/>
                <c:pt idx="0">
                  <c:v>102</c:v>
                </c:pt>
                <c:pt idx="1">
                  <c:v>20</c:v>
                </c:pt>
                <c:pt idx="2">
                  <c:v>5</c:v>
                </c:pt>
                <c:pt idx="3">
                  <c:v>34</c:v>
                </c:pt>
                <c:pt idx="4">
                  <c:v>20</c:v>
                </c:pt>
              </c:numCache>
            </c:numRef>
          </c:val>
          <c:extLst xmlns:c16r2="http://schemas.microsoft.com/office/drawing/2015/06/chart">
            <c:ext xmlns:c16="http://schemas.microsoft.com/office/drawing/2014/chart" uri="{C3380CC4-5D6E-409C-BE32-E72D297353CC}">
              <c16:uniqueId val="{00000001-981A-41D9-8132-39E8D9653B03}"/>
            </c:ext>
          </c:extLst>
        </c:ser>
        <c:dLbls>
          <c:showLegendKey val="0"/>
          <c:showVal val="0"/>
          <c:showCatName val="0"/>
          <c:showSerName val="0"/>
          <c:showPercent val="0"/>
          <c:showBubbleSize val="0"/>
        </c:dLbls>
        <c:gapWidth val="219"/>
        <c:overlap val="-27"/>
        <c:axId val="374302592"/>
        <c:axId val="374304128"/>
      </c:barChart>
      <c:catAx>
        <c:axId val="37430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74304128"/>
        <c:crosses val="autoZero"/>
        <c:auto val="1"/>
        <c:lblAlgn val="ctr"/>
        <c:lblOffset val="100"/>
        <c:noMultiLvlLbl val="0"/>
      </c:catAx>
      <c:valAx>
        <c:axId val="3743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74302592"/>
        <c:crosses val="autoZero"/>
        <c:crossBetween val="between"/>
        <c:majorUnit val="200"/>
      </c:valAx>
      <c:spPr>
        <a:noFill/>
        <a:ln>
          <a:noFill/>
        </a:ln>
        <a:effectLst/>
      </c:spPr>
    </c:plotArea>
    <c:legend>
      <c:legendPos val="tr"/>
      <c:layout>
        <c:manualLayout>
          <c:xMode val="edge"/>
          <c:yMode val="edge"/>
          <c:x val="0.48651281732693508"/>
          <c:y val="0.17089407612563939"/>
          <c:w val="0.49368003978064501"/>
          <c:h val="0.2347450001290765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P99 Latency (s)</a:t>
            </a:r>
            <a:endParaRPr lang="en-US" dirty="0"/>
          </a:p>
        </c:rich>
      </c:tx>
      <c:layout/>
      <c:overlay val="0"/>
      <c:spPr>
        <a:noFill/>
        <a:ln>
          <a:noFill/>
        </a:ln>
        <a:effectLst/>
      </c:spPr>
    </c:title>
    <c:autoTitleDeleted val="0"/>
    <c:plotArea>
      <c:layout>
        <c:manualLayout>
          <c:layoutTarget val="inner"/>
          <c:xMode val="edge"/>
          <c:yMode val="edge"/>
          <c:x val="8.9137311586820506E-2"/>
          <c:y val="0.13921433846488918"/>
          <c:w val="0.8727201573804817"/>
          <c:h val="0.5920923102328538"/>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138</c:v>
                </c:pt>
                <c:pt idx="1">
                  <c:v>143</c:v>
                </c:pt>
                <c:pt idx="2">
                  <c:v>142</c:v>
                </c:pt>
                <c:pt idx="3">
                  <c:v>147</c:v>
                </c:pt>
                <c:pt idx="4">
                  <c:v>153</c:v>
                </c:pt>
                <c:pt idx="5">
                  <c:v>580</c:v>
                </c:pt>
                <c:pt idx="6">
                  <c:v>900</c:v>
                </c:pt>
                <c:pt idx="7">
                  <c:v>2210</c:v>
                </c:pt>
                <c:pt idx="8">
                  <c:v>6000</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5</c:v>
                </c:pt>
                <c:pt idx="1">
                  <c:v>4</c:v>
                </c:pt>
                <c:pt idx="2">
                  <c:v>5</c:v>
                </c:pt>
                <c:pt idx="3">
                  <c:v>8</c:v>
                </c:pt>
                <c:pt idx="4">
                  <c:v>49</c:v>
                </c:pt>
                <c:pt idx="5">
                  <c:v>113</c:v>
                </c:pt>
                <c:pt idx="6">
                  <c:v>485</c:v>
                </c:pt>
                <c:pt idx="7">
                  <c:v>492</c:v>
                </c:pt>
                <c:pt idx="8">
                  <c:v>1461</c:v>
                </c:pt>
              </c:numCache>
            </c:numRef>
          </c:yVal>
          <c:smooth val="0"/>
        </c:ser>
        <c:ser>
          <c:idx val="2"/>
          <c:order val="2"/>
          <c:tx>
            <c:strRef>
              <c:f>Sheet1!$D$1</c:f>
              <c:strCache>
                <c:ptCount val="1"/>
                <c:pt idx="0">
                  <c:v>Apache Storm* without Ack</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10</c:v>
                </c:pt>
                <c:pt idx="1">
                  <c:v>13</c:v>
                </c:pt>
                <c:pt idx="2">
                  <c:v>15</c:v>
                </c:pt>
                <c:pt idx="3">
                  <c:v>18</c:v>
                </c:pt>
                <c:pt idx="4">
                  <c:v>67</c:v>
                </c:pt>
                <c:pt idx="5">
                  <c:v>391</c:v>
                </c:pt>
                <c:pt idx="6">
                  <c:v>515</c:v>
                </c:pt>
                <c:pt idx="7">
                  <c:v>988</c:v>
                </c:pt>
                <c:pt idx="8">
                  <c:v>2596</c:v>
                </c:pt>
              </c:numCache>
            </c:numRef>
          </c:yVal>
          <c:smooth val="0"/>
        </c:ser>
        <c:ser>
          <c:idx val="3"/>
          <c:order val="3"/>
          <c:tx>
            <c:strRef>
              <c:f>Sheet1!$E$1</c:f>
              <c:strCache>
                <c:ptCount val="1"/>
                <c:pt idx="0">
                  <c:v>Apache Storm* with Ack</c:v>
                </c:pt>
              </c:strCache>
            </c:strRef>
          </c:tx>
          <c:spPr>
            <a:ln w="28575" cap="rnd">
              <a:solidFill>
                <a:schemeClr val="accent4"/>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Sheet1!$E$2:$E$10</c:f>
              <c:numCache>
                <c:formatCode>General</c:formatCode>
                <c:ptCount val="9"/>
                <c:pt idx="0">
                  <c:v>5</c:v>
                </c:pt>
                <c:pt idx="1">
                  <c:v>6</c:v>
                </c:pt>
                <c:pt idx="2">
                  <c:v>8</c:v>
                </c:pt>
                <c:pt idx="3">
                  <c:v>42</c:v>
                </c:pt>
                <c:pt idx="4">
                  <c:v>66</c:v>
                </c:pt>
                <c:pt idx="5">
                  <c:v>412</c:v>
                </c:pt>
                <c:pt idx="6">
                  <c:v>914</c:v>
                </c:pt>
                <c:pt idx="7">
                  <c:v>2032</c:v>
                </c:pt>
                <c:pt idx="8">
                  <c:v>38164</c:v>
                </c:pt>
              </c:numCache>
            </c:numRef>
          </c:yVal>
          <c:smooth val="0"/>
        </c:ser>
        <c:dLbls>
          <c:showLegendKey val="0"/>
          <c:showVal val="0"/>
          <c:showCatName val="0"/>
          <c:showSerName val="0"/>
          <c:showPercent val="0"/>
          <c:showBubbleSize val="0"/>
        </c:dLbls>
        <c:axId val="378521856"/>
        <c:axId val="378528128"/>
      </c:scatterChart>
      <c:valAx>
        <c:axId val="378521856"/>
        <c:scaling>
          <c:orientation val="minMax"/>
          <c:max val="8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smtClean="0"/>
                  <a:t>Input Rate (MB/s)</a:t>
                </a:r>
                <a:endParaRPr lang="en-US" sz="1200" dirty="0"/>
              </a:p>
            </c:rich>
          </c:tx>
          <c:layout>
            <c:manualLayout>
              <c:xMode val="edge"/>
              <c:yMode val="edge"/>
              <c:x val="0.42044022118772578"/>
              <c:y val="0.79909298176684251"/>
            </c:manualLayout>
          </c:layout>
          <c:overlay val="0"/>
          <c:spPr>
            <a:noFill/>
            <a:ln>
              <a:noFill/>
            </a:ln>
            <a:effectLst/>
          </c:sp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528128"/>
        <c:crosses val="autoZero"/>
        <c:crossBetween val="midCat"/>
        <c:minorUnit val="6"/>
      </c:valAx>
      <c:valAx>
        <c:axId val="378528128"/>
        <c:scaling>
          <c:orientation val="minMax"/>
          <c:max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521856"/>
        <c:crosses val="autoZero"/>
        <c:crossBetween val="midCat"/>
        <c:dispUnits>
          <c:builtInUnit val="thousands"/>
        </c:dispUnits>
      </c:valAx>
      <c:spPr>
        <a:noFill/>
        <a:ln>
          <a:noFill/>
        </a:ln>
        <a:effectLst/>
      </c:spPr>
    </c:plotArea>
    <c:legend>
      <c:legendPos val="b"/>
      <c:layout/>
      <c:overlay val="0"/>
      <c:spPr>
        <a:noFill/>
        <a:ln w="19050">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P99 Latency (s)</a:t>
            </a:r>
            <a:endParaRPr lang="en-US" dirty="0"/>
          </a:p>
        </c:rich>
      </c:tx>
      <c:layout>
        <c:manualLayout>
          <c:xMode val="edge"/>
          <c:yMode val="edge"/>
          <c:x val="0.30215837745903618"/>
          <c:y val="0"/>
        </c:manualLayout>
      </c:layout>
      <c:overlay val="0"/>
      <c:spPr>
        <a:noFill/>
        <a:ln>
          <a:noFill/>
        </a:ln>
        <a:effectLst/>
      </c:spPr>
    </c:title>
    <c:autoTitleDeleted val="0"/>
    <c:plotArea>
      <c:layout>
        <c:manualLayout>
          <c:layoutTarget val="inner"/>
          <c:xMode val="edge"/>
          <c:yMode val="edge"/>
          <c:x val="0.12550164233248781"/>
          <c:y val="9.6394616622392792E-2"/>
          <c:w val="0.77680471655210281"/>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1405</c:v>
                </c:pt>
                <c:pt idx="1">
                  <c:v>1573</c:v>
                </c:pt>
                <c:pt idx="2">
                  <c:v>1604</c:v>
                </c:pt>
                <c:pt idx="3">
                  <c:v>1660</c:v>
                </c:pt>
                <c:pt idx="4">
                  <c:v>2177</c:v>
                </c:pt>
                <c:pt idx="5">
                  <c:v>2741</c:v>
                </c:pt>
                <c:pt idx="6">
                  <c:v>33705</c:v>
                </c:pt>
                <c:pt idx="7">
                  <c:v>167782</c:v>
                </c:pt>
                <c:pt idx="8">
                  <c:v>402538</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6</c:v>
                </c:pt>
                <c:pt idx="1">
                  <c:v>7</c:v>
                </c:pt>
                <c:pt idx="2">
                  <c:v>8</c:v>
                </c:pt>
                <c:pt idx="3">
                  <c:v>10</c:v>
                </c:pt>
                <c:pt idx="4">
                  <c:v>16</c:v>
                </c:pt>
                <c:pt idx="5">
                  <c:v>199</c:v>
                </c:pt>
                <c:pt idx="6">
                  <c:v>491</c:v>
                </c:pt>
                <c:pt idx="7">
                  <c:v>41739</c:v>
                </c:pt>
                <c:pt idx="8">
                  <c:v>114724</c:v>
                </c:pt>
              </c:numCache>
            </c:numRef>
          </c:yVal>
          <c:smooth val="0"/>
        </c:ser>
        <c:ser>
          <c:idx val="2"/>
          <c:order val="2"/>
          <c:tx>
            <c:strRef>
              <c:f>Sheet1!$D$1</c:f>
              <c:strCache>
                <c:ptCount val="1"/>
                <c:pt idx="0">
                  <c:v>Apache Storm* without Ack</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12</c:v>
                </c:pt>
                <c:pt idx="1">
                  <c:v>14</c:v>
                </c:pt>
                <c:pt idx="2">
                  <c:v>17</c:v>
                </c:pt>
                <c:pt idx="3">
                  <c:v>47</c:v>
                </c:pt>
                <c:pt idx="4">
                  <c:v>411</c:v>
                </c:pt>
                <c:pt idx="5">
                  <c:v>1181</c:v>
                </c:pt>
                <c:pt idx="6">
                  <c:v>49035</c:v>
                </c:pt>
                <c:pt idx="7">
                  <c:v>60264</c:v>
                </c:pt>
                <c:pt idx="8">
                  <c:v>98115</c:v>
                </c:pt>
              </c:numCache>
            </c:numRef>
          </c:yVal>
          <c:smooth val="0"/>
        </c:ser>
        <c:ser>
          <c:idx val="3"/>
          <c:order val="3"/>
          <c:tx>
            <c:strRef>
              <c:f>Sheet1!$E$1</c:f>
              <c:strCache>
                <c:ptCount val="1"/>
                <c:pt idx="0">
                  <c:v>Apache Gearpump*</c:v>
                </c:pt>
              </c:strCache>
            </c:strRef>
          </c:tx>
          <c:spPr>
            <a:ln w="28575" cap="rnd">
              <a:solidFill>
                <a:schemeClr val="accent5"/>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Sheet1!$E$2:$E$10</c:f>
              <c:numCache>
                <c:formatCode>General</c:formatCode>
                <c:ptCount val="9"/>
                <c:pt idx="0">
                  <c:v>6</c:v>
                </c:pt>
                <c:pt idx="1">
                  <c:v>6</c:v>
                </c:pt>
                <c:pt idx="2">
                  <c:v>6</c:v>
                </c:pt>
                <c:pt idx="3">
                  <c:v>9</c:v>
                </c:pt>
                <c:pt idx="4">
                  <c:v>13</c:v>
                </c:pt>
                <c:pt idx="5">
                  <c:v>408</c:v>
                </c:pt>
                <c:pt idx="6">
                  <c:v>620</c:v>
                </c:pt>
                <c:pt idx="7">
                  <c:v>1343</c:v>
                </c:pt>
                <c:pt idx="8">
                  <c:v>2703</c:v>
                </c:pt>
              </c:numCache>
            </c:numRef>
          </c:yVal>
          <c:smooth val="0"/>
        </c:ser>
        <c:ser>
          <c:idx val="4"/>
          <c:order val="4"/>
          <c:tx>
            <c:strRef>
              <c:f>Sheet1!$F$1</c:f>
              <c:strCache>
                <c:ptCount val="1"/>
                <c:pt idx="0">
                  <c:v>Apache Storm* with Ack</c:v>
                </c:pt>
              </c:strCache>
            </c:strRef>
          </c:tx>
          <c:spPr>
            <a:ln w="28575" cap="rnd">
              <a:solidFill>
                <a:schemeClr val="accent4"/>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Sheet1!$F$2:$F$10</c:f>
              <c:numCache>
                <c:formatCode>General</c:formatCode>
                <c:ptCount val="9"/>
                <c:pt idx="0">
                  <c:v>11</c:v>
                </c:pt>
                <c:pt idx="1">
                  <c:v>11</c:v>
                </c:pt>
                <c:pt idx="2">
                  <c:v>17</c:v>
                </c:pt>
                <c:pt idx="3">
                  <c:v>97</c:v>
                </c:pt>
                <c:pt idx="4">
                  <c:v>273</c:v>
                </c:pt>
                <c:pt idx="5">
                  <c:v>1791</c:v>
                </c:pt>
                <c:pt idx="6">
                  <c:v>332195</c:v>
                </c:pt>
                <c:pt idx="7">
                  <c:v>633825</c:v>
                </c:pt>
                <c:pt idx="8">
                  <c:v>849255.99</c:v>
                </c:pt>
              </c:numCache>
            </c:numRef>
          </c:yVal>
          <c:smooth val="0"/>
        </c:ser>
        <c:dLbls>
          <c:showLegendKey val="0"/>
          <c:showVal val="0"/>
          <c:showCatName val="0"/>
          <c:showSerName val="0"/>
          <c:showPercent val="0"/>
          <c:showBubbleSize val="0"/>
        </c:dLbls>
        <c:axId val="379832192"/>
        <c:axId val="379838464"/>
      </c:scatterChart>
      <c:valAx>
        <c:axId val="379832192"/>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manualLayout>
              <c:xMode val="edge"/>
              <c:yMode val="edge"/>
              <c:x val="0.36670623260337409"/>
              <c:y val="0.69525588424703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838464"/>
        <c:crosses val="autoZero"/>
        <c:crossBetween val="midCat"/>
      </c:valAx>
      <c:valAx>
        <c:axId val="379838464"/>
        <c:scaling>
          <c:orientation val="minMax"/>
          <c:max val="4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832192"/>
        <c:crossesAt val="0"/>
        <c:crossBetween val="midCat"/>
        <c:dispUnits>
          <c:builtInUnit val="thousands"/>
        </c:dispUnits>
      </c:valAx>
      <c:spPr>
        <a:noFill/>
        <a:ln>
          <a:noFill/>
        </a:ln>
        <a:effectLst/>
      </c:spPr>
    </c:plotArea>
    <c:legend>
      <c:legendPos val="b"/>
      <c:layout>
        <c:manualLayout>
          <c:xMode val="edge"/>
          <c:yMode val="edge"/>
          <c:x val="0.13631464649776126"/>
          <c:y val="0.75731868041537287"/>
          <c:w val="0.69181036443984412"/>
          <c:h val="0.2296551739505808"/>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Throughput (MB/s)</a:t>
            </a:r>
            <a:endParaRPr lang="en-US" dirty="0"/>
          </a:p>
        </c:rich>
      </c:tx>
      <c:layout>
        <c:manualLayout>
          <c:xMode val="edge"/>
          <c:yMode val="edge"/>
          <c:x val="0.25583379786558613"/>
          <c:y val="0"/>
        </c:manualLayout>
      </c:layout>
      <c:overlay val="0"/>
      <c:spPr>
        <a:noFill/>
        <a:ln>
          <a:noFill/>
        </a:ln>
        <a:effectLst/>
      </c:spPr>
    </c:title>
    <c:autoTitleDeleted val="0"/>
    <c:plotArea>
      <c:layout>
        <c:manualLayout>
          <c:layoutTarget val="inner"/>
          <c:xMode val="edge"/>
          <c:yMode val="edge"/>
          <c:x val="0.14920853737557671"/>
          <c:y val="9.261511042987669E-2"/>
          <c:w val="0.75013445962862779"/>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3.9800000000000002E-2</c:v>
                </c:pt>
                <c:pt idx="1">
                  <c:v>0.3896</c:v>
                </c:pt>
                <c:pt idx="2">
                  <c:v>3.8956</c:v>
                </c:pt>
                <c:pt idx="3">
                  <c:v>38.8292</c:v>
                </c:pt>
                <c:pt idx="4">
                  <c:v>75.078400000000002</c:v>
                </c:pt>
                <c:pt idx="5">
                  <c:v>199.21299999999999</c:v>
                </c:pt>
                <c:pt idx="6">
                  <c:v>358.42919999999998</c:v>
                </c:pt>
                <c:pt idx="7">
                  <c:v>384.45679999999999</c:v>
                </c:pt>
                <c:pt idx="8">
                  <c:v>384.31240000000003</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3.9800000000000002E-2</c:v>
                </c:pt>
                <c:pt idx="1">
                  <c:v>0.39979999999999999</c:v>
                </c:pt>
                <c:pt idx="2">
                  <c:v>3.9998</c:v>
                </c:pt>
                <c:pt idx="3">
                  <c:v>39.995800000000003</c:v>
                </c:pt>
                <c:pt idx="4">
                  <c:v>79.997600000000006</c:v>
                </c:pt>
                <c:pt idx="5">
                  <c:v>199.928</c:v>
                </c:pt>
                <c:pt idx="6">
                  <c:v>397.54700000000003</c:v>
                </c:pt>
                <c:pt idx="7">
                  <c:v>558.66079999999999</c:v>
                </c:pt>
                <c:pt idx="8">
                  <c:v>585.70579999999995</c:v>
                </c:pt>
              </c:numCache>
            </c:numRef>
          </c:yVal>
          <c:smooth val="0"/>
        </c:ser>
        <c:ser>
          <c:idx val="2"/>
          <c:order val="2"/>
          <c:tx>
            <c:strRef>
              <c:f>Sheet1!$D$1</c:f>
              <c:strCache>
                <c:ptCount val="1"/>
                <c:pt idx="0">
                  <c:v>Apache Storm* without Ack</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3.78E-2</c:v>
                </c:pt>
                <c:pt idx="1">
                  <c:v>0.38679999999999998</c:v>
                </c:pt>
                <c:pt idx="2">
                  <c:v>3.8887999999999998</c:v>
                </c:pt>
                <c:pt idx="3">
                  <c:v>38.473599999999998</c:v>
                </c:pt>
                <c:pt idx="4">
                  <c:v>76.319999999999993</c:v>
                </c:pt>
                <c:pt idx="5">
                  <c:v>191.44280000000001</c:v>
                </c:pt>
                <c:pt idx="6">
                  <c:v>308.14260000000002</c:v>
                </c:pt>
                <c:pt idx="7">
                  <c:v>306.63420000000002</c:v>
                </c:pt>
                <c:pt idx="8">
                  <c:v>300.78660000000002</c:v>
                </c:pt>
              </c:numCache>
            </c:numRef>
          </c:yVal>
          <c:smooth val="0"/>
        </c:ser>
        <c:ser>
          <c:idx val="3"/>
          <c:order val="3"/>
          <c:tx>
            <c:strRef>
              <c:f>Sheet1!$E$1</c:f>
              <c:strCache>
                <c:ptCount val="1"/>
                <c:pt idx="0">
                  <c:v>Apache Gearpump*</c:v>
                </c:pt>
              </c:strCache>
            </c:strRef>
          </c:tx>
          <c:spPr>
            <a:ln w="28575" cap="rnd">
              <a:solidFill>
                <a:schemeClr val="accent5"/>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Sheet1!$E$2:$E$10</c:f>
              <c:numCache>
                <c:formatCode>General</c:formatCode>
                <c:ptCount val="9"/>
                <c:pt idx="0">
                  <c:v>3.9E-2</c:v>
                </c:pt>
                <c:pt idx="1">
                  <c:v>0.39219999999999999</c:v>
                </c:pt>
                <c:pt idx="2">
                  <c:v>3.9186000000000001</c:v>
                </c:pt>
                <c:pt idx="3">
                  <c:v>38.941200000000002</c:v>
                </c:pt>
                <c:pt idx="4">
                  <c:v>76.950400000000002</c:v>
                </c:pt>
                <c:pt idx="5">
                  <c:v>190.9194</c:v>
                </c:pt>
                <c:pt idx="6">
                  <c:v>380.68419999999998</c:v>
                </c:pt>
                <c:pt idx="7">
                  <c:v>598.44600000000003</c:v>
                </c:pt>
                <c:pt idx="8">
                  <c:v>798.14559999999994</c:v>
                </c:pt>
              </c:numCache>
            </c:numRef>
          </c:yVal>
          <c:smooth val="0"/>
        </c:ser>
        <c:ser>
          <c:idx val="4"/>
          <c:order val="4"/>
          <c:tx>
            <c:strRef>
              <c:f>Sheet1!$F$1</c:f>
              <c:strCache>
                <c:ptCount val="1"/>
                <c:pt idx="0">
                  <c:v>Apache Storm* with Ack</c:v>
                </c:pt>
              </c:strCache>
            </c:strRef>
          </c:tx>
          <c:spPr>
            <a:ln w="28575" cap="rnd">
              <a:solidFill>
                <a:schemeClr val="accent4"/>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Sheet1!$F$2:$F$10</c:f>
              <c:numCache>
                <c:formatCode>General</c:formatCode>
                <c:ptCount val="9"/>
                <c:pt idx="0">
                  <c:v>3.9800000000000002E-2</c:v>
                </c:pt>
                <c:pt idx="1">
                  <c:v>0.39960000000000001</c:v>
                </c:pt>
                <c:pt idx="2">
                  <c:v>3.9998</c:v>
                </c:pt>
                <c:pt idx="3">
                  <c:v>39.999000000000002</c:v>
                </c:pt>
                <c:pt idx="4">
                  <c:v>79.948400000000007</c:v>
                </c:pt>
                <c:pt idx="5">
                  <c:v>189.8586</c:v>
                </c:pt>
                <c:pt idx="6">
                  <c:v>189.90600000000001</c:v>
                </c:pt>
                <c:pt idx="7">
                  <c:v>185.5746</c:v>
                </c:pt>
                <c:pt idx="8">
                  <c:v>184.34020000000001</c:v>
                </c:pt>
              </c:numCache>
            </c:numRef>
          </c:yVal>
          <c:smooth val="0"/>
        </c:ser>
        <c:dLbls>
          <c:showLegendKey val="0"/>
          <c:showVal val="0"/>
          <c:showCatName val="0"/>
          <c:showSerName val="0"/>
          <c:showPercent val="0"/>
          <c:showBubbleSize val="0"/>
        </c:dLbls>
        <c:axId val="384249216"/>
        <c:axId val="384263680"/>
      </c:scatterChart>
      <c:valAx>
        <c:axId val="384249216"/>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manualLayout>
              <c:xMode val="edge"/>
              <c:yMode val="edge"/>
              <c:x val="0.3830047229454977"/>
              <c:y val="0.6860609781916142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263680"/>
        <c:crosses val="autoZero"/>
        <c:crossBetween val="midCat"/>
      </c:valAx>
      <c:valAx>
        <c:axId val="384263680"/>
        <c:scaling>
          <c:orientation val="minMax"/>
          <c:max val="8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249216"/>
        <c:crossesAt val="0"/>
        <c:crossBetween val="midCat"/>
      </c:valAx>
      <c:spPr>
        <a:noFill/>
        <a:ln>
          <a:noFill/>
        </a:ln>
        <a:effectLst/>
      </c:spPr>
    </c:plotArea>
    <c:legend>
      <c:legendPos val="b"/>
      <c:layout>
        <c:manualLayout>
          <c:xMode val="edge"/>
          <c:yMode val="edge"/>
          <c:x val="4.8856970655483979E-2"/>
          <c:y val="0.73204581033287119"/>
          <c:w val="0.86816889669370478"/>
          <c:h val="0.26765246182262725"/>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P99 Latency (s)</a:t>
            </a:r>
            <a:endParaRPr lang="en-US" dirty="0"/>
          </a:p>
        </c:rich>
      </c:tx>
      <c:layout/>
      <c:overlay val="0"/>
      <c:spPr>
        <a:noFill/>
        <a:ln>
          <a:noFill/>
        </a:ln>
        <a:effectLst/>
      </c:spPr>
    </c:title>
    <c:autoTitleDeleted val="0"/>
    <c:plotArea>
      <c:layout>
        <c:manualLayout>
          <c:layoutTarget val="inner"/>
          <c:xMode val="edge"/>
          <c:yMode val="edge"/>
          <c:x val="0.13142836609326006"/>
          <c:y val="0.13412784763999425"/>
          <c:w val="0.77087799279133051"/>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2543</c:v>
                </c:pt>
                <c:pt idx="1">
                  <c:v>2665</c:v>
                </c:pt>
                <c:pt idx="2">
                  <c:v>2701</c:v>
                </c:pt>
                <c:pt idx="3">
                  <c:v>2790</c:v>
                </c:pt>
                <c:pt idx="4">
                  <c:v>2805</c:v>
                </c:pt>
                <c:pt idx="5">
                  <c:v>3233</c:v>
                </c:pt>
                <c:pt idx="6">
                  <c:v>49070</c:v>
                </c:pt>
                <c:pt idx="7">
                  <c:v>161868</c:v>
                </c:pt>
                <c:pt idx="8">
                  <c:v>347978</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15</c:v>
                </c:pt>
                <c:pt idx="1">
                  <c:v>19</c:v>
                </c:pt>
                <c:pt idx="2">
                  <c:v>19</c:v>
                </c:pt>
                <c:pt idx="3">
                  <c:v>44</c:v>
                </c:pt>
                <c:pt idx="4">
                  <c:v>90</c:v>
                </c:pt>
                <c:pt idx="5">
                  <c:v>268</c:v>
                </c:pt>
                <c:pt idx="6">
                  <c:v>346</c:v>
                </c:pt>
                <c:pt idx="7">
                  <c:v>951</c:v>
                </c:pt>
                <c:pt idx="8">
                  <c:v>94833</c:v>
                </c:pt>
              </c:numCache>
            </c:numRef>
          </c:yVal>
          <c:smooth val="0"/>
        </c:ser>
        <c:ser>
          <c:idx val="2"/>
          <c:order val="2"/>
          <c:tx>
            <c:strRef>
              <c:f>Sheet1!$D$1</c:f>
              <c:strCache>
                <c:ptCount val="1"/>
                <c:pt idx="0">
                  <c:v>Apache Flink* without CP</c:v>
                </c:pt>
              </c:strCache>
            </c:strRef>
          </c:tx>
          <c:spPr>
            <a:ln w="28575" cap="rnd">
              <a:solidFill>
                <a:srgbClr val="00B050"/>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9</c:v>
                </c:pt>
                <c:pt idx="1">
                  <c:v>9</c:v>
                </c:pt>
                <c:pt idx="2">
                  <c:v>11</c:v>
                </c:pt>
                <c:pt idx="3">
                  <c:v>18</c:v>
                </c:pt>
                <c:pt idx="4">
                  <c:v>21</c:v>
                </c:pt>
                <c:pt idx="5">
                  <c:v>200</c:v>
                </c:pt>
                <c:pt idx="6">
                  <c:v>300</c:v>
                </c:pt>
                <c:pt idx="7">
                  <c:v>870</c:v>
                </c:pt>
                <c:pt idx="8">
                  <c:v>87685</c:v>
                </c:pt>
              </c:numCache>
            </c:numRef>
          </c:yVal>
          <c:smooth val="0"/>
        </c:ser>
        <c:ser>
          <c:idx val="3"/>
          <c:order val="3"/>
          <c:tx>
            <c:strRef>
              <c:f>Sheet1!$E$1</c:f>
              <c:strCache>
                <c:ptCount val="1"/>
                <c:pt idx="0">
                  <c:v>Apache Storm*</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Sheet1!$E$2:$E$10</c:f>
              <c:numCache>
                <c:formatCode>General</c:formatCode>
                <c:ptCount val="9"/>
                <c:pt idx="0">
                  <c:v>13</c:v>
                </c:pt>
                <c:pt idx="1">
                  <c:v>14</c:v>
                </c:pt>
                <c:pt idx="2">
                  <c:v>21</c:v>
                </c:pt>
                <c:pt idx="3">
                  <c:v>35</c:v>
                </c:pt>
                <c:pt idx="4">
                  <c:v>175</c:v>
                </c:pt>
                <c:pt idx="5">
                  <c:v>329</c:v>
                </c:pt>
                <c:pt idx="6">
                  <c:v>1141</c:v>
                </c:pt>
                <c:pt idx="7">
                  <c:v>1983</c:v>
                </c:pt>
                <c:pt idx="8">
                  <c:v>14574</c:v>
                </c:pt>
              </c:numCache>
            </c:numRef>
          </c:yVal>
          <c:smooth val="0"/>
        </c:ser>
        <c:ser>
          <c:idx val="4"/>
          <c:order val="4"/>
          <c:tx>
            <c:strRef>
              <c:f>Sheet1!$F$1</c:f>
              <c:strCache>
                <c:ptCount val="1"/>
                <c:pt idx="0">
                  <c:v>Apache Gearpump*</c:v>
                </c:pt>
              </c:strCache>
            </c:strRef>
          </c:tx>
          <c:spPr>
            <a:ln w="28575" cap="rnd">
              <a:solidFill>
                <a:schemeClr val="accent5"/>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Sheet1!$F$2:$F$10</c:f>
              <c:numCache>
                <c:formatCode>General</c:formatCode>
                <c:ptCount val="9"/>
                <c:pt idx="0">
                  <c:v>14</c:v>
                </c:pt>
                <c:pt idx="1">
                  <c:v>14</c:v>
                </c:pt>
                <c:pt idx="2">
                  <c:v>14</c:v>
                </c:pt>
                <c:pt idx="3">
                  <c:v>17</c:v>
                </c:pt>
                <c:pt idx="4">
                  <c:v>39</c:v>
                </c:pt>
                <c:pt idx="5">
                  <c:v>128</c:v>
                </c:pt>
                <c:pt idx="6">
                  <c:v>847</c:v>
                </c:pt>
                <c:pt idx="7">
                  <c:v>1039</c:v>
                </c:pt>
                <c:pt idx="8">
                  <c:v>1404</c:v>
                </c:pt>
              </c:numCache>
            </c:numRef>
          </c:yVal>
          <c:smooth val="0"/>
        </c:ser>
        <c:dLbls>
          <c:showLegendKey val="0"/>
          <c:showVal val="0"/>
          <c:showCatName val="0"/>
          <c:showSerName val="0"/>
          <c:showPercent val="0"/>
          <c:showBubbleSize val="0"/>
        </c:dLbls>
        <c:axId val="384344448"/>
        <c:axId val="384346368"/>
      </c:scatterChart>
      <c:valAx>
        <c:axId val="384344448"/>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346368"/>
        <c:crosses val="autoZero"/>
        <c:crossBetween val="midCat"/>
      </c:valAx>
      <c:valAx>
        <c:axId val="384346368"/>
        <c:scaling>
          <c:orientation val="minMax"/>
          <c:max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344448"/>
        <c:crossesAt val="0"/>
        <c:crossBetween val="midCat"/>
        <c:dispUnits>
          <c:builtInUnit val="thousands"/>
        </c:dispUnits>
      </c:valAx>
      <c:spPr>
        <a:noFill/>
        <a:ln>
          <a:noFill/>
        </a:ln>
        <a:effectLst/>
      </c:spPr>
    </c:plotArea>
    <c:legend>
      <c:legendPos val="b"/>
      <c:layout>
        <c:manualLayout>
          <c:xMode val="edge"/>
          <c:yMode val="edge"/>
          <c:x val="0"/>
          <c:y val="0.82095464160738496"/>
          <c:w val="0.9955934575503077"/>
          <c:h val="0.16257578252959004"/>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Throughput (MB/s)</a:t>
            </a:r>
            <a:endParaRPr lang="en-US" dirty="0"/>
          </a:p>
        </c:rich>
      </c:tx>
      <c:layout/>
      <c:overlay val="0"/>
      <c:spPr>
        <a:noFill/>
        <a:ln>
          <a:noFill/>
        </a:ln>
        <a:effectLst/>
      </c:spPr>
    </c:title>
    <c:autoTitleDeleted val="0"/>
    <c:plotArea>
      <c:layout>
        <c:manualLayout>
          <c:layoutTarget val="inner"/>
          <c:xMode val="edge"/>
          <c:yMode val="edge"/>
          <c:x val="0.15217189925596283"/>
          <c:y val="0.13412784763999425"/>
          <c:w val="0.75013445962862779"/>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3.9800000000000002E-2</c:v>
                </c:pt>
                <c:pt idx="1">
                  <c:v>0.39739999999999998</c:v>
                </c:pt>
                <c:pt idx="2">
                  <c:v>3.9438</c:v>
                </c:pt>
                <c:pt idx="3">
                  <c:v>39.877000000000002</c:v>
                </c:pt>
                <c:pt idx="4">
                  <c:v>79.705799999999996</c:v>
                </c:pt>
                <c:pt idx="5">
                  <c:v>198.40600000000001</c:v>
                </c:pt>
                <c:pt idx="6">
                  <c:v>343.47039999999998</c:v>
                </c:pt>
                <c:pt idx="7">
                  <c:v>390.24799999999999</c:v>
                </c:pt>
                <c:pt idx="8">
                  <c:v>389.26580000000001</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3.9800000000000002E-2</c:v>
                </c:pt>
                <c:pt idx="1">
                  <c:v>0.39979999999999999</c:v>
                </c:pt>
                <c:pt idx="2">
                  <c:v>3.9998</c:v>
                </c:pt>
                <c:pt idx="3">
                  <c:v>39.995800000000003</c:v>
                </c:pt>
                <c:pt idx="4">
                  <c:v>79.995199999999997</c:v>
                </c:pt>
                <c:pt idx="5">
                  <c:v>199.98660000000001</c:v>
                </c:pt>
                <c:pt idx="6">
                  <c:v>397.29039999999998</c:v>
                </c:pt>
                <c:pt idx="7">
                  <c:v>596.99099999999999</c:v>
                </c:pt>
                <c:pt idx="8">
                  <c:v>624.63559999999995</c:v>
                </c:pt>
              </c:numCache>
            </c:numRef>
          </c:yVal>
          <c:smooth val="0"/>
        </c:ser>
        <c:ser>
          <c:idx val="2"/>
          <c:order val="2"/>
          <c:tx>
            <c:strRef>
              <c:f>Sheet1!$D$1</c:f>
              <c:strCache>
                <c:ptCount val="1"/>
                <c:pt idx="0">
                  <c:v>Apache Storm*</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3.9199999999999999E-2</c:v>
                </c:pt>
                <c:pt idx="1">
                  <c:v>0.39179999999999998</c:v>
                </c:pt>
                <c:pt idx="2">
                  <c:v>3.8643999999999998</c:v>
                </c:pt>
                <c:pt idx="3">
                  <c:v>38.736199999999997</c:v>
                </c:pt>
                <c:pt idx="4">
                  <c:v>76.346199999999996</c:v>
                </c:pt>
                <c:pt idx="5">
                  <c:v>191.56800000000001</c:v>
                </c:pt>
                <c:pt idx="6">
                  <c:v>396.00020000000001</c:v>
                </c:pt>
                <c:pt idx="7">
                  <c:v>592.86580000000004</c:v>
                </c:pt>
                <c:pt idx="8">
                  <c:v>448</c:v>
                </c:pt>
              </c:numCache>
            </c:numRef>
          </c:yVal>
          <c:smooth val="0"/>
        </c:ser>
        <c:ser>
          <c:idx val="3"/>
          <c:order val="3"/>
          <c:tx>
            <c:strRef>
              <c:f>Sheet1!$E$1</c:f>
              <c:strCache>
                <c:ptCount val="1"/>
                <c:pt idx="0">
                  <c:v>Gearpump*</c:v>
                </c:pt>
              </c:strCache>
            </c:strRef>
          </c:tx>
          <c:spPr>
            <a:ln w="28575" cap="rnd">
              <a:solidFill>
                <a:schemeClr val="accent5"/>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Sheet1!$E$2:$E$10</c:f>
              <c:numCache>
                <c:formatCode>General</c:formatCode>
                <c:ptCount val="9"/>
                <c:pt idx="0">
                  <c:v>3.9E-2</c:v>
                </c:pt>
                <c:pt idx="1">
                  <c:v>0.39179999999999998</c:v>
                </c:pt>
                <c:pt idx="2">
                  <c:v>3.9211999999999998</c:v>
                </c:pt>
                <c:pt idx="3">
                  <c:v>39.054000000000002</c:v>
                </c:pt>
                <c:pt idx="4">
                  <c:v>76.144599999999997</c:v>
                </c:pt>
                <c:pt idx="5">
                  <c:v>191.7398</c:v>
                </c:pt>
                <c:pt idx="6">
                  <c:v>378.4468</c:v>
                </c:pt>
                <c:pt idx="7">
                  <c:v>564.33519999999999</c:v>
                </c:pt>
                <c:pt idx="8">
                  <c:v>718.51739999999995</c:v>
                </c:pt>
              </c:numCache>
            </c:numRef>
          </c:yVal>
          <c:smooth val="0"/>
        </c:ser>
        <c:dLbls>
          <c:showLegendKey val="0"/>
          <c:showVal val="0"/>
          <c:showCatName val="0"/>
          <c:showSerName val="0"/>
          <c:showPercent val="0"/>
          <c:showBubbleSize val="0"/>
        </c:dLbls>
        <c:axId val="391054464"/>
        <c:axId val="391056384"/>
      </c:scatterChart>
      <c:valAx>
        <c:axId val="391054464"/>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056384"/>
        <c:crosses val="autoZero"/>
        <c:crossBetween val="midCat"/>
      </c:valAx>
      <c:valAx>
        <c:axId val="39105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054464"/>
        <c:crossesAt val="0"/>
        <c:crossBetween val="midCat"/>
      </c:valAx>
      <c:spPr>
        <a:noFill/>
        <a:ln>
          <a:noFill/>
        </a:ln>
        <a:effectLst/>
      </c:spPr>
    </c:plotArea>
    <c:legend>
      <c:legendPos val="b"/>
      <c:layout>
        <c:manualLayout>
          <c:xMode val="edge"/>
          <c:yMode val="edge"/>
          <c:x val="6.6637141937800667E-2"/>
          <c:y val="0.8242485939301355"/>
          <c:w val="0.86816889669370478"/>
          <c:h val="0.155987930302007"/>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P99 Latency (s)</a:t>
            </a:r>
            <a:endParaRPr lang="en-US" dirty="0"/>
          </a:p>
        </c:rich>
      </c:tx>
      <c:layout/>
      <c:overlay val="0"/>
      <c:spPr>
        <a:noFill/>
        <a:ln>
          <a:noFill/>
        </a:ln>
        <a:effectLst/>
      </c:spPr>
    </c:title>
    <c:autoTitleDeleted val="0"/>
    <c:plotArea>
      <c:layout>
        <c:manualLayout>
          <c:layoutTarget val="inner"/>
          <c:xMode val="edge"/>
          <c:yMode val="edge"/>
          <c:x val="0.11957491857171559"/>
          <c:y val="0.13412784763999425"/>
          <c:w val="0.782731440312875"/>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10026</c:v>
                </c:pt>
                <c:pt idx="1">
                  <c:v>10050</c:v>
                </c:pt>
                <c:pt idx="2">
                  <c:v>10182</c:v>
                </c:pt>
                <c:pt idx="3">
                  <c:v>10837</c:v>
                </c:pt>
                <c:pt idx="4">
                  <c:v>11516</c:v>
                </c:pt>
                <c:pt idx="5">
                  <c:v>13752</c:v>
                </c:pt>
                <c:pt idx="6">
                  <c:v>18935</c:v>
                </c:pt>
                <c:pt idx="7">
                  <c:v>157901</c:v>
                </c:pt>
                <c:pt idx="8">
                  <c:v>337840</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9906</c:v>
                </c:pt>
                <c:pt idx="1">
                  <c:v>9912</c:v>
                </c:pt>
                <c:pt idx="2">
                  <c:v>9940</c:v>
                </c:pt>
                <c:pt idx="3">
                  <c:v>10425</c:v>
                </c:pt>
                <c:pt idx="4">
                  <c:v>11103</c:v>
                </c:pt>
                <c:pt idx="5">
                  <c:v>12999</c:v>
                </c:pt>
                <c:pt idx="6">
                  <c:v>16382</c:v>
                </c:pt>
                <c:pt idx="7">
                  <c:v>23189</c:v>
                </c:pt>
                <c:pt idx="8">
                  <c:v>178008</c:v>
                </c:pt>
              </c:numCache>
            </c:numRef>
          </c:yVal>
          <c:smooth val="0"/>
        </c:ser>
        <c:ser>
          <c:idx val="2"/>
          <c:order val="2"/>
          <c:tx>
            <c:strRef>
              <c:f>Sheet1!$D$1</c:f>
              <c:strCache>
                <c:ptCount val="1"/>
                <c:pt idx="0">
                  <c:v>Storm*</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9911</c:v>
                </c:pt>
                <c:pt idx="1">
                  <c:v>9919</c:v>
                </c:pt>
                <c:pt idx="2">
                  <c:v>9930</c:v>
                </c:pt>
                <c:pt idx="3">
                  <c:v>10151</c:v>
                </c:pt>
                <c:pt idx="4">
                  <c:v>10471</c:v>
                </c:pt>
                <c:pt idx="5">
                  <c:v>12909</c:v>
                </c:pt>
                <c:pt idx="6">
                  <c:v>15200</c:v>
                </c:pt>
              </c:numCache>
            </c:numRef>
          </c:yVal>
          <c:smooth val="0"/>
        </c:ser>
        <c:dLbls>
          <c:showLegendKey val="0"/>
          <c:showVal val="0"/>
          <c:showCatName val="0"/>
          <c:showSerName val="0"/>
          <c:showPercent val="0"/>
          <c:showBubbleSize val="0"/>
        </c:dLbls>
        <c:axId val="390918528"/>
        <c:axId val="390920448"/>
      </c:scatterChart>
      <c:valAx>
        <c:axId val="390918528"/>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920448"/>
        <c:crosses val="autoZero"/>
        <c:crossBetween val="midCat"/>
      </c:valAx>
      <c:valAx>
        <c:axId val="390920448"/>
        <c:scaling>
          <c:orientation val="minMax"/>
          <c:max val="2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918528"/>
        <c:crossesAt val="0"/>
        <c:crossBetween val="midCat"/>
        <c:dispUnits>
          <c:builtInUnit val="thousands"/>
        </c:dispUnits>
      </c:valAx>
      <c:spPr>
        <a:noFill/>
        <a:ln>
          <a:noFill/>
        </a:ln>
        <a:effectLst/>
      </c:spPr>
    </c:plotArea>
    <c:legend>
      <c:legendPos val="b"/>
      <c:layout>
        <c:manualLayout>
          <c:xMode val="edge"/>
          <c:yMode val="edge"/>
          <c:x val="6.6637141937800667E-2"/>
          <c:y val="0.83742421747040996"/>
          <c:w val="0.86816889669370478"/>
          <c:h val="0.15269406487438417"/>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Throughput (MB/s)</a:t>
            </a:r>
            <a:endParaRPr lang="en-US" dirty="0"/>
          </a:p>
        </c:rich>
      </c:tx>
      <c:layout/>
      <c:overlay val="0"/>
      <c:spPr>
        <a:noFill/>
        <a:ln>
          <a:noFill/>
        </a:ln>
        <a:effectLst/>
      </c:spPr>
    </c:title>
    <c:autoTitleDeleted val="0"/>
    <c:plotArea>
      <c:layout>
        <c:manualLayout>
          <c:layoutTarget val="inner"/>
          <c:xMode val="edge"/>
          <c:yMode val="edge"/>
          <c:x val="0.15217189925596283"/>
          <c:y val="0.13412784763999425"/>
          <c:w val="0.75013445962862779"/>
          <c:h val="0.53634980761774087"/>
        </c:manualLayout>
      </c:layout>
      <c:scatterChart>
        <c:scatterStyle val="lineMarker"/>
        <c:varyColors val="0"/>
        <c:ser>
          <c:idx val="0"/>
          <c:order val="0"/>
          <c:tx>
            <c:strRef>
              <c:f>Sheet1!$B$1</c:f>
              <c:strCache>
                <c:ptCount val="1"/>
                <c:pt idx="0">
                  <c:v>Apache Spark*</c:v>
                </c:pt>
              </c:strCache>
            </c:strRef>
          </c:tx>
          <c:spPr>
            <a:ln w="28575" cap="rnd">
              <a:solidFill>
                <a:schemeClr val="accent1"/>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Sheet1!$B$2:$B$10</c:f>
              <c:numCache>
                <c:formatCode>General</c:formatCode>
                <c:ptCount val="9"/>
                <c:pt idx="0">
                  <c:v>3.9600000000000003E-2</c:v>
                </c:pt>
                <c:pt idx="1">
                  <c:v>0.39700000000000002</c:v>
                </c:pt>
                <c:pt idx="2">
                  <c:v>3.9247999999999998</c:v>
                </c:pt>
                <c:pt idx="3">
                  <c:v>39.595199999999998</c:v>
                </c:pt>
                <c:pt idx="4">
                  <c:v>77.965599999999995</c:v>
                </c:pt>
                <c:pt idx="5">
                  <c:v>194.45779999999999</c:v>
                </c:pt>
                <c:pt idx="6">
                  <c:v>387.65820000000002</c:v>
                </c:pt>
                <c:pt idx="7">
                  <c:v>399.37860000000001</c:v>
                </c:pt>
                <c:pt idx="8">
                  <c:v>395.7792</c:v>
                </c:pt>
              </c:numCache>
            </c:numRef>
          </c:yVal>
          <c:smooth val="0"/>
        </c:ser>
        <c:ser>
          <c:idx val="1"/>
          <c:order val="1"/>
          <c:tx>
            <c:strRef>
              <c:f>Sheet1!$C$1</c:f>
              <c:strCache>
                <c:ptCount val="1"/>
                <c:pt idx="0">
                  <c:v>Apache Flink*</c:v>
                </c:pt>
              </c:strCache>
            </c:strRef>
          </c:tx>
          <c:spPr>
            <a:ln w="28575" cap="rnd">
              <a:solidFill>
                <a:schemeClr val="accent6"/>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Sheet1!$C$2:$C$10</c:f>
              <c:numCache>
                <c:formatCode>General</c:formatCode>
                <c:ptCount val="9"/>
                <c:pt idx="0">
                  <c:v>3.8800000000000001E-2</c:v>
                </c:pt>
                <c:pt idx="1">
                  <c:v>0.39319999999999999</c:v>
                </c:pt>
                <c:pt idx="2">
                  <c:v>3.9228000000000001</c:v>
                </c:pt>
                <c:pt idx="3">
                  <c:v>38.916800000000002</c:v>
                </c:pt>
                <c:pt idx="4">
                  <c:v>77.534599999999998</c:v>
                </c:pt>
                <c:pt idx="5">
                  <c:v>194.46979999999999</c:v>
                </c:pt>
                <c:pt idx="6">
                  <c:v>387.32780000000002</c:v>
                </c:pt>
                <c:pt idx="7">
                  <c:v>568.56399999999996</c:v>
                </c:pt>
                <c:pt idx="8">
                  <c:v>568.21199999999999</c:v>
                </c:pt>
              </c:numCache>
            </c:numRef>
          </c:yVal>
          <c:smooth val="0"/>
        </c:ser>
        <c:ser>
          <c:idx val="2"/>
          <c:order val="2"/>
          <c:tx>
            <c:strRef>
              <c:f>Sheet1!$D$1</c:f>
              <c:strCache>
                <c:ptCount val="1"/>
                <c:pt idx="0">
                  <c:v>Storm*</c:v>
                </c:pt>
              </c:strCache>
            </c:strRef>
          </c:tx>
          <c:spPr>
            <a:ln w="28575" cap="rnd">
              <a:solidFill>
                <a:schemeClr val="accent3"/>
              </a:solidFill>
              <a:round/>
            </a:ln>
            <a:effectLst/>
          </c:spPr>
          <c:marker>
            <c:symbol val="none"/>
          </c:marker>
          <c:xVal>
            <c:numRef>
              <c:f>Sheet1!$A$2:$A$10</c:f>
              <c:numCache>
                <c:formatCode>General</c:formatCode>
                <c:ptCount val="9"/>
                <c:pt idx="0">
                  <c:v>0.04</c:v>
                </c:pt>
                <c:pt idx="1">
                  <c:v>0.4</c:v>
                </c:pt>
                <c:pt idx="2">
                  <c:v>4</c:v>
                </c:pt>
                <c:pt idx="3">
                  <c:v>40</c:v>
                </c:pt>
                <c:pt idx="4">
                  <c:v>80</c:v>
                </c:pt>
                <c:pt idx="5">
                  <c:v>200</c:v>
                </c:pt>
                <c:pt idx="6">
                  <c:v>400</c:v>
                </c:pt>
                <c:pt idx="7">
                  <c:v>600</c:v>
                </c:pt>
                <c:pt idx="8">
                  <c:v>800</c:v>
                </c:pt>
              </c:numCache>
            </c:numRef>
          </c:xVal>
          <c:yVal>
            <c:numRef>
              <c:f>Sheet1!$D$2:$D$10</c:f>
              <c:numCache>
                <c:formatCode>General</c:formatCode>
                <c:ptCount val="9"/>
                <c:pt idx="0">
                  <c:v>3.7199999999999997E-2</c:v>
                </c:pt>
                <c:pt idx="1">
                  <c:v>0.3422</c:v>
                </c:pt>
                <c:pt idx="2">
                  <c:v>3.63</c:v>
                </c:pt>
                <c:pt idx="3">
                  <c:v>36.916800000000002</c:v>
                </c:pt>
                <c:pt idx="4">
                  <c:v>70.661799999999999</c:v>
                </c:pt>
                <c:pt idx="5">
                  <c:v>162.65700000000001</c:v>
                </c:pt>
                <c:pt idx="6">
                  <c:v>385</c:v>
                </c:pt>
              </c:numCache>
            </c:numRef>
          </c:yVal>
          <c:smooth val="0"/>
        </c:ser>
        <c:dLbls>
          <c:showLegendKey val="0"/>
          <c:showVal val="0"/>
          <c:showCatName val="0"/>
          <c:showSerName val="0"/>
          <c:showPercent val="0"/>
          <c:showBubbleSize val="0"/>
        </c:dLbls>
        <c:axId val="390955392"/>
        <c:axId val="390957312"/>
      </c:scatterChart>
      <c:valAx>
        <c:axId val="390955392"/>
        <c:scaling>
          <c:orientation val="minMax"/>
          <c:max val="8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Input Rate (MB/s)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957312"/>
        <c:crosses val="autoZero"/>
        <c:crossBetween val="midCat"/>
      </c:valAx>
      <c:valAx>
        <c:axId val="39095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0955392"/>
        <c:crossesAt val="0"/>
        <c:crossBetween val="midCat"/>
      </c:valAx>
      <c:spPr>
        <a:noFill/>
        <a:ln>
          <a:noFill/>
        </a:ln>
        <a:effectLst/>
      </c:spPr>
    </c:plotArea>
    <c:legend>
      <c:legendPos val="b"/>
      <c:layout>
        <c:manualLayout>
          <c:xMode val="edge"/>
          <c:yMode val="edge"/>
          <c:x val="6.6637141937800667E-2"/>
          <c:y val="0.83742421747040996"/>
          <c:w val="0.86816889669370478"/>
          <c:h val="0.15269406487438417"/>
        </c:manualLayout>
      </c:layout>
      <c:overlay val="0"/>
      <c:spPr>
        <a:noFill/>
        <a:ln w="19050">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A0806-5F5A-4E66-B37F-ACBCB6A30527}" type="datetimeFigureOut">
              <a:rPr lang="en-GB" smtClean="0"/>
              <a:t>12/11/2016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B5A54-DEDF-4EAA-A418-E3AE6A4F6D7E}" type="slidenum">
              <a:rPr lang="en-GB" smtClean="0"/>
              <a:t>‹#›</a:t>
            </a:fld>
            <a:endParaRPr lang="en-GB"/>
          </a:p>
        </p:txBody>
      </p:sp>
    </p:spTree>
    <p:extLst>
      <p:ext uri="{BB962C8B-B14F-4D97-AF65-F5344CB8AC3E}">
        <p14:creationId xmlns:p14="http://schemas.microsoft.com/office/powerpoint/2010/main" val="66201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session I’m </a:t>
            </a:r>
            <a:r>
              <a:rPr lang="en-US" baseline="0" dirty="0" err="1" smtClean="0"/>
              <a:t>gonna</a:t>
            </a:r>
            <a:r>
              <a:rPr lang="en-US" baseline="0" dirty="0" smtClean="0"/>
              <a:t> talk about is called Streaming report of XXX</a:t>
            </a:r>
            <a:endParaRPr lang="en-US" dirty="0" smtClean="0"/>
          </a:p>
        </p:txBody>
      </p:sp>
      <p:sp>
        <p:nvSpPr>
          <p:cNvPr id="4" name="Slide Number Placeholder 3"/>
          <p:cNvSpPr>
            <a:spLocks noGrp="1"/>
          </p:cNvSpPr>
          <p:nvPr>
            <p:ph type="sldNum" sz="quarter" idx="10"/>
          </p:nvPr>
        </p:nvSpPr>
        <p:spPr/>
        <p:txBody>
          <a:bodyPr/>
          <a:lstStyle/>
          <a:p>
            <a:fld id="{CA3B5A54-DEDF-4EAA-A418-E3AE6A4F6D7E}" type="slidenum">
              <a:rPr lang="en-GB" smtClean="0"/>
              <a:t>1</a:t>
            </a:fld>
            <a:endParaRPr lang="en-GB"/>
          </a:p>
        </p:txBody>
      </p:sp>
    </p:spTree>
    <p:extLst>
      <p:ext uri="{BB962C8B-B14F-4D97-AF65-F5344CB8AC3E}">
        <p14:creationId xmlns:p14="http://schemas.microsoft.com/office/powerpoint/2010/main" val="289867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one is the </a:t>
            </a:r>
            <a:r>
              <a:rPr lang="en" dirty="0" smtClean="0"/>
              <a:t>Compositional api. The framework</a:t>
            </a:r>
            <a:r>
              <a:rPr lang="en" baseline="0" dirty="0" smtClean="0"/>
              <a:t> will provide some basic building blocks and user can customize their process unit on top of it, just like writing a MP job. The disadvantages of this API is the code </a:t>
            </a:r>
            <a:r>
              <a:rPr lang="en-US" baseline="0" dirty="0" smtClean="0"/>
              <a:t>redundancy and it’s hard for frameworks to </a:t>
            </a:r>
            <a:r>
              <a:rPr lang="en-US" baseline="0" dirty="0" err="1" smtClean="0"/>
              <a:t>optmize</a:t>
            </a:r>
            <a:r>
              <a:rPr lang="en-US" baseline="0" dirty="0" smtClean="0"/>
              <a:t> the internal logics. </a:t>
            </a:r>
            <a:endParaRPr lang="en" baseline="0" dirty="0" smtClean="0"/>
          </a:p>
          <a:p>
            <a:r>
              <a:rPr lang="en" baseline="0" dirty="0" smtClean="0"/>
              <a:t>XXX support that type of API. </a:t>
            </a:r>
          </a:p>
          <a:p>
            <a:endParaRPr lang="en"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10</a:t>
            </a:fld>
            <a:endParaRPr lang="en-GB"/>
          </a:p>
        </p:txBody>
      </p:sp>
    </p:spTree>
    <p:extLst>
      <p:ext uri="{BB962C8B-B14F-4D97-AF65-F5344CB8AC3E}">
        <p14:creationId xmlns:p14="http://schemas.microsoft.com/office/powerpoint/2010/main" val="392540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 one is called </a:t>
            </a:r>
            <a:r>
              <a:rPr lang="en" dirty="0" smtClean="0"/>
              <a:t>Declarative api, the framework</a:t>
            </a:r>
            <a:r>
              <a:rPr lang="en" baseline="0" dirty="0" smtClean="0"/>
              <a:t> will provide rich predefined functions, like map, flatmap, fliter and ext.  user use them to construsts their own business logics. </a:t>
            </a:r>
          </a:p>
          <a:p>
            <a:r>
              <a:rPr lang="en" baseline="0" dirty="0" smtClean="0"/>
              <a:t>This type of api is much more concise and framework usually can further optimize the workflow to achieve better performance. </a:t>
            </a:r>
          </a:p>
          <a:p>
            <a:r>
              <a:rPr lang="en-US" baseline="0" dirty="0" smtClean="0"/>
              <a:t>XXX support declarative </a:t>
            </a:r>
            <a:r>
              <a:rPr lang="en-US" baseline="0" dirty="0" err="1" smtClean="0"/>
              <a:t>api</a:t>
            </a:r>
            <a:r>
              <a:rPr lang="en-US" baseline="0" dirty="0" smtClean="0"/>
              <a:t> and here is an example of word count.</a:t>
            </a:r>
            <a:endParaRPr lang="en" baseline="0"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11</a:t>
            </a:fld>
            <a:endParaRPr lang="en-GB"/>
          </a:p>
        </p:txBody>
      </p:sp>
    </p:spTree>
    <p:extLst>
      <p:ext uri="{BB962C8B-B14F-4D97-AF65-F5344CB8AC3E}">
        <p14:creationId xmlns:p14="http://schemas.microsoft.com/office/powerpoint/2010/main" val="93637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next</a:t>
            </a:r>
            <a:r>
              <a:rPr lang="en-US" baseline="0" dirty="0" smtClean="0"/>
              <a:t> one is </a:t>
            </a:r>
            <a:r>
              <a:rPr lang="en-US" dirty="0" smtClean="0"/>
              <a:t>Statistical </a:t>
            </a:r>
            <a:r>
              <a:rPr lang="en-US" dirty="0" err="1" smtClean="0"/>
              <a:t>api</a:t>
            </a:r>
            <a:r>
              <a:rPr lang="en-US" dirty="0" smtClean="0"/>
              <a:t>,</a:t>
            </a:r>
            <a:r>
              <a:rPr lang="en-US" baseline="0" dirty="0" smtClean="0"/>
              <a:t> user can just use P or R to analysis large amounts of data,  which is quite friendly to data scientist.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Sp</a:t>
            </a:r>
            <a:r>
              <a:rPr lang="en-US" baseline="0" dirty="0" smtClean="0"/>
              <a:t>, storm both support p </a:t>
            </a:r>
            <a:r>
              <a:rPr lang="en-US" baseline="0" dirty="0" err="1" smtClean="0"/>
              <a:t>api</a:t>
            </a:r>
            <a:r>
              <a:rPr lang="en-US" baseline="0" dirty="0" smtClean="0"/>
              <a:t> and heron’s p support is still under experimental. </a:t>
            </a:r>
          </a:p>
          <a:p>
            <a:endParaRPr lang="en-US" baseline="0" dirty="0" smtClean="0"/>
          </a:p>
          <a:p>
            <a:r>
              <a:rPr lang="en-US" baseline="0" dirty="0" smtClean="0"/>
              <a:t>And about the support for R language, spark itself support R, not spark streaming. But in spark 2.0, the spark streaming and spark </a:t>
            </a:r>
            <a:r>
              <a:rPr lang="en-US" baseline="0" dirty="0" err="1" smtClean="0"/>
              <a:t>sql</a:t>
            </a:r>
            <a:r>
              <a:rPr lang="en-US" baseline="0" dirty="0" smtClean="0"/>
              <a:t> are integrated together so it won’t be </a:t>
            </a:r>
            <a:r>
              <a:rPr lang="en-US" baseline="0" dirty="0" err="1" smtClean="0"/>
              <a:t>diffcult</a:t>
            </a:r>
            <a:r>
              <a:rPr lang="en-US" baseline="0" dirty="0" smtClean="0"/>
              <a:t> to have R support . And Storm’s R language support is a third-party implementation, not included in the </a:t>
            </a:r>
            <a:r>
              <a:rPr lang="en-US" baseline="0" dirty="0" err="1" smtClean="0"/>
              <a:t>officall</a:t>
            </a:r>
            <a:r>
              <a:rPr lang="en-US" baseline="0" dirty="0" smtClean="0"/>
              <a:t> release.</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12</a:t>
            </a:fld>
            <a:endParaRPr lang="en-GB"/>
          </a:p>
        </p:txBody>
      </p:sp>
    </p:spTree>
    <p:extLst>
      <p:ext uri="{BB962C8B-B14F-4D97-AF65-F5344CB8AC3E}">
        <p14:creationId xmlns:p14="http://schemas.microsoft.com/office/powerpoint/2010/main" val="96927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is the SQL support. Generally a </a:t>
            </a:r>
            <a:r>
              <a:rPr lang="en-US" baseline="0" dirty="0" err="1" smtClean="0"/>
              <a:t>sql</a:t>
            </a:r>
            <a:r>
              <a:rPr lang="en-US" baseline="0" dirty="0" smtClean="0"/>
              <a:t> statements will be passed into a parser and then a optimizer and finally be translated into physical execution plan for different engines.</a:t>
            </a:r>
          </a:p>
          <a:p>
            <a:r>
              <a:rPr lang="en-US" baseline="0" dirty="0" smtClean="0"/>
              <a:t>SS and </a:t>
            </a:r>
            <a:r>
              <a:rPr lang="en-US" baseline="0" dirty="0" err="1" smtClean="0"/>
              <a:t>flink</a:t>
            </a:r>
            <a:r>
              <a:rPr lang="en-US" baseline="0" dirty="0" smtClean="0"/>
              <a:t> bother support a fusion style </a:t>
            </a:r>
            <a:r>
              <a:rPr lang="en-US" baseline="0" dirty="0" err="1" smtClean="0"/>
              <a:t>sql</a:t>
            </a:r>
            <a:r>
              <a:rPr lang="en-US" baseline="0" dirty="0" smtClean="0"/>
              <a:t>, which means you can mix your java or </a:t>
            </a:r>
            <a:r>
              <a:rPr lang="en-US" baseline="0" dirty="0" err="1" smtClean="0"/>
              <a:t>scala</a:t>
            </a:r>
            <a:r>
              <a:rPr lang="en-US" baseline="0" dirty="0" smtClean="0"/>
              <a:t> code with a </a:t>
            </a:r>
            <a:r>
              <a:rPr lang="en-US" baseline="0" dirty="0" err="1" smtClean="0"/>
              <a:t>sql</a:t>
            </a:r>
            <a:r>
              <a:rPr lang="en-US" baseline="0" dirty="0" smtClean="0"/>
              <a:t> statement.</a:t>
            </a:r>
          </a:p>
          <a:p>
            <a:r>
              <a:rPr lang="en-US" baseline="0" dirty="0" smtClean="0"/>
              <a:t>Another one is a pure style </a:t>
            </a:r>
            <a:r>
              <a:rPr lang="en-US" baseline="0" dirty="0" err="1" smtClean="0"/>
              <a:t>sql</a:t>
            </a:r>
            <a:r>
              <a:rPr lang="en-US" baseline="0" dirty="0" smtClean="0"/>
              <a:t> support. Suppose you already have a </a:t>
            </a:r>
            <a:r>
              <a:rPr lang="en-US" baseline="0" dirty="0" err="1" smtClean="0"/>
              <a:t>sql</a:t>
            </a:r>
            <a:r>
              <a:rPr lang="en-US" baseline="0" dirty="0" smtClean="0"/>
              <a:t> query statement file, then that file can be directly executed by some corresponding scripts. Trident and Spark support that kind of style while spark streaming does not, but it’s also not difficult to support.</a:t>
            </a:r>
            <a:endParaRPr lang="en-US" dirty="0" smtClean="0"/>
          </a:p>
        </p:txBody>
      </p:sp>
      <p:sp>
        <p:nvSpPr>
          <p:cNvPr id="4" name="Slide Number Placeholder 3"/>
          <p:cNvSpPr>
            <a:spLocks noGrp="1"/>
          </p:cNvSpPr>
          <p:nvPr>
            <p:ph type="sldNum" sz="quarter" idx="10"/>
          </p:nvPr>
        </p:nvSpPr>
        <p:spPr/>
        <p:txBody>
          <a:bodyPr/>
          <a:lstStyle/>
          <a:p>
            <a:fld id="{CA3B5A54-DEDF-4EAA-A418-E3AE6A4F6D7E}" type="slidenum">
              <a:rPr lang="en-GB" smtClean="0"/>
              <a:t>13</a:t>
            </a:fld>
            <a:endParaRPr lang="en-GB"/>
          </a:p>
        </p:txBody>
      </p:sp>
    </p:spTree>
    <p:extLst>
      <p:ext uri="{BB962C8B-B14F-4D97-AF65-F5344CB8AC3E}">
        <p14:creationId xmlns:p14="http://schemas.microsoft.com/office/powerpoint/2010/main" val="161014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is a</a:t>
            </a:r>
            <a:r>
              <a:rPr lang="en-US" baseline="0" dirty="0" smtClean="0"/>
              <a:t> overall of different kinds of API that each engine support. </a:t>
            </a:r>
          </a:p>
          <a:p>
            <a:pPr marL="0" indent="0">
              <a:buFont typeface="Arial" panose="020B0604020202020204" pitchFamily="34" charset="0"/>
              <a:buNone/>
            </a:pPr>
            <a:r>
              <a:rPr lang="en-US" baseline="0" dirty="0" smtClean="0"/>
              <a:t>At the time we finished this report, which is few months ago, </a:t>
            </a:r>
          </a:p>
          <a:p>
            <a:pPr marL="0" indent="0">
              <a:buFont typeface="Arial" panose="020B0604020202020204" pitchFamily="34" charset="0"/>
              <a:buNone/>
            </a:pPr>
            <a:r>
              <a:rPr lang="en-US" baseline="0" dirty="0" smtClean="0"/>
              <a:t>Storm not support… </a:t>
            </a:r>
          </a:p>
          <a:p>
            <a:pPr marL="0" indent="0">
              <a:buFont typeface="Arial" panose="020B0604020202020204" pitchFamily="34" charset="0"/>
              <a:buNone/>
            </a:pPr>
            <a:r>
              <a:rPr lang="en-US" baseline="0" dirty="0" err="1" smtClean="0"/>
              <a:t>Flink</a:t>
            </a:r>
            <a:r>
              <a:rPr lang="en-US" baseline="0" dirty="0" smtClean="0"/>
              <a:t> only </a:t>
            </a:r>
            <a:r>
              <a:rPr lang="en-US" sz="1200" b="0" i="0" kern="1200" dirty="0" smtClean="0">
                <a:solidFill>
                  <a:schemeClr val="tx1"/>
                </a:solidFill>
                <a:effectLst/>
                <a:latin typeface="Arial" panose="020B0604020202020204" pitchFamily="34" charset="0"/>
                <a:ea typeface="+mn-ea"/>
                <a:cs typeface="+mn-cs"/>
              </a:rPr>
              <a:t> supports query-related SQL syntax and only a subset of the comprehensive SQL standard. </a:t>
            </a:r>
            <a:endParaRPr lang="en-US" baseline="0" dirty="0" smtClean="0"/>
          </a:p>
          <a:p>
            <a:pPr marL="0" indent="0">
              <a:buFont typeface="Arial" panose="020B0604020202020204" pitchFamily="34" charset="0"/>
              <a:buNone/>
            </a:pPr>
            <a:r>
              <a:rPr lang="en-US" baseline="0" dirty="0" smtClean="0"/>
              <a:t>Spark support almost all kinds of </a:t>
            </a:r>
            <a:r>
              <a:rPr lang="en-US" baseline="0" dirty="0" err="1" smtClean="0"/>
              <a:t>sql</a:t>
            </a:r>
            <a:r>
              <a:rPr lang="en-US" baseline="0" dirty="0" smtClean="0"/>
              <a:t> </a:t>
            </a:r>
            <a:r>
              <a:rPr lang="en-US" baseline="0" dirty="0" err="1" smtClean="0"/>
              <a:t>querys</a:t>
            </a:r>
            <a:r>
              <a:rPr lang="en-US" baseline="0" dirty="0" smtClean="0"/>
              <a:t>, and officially the spark team claimed that spark supports </a:t>
            </a:r>
            <a:r>
              <a:rPr lang="en-US" baseline="0" dirty="0" err="1" smtClean="0"/>
              <a:t>sql</a:t>
            </a:r>
            <a:r>
              <a:rPr lang="en-US" baseline="0" dirty="0" smtClean="0"/>
              <a:t> 2003 standard, which is definitely the most powerful among these engines for now.</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14</a:t>
            </a:fld>
            <a:endParaRPr lang="en-GB"/>
          </a:p>
        </p:txBody>
      </p:sp>
    </p:spTree>
    <p:extLst>
      <p:ext uri="{BB962C8B-B14F-4D97-AF65-F5344CB8AC3E}">
        <p14:creationId xmlns:p14="http://schemas.microsoft.com/office/powerpoint/2010/main" val="1020825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t>
            </a:r>
            <a:r>
              <a:rPr lang="en-US" baseline="0" dirty="0" smtClean="0"/>
              <a:t>, next we will have a look at runtime mode.</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15</a:t>
            </a:fld>
            <a:endParaRPr lang="en-GB"/>
          </a:p>
        </p:txBody>
      </p:sp>
    </p:spTree>
    <p:extLst>
      <p:ext uri="{BB962C8B-B14F-4D97-AF65-F5344CB8AC3E}">
        <p14:creationId xmlns:p14="http://schemas.microsoft.com/office/powerpoint/2010/main" val="398096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heron’s each task is launched in a independent process, which is called Heron instance. There are two threads running on it, the first one is gateway thread, which takes charge of </a:t>
            </a:r>
            <a:r>
              <a:rPr lang="en-US" baseline="0" dirty="0" err="1" smtClean="0"/>
              <a:t>receving</a:t>
            </a:r>
            <a:r>
              <a:rPr lang="en-US" baseline="0" dirty="0" smtClean="0"/>
              <a:t> and sending message(Stream Manager), another one is the task execution thread which execute user logic.</a:t>
            </a:r>
          </a:p>
          <a:p>
            <a:r>
              <a:rPr lang="en-US" baseline="0" dirty="0" smtClean="0"/>
              <a:t>This runtime model is friendly to </a:t>
            </a:r>
            <a:r>
              <a:rPr lang="en-US" baseline="0" dirty="0" err="1" smtClean="0"/>
              <a:t>montoring</a:t>
            </a:r>
            <a:r>
              <a:rPr lang="en-US" baseline="0" dirty="0" smtClean="0"/>
              <a:t> and debugging since all the tasks are isolated in different processes. And once a task failed, it won’t have any impact on other running tasks.</a:t>
            </a:r>
          </a:p>
          <a:p>
            <a:endParaRPr lang="en-US" baseline="0" dirty="0" smtClean="0"/>
          </a:p>
          <a:p>
            <a:r>
              <a:rPr lang="en-US" baseline="0" dirty="0" smtClean="0"/>
              <a:t>But all the tasks from </a:t>
            </a:r>
            <a:r>
              <a:rPr lang="en-US" baseline="0" dirty="0" err="1" smtClean="0"/>
              <a:t>differnent</a:t>
            </a:r>
            <a:r>
              <a:rPr lang="en-US" baseline="0" dirty="0" smtClean="0"/>
              <a:t> applications are running in a same process. The major disadvantage of this is that there is no isolation between different apps, one </a:t>
            </a:r>
            <a:r>
              <a:rPr lang="en-US" dirty="0" smtClean="0"/>
              <a:t>problematic app may cause problems</a:t>
            </a:r>
            <a:r>
              <a:rPr lang="en-US" baseline="0" dirty="0" smtClean="0"/>
              <a:t> on other irrelevant apps, which is usually unacceptable in a production environment. </a:t>
            </a:r>
          </a:p>
          <a:p>
            <a:r>
              <a:rPr lang="en-US" baseline="0" dirty="0" smtClean="0"/>
              <a:t>Currently the </a:t>
            </a:r>
            <a:r>
              <a:rPr lang="en-US" baseline="0" dirty="0" err="1" smtClean="0"/>
              <a:t>flink</a:t>
            </a:r>
            <a:r>
              <a:rPr lang="en-US" baseline="0" dirty="0" smtClean="0"/>
              <a:t> community has already been aware of this problem and is trying to optimize </a:t>
            </a:r>
            <a:r>
              <a:rPr lang="en-US" baseline="0" dirty="0" err="1" smtClean="0"/>
              <a:t>flink’s</a:t>
            </a:r>
            <a:r>
              <a:rPr lang="en-US" baseline="0" dirty="0" smtClean="0"/>
              <a:t> run time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16</a:t>
            </a:fld>
            <a:endParaRPr lang="en-GB"/>
          </a:p>
        </p:txBody>
      </p:sp>
    </p:spTree>
    <p:extLst>
      <p:ext uri="{BB962C8B-B14F-4D97-AF65-F5344CB8AC3E}">
        <p14:creationId xmlns:p14="http://schemas.microsoft.com/office/powerpoint/2010/main" val="1297627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a:t>
            </a:r>
            <a:r>
              <a:rPr lang="en-US" baseline="0" dirty="0" smtClean="0"/>
              <a:t>’s single task is also running in a single thread but different apps will launch different </a:t>
            </a:r>
            <a:r>
              <a:rPr lang="en-US" baseline="0" dirty="0" err="1" smtClean="0"/>
              <a:t>jvms</a:t>
            </a:r>
            <a:r>
              <a:rPr lang="en-US" baseline="0" dirty="0" smtClean="0"/>
              <a:t>, which eliminate the problem in </a:t>
            </a:r>
            <a:r>
              <a:rPr lang="en-US" baseline="0" dirty="0" err="1" smtClean="0"/>
              <a:t>flink</a:t>
            </a:r>
            <a:r>
              <a:rPr lang="en-US" baseline="0" dirty="0" smtClean="0"/>
              <a:t>. </a:t>
            </a:r>
          </a:p>
          <a:p>
            <a:endParaRPr lang="en-US" baseline="0" dirty="0" smtClean="0"/>
          </a:p>
          <a:p>
            <a:r>
              <a:rPr lang="en-US" baseline="0" dirty="0" smtClean="0"/>
              <a:t>S, t, </a:t>
            </a:r>
            <a:r>
              <a:rPr lang="en-US" baseline="0" dirty="0" err="1" smtClean="0"/>
              <a:t>gp’s</a:t>
            </a:r>
            <a:r>
              <a:rPr lang="en-US" baseline="0" dirty="0" smtClean="0"/>
              <a:t> runtime model are similar to spark, but multiple tasks from the same app can run in a same thread. This way maybe more efficient in some use cases but it makes the application profiling and debugging much more difficult because user can not easily locate a particular task.</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17</a:t>
            </a:fld>
            <a:endParaRPr lang="en-GB"/>
          </a:p>
        </p:txBody>
      </p:sp>
    </p:spTree>
    <p:extLst>
      <p:ext uri="{BB962C8B-B14F-4D97-AF65-F5344CB8AC3E}">
        <p14:creationId xmlns:p14="http://schemas.microsoft.com/office/powerpoint/2010/main" val="1826813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we’ll briefly go </a:t>
            </a:r>
            <a:r>
              <a:rPr lang="en-US" dirty="0" err="1" smtClean="0"/>
              <a:t>throught</a:t>
            </a:r>
            <a:r>
              <a:rPr lang="en-US" dirty="0" smtClean="0"/>
              <a:t> a</a:t>
            </a:r>
            <a:r>
              <a:rPr lang="en-US" baseline="0" dirty="0" smtClean="0"/>
              <a:t> MISC of extra features that user may be interested in</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18</a:t>
            </a:fld>
            <a:endParaRPr lang="en-GB"/>
          </a:p>
        </p:txBody>
      </p:sp>
    </p:spTree>
    <p:extLst>
      <p:ext uri="{BB962C8B-B14F-4D97-AF65-F5344CB8AC3E}">
        <p14:creationId xmlns:p14="http://schemas.microsoft.com/office/powerpoint/2010/main" val="41674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 first one is the window</a:t>
            </a:r>
            <a:r>
              <a:rPr lang="en-US" baseline="0" dirty="0" smtClean="0"/>
              <a:t> support. Here we listed three types of windows, sliding window is based on time, </a:t>
            </a:r>
            <a:r>
              <a:rPr lang="en-US" baseline="0" dirty="0" err="1" smtClean="0"/>
              <a:t>cou</a:t>
            </a:r>
            <a:r>
              <a:rPr lang="en-US" baseline="0" dirty="0" smtClean="0"/>
              <a:t> win is based on mess count and session window is based on the </a:t>
            </a:r>
            <a:r>
              <a:rPr lang="en-US" baseline="0" dirty="0" err="1" smtClean="0"/>
              <a:t>bussiness</a:t>
            </a:r>
            <a:r>
              <a:rPr lang="en-US" baseline="0" dirty="0" smtClean="0"/>
              <a:t> related session logic.</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err="1" smtClean="0"/>
              <a:t>Flink</a:t>
            </a:r>
            <a:r>
              <a:rPr lang="en-US" baseline="0" dirty="0" smtClean="0"/>
              <a:t> support best. </a:t>
            </a:r>
          </a:p>
          <a:p>
            <a:pPr marL="0" indent="0">
              <a:buFont typeface="Arial" panose="020B0604020202020204" pitchFamily="34" charset="0"/>
              <a:buNone/>
            </a:pPr>
            <a:r>
              <a:rPr lang="en-US" baseline="0" dirty="0" smtClean="0"/>
              <a:t>GP heron lags a little bit behind. </a:t>
            </a:r>
          </a:p>
          <a:p>
            <a:pPr marL="0" indent="0">
              <a:buFont typeface="Arial" panose="020B0604020202020204" pitchFamily="34" charset="0"/>
              <a:buNone/>
            </a:pPr>
            <a:r>
              <a:rPr lang="en-US" baseline="0" dirty="0" smtClean="0"/>
              <a:t>Spark currently only support sliding window but session window will be supported in later releases.</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19</a:t>
            </a:fld>
            <a:endParaRPr lang="en-GB"/>
          </a:p>
        </p:txBody>
      </p:sp>
    </p:spTree>
    <p:extLst>
      <p:ext uri="{BB962C8B-B14F-4D97-AF65-F5344CB8AC3E}">
        <p14:creationId xmlns:p14="http://schemas.microsoft.com/office/powerpoint/2010/main" val="337933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report, we chosen</a:t>
            </a:r>
            <a:r>
              <a:rPr lang="en-US" baseline="0" dirty="0" smtClean="0"/>
              <a:t> 5 streaming frameworks, including ...</a:t>
            </a:r>
          </a:p>
          <a:p>
            <a:r>
              <a:rPr lang="en-US" baseline="0" dirty="0" smtClean="0"/>
              <a:t>Here I should mention that GP is a apache incubator project that initiated by Intel and Heron is successor of Storm in Twitter and now it’s also open sourced.</a:t>
            </a:r>
          </a:p>
          <a:p>
            <a:endParaRPr lang="en-US" baseline="0" dirty="0" smtClean="0"/>
          </a:p>
          <a:p>
            <a:r>
              <a:rPr lang="en-US" baseline="0" dirty="0" smtClean="0"/>
              <a:t>This report covers 3 parts of comparison, first we’ll go through the core streaming engine features of each framework, then we have a MISC of other features that user may be interested in. and the last part is the performance evaluation report.</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a:t>
            </a:fld>
            <a:endParaRPr lang="en-GB"/>
          </a:p>
        </p:txBody>
      </p:sp>
    </p:spTree>
    <p:extLst>
      <p:ext uri="{BB962C8B-B14F-4D97-AF65-F5344CB8AC3E}">
        <p14:creationId xmlns:p14="http://schemas.microsoft.com/office/powerpoint/2010/main" val="2514016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a:t>
            </a:r>
            <a:r>
              <a:rPr lang="en-US" dirty="0" smtClean="0"/>
              <a:t>we are talking about</a:t>
            </a:r>
            <a:r>
              <a:rPr lang="en-US" baseline="0" dirty="0" smtClean="0"/>
              <a:t> </a:t>
            </a:r>
            <a:r>
              <a:rPr lang="en-US" altLang="zh-CN" dirty="0" smtClean="0"/>
              <a:t>Out-of-order Processing. </a:t>
            </a:r>
          </a:p>
          <a:p>
            <a:r>
              <a:rPr lang="en-US" altLang="zh-CN" dirty="0" smtClean="0"/>
              <a:t>Here we have three terminologies.</a:t>
            </a:r>
            <a:r>
              <a:rPr lang="en-US" altLang="zh-CN" baseline="0" dirty="0" smtClean="0"/>
              <a:t> </a:t>
            </a:r>
            <a:endParaRPr lang="en-US" altLang="zh-CN" dirty="0" smtClean="0"/>
          </a:p>
          <a:p>
            <a:r>
              <a:rPr lang="en-US" sz="1200" b="1" i="0" kern="1200" dirty="0" smtClean="0">
                <a:solidFill>
                  <a:schemeClr val="tx1"/>
                </a:solidFill>
                <a:effectLst/>
                <a:latin typeface="Arial" panose="020B0604020202020204" pitchFamily="34" charset="0"/>
                <a:ea typeface="+mn-ea"/>
                <a:cs typeface="+mn-cs"/>
              </a:rPr>
              <a:t>Event time</a:t>
            </a:r>
            <a:r>
              <a:rPr lang="en-US" sz="1200" b="0" i="0" kern="1200" dirty="0" smtClean="0">
                <a:solidFill>
                  <a:schemeClr val="tx1"/>
                </a:solidFill>
                <a:effectLst/>
                <a:latin typeface="Arial" panose="020B0604020202020204" pitchFamily="34" charset="0"/>
                <a:ea typeface="+mn-ea"/>
                <a:cs typeface="+mn-cs"/>
              </a:rPr>
              <a:t>, which is the time at which events actually </a:t>
            </a:r>
            <a:r>
              <a:rPr lang="en-US" sz="1200" b="0" i="1" kern="1200" dirty="0" smtClean="0">
                <a:solidFill>
                  <a:schemeClr val="tx1"/>
                </a:solidFill>
                <a:effectLst/>
                <a:latin typeface="Arial" panose="020B0604020202020204" pitchFamily="34" charset="0"/>
                <a:ea typeface="+mn-ea"/>
                <a:cs typeface="+mn-cs"/>
              </a:rPr>
              <a:t>occurred</a:t>
            </a:r>
            <a:r>
              <a:rPr lang="en-US" sz="1200" b="0" i="0" kern="1200" dirty="0" smtClean="0">
                <a:solidFill>
                  <a:schemeClr val="tx1"/>
                </a:solidFill>
                <a:effectLst/>
                <a:latin typeface="Arial" panose="020B0604020202020204" pitchFamily="34" charset="0"/>
                <a:ea typeface="+mn-ea"/>
                <a:cs typeface="+mn-cs"/>
              </a:rPr>
              <a:t>.</a:t>
            </a:r>
          </a:p>
          <a:p>
            <a:r>
              <a:rPr lang="en-US" sz="1200" b="1" i="0" kern="1200" dirty="0" smtClean="0">
                <a:solidFill>
                  <a:schemeClr val="tx1"/>
                </a:solidFill>
                <a:effectLst/>
                <a:latin typeface="Arial" panose="020B0604020202020204" pitchFamily="34" charset="0"/>
                <a:ea typeface="+mn-ea"/>
                <a:cs typeface="+mn-cs"/>
              </a:rPr>
              <a:t>Processing time</a:t>
            </a:r>
            <a:r>
              <a:rPr lang="en-US" sz="1200" b="0" i="0" kern="1200" dirty="0" smtClean="0">
                <a:solidFill>
                  <a:schemeClr val="tx1"/>
                </a:solidFill>
                <a:effectLst/>
                <a:latin typeface="Arial" panose="020B0604020202020204" pitchFamily="34" charset="0"/>
                <a:ea typeface="+mn-ea"/>
                <a:cs typeface="+mn-cs"/>
              </a:rPr>
              <a:t>, which is the time at which events are </a:t>
            </a:r>
            <a:r>
              <a:rPr lang="en-US" sz="1200" b="0" i="1" kern="1200" dirty="0" smtClean="0">
                <a:solidFill>
                  <a:schemeClr val="tx1"/>
                </a:solidFill>
                <a:effectLst/>
                <a:latin typeface="Arial" panose="020B0604020202020204" pitchFamily="34" charset="0"/>
                <a:ea typeface="+mn-ea"/>
                <a:cs typeface="+mn-cs"/>
              </a:rPr>
              <a:t>observed</a:t>
            </a:r>
            <a:r>
              <a:rPr lang="en-US" sz="1200" b="0" i="0" kern="1200" dirty="0" smtClean="0">
                <a:solidFill>
                  <a:schemeClr val="tx1"/>
                </a:solidFill>
                <a:effectLst/>
                <a:latin typeface="Arial" panose="020B0604020202020204" pitchFamily="34" charset="0"/>
                <a:ea typeface="+mn-ea"/>
                <a:cs typeface="+mn-cs"/>
              </a:rPr>
              <a:t> in the system.</a:t>
            </a:r>
            <a:endParaRPr lang="en-US" sz="1200" b="1" i="0" kern="1200" dirty="0" smtClean="0">
              <a:solidFill>
                <a:schemeClr val="tx1"/>
              </a:solidFill>
              <a:effectLst/>
              <a:latin typeface="Arial" panose="020B0604020202020204"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Arial" panose="020B0604020202020204" pitchFamily="34" charset="0"/>
                <a:ea typeface="+mn-ea"/>
                <a:cs typeface="+mn-cs"/>
              </a:rPr>
              <a:t>Watermarks:</a:t>
            </a:r>
            <a:r>
              <a:rPr lang="en-US" sz="1200" b="0" i="0" kern="1200" dirty="0" smtClean="0">
                <a:solidFill>
                  <a:schemeClr val="tx1"/>
                </a:solidFill>
                <a:effectLst/>
                <a:latin typeface="Arial" panose="020B0604020202020204" pitchFamily="34" charset="0"/>
                <a:ea typeface="+mn-ea"/>
                <a:cs typeface="+mn-cs"/>
              </a:rPr>
              <a:t> A watermark is a notion of input completeness with respect to event times. A watermark with a value of time X makes the statement: “all input data with event times less than X have been observed.” As such, watermarks act as a metric of progress when observing an unbounded data source with no known end.</a:t>
            </a:r>
          </a:p>
          <a:p>
            <a:endParaRPr lang="en-US" altLang="zh-CN" dirty="0" smtClean="0"/>
          </a:p>
          <a:p>
            <a:r>
              <a:rPr lang="en-US" dirty="0" smtClean="0"/>
              <a:t>Storm,</a:t>
            </a:r>
            <a:r>
              <a:rPr lang="en-US" baseline="0" dirty="0" smtClean="0"/>
              <a:t> </a:t>
            </a:r>
            <a:r>
              <a:rPr lang="en-US" baseline="0" dirty="0" err="1" smtClean="0"/>
              <a:t>flink</a:t>
            </a:r>
            <a:r>
              <a:rPr lang="en-US" baseline="0" dirty="0" smtClean="0"/>
              <a:t>, </a:t>
            </a:r>
            <a:r>
              <a:rPr lang="en-US" baseline="0" dirty="0" err="1" smtClean="0"/>
              <a:t>gp</a:t>
            </a:r>
            <a:r>
              <a:rPr lang="en-US" baseline="0" dirty="0" smtClean="0"/>
              <a:t> </a:t>
            </a:r>
            <a:r>
              <a:rPr lang="en-US" baseline="0" dirty="0" err="1" smtClean="0"/>
              <a:t>supppot</a:t>
            </a:r>
            <a:r>
              <a:rPr lang="en-US" baseline="0" dirty="0" smtClean="0"/>
              <a:t> all these p t et wt. </a:t>
            </a:r>
          </a:p>
          <a:p>
            <a:r>
              <a:rPr lang="en-US" baseline="0" dirty="0" smtClean="0"/>
              <a:t>Form 2.0 spark support processing time and event time, before that, spark only support processing time. BTW, the community claimed that they will also support watermark in the future.  </a:t>
            </a:r>
          </a:p>
        </p:txBody>
      </p:sp>
      <p:sp>
        <p:nvSpPr>
          <p:cNvPr id="4" name="Slide Number Placeholder 3"/>
          <p:cNvSpPr>
            <a:spLocks noGrp="1"/>
          </p:cNvSpPr>
          <p:nvPr>
            <p:ph type="sldNum" sz="quarter" idx="10"/>
          </p:nvPr>
        </p:nvSpPr>
        <p:spPr/>
        <p:txBody>
          <a:bodyPr/>
          <a:lstStyle/>
          <a:p>
            <a:fld id="{CA3B5A54-DEDF-4EAA-A418-E3AE6A4F6D7E}" type="slidenum">
              <a:rPr lang="en-GB" smtClean="0"/>
              <a:t>20</a:t>
            </a:fld>
            <a:endParaRPr lang="en-GB"/>
          </a:p>
        </p:txBody>
      </p:sp>
    </p:spTree>
    <p:extLst>
      <p:ext uri="{BB962C8B-B14F-4D97-AF65-F5344CB8AC3E}">
        <p14:creationId xmlns:p14="http://schemas.microsoft.com/office/powerpoint/2010/main" val="422585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the memory management point of view, </a:t>
            </a:r>
            <a:r>
              <a:rPr lang="en-US" baseline="0" dirty="0" err="1" smtClean="0"/>
              <a:t>flink</a:t>
            </a:r>
            <a:r>
              <a:rPr lang="en-US" baseline="0" dirty="0" smtClean="0"/>
              <a:t> can manage the memory by itself, including on-heap and off-heap memory, which can be used to avoid too much </a:t>
            </a:r>
            <a:r>
              <a:rPr lang="en-US" baseline="0" dirty="0" err="1" smtClean="0"/>
              <a:t>gc</a:t>
            </a:r>
            <a:r>
              <a:rPr lang="en-US" baseline="0" dirty="0" smtClean="0"/>
              <a:t> and to get better performance . </a:t>
            </a:r>
          </a:p>
          <a:p>
            <a:r>
              <a:rPr lang="en-US" baseline="0" dirty="0" smtClean="0"/>
              <a:t>Project Tungsten is including in spark 1.5 which basically do the same thing as </a:t>
            </a:r>
            <a:r>
              <a:rPr lang="en-US" baseline="0" dirty="0" err="1" smtClean="0"/>
              <a:t>flink</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21</a:t>
            </a:fld>
            <a:endParaRPr lang="en-GB"/>
          </a:p>
        </p:txBody>
      </p:sp>
    </p:spTree>
    <p:extLst>
      <p:ext uri="{BB962C8B-B14F-4D97-AF65-F5344CB8AC3E}">
        <p14:creationId xmlns:p14="http://schemas.microsoft.com/office/powerpoint/2010/main" val="283819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About </a:t>
            </a:r>
            <a:r>
              <a:rPr lang="en-US" dirty="0" err="1" smtClean="0"/>
              <a:t>resouce</a:t>
            </a:r>
            <a:r>
              <a:rPr lang="en-US" baseline="0" dirty="0" smtClean="0"/>
              <a:t> management, currently only </a:t>
            </a:r>
            <a:r>
              <a:rPr lang="en-US" baseline="0" dirty="0" err="1" smtClean="0"/>
              <a:t>gp</a:t>
            </a:r>
            <a:r>
              <a:rPr lang="en-US" baseline="0" dirty="0" smtClean="0"/>
              <a:t> and </a:t>
            </a:r>
            <a:r>
              <a:rPr lang="en-US" baseline="0" dirty="0" err="1" smtClean="0"/>
              <a:t>flink</a:t>
            </a:r>
            <a:r>
              <a:rPr lang="en-US" baseline="0" dirty="0" smtClean="0"/>
              <a:t> does not support </a:t>
            </a:r>
            <a:r>
              <a:rPr lang="en-US" baseline="0" dirty="0" err="1" smtClean="0"/>
              <a:t>mesos</a:t>
            </a:r>
            <a:r>
              <a:rPr lang="en-US" baseline="0" dirty="0" smtClean="0"/>
              <a:t>. Storm’s yarn and </a:t>
            </a:r>
            <a:r>
              <a:rPr lang="en-US" baseline="0" dirty="0" err="1" smtClean="0"/>
              <a:t>mesos</a:t>
            </a:r>
            <a:r>
              <a:rPr lang="en-US" baseline="0" dirty="0" smtClean="0"/>
              <a:t> support are also 3</a:t>
            </a:r>
            <a:r>
              <a:rPr lang="en-US" baseline="30000" dirty="0" smtClean="0"/>
              <a:t>rd</a:t>
            </a:r>
            <a:r>
              <a:rPr lang="en-US" baseline="0" dirty="0" smtClean="0"/>
              <a:t>-party </a:t>
            </a:r>
            <a:r>
              <a:rPr lang="en-US" baseline="0" dirty="0" err="1" smtClean="0"/>
              <a:t>impl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22</a:t>
            </a:fld>
            <a:endParaRPr lang="en-GB"/>
          </a:p>
        </p:txBody>
      </p:sp>
    </p:spTree>
    <p:extLst>
      <p:ext uri="{BB962C8B-B14F-4D97-AF65-F5344CB8AC3E}">
        <p14:creationId xmlns:p14="http://schemas.microsoft.com/office/powerpoint/2010/main" val="1541244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the UI</a:t>
            </a:r>
            <a:r>
              <a:rPr lang="en-US" baseline="0" dirty="0" smtClean="0"/>
              <a:t> </a:t>
            </a:r>
            <a:r>
              <a:rPr lang="en-US" dirty="0" smtClean="0"/>
              <a:t>feature</a:t>
            </a:r>
            <a:r>
              <a:rPr lang="en-US" baseline="0" dirty="0" smtClean="0"/>
              <a:t> list of each frameworks. Like ….</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23</a:t>
            </a:fld>
            <a:endParaRPr lang="en-GB"/>
          </a:p>
        </p:txBody>
      </p:sp>
    </p:spTree>
    <p:extLst>
      <p:ext uri="{BB962C8B-B14F-4D97-AF65-F5344CB8AC3E}">
        <p14:creationId xmlns:p14="http://schemas.microsoft.com/office/powerpoint/2010/main" val="4279008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a:t>
            </a:r>
            <a:r>
              <a:rPr lang="en-US" dirty="0" err="1" smtClean="0"/>
              <a:t>flink</a:t>
            </a:r>
            <a:r>
              <a:rPr lang="en-US" dirty="0" smtClean="0"/>
              <a:t>, storm</a:t>
            </a:r>
            <a:r>
              <a:rPr lang="en-US" baseline="0" dirty="0" smtClean="0"/>
              <a:t>: </a:t>
            </a:r>
            <a:r>
              <a:rPr lang="en-US" dirty="0" smtClean="0"/>
              <a:t>Apache top project</a:t>
            </a:r>
          </a:p>
          <a:p>
            <a:endParaRPr lang="en-US" dirty="0" smtClean="0"/>
          </a:p>
          <a:p>
            <a:r>
              <a:rPr lang="en-US" dirty="0" smtClean="0"/>
              <a:t>The left table shows the total number of contributor</a:t>
            </a:r>
            <a:r>
              <a:rPr lang="en-US" baseline="0" dirty="0" smtClean="0"/>
              <a:t>s of each frameworks. </a:t>
            </a:r>
          </a:p>
          <a:p>
            <a:r>
              <a:rPr lang="en-US" baseline="0" dirty="0" smtClean="0"/>
              <a:t>The figure at top right corner shows the code commits and </a:t>
            </a:r>
            <a:r>
              <a:rPr lang="en-US" baseline="0" dirty="0" err="1" smtClean="0"/>
              <a:t>committor</a:t>
            </a:r>
            <a:r>
              <a:rPr lang="en-US" baseline="0" dirty="0" smtClean="0"/>
              <a:t> in last moth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the figure at top lower right corner shows the number of created and resolved </a:t>
            </a:r>
            <a:r>
              <a:rPr lang="en-US" baseline="0" dirty="0" err="1" smtClean="0"/>
              <a:t>jira</a:t>
            </a:r>
            <a:r>
              <a:rPr lang="en-US" baseline="0" dirty="0" smtClean="0"/>
              <a:t> in last 3 months.</a:t>
            </a:r>
          </a:p>
          <a:p>
            <a:endParaRPr lang="en-US" dirty="0" smtClean="0"/>
          </a:p>
          <a:p>
            <a:r>
              <a:rPr lang="en-US" dirty="0" smtClean="0"/>
              <a:t>It’s no hard to tell that spark</a:t>
            </a:r>
            <a:r>
              <a:rPr lang="en-US" baseline="0" dirty="0" smtClean="0"/>
              <a:t> community is much more active than other projects. </a:t>
            </a:r>
            <a:r>
              <a:rPr lang="en-US" baseline="0" dirty="0" err="1" smtClean="0"/>
              <a:t>Flink</a:t>
            </a:r>
            <a:r>
              <a:rPr lang="en-US" baseline="0" dirty="0" smtClean="0"/>
              <a:t> and storm take the second place.</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24</a:t>
            </a:fld>
            <a:endParaRPr lang="en-GB"/>
          </a:p>
        </p:txBody>
      </p:sp>
    </p:spTree>
    <p:extLst>
      <p:ext uri="{BB962C8B-B14F-4D97-AF65-F5344CB8AC3E}">
        <p14:creationId xmlns:p14="http://schemas.microsoft.com/office/powerpoint/2010/main" val="280477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mn-cs"/>
              </a:rPr>
              <a:t>First rule is </a:t>
            </a:r>
          </a:p>
          <a:p>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When you work with a system, you generally have to know</a:t>
            </a:r>
            <a:r>
              <a:rPr lang="en-US" sz="1200" b="0" i="0" kern="1200" baseline="0" dirty="0" smtClean="0">
                <a:solidFill>
                  <a:schemeClr val="tx1"/>
                </a:solidFill>
                <a:effectLst/>
                <a:latin typeface="Arial" panose="020B0604020202020204" pitchFamily="34" charset="0"/>
                <a:ea typeface="+mn-ea"/>
                <a:cs typeface="+mn-cs"/>
              </a:rPr>
              <a:t> </a:t>
            </a:r>
            <a:r>
              <a:rPr lang="en-US" sz="1200" b="0" i="0" kern="1200" dirty="0" smtClean="0">
                <a:solidFill>
                  <a:schemeClr val="tx1"/>
                </a:solidFill>
                <a:effectLst/>
                <a:latin typeface="Arial" panose="020B0604020202020204" pitchFamily="34" charset="0"/>
                <a:ea typeface="+mn-ea"/>
                <a:cs typeface="+mn-cs"/>
              </a:rPr>
              <a:t>how to tune it to perfection for a particular use case. This leads to a kind of </a:t>
            </a:r>
            <a:r>
              <a:rPr lang="en-US" sz="1200" b="0" i="0" kern="1200" dirty="0" err="1" smtClean="0">
                <a:solidFill>
                  <a:schemeClr val="tx1"/>
                </a:solidFill>
                <a:effectLst/>
                <a:latin typeface="Arial" panose="020B0604020202020204" pitchFamily="34" charset="0"/>
                <a:ea typeface="+mn-ea"/>
                <a:cs typeface="+mn-cs"/>
              </a:rPr>
              <a:t>benchmarketing</a:t>
            </a:r>
            <a:r>
              <a:rPr lang="en-US" sz="1200" b="0" i="0" kern="1200" dirty="0" smtClean="0">
                <a:solidFill>
                  <a:schemeClr val="tx1"/>
                </a:solidFill>
                <a:effectLst/>
                <a:latin typeface="Arial" panose="020B0604020202020204" pitchFamily="34" charset="0"/>
                <a:ea typeface="+mn-ea"/>
                <a:cs typeface="+mn-cs"/>
              </a:rPr>
              <a:t> where you heavily tune your configuration to your benchmark or worse have a different tuning for each scenario you test. we think the real test of a system is not how it performs when perfectly tuned, but rather how it performs without</a:t>
            </a:r>
            <a:r>
              <a:rPr lang="en-US" sz="1200" b="0" i="0" kern="1200" baseline="0" dirty="0" smtClean="0">
                <a:solidFill>
                  <a:schemeClr val="tx1"/>
                </a:solidFill>
                <a:effectLst/>
                <a:latin typeface="Arial" panose="020B0604020202020204" pitchFamily="34" charset="0"/>
                <a:ea typeface="+mn-ea"/>
                <a:cs typeface="+mn-cs"/>
              </a:rPr>
              <a:t> heavily customization</a:t>
            </a:r>
            <a:r>
              <a:rPr lang="en-US" sz="1200" b="0" i="0" kern="1200" dirty="0" smtClean="0">
                <a:solidFill>
                  <a:schemeClr val="tx1"/>
                </a:solidFill>
                <a:effectLst/>
                <a:latin typeface="Arial" panose="020B0604020202020204" pitchFamily="34" charset="0"/>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anose="020B0604020202020204" pitchFamily="34" charset="0"/>
                <a:ea typeface="+mn-ea"/>
                <a:cs typeface="+mn-cs"/>
              </a:rPr>
              <a:t>Tune as fewer configuration as possible.</a:t>
            </a:r>
          </a:p>
        </p:txBody>
      </p:sp>
      <p:sp>
        <p:nvSpPr>
          <p:cNvPr id="4" name="Slide Number Placeholder 3"/>
          <p:cNvSpPr>
            <a:spLocks noGrp="1"/>
          </p:cNvSpPr>
          <p:nvPr>
            <p:ph type="sldNum" sz="quarter" idx="10"/>
          </p:nvPr>
        </p:nvSpPr>
        <p:spPr/>
        <p:txBody>
          <a:bodyPr/>
          <a:lstStyle/>
          <a:p>
            <a:fld id="{CA3B5A54-DEDF-4EAA-A418-E3AE6A4F6D7E}" type="slidenum">
              <a:rPr lang="en-GB" smtClean="0"/>
              <a:t>26</a:t>
            </a:fld>
            <a:endParaRPr lang="en-GB"/>
          </a:p>
        </p:txBody>
      </p:sp>
    </p:spTree>
    <p:extLst>
      <p:ext uri="{BB962C8B-B14F-4D97-AF65-F5344CB8AC3E}">
        <p14:creationId xmlns:p14="http://schemas.microsoft.com/office/powerpoint/2010/main" val="4214676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Heron does</a:t>
            </a:r>
            <a:r>
              <a:rPr lang="en-US" baseline="0" dirty="0" smtClean="0"/>
              <a:t> not </a:t>
            </a:r>
            <a:r>
              <a:rPr lang="en-US" baseline="0" dirty="0" err="1" smtClean="0"/>
              <a:t>supoort</a:t>
            </a:r>
            <a:r>
              <a:rPr lang="en-US" baseline="0" dirty="0" smtClean="0"/>
              <a:t> centos well so we skipped it.</a:t>
            </a:r>
          </a:p>
          <a:p>
            <a:r>
              <a:rPr lang="en-US" baseline="0" dirty="0" smtClean="0"/>
              <a:t>And when we started the benchmark, Spark 2.0 just came out, which is not a really stable release and doesn’t support Kafka very well, so we chose to stick with 1.6.1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27</a:t>
            </a:fld>
            <a:endParaRPr lang="en-GB"/>
          </a:p>
        </p:txBody>
      </p:sp>
    </p:spTree>
    <p:extLst>
      <p:ext uri="{BB962C8B-B14F-4D97-AF65-F5344CB8AC3E}">
        <p14:creationId xmlns:p14="http://schemas.microsoft.com/office/powerpoint/2010/main" val="406004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submit</a:t>
            </a:r>
            <a:r>
              <a:rPr lang="en-US" baseline="0" dirty="0" smtClean="0"/>
              <a:t> a new application to the 7-nodes cluster which </a:t>
            </a:r>
            <a:r>
              <a:rPr lang="en-US" baseline="0" dirty="0" err="1" smtClean="0"/>
              <a:t>subcribe</a:t>
            </a:r>
            <a:r>
              <a:rPr lang="en-US" baseline="0" dirty="0" smtClean="0"/>
              <a:t> to a </a:t>
            </a:r>
            <a:r>
              <a:rPr lang="en-US" baseline="0" dirty="0" err="1" smtClean="0"/>
              <a:t>kafka</a:t>
            </a:r>
            <a:r>
              <a:rPr lang="en-US" baseline="0" dirty="0" smtClean="0"/>
              <a:t> source topic. No node in that topic</a:t>
            </a:r>
          </a:p>
          <a:p>
            <a:r>
              <a:rPr lang="en-US" baseline="0" dirty="0" smtClean="0"/>
              <a:t>2. </a:t>
            </a:r>
            <a:r>
              <a:rPr lang="en-US" baseline="0" dirty="0" err="1" smtClean="0"/>
              <a:t>Lauch</a:t>
            </a:r>
            <a:r>
              <a:rPr lang="en-US" baseline="0" dirty="0" smtClean="0"/>
              <a:t> the data generator, it will write messages constantly to a </a:t>
            </a:r>
            <a:r>
              <a:rPr lang="en-US" baseline="0" dirty="0" err="1" smtClean="0"/>
              <a:t>kafka</a:t>
            </a:r>
            <a:r>
              <a:rPr lang="en-US" baseline="0" dirty="0" smtClean="0"/>
              <a:t> topic, each message is tagged with a timestamp marking it’s birth time.</a:t>
            </a:r>
          </a:p>
          <a:p>
            <a:r>
              <a:rPr lang="en-US" baseline="0" dirty="0" smtClean="0"/>
              <a:t>3. The already running app will received messages and execute some </a:t>
            </a:r>
            <a:r>
              <a:rPr lang="en-US" baseline="0" dirty="0" err="1" smtClean="0"/>
              <a:t>buiness</a:t>
            </a:r>
            <a:r>
              <a:rPr lang="en-US" baseline="0" dirty="0" smtClean="0"/>
              <a:t> logic</a:t>
            </a:r>
          </a:p>
          <a:p>
            <a:r>
              <a:rPr lang="en-US" baseline="0" dirty="0" smtClean="0"/>
              <a:t>4. After execute, calculate latency, current time minus … write to another topic</a:t>
            </a:r>
          </a:p>
          <a:p>
            <a:r>
              <a:rPr lang="en-US" baseline="0" dirty="0" smtClean="0"/>
              <a:t>5. 5 </a:t>
            </a:r>
            <a:r>
              <a:rPr lang="en-US" baseline="0" dirty="0" err="1" smtClean="0"/>
              <a:t>mins</a:t>
            </a:r>
            <a:endParaRPr lang="en-US" baseline="0" dirty="0" smtClean="0"/>
          </a:p>
          <a:p>
            <a:r>
              <a:rPr lang="en-US" baseline="0" dirty="0" smtClean="0"/>
              <a:t>6. Gather evaluate the results</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28</a:t>
            </a:fld>
            <a:endParaRPr lang="en-GB"/>
          </a:p>
        </p:txBody>
      </p:sp>
    </p:spTree>
    <p:extLst>
      <p:ext uri="{BB962C8B-B14F-4D97-AF65-F5344CB8AC3E}">
        <p14:creationId xmlns:p14="http://schemas.microsoft.com/office/powerpoint/2010/main" val="2213906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resource is the same</a:t>
            </a:r>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29</a:t>
            </a:fld>
            <a:endParaRPr lang="en-GB"/>
          </a:p>
        </p:txBody>
      </p:sp>
    </p:spTree>
    <p:extLst>
      <p:ext uri="{BB962C8B-B14F-4D97-AF65-F5344CB8AC3E}">
        <p14:creationId xmlns:p14="http://schemas.microsoft.com/office/powerpoint/2010/main" val="547013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Start with</a:t>
            </a:r>
            <a:r>
              <a:rPr lang="en-US" altLang="zh-CN" baseline="0" dirty="0" smtClean="0"/>
              <a:t> 40KB/s, increased to 400KB/S, 4MB/S and so on, end with 800MB/s</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31</a:t>
            </a:fld>
            <a:endParaRPr lang="en-GB"/>
          </a:p>
        </p:txBody>
      </p:sp>
    </p:spTree>
    <p:extLst>
      <p:ext uri="{BB962C8B-B14F-4D97-AF65-F5344CB8AC3E}">
        <p14:creationId xmlns:p14="http://schemas.microsoft.com/office/powerpoint/2010/main" val="137169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let’s start</a:t>
            </a:r>
            <a:r>
              <a:rPr lang="en-US" baseline="0" dirty="0" smtClean="0"/>
              <a:t> with the execution model and …</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3</a:t>
            </a:fld>
            <a:endParaRPr lang="en-GB"/>
          </a:p>
        </p:txBody>
      </p:sp>
    </p:spTree>
    <p:extLst>
      <p:ext uri="{BB962C8B-B14F-4D97-AF65-F5344CB8AC3E}">
        <p14:creationId xmlns:p14="http://schemas.microsoft.com/office/powerpoint/2010/main" val="4206193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Arial" panose="020B0604020202020204" pitchFamily="34" charset="0"/>
                <a:ea typeface="+mn-ea"/>
                <a:cs typeface="+mn-cs"/>
              </a:rPr>
              <a:t>1. axis </a:t>
            </a:r>
            <a:r>
              <a:rPr lang="en-US" sz="1200" b="0" i="0" kern="1200" dirty="0" smtClean="0">
                <a:solidFill>
                  <a:schemeClr val="tx1"/>
                </a:solidFill>
                <a:effectLst/>
                <a:latin typeface="Arial" panose="020B0604020202020204" pitchFamily="34" charset="0"/>
                <a:ea typeface="+mn-ea"/>
                <a:cs typeface="+mn-cs"/>
              </a:rPr>
              <a:t>['</a:t>
            </a:r>
            <a:r>
              <a:rPr lang="en-US" sz="1200" b="0" i="0" kern="1200" dirty="0" err="1" smtClean="0">
                <a:solidFill>
                  <a:schemeClr val="tx1"/>
                </a:solidFill>
                <a:effectLst/>
                <a:latin typeface="Arial" panose="020B0604020202020204" pitchFamily="34" charset="0"/>
                <a:ea typeface="+mn-ea"/>
                <a:cs typeface="+mn-cs"/>
              </a:rPr>
              <a:t>æksɪs</a:t>
            </a:r>
            <a:r>
              <a:rPr lang="en-US" sz="1200" b="0" i="0" kern="1200" dirty="0" smtClean="0">
                <a:solidFill>
                  <a:schemeClr val="tx1"/>
                </a:solidFill>
                <a:effectLst/>
                <a:latin typeface="Arial" panose="020B0604020202020204" pitchFamily="34" charset="0"/>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anose="020B0604020202020204" pitchFamily="34" charset="0"/>
                <a:ea typeface="+mn-ea"/>
                <a:cs typeface="+mn-cs"/>
              </a:rPr>
              <a:t>2. 4 </a:t>
            </a:r>
            <a:r>
              <a:rPr lang="en-US" sz="1200" b="0" i="0" kern="1200" dirty="0" err="1" smtClean="0">
                <a:solidFill>
                  <a:schemeClr val="tx1"/>
                </a:solidFill>
                <a:effectLst/>
                <a:latin typeface="Arial" panose="020B0604020202020204" pitchFamily="34" charset="0"/>
                <a:ea typeface="+mn-ea"/>
                <a:cs typeface="+mn-cs"/>
              </a:rPr>
              <a:t>differnet</a:t>
            </a:r>
            <a:r>
              <a:rPr lang="en-US" sz="1200" b="0" i="0" kern="1200" baseline="0" dirty="0" smtClean="0">
                <a:solidFill>
                  <a:schemeClr val="tx1"/>
                </a:solidFill>
                <a:effectLst/>
                <a:latin typeface="Arial" panose="020B0604020202020204" pitchFamily="34" charset="0"/>
                <a:ea typeface="+mn-ea"/>
                <a:cs typeface="+mn-cs"/>
              </a:rPr>
              <a:t> tests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anose="020B0604020202020204" pitchFamily="34" charset="0"/>
                <a:ea typeface="+mn-ea"/>
                <a:cs typeface="+mn-cs"/>
              </a:rPr>
              <a:t>3. For each test, spark for example, the configuration may also be various for </a:t>
            </a:r>
            <a:r>
              <a:rPr lang="en-US" sz="1200" b="0" i="0" kern="1200" baseline="0" dirty="0" err="1" smtClean="0">
                <a:solidFill>
                  <a:schemeClr val="tx1"/>
                </a:solidFill>
                <a:effectLst/>
                <a:latin typeface="Arial" panose="020B0604020202020204" pitchFamily="34" charset="0"/>
                <a:ea typeface="+mn-ea"/>
                <a:cs typeface="+mn-cs"/>
              </a:rPr>
              <a:t>differnent</a:t>
            </a:r>
            <a:r>
              <a:rPr lang="en-US" sz="1200" b="0" i="0" kern="1200" baseline="0" dirty="0" smtClean="0">
                <a:solidFill>
                  <a:schemeClr val="tx1"/>
                </a:solidFill>
                <a:effectLst/>
                <a:latin typeface="Arial" panose="020B0604020202020204" pitchFamily="34" charset="0"/>
                <a:ea typeface="+mn-ea"/>
                <a:cs typeface="+mn-cs"/>
              </a:rPr>
              <a:t> input throughput.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anose="020B0604020202020204" pitchFamily="34" charset="0"/>
                <a:ea typeface="+mn-ea"/>
                <a:cs typeface="+mn-cs"/>
              </a:rPr>
              <a:t>4. result, </a:t>
            </a:r>
            <a:r>
              <a:rPr lang="en-US" sz="1200" b="0" i="0" kern="1200" baseline="0" dirty="0" err="1" smtClean="0">
                <a:solidFill>
                  <a:schemeClr val="tx1"/>
                </a:solidFill>
                <a:effectLst/>
                <a:latin typeface="Arial" panose="020B0604020202020204" pitchFamily="34" charset="0"/>
                <a:ea typeface="+mn-ea"/>
                <a:cs typeface="+mn-cs"/>
              </a:rPr>
              <a:t>flink</a:t>
            </a:r>
            <a:r>
              <a:rPr lang="en-US" sz="1200" b="0" i="0" kern="1200" baseline="0" dirty="0" smtClean="0">
                <a:solidFill>
                  <a:schemeClr val="tx1"/>
                </a:solidFill>
                <a:effectLst/>
                <a:latin typeface="Arial" panose="020B0604020202020204" pitchFamily="34" charset="0"/>
                <a:ea typeface="+mn-ea"/>
                <a:cs typeface="+mn-cs"/>
              </a:rPr>
              <a:t> and storm, sparking streaming, storm with acker</a:t>
            </a:r>
            <a:endParaRPr lang="en-US" sz="1200" b="0" i="0" kern="1200" dirty="0" smtClean="0">
              <a:solidFill>
                <a:schemeClr val="tx1"/>
              </a:solidFill>
              <a:effectLst/>
              <a:latin typeface="Arial" panose="020B0604020202020204"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anose="020B0604020202020204" pitchFamily="34" charset="0"/>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anose="020B0604020202020204" pitchFamily="34" charset="0"/>
                <a:ea typeface="+mn-ea"/>
                <a:cs typeface="+mn-cs"/>
              </a:rPr>
              <a:t>endure</a:t>
            </a:r>
            <a:endParaRPr lang="en-US" sz="1200" b="1" i="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CA3B5A54-DEDF-4EAA-A418-E3AE6A4F6D7E}" type="slidenum">
              <a:rPr lang="en-GB" smtClean="0"/>
              <a:t>34</a:t>
            </a:fld>
            <a:endParaRPr lang="en-GB"/>
          </a:p>
        </p:txBody>
      </p:sp>
    </p:spTree>
    <p:extLst>
      <p:ext uri="{BB962C8B-B14F-4D97-AF65-F5344CB8AC3E}">
        <p14:creationId xmlns:p14="http://schemas.microsoft.com/office/powerpoint/2010/main" val="105384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operator received and transfer the </a:t>
            </a:r>
            <a:r>
              <a:rPr lang="en-US" dirty="0" err="1" smtClean="0"/>
              <a:t>msg</a:t>
            </a:r>
            <a:r>
              <a:rPr lang="en-US" dirty="0" smtClean="0"/>
              <a:t> to another operator in</a:t>
            </a:r>
            <a:r>
              <a:rPr lang="en-US" baseline="0" dirty="0" smtClean="0"/>
              <a:t> other host.</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36</a:t>
            </a:fld>
            <a:endParaRPr lang="en-GB"/>
          </a:p>
        </p:txBody>
      </p:sp>
    </p:spTree>
    <p:extLst>
      <p:ext uri="{BB962C8B-B14F-4D97-AF65-F5344CB8AC3E}">
        <p14:creationId xmlns:p14="http://schemas.microsoft.com/office/powerpoint/2010/main" val="538797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smtClean="0"/>
              <a:t>figure at</a:t>
            </a:r>
            <a:r>
              <a:rPr lang="en-US" baseline="0" dirty="0" smtClean="0"/>
              <a:t> right side </a:t>
            </a:r>
            <a:r>
              <a:rPr lang="en-US" dirty="0" smtClean="0"/>
              <a:t>is the actual</a:t>
            </a:r>
            <a:r>
              <a:rPr lang="en-US" baseline="0" dirty="0" smtClean="0"/>
              <a:t> processing throughput of each framework, not the </a:t>
            </a:r>
            <a:r>
              <a:rPr lang="en-US" baseline="0" dirty="0" err="1" smtClean="0"/>
              <a:t>kafka</a:t>
            </a:r>
            <a:r>
              <a:rPr lang="en-US" baseline="0" dirty="0" smtClean="0"/>
              <a:t> input </a:t>
            </a:r>
            <a:r>
              <a:rPr lang="en-US" baseline="0" dirty="0" err="1" smtClean="0"/>
              <a:t>throughtput</a:t>
            </a:r>
            <a:r>
              <a:rPr lang="en-US" baseline="0" dirty="0" smtClean="0"/>
              <a:t>. It stands for the ability of processing large amounts of streaming data. </a:t>
            </a:r>
            <a:r>
              <a:rPr lang="en-US" baseline="0" dirty="0" err="1" smtClean="0"/>
              <a:t>Ideaily</a:t>
            </a:r>
            <a:r>
              <a:rPr lang="en-US" baseline="0" dirty="0" smtClean="0"/>
              <a:t> the result should be a straight line if that engine can saturate[‘</a:t>
            </a:r>
            <a:r>
              <a:rPr lang="en-US" sz="1200" b="0" i="0" kern="1200" dirty="0" err="1" smtClean="0">
                <a:solidFill>
                  <a:schemeClr val="tx1"/>
                </a:solidFill>
                <a:effectLst/>
                <a:latin typeface="Arial" panose="020B0604020202020204" pitchFamily="34" charset="0"/>
                <a:ea typeface="+mn-ea"/>
                <a:cs typeface="+mn-cs"/>
              </a:rPr>
              <a:t>sætʃəreɪt</a:t>
            </a:r>
            <a:r>
              <a:rPr lang="en-US" baseline="0" dirty="0" smtClean="0"/>
              <a:t>] the input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err="1" smtClean="0"/>
              <a:t>Gearpump</a:t>
            </a: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err="1" smtClean="0"/>
              <a:t>Flink</a:t>
            </a:r>
            <a:r>
              <a:rPr lang="en-US" baseline="0" dirty="0" smtClean="0"/>
              <a:t> and storm without acker.</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Spark, decreased after 400MB/s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Storm with acker much worse, </a:t>
            </a:r>
          </a:p>
        </p:txBody>
      </p:sp>
      <p:sp>
        <p:nvSpPr>
          <p:cNvPr id="4" name="Slide Number Placeholder 3"/>
          <p:cNvSpPr>
            <a:spLocks noGrp="1"/>
          </p:cNvSpPr>
          <p:nvPr>
            <p:ph type="sldNum" sz="quarter" idx="10"/>
          </p:nvPr>
        </p:nvSpPr>
        <p:spPr/>
        <p:txBody>
          <a:bodyPr/>
          <a:lstStyle/>
          <a:p>
            <a:fld id="{CA3B5A54-DEDF-4EAA-A418-E3AE6A4F6D7E}" type="slidenum">
              <a:rPr lang="en-GB" smtClean="0"/>
              <a:t>37</a:t>
            </a:fld>
            <a:endParaRPr lang="en-GB"/>
          </a:p>
        </p:txBody>
      </p:sp>
    </p:spTree>
    <p:extLst>
      <p:ext uri="{BB962C8B-B14F-4D97-AF65-F5344CB8AC3E}">
        <p14:creationId xmlns:p14="http://schemas.microsoft.com/office/powerpoint/2010/main" val="3828395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40</a:t>
            </a:fld>
            <a:endParaRPr lang="en-GB"/>
          </a:p>
        </p:txBody>
      </p:sp>
    </p:spTree>
    <p:extLst>
      <p:ext uri="{BB962C8B-B14F-4D97-AF65-F5344CB8AC3E}">
        <p14:creationId xmlns:p14="http://schemas.microsoft.com/office/powerpoint/2010/main" val="231577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GP and storm</a:t>
            </a:r>
            <a:r>
              <a:rPr lang="en-US" baseline="0" dirty="0" smtClean="0"/>
              <a:t> does not enable checkpoint to HDFS so their performance is pretty good.</a:t>
            </a:r>
          </a:p>
          <a:p>
            <a:pPr marL="228600" indent="-228600">
              <a:buAutoNum type="arabicPeriod"/>
            </a:pPr>
            <a:r>
              <a:rPr lang="en-US" baseline="0" dirty="0" err="1" smtClean="0"/>
              <a:t>Flink</a:t>
            </a:r>
            <a:r>
              <a:rPr lang="en-US" baseline="0" dirty="0" smtClean="0"/>
              <a:t>, we have two test cases, one with checkpoint on and one without. </a:t>
            </a:r>
            <a:r>
              <a:rPr lang="en-US" dirty="0" smtClean="0"/>
              <a:t>There is no obvious performance difference in </a:t>
            </a:r>
            <a:r>
              <a:rPr lang="en-US" dirty="0" err="1" smtClean="0"/>
              <a:t>Flink</a:t>
            </a:r>
            <a:r>
              <a:rPr lang="en-US" dirty="0" smtClean="0"/>
              <a:t> when switching fault tolerance on or off,</a:t>
            </a:r>
            <a:r>
              <a:rPr lang="en-US" baseline="0" dirty="0" smtClean="0"/>
              <a:t> just is just </a:t>
            </a:r>
            <a:r>
              <a:rPr lang="en-US" baseline="0" dirty="0" err="1" smtClean="0"/>
              <a:t>flink’s</a:t>
            </a:r>
            <a:r>
              <a:rPr lang="en-US" baseline="0" dirty="0" smtClean="0"/>
              <a:t> community claimed.</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Spark decreased at 200MB because it’s checkpoint to HDFS is </a:t>
            </a:r>
            <a:r>
              <a:rPr lang="en-US" sz="1200" b="1" i="0" kern="1200" dirty="0" smtClean="0">
                <a:solidFill>
                  <a:schemeClr val="tx1"/>
                </a:solidFill>
                <a:effectLst/>
                <a:latin typeface="Arial" panose="020B0604020202020204" pitchFamily="34" charset="0"/>
                <a:ea typeface="+mn-ea"/>
                <a:cs typeface="+mn-cs"/>
              </a:rPr>
              <a:t>synchronized </a:t>
            </a:r>
            <a:r>
              <a:rPr lang="en-US" baseline="0" dirty="0" smtClean="0"/>
              <a:t>[‘</a:t>
            </a:r>
            <a:r>
              <a:rPr lang="en-US" sz="1200" b="0" i="0" kern="1200" dirty="0" err="1" smtClean="0">
                <a:solidFill>
                  <a:schemeClr val="tx1"/>
                </a:solidFill>
                <a:effectLst/>
                <a:latin typeface="Arial" panose="020B0604020202020204" pitchFamily="34" charset="0"/>
                <a:ea typeface="+mn-ea"/>
                <a:cs typeface="+mn-cs"/>
              </a:rPr>
              <a:t>sɪŋkrənaɪzd</a:t>
            </a:r>
            <a:r>
              <a:rPr lang="en-US" sz="1200" b="0" i="0" kern="1200" dirty="0" smtClean="0">
                <a:solidFill>
                  <a:schemeClr val="tx1"/>
                </a:solidFill>
                <a:effectLst/>
                <a:latin typeface="Arial" panose="020B0604020202020204" pitchFamily="34" charset="0"/>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CA3B5A54-DEDF-4EAA-A418-E3AE6A4F6D7E}" type="slidenum">
              <a:rPr lang="en-GB" smtClean="0"/>
              <a:t>41</a:t>
            </a:fld>
            <a:endParaRPr lang="en-GB"/>
          </a:p>
        </p:txBody>
      </p:sp>
    </p:spTree>
    <p:extLst>
      <p:ext uri="{BB962C8B-B14F-4D97-AF65-F5344CB8AC3E}">
        <p14:creationId xmlns:p14="http://schemas.microsoft.com/office/powerpoint/2010/main" val="1212803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all four test cases we evaluated and I should remind you that none of these frameworks is perfectly tuned for the 4  use cases. </a:t>
            </a:r>
          </a:p>
          <a:p>
            <a:r>
              <a:rPr lang="en-US" baseline="0" dirty="0" smtClean="0"/>
              <a:t>You can say that storm or spark or </a:t>
            </a:r>
            <a:r>
              <a:rPr lang="en-US" baseline="0" dirty="0" err="1" smtClean="0"/>
              <a:t>flink</a:t>
            </a:r>
            <a:r>
              <a:rPr lang="en-US" baseline="0" dirty="0" smtClean="0"/>
              <a:t> can achieve better results with fine-grained tuning, which is absolutely right.  What we are trying to do is giving you a high-level concept of each frameworks’ performance. </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46</a:t>
            </a:fld>
            <a:endParaRPr lang="en-GB"/>
          </a:p>
        </p:txBody>
      </p:sp>
    </p:spTree>
    <p:extLst>
      <p:ext uri="{BB962C8B-B14F-4D97-AF65-F5344CB8AC3E}">
        <p14:creationId xmlns:p14="http://schemas.microsoft.com/office/powerpoint/2010/main" val="240209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terms of execution model, we can divide these engines into two categories.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first one</a:t>
            </a:r>
            <a:r>
              <a:rPr lang="en-US" dirty="0" smtClean="0"/>
              <a:t> is a native streaming model, </a:t>
            </a:r>
            <a:r>
              <a:rPr lang="en-US" sz="1200" b="0" i="0" kern="1200" dirty="0" smtClean="0">
                <a:solidFill>
                  <a:schemeClr val="tx1"/>
                </a:solidFill>
                <a:effectLst/>
                <a:latin typeface="Arial" panose="020B0604020202020204" pitchFamily="34" charset="0"/>
                <a:ea typeface="+mn-ea"/>
                <a:cs typeface="+mn-cs"/>
              </a:rPr>
              <a:t>it means all incoming records are processed as they arrive, one by one.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second one is </a:t>
            </a:r>
            <a:r>
              <a:rPr lang="en-US" sz="1200" b="0" i="0" kern="1200" dirty="0" smtClean="0">
                <a:solidFill>
                  <a:schemeClr val="tx1"/>
                </a:solidFill>
                <a:effectLst/>
                <a:latin typeface="Arial" panose="020B0604020202020204" pitchFamily="34" charset="0"/>
                <a:ea typeface="+mn-ea"/>
                <a:cs typeface="+mn-cs"/>
              </a:rPr>
              <a:t>called micro-batching, </a:t>
            </a:r>
            <a:r>
              <a:rPr lang="en-US" baseline="0" dirty="0" smtClean="0"/>
              <a:t> which batches up events that arrive within a short time and process the micro-batch once at a time.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Here spark and trident execute as the micro-batch way and the rest of others belongs to the first one. BTW, Trident </a:t>
            </a:r>
            <a:r>
              <a:rPr lang="en-US" sz="1200" b="0" i="0" kern="1200" dirty="0" smtClean="0">
                <a:solidFill>
                  <a:schemeClr val="tx1"/>
                </a:solidFill>
                <a:effectLst/>
                <a:latin typeface="Arial" panose="020B0604020202020204" pitchFamily="34" charset="0"/>
                <a:ea typeface="+mn-ea"/>
                <a:cs typeface="+mn-cs"/>
              </a:rPr>
              <a:t>is a higher level micro-batching system build atop Storm</a:t>
            </a:r>
            <a:endParaRPr lang="en-US" baseline="0" dirty="0" smtClean="0"/>
          </a:p>
        </p:txBody>
      </p:sp>
      <p:sp>
        <p:nvSpPr>
          <p:cNvPr id="4" name="Slide Number Placeholder 3"/>
          <p:cNvSpPr>
            <a:spLocks noGrp="1"/>
          </p:cNvSpPr>
          <p:nvPr>
            <p:ph type="sldNum" sz="quarter" idx="10"/>
          </p:nvPr>
        </p:nvSpPr>
        <p:spPr/>
        <p:txBody>
          <a:bodyPr/>
          <a:lstStyle/>
          <a:p>
            <a:fld id="{CA3B5A54-DEDF-4EAA-A418-E3AE6A4F6D7E}" type="slidenum">
              <a:rPr lang="en-GB" smtClean="0"/>
              <a:t>4</a:t>
            </a:fld>
            <a:endParaRPr lang="en-GB"/>
          </a:p>
        </p:txBody>
      </p:sp>
    </p:spTree>
    <p:extLst>
      <p:ext uri="{BB962C8B-B14F-4D97-AF65-F5344CB8AC3E}">
        <p14:creationId xmlns:p14="http://schemas.microsoft.com/office/powerpoint/2010/main" val="30457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Then for fault </a:t>
            </a:r>
            <a:r>
              <a:rPr lang="en-US" sz="1200" baseline="0" dirty="0" err="1" smtClean="0"/>
              <a:t>toler</a:t>
            </a:r>
            <a:r>
              <a:rPr lang="en-US" sz="1200" baseline="0" dirty="0" smtClean="0"/>
              <a:t>, </a:t>
            </a:r>
            <a:r>
              <a:rPr lang="en-US" sz="1200" baseline="0" dirty="0" err="1" smtClean="0"/>
              <a:t>Strom’ll</a:t>
            </a:r>
            <a:r>
              <a:rPr lang="en-US" sz="1200" baseline="0" dirty="0" smtClean="0"/>
              <a:t> track each individual record as it moves through the system, when a task processed a record, it will acknowledge to some special tasks called Acker.  The acker maintains the </a:t>
            </a:r>
            <a:r>
              <a:rPr lang="en-US" sz="1200" baseline="0" dirty="0" err="1" smtClean="0"/>
              <a:t>ack</a:t>
            </a:r>
            <a:r>
              <a:rPr lang="en-US" sz="1200" baseline="0" dirty="0" smtClean="0"/>
              <a:t> for each record, if there is some </a:t>
            </a:r>
            <a:r>
              <a:rPr lang="en-US" sz="1200" baseline="0" dirty="0" err="1" smtClean="0"/>
              <a:t>ack</a:t>
            </a:r>
            <a:r>
              <a:rPr lang="en-US" sz="1200" baseline="0" dirty="0" smtClean="0"/>
              <a:t> time out then Strom know the corresponding message is lost and it will replay the message. Heron maintains the same acknowledgement mechanism as Storm but improves on the efficiency of record replay (and thus recovery time and overall throughput).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For </a:t>
            </a:r>
            <a:r>
              <a:rPr lang="en-US" sz="1200" baseline="0" dirty="0" err="1" smtClean="0"/>
              <a:t>flink</a:t>
            </a:r>
            <a:r>
              <a:rPr lang="en-US" sz="1200" baseline="0" dirty="0" smtClean="0"/>
              <a:t>, they will insert some system-level barrier event into the data streams instead of tracking each individual message. When the operator received these barrier, a checkpoint will be </a:t>
            </a:r>
            <a:r>
              <a:rPr lang="en-US" sz="1200" baseline="0" dirty="0" err="1" smtClean="0"/>
              <a:t>trigered</a:t>
            </a:r>
            <a:r>
              <a:rPr lang="en-US" sz="1200" baseline="0" dirty="0" smtClean="0"/>
              <a:t>. Here </a:t>
            </a:r>
            <a:r>
              <a:rPr lang="en-US" sz="1200" b="0" i="0" kern="1200" dirty="0" smtClean="0">
                <a:solidFill>
                  <a:schemeClr val="tx1"/>
                </a:solidFill>
                <a:effectLst/>
                <a:latin typeface="Arial" panose="020B0604020202020204" pitchFamily="34" charset="0"/>
                <a:ea typeface="+mn-ea"/>
                <a:cs typeface="+mn-cs"/>
              </a:rPr>
              <a:t>all computations between two checkpoints can either succeed or fail as a whole, Once all data sinks have received the barriers, the current checkpoint will</a:t>
            </a:r>
            <a:r>
              <a:rPr lang="en-US" sz="1200" b="0" i="0" kern="1200" baseline="0" dirty="0" smtClean="0">
                <a:solidFill>
                  <a:schemeClr val="tx1"/>
                </a:solidFill>
                <a:effectLst/>
                <a:latin typeface="Arial" panose="020B0604020202020204" pitchFamily="34" charset="0"/>
                <a:ea typeface="+mn-ea"/>
                <a:cs typeface="+mn-cs"/>
              </a:rPr>
              <a:t> be marked as</a:t>
            </a:r>
            <a:r>
              <a:rPr lang="en-US" sz="1200" b="0" i="0" kern="1200" dirty="0" smtClean="0">
                <a:solidFill>
                  <a:schemeClr val="tx1"/>
                </a:solidFill>
                <a:effectLst/>
                <a:latin typeface="Arial" panose="020B0604020202020204" pitchFamily="34" charset="0"/>
                <a:ea typeface="+mn-ea"/>
                <a:cs typeface="+mn-cs"/>
              </a:rPr>
              <a:t> finished.</a:t>
            </a:r>
            <a:r>
              <a:rPr lang="en-US" sz="1200" baseline="0" dirty="0" smtClean="0"/>
              <a:t> When failure happens, the framework can just recover from the latest checkpoint.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GP basically has the same design with </a:t>
            </a:r>
            <a:r>
              <a:rPr lang="en-US" sz="1200" baseline="0" dirty="0" err="1" smtClean="0"/>
              <a:t>flink</a:t>
            </a:r>
            <a:r>
              <a:rPr lang="en-US" sz="1200" baseline="0" dirty="0" smtClean="0"/>
              <a:t> but has a slightly different implementation, so I leave it out.  </a:t>
            </a:r>
          </a:p>
          <a:p>
            <a:r>
              <a:rPr lang="en-US" sz="1200" baseline="0" dirty="0" smtClean="0"/>
              <a:t>When it comes to the micro-batch engine, the fault tolerance is much straightforward. Because the </a:t>
            </a:r>
            <a:r>
              <a:rPr lang="en-US" sz="1200" b="0" i="0" kern="1200" dirty="0" smtClean="0">
                <a:solidFill>
                  <a:schemeClr val="tx1"/>
                </a:solidFill>
                <a:effectLst/>
                <a:latin typeface="Arial" panose="020B0604020202020204" pitchFamily="34" charset="0"/>
                <a:ea typeface="+mn-ea"/>
                <a:cs typeface="+mn-cs"/>
              </a:rPr>
              <a:t>continuous computation is broken down into</a:t>
            </a:r>
            <a:r>
              <a:rPr lang="en-US" sz="1200" baseline="0" dirty="0" smtClean="0"/>
              <a:t> </a:t>
            </a:r>
            <a:r>
              <a:rPr lang="en-US" sz="1200" b="0" i="0" kern="1200" dirty="0" smtClean="0">
                <a:solidFill>
                  <a:schemeClr val="tx1"/>
                </a:solidFill>
                <a:effectLst/>
                <a:latin typeface="Arial" panose="020B0604020202020204" pitchFamily="34" charset="0"/>
                <a:ea typeface="+mn-ea"/>
                <a:cs typeface="+mn-cs"/>
              </a:rPr>
              <a:t>a series of small</a:t>
            </a:r>
            <a:r>
              <a:rPr lang="en-US" sz="1200" b="0" i="0" kern="1200" baseline="0" dirty="0" smtClean="0">
                <a:solidFill>
                  <a:schemeClr val="tx1"/>
                </a:solidFill>
                <a:effectLst/>
                <a:latin typeface="Arial" panose="020B0604020202020204" pitchFamily="34" charset="0"/>
                <a:ea typeface="+mn-ea"/>
                <a:cs typeface="+mn-cs"/>
              </a:rPr>
              <a:t> </a:t>
            </a:r>
            <a:r>
              <a:rPr lang="en-US" sz="1200" b="0" i="0" kern="1200" dirty="0" smtClean="0">
                <a:solidFill>
                  <a:schemeClr val="tx1"/>
                </a:solidFill>
                <a:effectLst/>
                <a:latin typeface="Arial" panose="020B0604020202020204" pitchFamily="34" charset="0"/>
                <a:ea typeface="+mn-ea"/>
                <a:cs typeface="+mn-cs"/>
              </a:rPr>
              <a:t>batch jobs</a:t>
            </a:r>
            <a:r>
              <a:rPr lang="en-US" sz="1200" baseline="0" dirty="0" smtClean="0"/>
              <a:t>, which </a:t>
            </a:r>
            <a:r>
              <a:rPr lang="en-US" sz="1200" b="0" i="0" kern="1200" dirty="0" smtClean="0">
                <a:solidFill>
                  <a:schemeClr val="tx1"/>
                </a:solidFill>
                <a:effectLst/>
                <a:latin typeface="Arial" panose="020B0604020202020204" pitchFamily="34" charset="0"/>
                <a:ea typeface="+mn-ea"/>
                <a:cs typeface="+mn-cs"/>
              </a:rPr>
              <a:t>may either succeed or fail. </a:t>
            </a:r>
            <a:r>
              <a:rPr lang="en-US" sz="1200" baseline="0" dirty="0" smtClean="0"/>
              <a:t>so once a batch is failed, the framework can just replay and </a:t>
            </a:r>
            <a:r>
              <a:rPr lang="en-US" sz="1200" baseline="0" dirty="0" err="1" smtClean="0"/>
              <a:t>recompute</a:t>
            </a:r>
            <a:r>
              <a:rPr lang="en-US" sz="1200" baseline="0" dirty="0" smtClean="0"/>
              <a:t> the failed one. </a:t>
            </a:r>
          </a:p>
          <a:p>
            <a:endParaRPr lang="en-US" sz="1200" baseline="0" dirty="0" smtClean="0"/>
          </a:p>
          <a:p>
            <a:r>
              <a:rPr lang="en-US" sz="1200" baseline="0" dirty="0" smtClean="0"/>
              <a:t>The execution model and fault t are the critical parts for each </a:t>
            </a:r>
            <a:r>
              <a:rPr lang="en-US" sz="1200" baseline="0" dirty="0" err="1" smtClean="0"/>
              <a:t>enginge</a:t>
            </a:r>
            <a:r>
              <a:rPr lang="en-US" sz="1200" baseline="0" dirty="0" smtClean="0"/>
              <a:t>.</a:t>
            </a:r>
          </a:p>
        </p:txBody>
      </p:sp>
      <p:sp>
        <p:nvSpPr>
          <p:cNvPr id="4" name="Slide Number Placeholder 3"/>
          <p:cNvSpPr>
            <a:spLocks noGrp="1"/>
          </p:cNvSpPr>
          <p:nvPr>
            <p:ph type="sldNum" sz="quarter" idx="10"/>
          </p:nvPr>
        </p:nvSpPr>
        <p:spPr/>
        <p:txBody>
          <a:bodyPr/>
          <a:lstStyle/>
          <a:p>
            <a:fld id="{CA3B5A54-DEDF-4EAA-A418-E3AE6A4F6D7E}" type="slidenum">
              <a:rPr lang="en-GB" smtClean="0"/>
              <a:t>5</a:t>
            </a:fld>
            <a:endParaRPr lang="en-GB"/>
          </a:p>
        </p:txBody>
      </p:sp>
    </p:spTree>
    <p:extLst>
      <p:ext uri="{BB962C8B-B14F-4D97-AF65-F5344CB8AC3E}">
        <p14:creationId xmlns:p14="http://schemas.microsoft.com/office/powerpoint/2010/main" val="298618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First,</a:t>
            </a:r>
            <a:r>
              <a:rPr lang="en-US" baseline="0" dirty="0" smtClean="0"/>
              <a:t> they will have a huge impact on the performance. Generally the continuous streaming model  can achieve sub-second latency of processing an event, while the micro-batch model has a latency of several seconds because it have to buffer the already arrived data. For example in sparking streaming, the end-to-end </a:t>
            </a:r>
            <a:r>
              <a:rPr lang="en-US" baseline="0" dirty="0" err="1" smtClean="0"/>
              <a:t>latecy</a:t>
            </a:r>
            <a:r>
              <a:rPr lang="en-US" baseline="0" dirty="0" smtClean="0"/>
              <a:t> is decided by the configuration called batch interval.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Then, </a:t>
            </a:r>
            <a:r>
              <a:rPr lang="en-US" baseline="0" dirty="0" err="1" smtClean="0"/>
              <a:t>ack</a:t>
            </a:r>
            <a:r>
              <a:rPr lang="en-US" baseline="0" dirty="0" smtClean="0"/>
              <a:t> each record will cause a lot of extra system messages being generated and transferred across the system, which is quite expensive.  </a:t>
            </a:r>
            <a:r>
              <a:rPr lang="en-US" baseline="0" dirty="0" err="1" smtClean="0"/>
              <a:t>Corresponddingly</a:t>
            </a:r>
            <a:r>
              <a:rPr lang="en-US" baseline="0" dirty="0" smtClean="0"/>
              <a:t>, the batch based will be much more lightweight and usually can achieve relatively high throughput.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this conclusion is not absolutely right in reality, some engines can achieve bother low latency and high throughput, we will see in the benchmark part. </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6</a:t>
            </a:fld>
            <a:endParaRPr lang="en-GB"/>
          </a:p>
        </p:txBody>
      </p:sp>
    </p:spTree>
    <p:extLst>
      <p:ext uri="{BB962C8B-B14F-4D97-AF65-F5344CB8AC3E}">
        <p14:creationId xmlns:p14="http://schemas.microsoft.com/office/powerpoint/2010/main" val="67956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Then let’s talk about</a:t>
            </a:r>
            <a:r>
              <a:rPr lang="en-US" baseline="0" dirty="0" smtClean="0"/>
              <a:t> message delivery. Here we have to two semantics. ALO basically means the message across the system may be processed  by </a:t>
            </a:r>
            <a:r>
              <a:rPr lang="en-US" baseline="0" dirty="0" err="1" smtClean="0"/>
              <a:t>mutiple</a:t>
            </a:r>
            <a:r>
              <a:rPr lang="en-US" baseline="0" dirty="0" smtClean="0"/>
              <a:t> times but will not lost. While EO means the</a:t>
            </a:r>
            <a:r>
              <a:rPr lang="en-US" sz="1200" b="0" i="0" kern="1200" dirty="0" smtClean="0">
                <a:solidFill>
                  <a:schemeClr val="tx1"/>
                </a:solidFill>
                <a:effectLst/>
                <a:latin typeface="Arial" panose="020B0604020202020204" pitchFamily="34" charset="0"/>
                <a:ea typeface="+mn-ea"/>
                <a:cs typeface="+mn-cs"/>
              </a:rPr>
              <a:t> message can neither be lost nor duplicated.</a:t>
            </a:r>
            <a:endParaRPr lang="en-US" baseline="0" dirty="0" smtClean="0"/>
          </a:p>
          <a:p>
            <a:pPr algn="l"/>
            <a:r>
              <a:rPr lang="en-US" dirty="0" smtClean="0"/>
              <a:t>Storm</a:t>
            </a:r>
            <a:r>
              <a:rPr lang="en-US" baseline="0" dirty="0" smtClean="0"/>
              <a:t> and heron can only achieve .. , let’s say some operator successfully processed the message and </a:t>
            </a:r>
            <a:r>
              <a:rPr lang="en-US" baseline="0" dirty="0" err="1" smtClean="0"/>
              <a:t>ack</a:t>
            </a:r>
            <a:r>
              <a:rPr lang="en-US" baseline="0" dirty="0" smtClean="0"/>
              <a:t> it but that message is eventually failed. So the message will be replayed and the operator will process that message again, which finally cause the incorrect result. </a:t>
            </a:r>
          </a:p>
          <a:p>
            <a:pPr algn="l"/>
            <a:r>
              <a:rPr lang="en-US" baseline="0" dirty="0" smtClean="0"/>
              <a:t>While the other four engine can achieve exactly once semantics. Logically, these engines will checkpoint there states to durable storages along with abundant </a:t>
            </a:r>
            <a:r>
              <a:rPr lang="en-US" baseline="0" dirty="0" err="1" smtClean="0"/>
              <a:t>infos</a:t>
            </a:r>
            <a:r>
              <a:rPr lang="en-US" baseline="0" dirty="0" smtClean="0"/>
              <a:t> to make sure the consistency when recovery happened. As I mentioned, the checkpoint is just like a state snapshot and it can either succeed or fail, which helps to bring consistency.  </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7</a:t>
            </a:fld>
            <a:endParaRPr lang="en-GB"/>
          </a:p>
        </p:txBody>
      </p:sp>
    </p:spTree>
    <p:extLst>
      <p:ext uri="{BB962C8B-B14F-4D97-AF65-F5344CB8AC3E}">
        <p14:creationId xmlns:p14="http://schemas.microsoft.com/office/powerpoint/2010/main" val="139868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Exactly</a:t>
            </a:r>
            <a:r>
              <a:rPr lang="en-US" baseline="0" dirty="0" smtClean="0"/>
              <a:t>-once </a:t>
            </a:r>
            <a:r>
              <a:rPr lang="en-US" baseline="0" dirty="0" err="1" smtClean="0"/>
              <a:t>senmantic</a:t>
            </a:r>
            <a:r>
              <a:rPr lang="en-US" baseline="0" dirty="0" smtClean="0"/>
              <a:t> is usually based on the state manipulation, like</a:t>
            </a:r>
            <a:r>
              <a:rPr lang="en-US" sz="1200" b="0" i="0" kern="1200" dirty="0" smtClean="0">
                <a:solidFill>
                  <a:schemeClr val="tx1"/>
                </a:solidFill>
                <a:effectLst/>
                <a:latin typeface="Arial" panose="020B0604020202020204" pitchFamily="34" charset="0"/>
                <a:ea typeface="+mn-ea"/>
                <a:cs typeface="+mn-cs"/>
              </a:rPr>
              <a:t> update</a:t>
            </a:r>
            <a:r>
              <a:rPr lang="en-US" sz="1200" b="0" i="0" kern="1200" baseline="0" dirty="0" smtClean="0">
                <a:solidFill>
                  <a:schemeClr val="tx1"/>
                </a:solidFill>
                <a:effectLst/>
                <a:latin typeface="Arial" panose="020B0604020202020204" pitchFamily="34" charset="0"/>
                <a:ea typeface="+mn-ea"/>
                <a:cs typeface="+mn-cs"/>
              </a:rPr>
              <a:t> and </a:t>
            </a:r>
            <a:r>
              <a:rPr lang="en-US" sz="1200" b="0" i="0" kern="1200" dirty="0" smtClean="0">
                <a:solidFill>
                  <a:schemeClr val="tx1"/>
                </a:solidFill>
                <a:effectLst/>
                <a:latin typeface="Arial" panose="020B0604020202020204" pitchFamily="34" charset="0"/>
                <a:ea typeface="+mn-ea"/>
                <a:cs typeface="+mn-cs"/>
              </a:rPr>
              <a:t>persist states in case of failure we expect our state to be recreated</a:t>
            </a:r>
            <a:r>
              <a:rPr lang="en-US" baseline="0" dirty="0" smtClean="0"/>
              <a:t>. So let’s have a look at the state operator support of each engine.</a:t>
            </a:r>
          </a:p>
          <a:p>
            <a:r>
              <a:rPr lang="en-US" baseline="0" dirty="0" smtClean="0"/>
              <a:t>Storm has an operator called , which can be used to store key –value pair state. Currently, the </a:t>
            </a:r>
            <a:r>
              <a:rPr lang="en-US" baseline="0" dirty="0" err="1" smtClean="0"/>
              <a:t>kvs</a:t>
            </a:r>
            <a:r>
              <a:rPr lang="en-US" baseline="0" dirty="0" smtClean="0"/>
              <a:t> only supports being written to </a:t>
            </a:r>
            <a:r>
              <a:rPr lang="en-US" baseline="0" dirty="0" err="1" smtClean="0"/>
              <a:t>Redis</a:t>
            </a:r>
            <a:r>
              <a:rPr lang="en-US" baseline="0" dirty="0" smtClean="0"/>
              <a:t>. </a:t>
            </a:r>
          </a:p>
          <a:p>
            <a:r>
              <a:rPr lang="en-US" baseline="0" dirty="0" smtClean="0"/>
              <a:t>Heron does not have any state operator and user have to </a:t>
            </a:r>
            <a:r>
              <a:rPr lang="en-US" baseline="0" dirty="0" err="1" smtClean="0"/>
              <a:t>impl</a:t>
            </a:r>
            <a:r>
              <a:rPr lang="en-US" baseline="0" dirty="0" smtClean="0"/>
              <a:t> their own.</a:t>
            </a:r>
          </a:p>
          <a:p>
            <a:r>
              <a:rPr lang="en-US" baseline="0" dirty="0" err="1" smtClean="0"/>
              <a:t>Flink</a:t>
            </a:r>
            <a:r>
              <a:rPr lang="en-US" baseline="0" dirty="0" smtClean="0"/>
              <a:t> has both java and </a:t>
            </a:r>
            <a:r>
              <a:rPr lang="en-US" baseline="0" dirty="0" err="1" smtClean="0"/>
              <a:t>scala</a:t>
            </a:r>
            <a:r>
              <a:rPr lang="en-US" baseline="0" dirty="0" smtClean="0"/>
              <a:t> version </a:t>
            </a:r>
            <a:r>
              <a:rPr lang="en-US" baseline="0" dirty="0" err="1" smtClean="0"/>
              <a:t>stateful</a:t>
            </a:r>
            <a:r>
              <a:rPr lang="en-US" baseline="0" dirty="0" smtClean="0"/>
              <a:t> </a:t>
            </a:r>
            <a:r>
              <a:rPr lang="en-US" baseline="0" dirty="0" err="1" smtClean="0"/>
              <a:t>api</a:t>
            </a:r>
            <a:r>
              <a:rPr lang="en-US" baseline="0" dirty="0" smtClean="0"/>
              <a:t> as listed here. </a:t>
            </a:r>
          </a:p>
          <a:p>
            <a:r>
              <a:rPr lang="en-US" baseline="0" dirty="0" smtClean="0"/>
              <a:t>GP’s support for state is not mature and only have an </a:t>
            </a:r>
            <a:r>
              <a:rPr lang="en-US" baseline="0" dirty="0" err="1" smtClean="0"/>
              <a:t>api</a:t>
            </a:r>
            <a:r>
              <a:rPr lang="en-US" baseline="0" dirty="0" smtClean="0"/>
              <a:t> called.</a:t>
            </a:r>
          </a:p>
          <a:p>
            <a:endParaRPr lang="en-US" baseline="0" dirty="0" smtClean="0"/>
          </a:p>
          <a:p>
            <a:r>
              <a:rPr lang="en-US" baseline="0" dirty="0" smtClean="0"/>
              <a:t>Before spark 1.5, it has a operator called, then according community’s feedback, a new </a:t>
            </a:r>
            <a:r>
              <a:rPr lang="en-US" baseline="0" dirty="0" err="1" smtClean="0"/>
              <a:t>mapWithState</a:t>
            </a:r>
            <a:r>
              <a:rPr lang="en-US" baseline="0" dirty="0" smtClean="0"/>
              <a:t> API was added in v 1.6, which is more </a:t>
            </a:r>
            <a:r>
              <a:rPr lang="en-US" baseline="0" dirty="0" err="1" smtClean="0"/>
              <a:t>flexiable</a:t>
            </a:r>
            <a:r>
              <a:rPr lang="en-US" baseline="0" dirty="0" smtClean="0"/>
              <a:t> and </a:t>
            </a:r>
            <a:r>
              <a:rPr lang="en-US" baseline="0" dirty="0" err="1" smtClean="0"/>
              <a:t>supoort</a:t>
            </a:r>
            <a:r>
              <a:rPr lang="en-US" baseline="0" dirty="0" smtClean="0"/>
              <a:t> time out semantics. Also has better state update </a:t>
            </a:r>
            <a:r>
              <a:rPr lang="en-US" baseline="0" dirty="0" err="1" smtClean="0"/>
              <a:t>effiency</a:t>
            </a:r>
            <a:r>
              <a:rPr lang="en-US" baseline="0" dirty="0" smtClean="0"/>
              <a:t> compared with the old one.</a:t>
            </a:r>
          </a:p>
          <a:p>
            <a:r>
              <a:rPr lang="en-US" baseline="0" dirty="0" smtClean="0"/>
              <a:t>In trident, the related API are called … </a:t>
            </a:r>
            <a:endParaRPr lang="en-US" dirty="0" smtClean="0"/>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8</a:t>
            </a:fld>
            <a:endParaRPr lang="en-GB"/>
          </a:p>
        </p:txBody>
      </p:sp>
    </p:spTree>
    <p:extLst>
      <p:ext uri="{BB962C8B-B14F-4D97-AF65-F5344CB8AC3E}">
        <p14:creationId xmlns:p14="http://schemas.microsoft.com/office/powerpoint/2010/main" val="115328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let’s have a look at the API that each framework provides.</a:t>
            </a:r>
          </a:p>
          <a:p>
            <a:endParaRPr lang="en-US" dirty="0"/>
          </a:p>
        </p:txBody>
      </p:sp>
      <p:sp>
        <p:nvSpPr>
          <p:cNvPr id="4" name="Slide Number Placeholder 3"/>
          <p:cNvSpPr>
            <a:spLocks noGrp="1"/>
          </p:cNvSpPr>
          <p:nvPr>
            <p:ph type="sldNum" sz="quarter" idx="10"/>
          </p:nvPr>
        </p:nvSpPr>
        <p:spPr/>
        <p:txBody>
          <a:bodyPr/>
          <a:lstStyle/>
          <a:p>
            <a:fld id="{CA3B5A54-DEDF-4EAA-A418-E3AE6A4F6D7E}" type="slidenum">
              <a:rPr lang="en-GB" smtClean="0"/>
              <a:t>9</a:t>
            </a:fld>
            <a:endParaRPr lang="en-GB"/>
          </a:p>
        </p:txBody>
      </p:sp>
    </p:spTree>
    <p:extLst>
      <p:ext uri="{BB962C8B-B14F-4D97-AF65-F5344CB8AC3E}">
        <p14:creationId xmlns:p14="http://schemas.microsoft.com/office/powerpoint/2010/main" val="303838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ltLang="zh-CN" smtClean="0"/>
              <a:t>Click to edit Master text styles</a:t>
            </a:r>
          </a:p>
          <a:p>
            <a:pPr lvl="1"/>
            <a:r>
              <a:rPr lang="en-US" altLang="zh-CN" smtClean="0"/>
              <a:t>Second level</a:t>
            </a:r>
          </a:p>
        </p:txBody>
      </p:sp>
    </p:spTree>
    <p:extLst>
      <p:ext uri="{BB962C8B-B14F-4D97-AF65-F5344CB8AC3E}">
        <p14:creationId xmlns:p14="http://schemas.microsoft.com/office/powerpoint/2010/main" val="877679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a:cs typeface="Intel Clear"/>
              </a:defRPr>
            </a:lvl1pPr>
          </a:lstStyle>
          <a:p>
            <a:r>
              <a:rPr lang="en-US" altLang="zh-CN" smtClean="0"/>
              <a:t>Click to edit Master title style</a:t>
            </a:r>
            <a:endParaRPr lang="en-US"/>
          </a:p>
        </p:txBody>
      </p:sp>
      <p:sp>
        <p:nvSpPr>
          <p:cNvPr id="3" name="Content Placeholder 2"/>
          <p:cNvSpPr>
            <a:spLocks noGrp="1"/>
          </p:cNvSpPr>
          <p:nvPr>
            <p:ph idx="1"/>
          </p:nvPr>
        </p:nvSpPr>
        <p:spPr/>
        <p:txBody>
          <a:bodyPr/>
          <a:lstStyle>
            <a:lvl1pPr marL="233363" indent="-233363">
              <a:buClr>
                <a:schemeClr val="bg1"/>
              </a:buClr>
              <a:buFont typeface="Wingdings" charset="2"/>
              <a:buChar char="§"/>
              <a:defRPr sz="2800">
                <a:solidFill>
                  <a:srgbClr val="FFFFFF"/>
                </a:solidFill>
                <a:latin typeface="Intel Clear"/>
                <a:cs typeface="Intel Clear"/>
              </a:defRPr>
            </a:lvl1pPr>
            <a:lvl2pPr marL="690563" indent="-233363">
              <a:buClr>
                <a:schemeClr val="bg1"/>
              </a:buClr>
              <a:buFont typeface="Wingdings" charset="2"/>
              <a:buChar char="§"/>
              <a:defRPr sz="1800">
                <a:solidFill>
                  <a:srgbClr val="FFFFFF"/>
                </a:solidFill>
                <a:latin typeface="Intel Clear"/>
                <a:cs typeface="Intel Clear"/>
              </a:defRPr>
            </a:lvl2pPr>
            <a:lvl3pPr marL="1087438" indent="-173038">
              <a:buClr>
                <a:schemeClr val="bg1"/>
              </a:buClr>
              <a:buFont typeface="Wingdings" charset="2"/>
              <a:buChar char="§"/>
              <a:defRPr sz="1800">
                <a:solidFill>
                  <a:srgbClr val="FFFFFF"/>
                </a:solidFill>
                <a:latin typeface="Intel Clear"/>
                <a:cs typeface="Intel Clear"/>
              </a:defRPr>
            </a:lvl3pPr>
            <a:lvl4pPr marL="1544638" indent="-173038">
              <a:buClr>
                <a:schemeClr val="bg1"/>
              </a:buClr>
              <a:buFont typeface="Wingdings" charset="2"/>
              <a:buChar char="§"/>
              <a:defRPr sz="1800">
                <a:solidFill>
                  <a:srgbClr val="FFFFFF"/>
                </a:solidFill>
                <a:latin typeface="Intel Clear"/>
                <a:cs typeface="Intel Clear"/>
              </a:defRPr>
            </a:lvl4pPr>
            <a:lvl5pPr marL="2001838" indent="-173038">
              <a:buClr>
                <a:schemeClr val="bg1"/>
              </a:buClr>
              <a:buFont typeface="Wingdings" charset="2"/>
              <a:buChar char="§"/>
              <a:defRPr sz="1800">
                <a:solidFill>
                  <a:srgbClr val="FFFFFF"/>
                </a:solidFill>
                <a:latin typeface="Intel Clear"/>
                <a:cs typeface="Intel Cle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rgbClr val="B4BABD"/>
                </a:solidFill>
                <a:latin typeface="Intel Clear"/>
                <a:cs typeface="Intel Clear"/>
              </a:defRPr>
            </a:lvl1pPr>
          </a:lstStyle>
          <a:p>
            <a:fld id="{7FC830C4-CDF4-4DA4-8A67-37B3705D2100}" type="slidenum">
              <a:rPr lang="zh-CN" altLang="en-US" smtClean="0"/>
              <a:pPr/>
              <a:t>‹#›</a:t>
            </a:fld>
            <a:endParaRPr lang="zh-CN" altLang="en-US"/>
          </a:p>
        </p:txBody>
      </p:sp>
    </p:spTree>
    <p:extLst>
      <p:ext uri="{BB962C8B-B14F-4D97-AF65-F5344CB8AC3E}">
        <p14:creationId xmlns:p14="http://schemas.microsoft.com/office/powerpoint/2010/main" val="34716030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a:xfrm>
            <a:off x="457200" y="1600200"/>
            <a:ext cx="3962400" cy="4525963"/>
          </a:xfrm>
        </p:spPr>
        <p:txBody>
          <a:bodyPr>
            <a:normAutofit/>
          </a:bodyPr>
          <a:lstStyle>
            <a:lvl1pPr marL="233363" indent="-233363">
              <a:buClr>
                <a:schemeClr val="bg1"/>
              </a:buClr>
              <a:buFont typeface="Wingdings" charset="2"/>
              <a:buChar char="§"/>
              <a:defRPr sz="2400">
                <a:solidFill>
                  <a:srgbClr val="FFFFFF"/>
                </a:solidFill>
              </a:defRPr>
            </a:lvl1pPr>
            <a:lvl2pPr marL="690563" indent="-233363">
              <a:buClr>
                <a:schemeClr val="bg1"/>
              </a:buClr>
              <a:buFont typeface="Wingdings" charset="2"/>
              <a:buChar char="§"/>
              <a:defRPr sz="2000">
                <a:solidFill>
                  <a:srgbClr val="FFFFFF"/>
                </a:solidFill>
              </a:defRPr>
            </a:lvl2pPr>
            <a:lvl3pPr marL="1087438" indent="-173038">
              <a:buClr>
                <a:schemeClr val="bg1"/>
              </a:buClr>
              <a:buFont typeface="Wingdings" charset="2"/>
              <a:buChar char="§"/>
              <a:defRPr sz="1800">
                <a:solidFill>
                  <a:srgbClr val="FFFFFF"/>
                </a:solidFill>
              </a:defRPr>
            </a:lvl3pPr>
            <a:lvl4pPr marL="1544638" indent="-173038">
              <a:buClr>
                <a:schemeClr val="bg1"/>
              </a:buClr>
              <a:buFont typeface="Wingdings" charset="2"/>
              <a:buChar char="§"/>
              <a:defRPr sz="1600">
                <a:solidFill>
                  <a:srgbClr val="FFFFFF"/>
                </a:solidFill>
              </a:defRPr>
            </a:lvl4pPr>
            <a:lvl5pPr marL="2001838" indent="-173038">
              <a:buClr>
                <a:schemeClr val="bg1"/>
              </a:buClr>
              <a:buFont typeface="Wingdings" charset="2"/>
              <a:buChar char="§"/>
              <a:defRPr sz="16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Content Placeholder 2"/>
          <p:cNvSpPr>
            <a:spLocks noGrp="1"/>
          </p:cNvSpPr>
          <p:nvPr>
            <p:ph idx="10"/>
          </p:nvPr>
        </p:nvSpPr>
        <p:spPr>
          <a:xfrm>
            <a:off x="4737100" y="1600200"/>
            <a:ext cx="3962400" cy="4525963"/>
          </a:xfrm>
        </p:spPr>
        <p:txBody>
          <a:bodyPr>
            <a:normAutofit/>
          </a:bodyPr>
          <a:lstStyle>
            <a:lvl1pPr marL="233363" indent="-233363">
              <a:buClr>
                <a:schemeClr val="bg1"/>
              </a:buClr>
              <a:buFont typeface="Wingdings" charset="2"/>
              <a:buChar char="§"/>
              <a:defRPr sz="2400">
                <a:solidFill>
                  <a:srgbClr val="FFFFFF"/>
                </a:solidFill>
              </a:defRPr>
            </a:lvl1pPr>
            <a:lvl2pPr marL="690563" indent="-233363">
              <a:buClr>
                <a:schemeClr val="bg1"/>
              </a:buClr>
              <a:buFont typeface="Wingdings" charset="2"/>
              <a:buChar char="§"/>
              <a:defRPr sz="2000">
                <a:solidFill>
                  <a:srgbClr val="FFFFFF"/>
                </a:solidFill>
              </a:defRPr>
            </a:lvl2pPr>
            <a:lvl3pPr marL="1087438" indent="-173038">
              <a:buClr>
                <a:schemeClr val="bg1"/>
              </a:buClr>
              <a:buFont typeface="Wingdings" charset="2"/>
              <a:buChar char="§"/>
              <a:defRPr sz="1800">
                <a:solidFill>
                  <a:srgbClr val="FFFFFF"/>
                </a:solidFill>
              </a:defRPr>
            </a:lvl3pPr>
            <a:lvl4pPr marL="1544638" indent="-173038">
              <a:buClr>
                <a:schemeClr val="bg1"/>
              </a:buClr>
              <a:buFont typeface="Wingdings" charset="2"/>
              <a:buChar char="§"/>
              <a:defRPr sz="1600">
                <a:solidFill>
                  <a:srgbClr val="FFFFFF"/>
                </a:solidFill>
              </a:defRPr>
            </a:lvl4pPr>
            <a:lvl5pPr marL="2001838" indent="-173038">
              <a:buClr>
                <a:schemeClr val="bg1"/>
              </a:buClr>
              <a:buFont typeface="Wingdings" charset="2"/>
              <a:buChar char="§"/>
              <a:defRPr sz="16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rgbClr val="B4BABD"/>
                </a:solidFill>
                <a:latin typeface="Verdana"/>
                <a:cs typeface="Verdana"/>
              </a:defRPr>
            </a:lvl1pPr>
          </a:lstStyle>
          <a:p>
            <a:fld id="{7FC830C4-CDF4-4DA4-8A67-37B3705D2100}" type="slidenum">
              <a:rPr lang="zh-CN" altLang="en-US" smtClean="0"/>
              <a:pPr/>
              <a:t>‹#›</a:t>
            </a:fld>
            <a:endParaRPr lang="zh-CN" altLang="en-US"/>
          </a:p>
        </p:txBody>
      </p:sp>
    </p:spTree>
    <p:extLst>
      <p:ext uri="{BB962C8B-B14F-4D97-AF65-F5344CB8AC3E}">
        <p14:creationId xmlns:p14="http://schemas.microsoft.com/office/powerpoint/2010/main" val="5931261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inal Slide">
    <p:bg>
      <p:bgPr>
        <a:solidFill>
          <a:schemeClr val="tx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rgbClr val="08407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791" y="2578100"/>
            <a:ext cx="2546618" cy="1668970"/>
          </a:xfrm>
          <a:prstGeom prst="rect">
            <a:avLst/>
          </a:prstGeom>
        </p:spPr>
      </p:pic>
    </p:spTree>
    <p:extLst>
      <p:ext uri="{BB962C8B-B14F-4D97-AF65-F5344CB8AC3E}">
        <p14:creationId xmlns:p14="http://schemas.microsoft.com/office/powerpoint/2010/main" val="3582757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2130425"/>
            <a:ext cx="7772400" cy="1470025"/>
          </a:xfrm>
        </p:spPr>
        <p:txBody>
          <a:bodyPr>
            <a:noAutofit/>
          </a:bodyPr>
          <a:lstStyle>
            <a:lvl1pPr algn="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717040" y="5359400"/>
            <a:ext cx="7086600" cy="899160"/>
          </a:xfrm>
        </p:spPr>
        <p:txBody>
          <a:bodyPr>
            <a:normAutofit/>
          </a:bodyPr>
          <a:lstStyle>
            <a:lvl1pPr marL="0" indent="0" algn="r">
              <a:buNone/>
              <a:defRPr sz="1800">
                <a:solidFill>
                  <a:srgbClr val="0071C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pic>
        <p:nvPicPr>
          <p:cNvPr id="5" name="Picture 4" descr="Intel_Blu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83164" y="390742"/>
            <a:ext cx="954435" cy="676058"/>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4572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98964" y="1524001"/>
            <a:ext cx="4058706"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Content Placeholder 3"/>
          <p:cNvSpPr>
            <a:spLocks noGrp="1"/>
          </p:cNvSpPr>
          <p:nvPr>
            <p:ph sz="half" idx="2"/>
          </p:nvPr>
        </p:nvSpPr>
        <p:spPr>
          <a:xfrm>
            <a:off x="4686331" y="1524001"/>
            <a:ext cx="405870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7" name="Slide Number Placeholder 6"/>
          <p:cNvSpPr>
            <a:spLocks noGrp="1"/>
          </p:cNvSpPr>
          <p:nvPr>
            <p:ph type="sldNum" sz="quarter" idx="12"/>
          </p:nvPr>
        </p:nvSpPr>
        <p:spPr/>
        <p:txBody>
          <a:bodyPr/>
          <a:lstStyle/>
          <a:p>
            <a:fld id="{9EDA5A86-6E35-4B8D-A406-2F7D8AFE2A45}" type="slidenum">
              <a:rPr lang="de-DE" smtClean="0"/>
              <a:t>‹#›</a:t>
            </a:fld>
            <a:endParaRPr lang="de-DE"/>
          </a:p>
        </p:txBody>
      </p:sp>
      <p:sp>
        <p:nvSpPr>
          <p:cNvPr id="8" name="Title 7"/>
          <p:cNvSpPr>
            <a:spLocks noGrp="1"/>
          </p:cNvSpPr>
          <p:nvPr>
            <p:ph type="title"/>
          </p:nvPr>
        </p:nvSpPr>
        <p:spPr/>
        <p:txBody>
          <a:bodyPr/>
          <a:lstStyle/>
          <a:p>
            <a:r>
              <a:rPr lang="en-US" altLang="zh-CN"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dirty="0"/>
          </a:p>
        </p:txBody>
      </p:sp>
      <p:sp>
        <p:nvSpPr>
          <p:cNvPr id="6" name="Slide Number Placeholder 5"/>
          <p:cNvSpPr>
            <a:spLocks noGrp="1"/>
          </p:cNvSpPr>
          <p:nvPr>
            <p:ph type="sldNum" sz="quarter" idx="12"/>
          </p:nvPr>
        </p:nvSpPr>
        <p:spPr/>
        <p:txBody>
          <a:bodyPr/>
          <a:lstStyle/>
          <a:p>
            <a:fld id="{7FC830C4-CDF4-4DA4-8A67-37B3705D2100}" type="slidenum">
              <a:rPr lang="zh-CN" altLang="en-US" smtClean="0"/>
              <a:pPr/>
              <a:t>‹#›</a:t>
            </a:fld>
            <a:endParaRPr lang="zh-CN" altLang="en-US"/>
          </a:p>
        </p:txBody>
      </p:sp>
      <p:sp>
        <p:nvSpPr>
          <p:cNvPr id="8" name="Text Placeholder 7"/>
          <p:cNvSpPr>
            <a:spLocks noGrp="1"/>
          </p:cNvSpPr>
          <p:nvPr>
            <p:ph type="body" sz="quarter" idx="13"/>
          </p:nvPr>
        </p:nvSpPr>
        <p:spPr>
          <a:xfrm>
            <a:off x="2097494" y="1981199"/>
            <a:ext cx="6647543"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a:cs typeface="Intel Clear"/>
              </a:defRPr>
            </a:lvl1pPr>
          </a:lstStyle>
          <a:p>
            <a:r>
              <a:rPr lang="en-US" altLang="zh-CN" smtClean="0"/>
              <a:t>Click to edit Master title style</a:t>
            </a:r>
            <a:endParaRPr lang="en-US"/>
          </a:p>
        </p:txBody>
      </p:sp>
      <p:sp>
        <p:nvSpPr>
          <p:cNvPr id="3" name="Content Placeholder 2"/>
          <p:cNvSpPr>
            <a:spLocks noGrp="1"/>
          </p:cNvSpPr>
          <p:nvPr>
            <p:ph idx="1"/>
          </p:nvPr>
        </p:nvSpPr>
        <p:spPr/>
        <p:txBody>
          <a:bodyPr/>
          <a:lstStyle>
            <a:lvl1pPr marL="233363" indent="-233363">
              <a:buClr>
                <a:schemeClr val="bg1"/>
              </a:buClr>
              <a:buFont typeface="Wingdings" charset="2"/>
              <a:buChar char="§"/>
              <a:defRPr sz="2800">
                <a:solidFill>
                  <a:srgbClr val="FFFFFF"/>
                </a:solidFill>
                <a:latin typeface="Intel Clear"/>
                <a:cs typeface="Intel Clear"/>
              </a:defRPr>
            </a:lvl1pPr>
            <a:lvl2pPr marL="690563" indent="-233363">
              <a:buClr>
                <a:schemeClr val="bg1"/>
              </a:buClr>
              <a:buFont typeface="Wingdings" charset="2"/>
              <a:buChar char="§"/>
              <a:defRPr sz="1800">
                <a:solidFill>
                  <a:srgbClr val="FFFFFF"/>
                </a:solidFill>
                <a:latin typeface="Intel Clear"/>
                <a:cs typeface="Intel Clear"/>
              </a:defRPr>
            </a:lvl2pPr>
            <a:lvl3pPr marL="1087438" indent="-173038">
              <a:buClr>
                <a:schemeClr val="bg1"/>
              </a:buClr>
              <a:buFont typeface="Wingdings" charset="2"/>
              <a:buChar char="§"/>
              <a:defRPr sz="1800">
                <a:solidFill>
                  <a:srgbClr val="FFFFFF"/>
                </a:solidFill>
                <a:latin typeface="Intel Clear"/>
                <a:cs typeface="Intel Clear"/>
              </a:defRPr>
            </a:lvl3pPr>
            <a:lvl4pPr marL="1544638" indent="-173038">
              <a:buClr>
                <a:schemeClr val="bg1"/>
              </a:buClr>
              <a:buFont typeface="Wingdings" charset="2"/>
              <a:buChar char="§"/>
              <a:defRPr sz="1800">
                <a:solidFill>
                  <a:srgbClr val="FFFFFF"/>
                </a:solidFill>
                <a:latin typeface="Intel Clear"/>
                <a:cs typeface="Intel Clear"/>
              </a:defRPr>
            </a:lvl4pPr>
            <a:lvl5pPr marL="2001838" indent="-173038">
              <a:buClr>
                <a:schemeClr val="bg1"/>
              </a:buClr>
              <a:buFont typeface="Wingdings" charset="2"/>
              <a:buChar char="§"/>
              <a:defRPr sz="1800">
                <a:solidFill>
                  <a:srgbClr val="FFFFFF"/>
                </a:solidFill>
                <a:latin typeface="Intel Clear"/>
                <a:cs typeface="Intel Cle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rgbClr val="B4BABD"/>
                </a:solidFill>
                <a:latin typeface="Intel Clear"/>
                <a:cs typeface="Intel Clear"/>
              </a:defRPr>
            </a:lvl1pPr>
          </a:lstStyle>
          <a:p>
            <a:fld id="{7FC830C4-CDF4-4DA4-8A67-37B3705D2100}" type="slidenum">
              <a:rPr lang="zh-CN" altLang="en-US" smtClean="0"/>
              <a:pPr/>
              <a:t>‹#›</a:t>
            </a:fld>
            <a:endParaRPr lang="zh-CN" altLang="en-US"/>
          </a:p>
        </p:txBody>
      </p:sp>
    </p:spTree>
    <p:extLst>
      <p:ext uri="{BB962C8B-B14F-4D97-AF65-F5344CB8AC3E}">
        <p14:creationId xmlns:p14="http://schemas.microsoft.com/office/powerpoint/2010/main" val="39695980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a:xfrm>
            <a:off x="457200" y="1600200"/>
            <a:ext cx="3962400" cy="4525963"/>
          </a:xfrm>
        </p:spPr>
        <p:txBody>
          <a:bodyPr>
            <a:normAutofit/>
          </a:bodyPr>
          <a:lstStyle>
            <a:lvl1pPr marL="233363" indent="-233363">
              <a:buClr>
                <a:schemeClr val="bg1"/>
              </a:buClr>
              <a:buFont typeface="Wingdings" charset="2"/>
              <a:buChar char="§"/>
              <a:defRPr sz="2400">
                <a:solidFill>
                  <a:srgbClr val="FFFFFF"/>
                </a:solidFill>
              </a:defRPr>
            </a:lvl1pPr>
            <a:lvl2pPr marL="690563" indent="-233363">
              <a:buClr>
                <a:schemeClr val="bg1"/>
              </a:buClr>
              <a:buFont typeface="Wingdings" charset="2"/>
              <a:buChar char="§"/>
              <a:defRPr sz="2000">
                <a:solidFill>
                  <a:srgbClr val="FFFFFF"/>
                </a:solidFill>
              </a:defRPr>
            </a:lvl2pPr>
            <a:lvl3pPr marL="1087438" indent="-173038">
              <a:buClr>
                <a:schemeClr val="bg1"/>
              </a:buClr>
              <a:buFont typeface="Wingdings" charset="2"/>
              <a:buChar char="§"/>
              <a:defRPr sz="1800">
                <a:solidFill>
                  <a:srgbClr val="FFFFFF"/>
                </a:solidFill>
              </a:defRPr>
            </a:lvl3pPr>
            <a:lvl4pPr marL="1544638" indent="-173038">
              <a:buClr>
                <a:schemeClr val="bg1"/>
              </a:buClr>
              <a:buFont typeface="Wingdings" charset="2"/>
              <a:buChar char="§"/>
              <a:defRPr sz="1600">
                <a:solidFill>
                  <a:srgbClr val="FFFFFF"/>
                </a:solidFill>
              </a:defRPr>
            </a:lvl4pPr>
            <a:lvl5pPr marL="2001838" indent="-173038">
              <a:buClr>
                <a:schemeClr val="bg1"/>
              </a:buClr>
              <a:buFont typeface="Wingdings" charset="2"/>
              <a:buChar char="§"/>
              <a:defRPr sz="16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Content Placeholder 2"/>
          <p:cNvSpPr>
            <a:spLocks noGrp="1"/>
          </p:cNvSpPr>
          <p:nvPr>
            <p:ph idx="10"/>
          </p:nvPr>
        </p:nvSpPr>
        <p:spPr>
          <a:xfrm>
            <a:off x="4737100" y="1600200"/>
            <a:ext cx="3962400" cy="4525963"/>
          </a:xfrm>
        </p:spPr>
        <p:txBody>
          <a:bodyPr>
            <a:normAutofit/>
          </a:bodyPr>
          <a:lstStyle>
            <a:lvl1pPr marL="233363" indent="-233363">
              <a:buClr>
                <a:schemeClr val="bg1"/>
              </a:buClr>
              <a:buFont typeface="Wingdings" charset="2"/>
              <a:buChar char="§"/>
              <a:defRPr sz="2400">
                <a:solidFill>
                  <a:srgbClr val="FFFFFF"/>
                </a:solidFill>
              </a:defRPr>
            </a:lvl1pPr>
            <a:lvl2pPr marL="690563" indent="-233363">
              <a:buClr>
                <a:schemeClr val="bg1"/>
              </a:buClr>
              <a:buFont typeface="Wingdings" charset="2"/>
              <a:buChar char="§"/>
              <a:defRPr sz="2000">
                <a:solidFill>
                  <a:srgbClr val="FFFFFF"/>
                </a:solidFill>
              </a:defRPr>
            </a:lvl2pPr>
            <a:lvl3pPr marL="1087438" indent="-173038">
              <a:buClr>
                <a:schemeClr val="bg1"/>
              </a:buClr>
              <a:buFont typeface="Wingdings" charset="2"/>
              <a:buChar char="§"/>
              <a:defRPr sz="1800">
                <a:solidFill>
                  <a:srgbClr val="FFFFFF"/>
                </a:solidFill>
              </a:defRPr>
            </a:lvl3pPr>
            <a:lvl4pPr marL="1544638" indent="-173038">
              <a:buClr>
                <a:schemeClr val="bg1"/>
              </a:buClr>
              <a:buFont typeface="Wingdings" charset="2"/>
              <a:buChar char="§"/>
              <a:defRPr sz="1600">
                <a:solidFill>
                  <a:srgbClr val="FFFFFF"/>
                </a:solidFill>
              </a:defRPr>
            </a:lvl4pPr>
            <a:lvl5pPr marL="2001838" indent="-173038">
              <a:buClr>
                <a:schemeClr val="bg1"/>
              </a:buClr>
              <a:buFont typeface="Wingdings" charset="2"/>
              <a:buChar char="§"/>
              <a:defRPr sz="1600">
                <a:solidFill>
                  <a:srgbClr val="FFFFFF"/>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rgbClr val="B4BABD"/>
                </a:solidFill>
                <a:latin typeface="Verdana"/>
                <a:cs typeface="Verdana"/>
              </a:defRPr>
            </a:lvl1pPr>
          </a:lstStyle>
          <a:p>
            <a:fld id="{7FC830C4-CDF4-4DA4-8A67-37B3705D2100}" type="slidenum">
              <a:rPr lang="zh-CN" altLang="en-US" smtClean="0"/>
              <a:pPr/>
              <a:t>‹#›</a:t>
            </a:fld>
            <a:endParaRPr lang="zh-CN" altLang="en-US"/>
          </a:p>
        </p:txBody>
      </p:sp>
    </p:spTree>
    <p:extLst>
      <p:ext uri="{BB962C8B-B14F-4D97-AF65-F5344CB8AC3E}">
        <p14:creationId xmlns:p14="http://schemas.microsoft.com/office/powerpoint/2010/main" val="40334050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Final Slide">
    <p:bg>
      <p:bgPr>
        <a:solidFill>
          <a:schemeClr val="tx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rgbClr val="08407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FFFFFF"/>
                </a:solidFill>
              </a:ln>
              <a:solidFill>
                <a:srgbClr val="FFFFFF"/>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791" y="2578100"/>
            <a:ext cx="2546618" cy="1668970"/>
          </a:xfrm>
          <a:prstGeom prst="rect">
            <a:avLst/>
          </a:prstGeom>
        </p:spPr>
      </p:pic>
    </p:spTree>
    <p:extLst>
      <p:ext uri="{BB962C8B-B14F-4D97-AF65-F5344CB8AC3E}">
        <p14:creationId xmlns:p14="http://schemas.microsoft.com/office/powerpoint/2010/main" val="4092715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2130425"/>
            <a:ext cx="7772400" cy="1470025"/>
          </a:xfrm>
        </p:spPr>
        <p:txBody>
          <a:bodyPr>
            <a:noAutofit/>
          </a:bodyPr>
          <a:lstStyle>
            <a:lvl1pPr algn="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717040" y="5359400"/>
            <a:ext cx="7086600" cy="899160"/>
          </a:xfrm>
        </p:spPr>
        <p:txBody>
          <a:bodyPr>
            <a:normAutofit/>
          </a:bodyPr>
          <a:lstStyle>
            <a:lvl1pPr marL="0" indent="0" algn="r">
              <a:buNone/>
              <a:defRPr sz="1800">
                <a:solidFill>
                  <a:srgbClr val="0071C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pic>
        <p:nvPicPr>
          <p:cNvPr id="5" name="Picture 4" descr="Intel_Blu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83164" y="390742"/>
            <a:ext cx="954435" cy="676058"/>
          </a:xfrm>
          <a:prstGeom prst="rect">
            <a:avLst/>
          </a:prstGeom>
        </p:spPr>
      </p:pic>
    </p:spTree>
    <p:extLst>
      <p:ext uri="{BB962C8B-B14F-4D97-AF65-F5344CB8AC3E}">
        <p14:creationId xmlns:p14="http://schemas.microsoft.com/office/powerpoint/2010/main" val="33521839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11/12/2016</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4572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98964" y="1524001"/>
            <a:ext cx="4058706"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Content Placeholder 3"/>
          <p:cNvSpPr>
            <a:spLocks noGrp="1"/>
          </p:cNvSpPr>
          <p:nvPr>
            <p:ph sz="half" idx="2"/>
          </p:nvPr>
        </p:nvSpPr>
        <p:spPr>
          <a:xfrm>
            <a:off x="4686331" y="1524001"/>
            <a:ext cx="405870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7" name="Slide Number Placeholder 6"/>
          <p:cNvSpPr>
            <a:spLocks noGrp="1"/>
          </p:cNvSpPr>
          <p:nvPr>
            <p:ph type="sldNum" sz="quarter" idx="12"/>
          </p:nvPr>
        </p:nvSpPr>
        <p:spPr/>
        <p:txBody>
          <a:bodyPr/>
          <a:lstStyle/>
          <a:p>
            <a:fld id="{9EDA5A86-6E35-4B8D-A406-2F7D8AFE2A45}" type="slidenum">
              <a:rPr lang="de-DE" smtClean="0">
                <a:solidFill>
                  <a:srgbClr val="B4BABD"/>
                </a:solidFill>
              </a:rPr>
              <a:pPr/>
              <a:t>‹#›</a:t>
            </a:fld>
            <a:endParaRPr lang="de-DE">
              <a:solidFill>
                <a:srgbClr val="B4BABD"/>
              </a:solidFill>
            </a:endParaRPr>
          </a:p>
        </p:txBody>
      </p:sp>
      <p:sp>
        <p:nvSpPr>
          <p:cNvPr id="8" name="Title 7"/>
          <p:cNvSpPr>
            <a:spLocks noGrp="1"/>
          </p:cNvSpPr>
          <p:nvPr>
            <p:ph type="title"/>
          </p:nvPr>
        </p:nvSpPr>
        <p:spPr/>
        <p:txBody>
          <a:bodyPr/>
          <a:lstStyle/>
          <a:p>
            <a:r>
              <a:rPr lang="en-US" altLang="zh-CN" smtClean="0"/>
              <a:t>Click to edit Master title style</a:t>
            </a:r>
            <a:endParaRPr dirty="0"/>
          </a:p>
        </p:txBody>
      </p:sp>
    </p:spTree>
    <p:extLst>
      <p:ext uri="{BB962C8B-B14F-4D97-AF65-F5344CB8AC3E}">
        <p14:creationId xmlns:p14="http://schemas.microsoft.com/office/powerpoint/2010/main" val="245548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dirty="0"/>
          </a:p>
        </p:txBody>
      </p:sp>
      <p:sp>
        <p:nvSpPr>
          <p:cNvPr id="6" name="Slide Number Placeholder 5"/>
          <p:cNvSpPr>
            <a:spLocks noGrp="1"/>
          </p:cNvSpPr>
          <p:nvPr>
            <p:ph type="sldNum" sz="quarter" idx="12"/>
          </p:nvPr>
        </p:nvSpPr>
        <p:spPr/>
        <p:txBody>
          <a:bodyPr/>
          <a:lstStyle/>
          <a:p>
            <a:fld id="{7FC830C4-CDF4-4DA4-8A67-37B3705D2100}" type="slidenum">
              <a:rPr lang="zh-CN" altLang="en-US" smtClean="0">
                <a:solidFill>
                  <a:srgbClr val="B4BABD"/>
                </a:solidFill>
              </a:rPr>
              <a:pPr/>
              <a:t>‹#›</a:t>
            </a:fld>
            <a:endParaRPr lang="zh-CN" altLang="en-US">
              <a:solidFill>
                <a:srgbClr val="B4BABD"/>
              </a:solidFill>
            </a:endParaRPr>
          </a:p>
        </p:txBody>
      </p:sp>
      <p:sp>
        <p:nvSpPr>
          <p:cNvPr id="8" name="Text Placeholder 7"/>
          <p:cNvSpPr>
            <a:spLocks noGrp="1"/>
          </p:cNvSpPr>
          <p:nvPr>
            <p:ph type="body" sz="quarter" idx="13"/>
          </p:nvPr>
        </p:nvSpPr>
        <p:spPr>
          <a:xfrm>
            <a:off x="2097494" y="1981199"/>
            <a:ext cx="6647543"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Tree>
    <p:extLst>
      <p:ext uri="{BB962C8B-B14F-4D97-AF65-F5344CB8AC3E}">
        <p14:creationId xmlns:p14="http://schemas.microsoft.com/office/powerpoint/2010/main" val="20517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Intel Clear"/>
                <a:cs typeface="Intel Clear"/>
              </a:defRPr>
            </a:lvl1pPr>
          </a:lstStyle>
          <a:p>
            <a:r>
              <a:rPr lang="en-US" altLang="zh-CN" smtClean="0"/>
              <a:t>Click to edit Master title style</a:t>
            </a:r>
            <a:endParaRPr lang="en-US"/>
          </a:p>
        </p:txBody>
      </p:sp>
      <p:sp>
        <p:nvSpPr>
          <p:cNvPr id="3" name="Content Placeholder 2"/>
          <p:cNvSpPr>
            <a:spLocks noGrp="1"/>
          </p:cNvSpPr>
          <p:nvPr>
            <p:ph idx="1"/>
          </p:nvPr>
        </p:nvSpPr>
        <p:spPr/>
        <p:txBody>
          <a:bodyPr/>
          <a:lstStyle>
            <a:lvl1pPr marL="233363" indent="-233363">
              <a:buClr>
                <a:schemeClr val="bg1"/>
              </a:buClr>
              <a:buFont typeface="Wingdings" charset="2"/>
              <a:buChar char="§"/>
              <a:defRPr sz="2800">
                <a:solidFill>
                  <a:srgbClr val="FFFFFF"/>
                </a:solidFill>
                <a:latin typeface="Intel Clear"/>
                <a:cs typeface="Intel Clear"/>
              </a:defRPr>
            </a:lvl1pPr>
            <a:lvl2pPr marL="690563" indent="-233363">
              <a:buClr>
                <a:schemeClr val="bg1"/>
              </a:buClr>
              <a:buFont typeface="Wingdings" charset="2"/>
              <a:buChar char="§"/>
              <a:defRPr sz="1800">
                <a:solidFill>
                  <a:srgbClr val="FFFFFF"/>
                </a:solidFill>
                <a:latin typeface="Intel Clear"/>
                <a:cs typeface="Intel Clear"/>
              </a:defRPr>
            </a:lvl2pPr>
            <a:lvl3pPr marL="1087438" indent="-173038">
              <a:buClr>
                <a:schemeClr val="bg1"/>
              </a:buClr>
              <a:buFont typeface="Wingdings" charset="2"/>
              <a:buChar char="§"/>
              <a:defRPr sz="1800">
                <a:solidFill>
                  <a:srgbClr val="FFFFFF"/>
                </a:solidFill>
                <a:latin typeface="Intel Clear"/>
                <a:cs typeface="Intel Clear"/>
              </a:defRPr>
            </a:lvl3pPr>
            <a:lvl4pPr marL="1544638" indent="-173038">
              <a:buClr>
                <a:schemeClr val="bg1"/>
              </a:buClr>
              <a:buFont typeface="Wingdings" charset="2"/>
              <a:buChar char="§"/>
              <a:defRPr sz="1800">
                <a:solidFill>
                  <a:srgbClr val="FFFFFF"/>
                </a:solidFill>
                <a:latin typeface="Intel Clear"/>
                <a:cs typeface="Intel Clear"/>
              </a:defRPr>
            </a:lvl4pPr>
            <a:lvl5pPr marL="2001838" indent="-173038">
              <a:buClr>
                <a:schemeClr val="bg1"/>
              </a:buClr>
              <a:buFont typeface="Wingdings" charset="2"/>
              <a:buChar char="§"/>
              <a:defRPr sz="1800">
                <a:solidFill>
                  <a:srgbClr val="FFFFFF"/>
                </a:solidFill>
                <a:latin typeface="Intel Clear"/>
                <a:cs typeface="Intel Cle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5"/>
          <p:cNvSpPr>
            <a:spLocks noGrp="1"/>
          </p:cNvSpPr>
          <p:nvPr>
            <p:ph type="sldNum" sz="quarter" idx="4"/>
          </p:nvPr>
        </p:nvSpPr>
        <p:spPr>
          <a:xfrm>
            <a:off x="6847840" y="6300152"/>
            <a:ext cx="2133600" cy="365125"/>
          </a:xfrm>
          <a:prstGeom prst="rect">
            <a:avLst/>
          </a:prstGeom>
        </p:spPr>
        <p:txBody>
          <a:bodyPr/>
          <a:lstStyle>
            <a:lvl1pPr algn="r">
              <a:defRPr sz="1100">
                <a:solidFill>
                  <a:schemeClr val="bg1"/>
                </a:solidFill>
                <a:latin typeface="Intel Clear"/>
                <a:cs typeface="Intel Clear"/>
              </a:defRPr>
            </a:lvl1pPr>
          </a:lstStyle>
          <a:p>
            <a:fld id="{6A174EDC-730F-0E4F-8F7E-AD594D963D71}" type="slidenum">
              <a:rPr lang="en-US" smtClean="0"/>
              <a:pPr/>
              <a:t>‹#›</a:t>
            </a:fld>
            <a:endParaRPr lang="en-US"/>
          </a:p>
        </p:txBody>
      </p:sp>
    </p:spTree>
    <p:extLst>
      <p:ext uri="{BB962C8B-B14F-4D97-AF65-F5344CB8AC3E}">
        <p14:creationId xmlns:p14="http://schemas.microsoft.com/office/powerpoint/2010/main" val="34716030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a:cs typeface="Intel Clear"/>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457200" y="1600201"/>
            <a:ext cx="3962400" cy="4525963"/>
          </a:xfrm>
        </p:spPr>
        <p:txBody>
          <a:bodyPr>
            <a:noAutofit/>
          </a:bodyPr>
          <a:lstStyle>
            <a:lvl1pPr marL="233363" indent="-233363">
              <a:buClr>
                <a:schemeClr val="bg1"/>
              </a:buClr>
              <a:buFont typeface="Wingdings" charset="2"/>
              <a:buChar char="§"/>
              <a:defRPr sz="2400">
                <a:solidFill>
                  <a:srgbClr val="FFFFFF"/>
                </a:solidFill>
                <a:latin typeface="Intel Clear"/>
                <a:cs typeface="Intel Clear"/>
              </a:defRPr>
            </a:lvl1pPr>
            <a:lvl2pPr marL="690563" indent="-233363">
              <a:buClr>
                <a:schemeClr val="bg1"/>
              </a:buClr>
              <a:buFont typeface="Wingdings" charset="2"/>
              <a:buChar char="§"/>
              <a:defRPr sz="2000">
                <a:solidFill>
                  <a:srgbClr val="FFFFFF"/>
                </a:solidFill>
                <a:latin typeface="Intel Clear"/>
                <a:cs typeface="Intel Clear"/>
              </a:defRPr>
            </a:lvl2pPr>
            <a:lvl3pPr marL="1087438" indent="-173038">
              <a:buClr>
                <a:schemeClr val="bg1"/>
              </a:buClr>
              <a:buFont typeface="Wingdings" charset="2"/>
              <a:buChar char="§"/>
              <a:defRPr sz="1800">
                <a:solidFill>
                  <a:srgbClr val="FFFFFF"/>
                </a:solidFill>
                <a:latin typeface="Intel Clear"/>
                <a:cs typeface="Intel Clear"/>
              </a:defRPr>
            </a:lvl3pPr>
            <a:lvl4pPr marL="1544638" indent="-173038">
              <a:buClr>
                <a:schemeClr val="bg1"/>
              </a:buClr>
              <a:buFont typeface="Wingdings" charset="2"/>
              <a:buChar char="§"/>
              <a:defRPr sz="1600">
                <a:solidFill>
                  <a:srgbClr val="FFFFFF"/>
                </a:solidFill>
                <a:latin typeface="Intel Clear"/>
                <a:cs typeface="Intel Clear"/>
              </a:defRPr>
            </a:lvl4pPr>
            <a:lvl5pPr marL="2001838" indent="-173038">
              <a:buClr>
                <a:schemeClr val="bg1"/>
              </a:buClr>
              <a:buFont typeface="Wingdings" charset="2"/>
              <a:buChar char="§"/>
              <a:defRPr sz="1600">
                <a:solidFill>
                  <a:srgbClr val="FFFFFF"/>
                </a:solidFill>
                <a:latin typeface="Intel Clear"/>
                <a:cs typeface="Intel Cle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5"/>
          <p:cNvSpPr>
            <a:spLocks noGrp="1"/>
          </p:cNvSpPr>
          <p:nvPr>
            <p:ph type="sldNum" sz="quarter" idx="4"/>
          </p:nvPr>
        </p:nvSpPr>
        <p:spPr>
          <a:xfrm>
            <a:off x="6847840" y="6300152"/>
            <a:ext cx="2133600" cy="365125"/>
          </a:xfrm>
          <a:prstGeom prst="rect">
            <a:avLst/>
          </a:prstGeom>
        </p:spPr>
        <p:txBody>
          <a:bodyPr/>
          <a:lstStyle>
            <a:lvl1pPr algn="r">
              <a:defRPr sz="1100">
                <a:solidFill>
                  <a:schemeClr val="bg1"/>
                </a:solidFill>
                <a:latin typeface="Intel Clear"/>
                <a:cs typeface="Intel Clear"/>
              </a:defRPr>
            </a:lvl1pPr>
          </a:lstStyle>
          <a:p>
            <a:fld id="{6A174EDC-730F-0E4F-8F7E-AD594D963D71}" type="slidenum">
              <a:rPr lang="en-US" smtClean="0"/>
              <a:pPr/>
              <a:t>‹#›</a:t>
            </a:fld>
            <a:endParaRPr lang="en-US"/>
          </a:p>
        </p:txBody>
      </p:sp>
      <p:sp>
        <p:nvSpPr>
          <p:cNvPr id="6" name="Content Placeholder 2"/>
          <p:cNvSpPr>
            <a:spLocks noGrp="1"/>
          </p:cNvSpPr>
          <p:nvPr>
            <p:ph idx="10"/>
          </p:nvPr>
        </p:nvSpPr>
        <p:spPr>
          <a:xfrm>
            <a:off x="4737100" y="1600201"/>
            <a:ext cx="3962400" cy="4525963"/>
          </a:xfrm>
        </p:spPr>
        <p:txBody>
          <a:bodyPr>
            <a:noAutofit/>
          </a:bodyPr>
          <a:lstStyle>
            <a:lvl1pPr marL="233363" indent="-233363">
              <a:buClr>
                <a:schemeClr val="bg1"/>
              </a:buClr>
              <a:buFont typeface="Wingdings" charset="2"/>
              <a:buChar char="§"/>
              <a:defRPr sz="2400">
                <a:solidFill>
                  <a:srgbClr val="FFFFFF"/>
                </a:solidFill>
                <a:latin typeface="Intel Clear"/>
                <a:cs typeface="Intel Clear"/>
              </a:defRPr>
            </a:lvl1pPr>
            <a:lvl2pPr marL="690563" indent="-233363">
              <a:buClr>
                <a:schemeClr val="bg1"/>
              </a:buClr>
              <a:buFont typeface="Wingdings" charset="2"/>
              <a:buChar char="§"/>
              <a:defRPr sz="2000">
                <a:solidFill>
                  <a:srgbClr val="FFFFFF"/>
                </a:solidFill>
                <a:latin typeface="Intel Clear"/>
                <a:cs typeface="Intel Clear"/>
              </a:defRPr>
            </a:lvl2pPr>
            <a:lvl3pPr marL="1087438" indent="-173038">
              <a:buClr>
                <a:schemeClr val="bg1"/>
              </a:buClr>
              <a:buFont typeface="Wingdings" charset="2"/>
              <a:buChar char="§"/>
              <a:defRPr sz="1800">
                <a:solidFill>
                  <a:srgbClr val="FFFFFF"/>
                </a:solidFill>
                <a:latin typeface="Intel Clear"/>
                <a:cs typeface="Intel Clear"/>
              </a:defRPr>
            </a:lvl3pPr>
            <a:lvl4pPr marL="1544638" indent="-173038">
              <a:buClr>
                <a:schemeClr val="bg1"/>
              </a:buClr>
              <a:buFont typeface="Wingdings" charset="2"/>
              <a:buChar char="§"/>
              <a:defRPr sz="1600">
                <a:solidFill>
                  <a:srgbClr val="FFFFFF"/>
                </a:solidFill>
                <a:latin typeface="Intel Clear"/>
                <a:cs typeface="Intel Clear"/>
              </a:defRPr>
            </a:lvl4pPr>
            <a:lvl5pPr marL="2001838" indent="-173038">
              <a:buClr>
                <a:schemeClr val="bg1"/>
              </a:buClr>
              <a:buFont typeface="Wingdings" charset="2"/>
              <a:buChar char="§"/>
              <a:defRPr sz="1600">
                <a:solidFill>
                  <a:srgbClr val="FFFFFF"/>
                </a:solidFill>
                <a:latin typeface="Intel Clear"/>
                <a:cs typeface="Intel Clea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593126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4"/>
            <a:ext cx="9144484" cy="6858363"/>
          </a:xfrm>
          <a:prstGeom prst="rect">
            <a:avLst/>
          </a:prstGeom>
        </p:spPr>
      </p:pic>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Intel Clear"/>
                <a:cs typeface="Intel Clear"/>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53418429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r="17304" b="17304"/>
          <a:stretch/>
        </p:blipFill>
        <p:spPr>
          <a:xfrm>
            <a:off x="0" y="-364"/>
            <a:ext cx="9144484" cy="6858363"/>
          </a:xfrm>
          <a:prstGeom prst="rect">
            <a:avLst/>
          </a:prstGeom>
        </p:spPr>
      </p:pic>
      <p:pic>
        <p:nvPicPr>
          <p:cNvPr id="3" name="Picture 2" descr="Intel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26036" y="2072120"/>
            <a:ext cx="2867666" cy="2710488"/>
          </a:xfrm>
          <a:prstGeom prst="rect">
            <a:avLst/>
          </a:prstGeom>
        </p:spPr>
      </p:pic>
    </p:spTree>
    <p:extLst>
      <p:ext uri="{BB962C8B-B14F-4D97-AF65-F5344CB8AC3E}">
        <p14:creationId xmlns:p14="http://schemas.microsoft.com/office/powerpoint/2010/main" val="3582757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a:xfrm>
            <a:off x="6363363" y="6356352"/>
            <a:ext cx="2085975" cy="365125"/>
          </a:xfrm>
          <a:prstGeom prst="rect">
            <a:avLst/>
          </a:prstGeom>
        </p:spPr>
        <p:txBody>
          <a:bodyPr/>
          <a:lstStyle/>
          <a:p>
            <a:fld id="{19A29B1D-E966-45F9-AA22-F328DA75A7A3}" type="datetime1">
              <a:rPr lang="de-DE" smtClean="0"/>
              <a:t>12.11.2016</a:t>
            </a:fld>
            <a:endParaRPr lang="de-DE"/>
          </a:p>
        </p:txBody>
      </p:sp>
      <p:sp>
        <p:nvSpPr>
          <p:cNvPr id="4" name="Footer Placeholder 3"/>
          <p:cNvSpPr>
            <a:spLocks noGrp="1"/>
          </p:cNvSpPr>
          <p:nvPr>
            <p:ph type="ftr" sz="quarter" idx="11"/>
          </p:nvPr>
        </p:nvSpPr>
        <p:spPr>
          <a:xfrm>
            <a:off x="659177" y="6356352"/>
            <a:ext cx="2847975" cy="365125"/>
          </a:xfrm>
          <a:prstGeom prst="rect">
            <a:avLst/>
          </a:prstGeom>
        </p:spPr>
        <p:txBody>
          <a:bodyPr/>
          <a:lstStyle/>
          <a:p>
            <a:endParaRPr lang="de-DE"/>
          </a:p>
        </p:txBody>
      </p:sp>
      <p:sp>
        <p:nvSpPr>
          <p:cNvPr id="5" name="Slide Number Placeholder 4"/>
          <p:cNvSpPr>
            <a:spLocks noGrp="1"/>
          </p:cNvSpPr>
          <p:nvPr>
            <p:ph type="sldNum" sz="quarter" idx="12"/>
          </p:nvPr>
        </p:nvSpPr>
        <p:spPr/>
        <p:txBody>
          <a:bodyPr/>
          <a:lstStyle/>
          <a:p>
            <a:fld id="{9EDA5A86-6E35-4B8D-A406-2F7D8AFE2A45}" type="slidenum">
              <a:rPr lang="de-DE" smtClean="0"/>
              <a:t>‹#›</a:t>
            </a:fld>
            <a:endParaRPr lang="de-DE"/>
          </a:p>
        </p:txBody>
      </p:sp>
    </p:spTree>
    <p:extLst>
      <p:ext uri="{BB962C8B-B14F-4D97-AF65-F5344CB8AC3E}">
        <p14:creationId xmlns:p14="http://schemas.microsoft.com/office/powerpoint/2010/main" val="365380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5" name="Date Placeholder 4"/>
          <p:cNvSpPr>
            <a:spLocks noGrp="1"/>
          </p:cNvSpPr>
          <p:nvPr>
            <p:ph type="dt" sz="half" idx="10"/>
          </p:nvPr>
        </p:nvSpPr>
        <p:spPr>
          <a:xfrm>
            <a:off x="6363363" y="6356352"/>
            <a:ext cx="2085975" cy="365125"/>
          </a:xfrm>
          <a:prstGeom prst="rect">
            <a:avLst/>
          </a:prstGeom>
        </p:spPr>
        <p:txBody>
          <a:bodyPr/>
          <a:lstStyle/>
          <a:p>
            <a:fld id="{BDCD8983-E151-4DDA-9213-419514CA35E4}" type="datetime1">
              <a:rPr lang="de-DE" smtClean="0"/>
              <a:t>12.11.2016</a:t>
            </a:fld>
            <a:endParaRPr lang="de-DE"/>
          </a:p>
        </p:txBody>
      </p:sp>
      <p:sp>
        <p:nvSpPr>
          <p:cNvPr id="6" name="Footer Placeholder 5"/>
          <p:cNvSpPr>
            <a:spLocks noGrp="1"/>
          </p:cNvSpPr>
          <p:nvPr>
            <p:ph type="ftr" sz="quarter" idx="11"/>
          </p:nvPr>
        </p:nvSpPr>
        <p:spPr>
          <a:xfrm>
            <a:off x="659177" y="6356352"/>
            <a:ext cx="2847975" cy="365125"/>
          </a:xfrm>
          <a:prstGeom prst="rect">
            <a:avLst/>
          </a:prstGeom>
        </p:spPr>
        <p:txBody>
          <a:bodyPr/>
          <a:lstStyle/>
          <a:p>
            <a:endParaRPr lang="de-DE"/>
          </a:p>
        </p:txBody>
      </p:sp>
      <p:sp>
        <p:nvSpPr>
          <p:cNvPr id="7" name="Slide Number Placeholder 6"/>
          <p:cNvSpPr>
            <a:spLocks noGrp="1"/>
          </p:cNvSpPr>
          <p:nvPr>
            <p:ph type="sldNum" sz="quarter" idx="12"/>
          </p:nvPr>
        </p:nvSpPr>
        <p:spPr/>
        <p:txBody>
          <a:bodyPr/>
          <a:lstStyle/>
          <a:p>
            <a:fld id="{9EDA5A86-6E35-4B8D-A406-2F7D8AFE2A45}" type="slidenum">
              <a:rPr lang="de-DE" smtClean="0"/>
              <a:t>‹#›</a:t>
            </a:fld>
            <a:endParaRPr lang="de-DE"/>
          </a:p>
        </p:txBody>
      </p:sp>
      <p:sp>
        <p:nvSpPr>
          <p:cNvPr id="9" name="Content Placeholder 8"/>
          <p:cNvSpPr>
            <a:spLocks noGrp="1"/>
          </p:cNvSpPr>
          <p:nvPr>
            <p:ph sz="quarter" idx="13"/>
          </p:nvPr>
        </p:nvSpPr>
        <p:spPr>
          <a:xfrm>
            <a:off x="365760" y="1600200"/>
            <a:ext cx="4041648" cy="452628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318513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11/12/2016</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6.png"/><Relationship Id="rId5" Type="http://schemas.openxmlformats.org/officeDocument/2006/relationships/slideLayout" Target="../slideLayouts/slideLayout7.xml"/><Relationship Id="rId10"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18.xml"/><Relationship Id="rId7"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 y="-364"/>
            <a:ext cx="9144485" cy="6858363"/>
          </a:xfrm>
          <a:prstGeom prst="rect">
            <a:avLst/>
          </a:prstGeom>
        </p:spPr>
      </p:pic>
      <p:pic>
        <p:nvPicPr>
          <p:cNvPr id="8" name="Picture 7" descr="PPTCovers-01.png"/>
          <p:cNvPicPr>
            <a:picLocks noChangeAspect="1"/>
          </p:cNvPicPr>
          <p:nvPr/>
        </p:nvPicPr>
        <p:blipFill rotWithShape="1">
          <a:blip r:embed="rId5" cstate="email">
            <a:extLst>
              <a:ext uri="{28A0092B-C50C-407E-A947-70E740481C1C}">
                <a14:useLocalDpi xmlns:a14="http://schemas.microsoft.com/office/drawing/2010/main"/>
              </a:ext>
            </a:extLst>
          </a:blip>
          <a:srcRect l="1" r="-536"/>
          <a:stretch/>
        </p:blipFill>
        <p:spPr bwMode="auto">
          <a:xfrm>
            <a:off x="-1" y="1941829"/>
            <a:ext cx="7200901" cy="44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17500" y="2448877"/>
            <a:ext cx="5171440" cy="1757363"/>
          </a:xfrm>
          <a:prstGeom prst="rect">
            <a:avLst/>
          </a:prstGeom>
        </p:spPr>
        <p:txBody>
          <a:bodyPr vert="horz" lIns="91440" tIns="45720" rIns="91440" bIns="45720" rtlCol="0" anchor="ctr">
            <a:no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2024380" y="5025817"/>
            <a:ext cx="4409440" cy="1269683"/>
          </a:xfrm>
          <a:prstGeom prst="rect">
            <a:avLst/>
          </a:prstGeom>
        </p:spPr>
        <p:txBody>
          <a:bodyPr vert="horz" lIns="91440" tIns="45720" rIns="91440" bIns="45720" rtlCol="0">
            <a:noAutofit/>
          </a:bodyPr>
          <a:lstStyle/>
          <a:p>
            <a:pPr lvl="0"/>
            <a:r>
              <a:rPr lang="en-US"/>
              <a:t>Click to edit Master text styles</a:t>
            </a:r>
          </a:p>
          <a:p>
            <a:pPr lvl="1"/>
            <a:r>
              <a:rPr lang="en-US"/>
              <a:t>Second level</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056" y="375500"/>
            <a:ext cx="1039745" cy="982757"/>
          </a:xfrm>
          <a:prstGeom prst="rect">
            <a:avLst/>
          </a:prstGeom>
        </p:spPr>
      </p:pic>
    </p:spTree>
    <p:extLst>
      <p:ext uri="{BB962C8B-B14F-4D97-AF65-F5344CB8AC3E}">
        <p14:creationId xmlns:p14="http://schemas.microsoft.com/office/powerpoint/2010/main" val="265867167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l" defTabSz="457200" rtl="0" eaLnBrk="1" latinLnBrk="0" hangingPunct="1">
        <a:spcBef>
          <a:spcPct val="0"/>
        </a:spcBef>
        <a:buNone/>
        <a:defRPr sz="4500" kern="1200">
          <a:solidFill>
            <a:schemeClr val="bg1"/>
          </a:solidFill>
          <a:latin typeface="Intel Clear"/>
          <a:ea typeface="+mj-ea"/>
          <a:cs typeface="Intel Clear"/>
        </a:defRPr>
      </a:lvl1pPr>
    </p:titleStyle>
    <p:bodyStyle>
      <a:lvl1pPr marL="0" indent="0" algn="l" defTabSz="457200" rtl="0" eaLnBrk="1" latinLnBrk="0" hangingPunct="1">
        <a:spcBef>
          <a:spcPct val="20000"/>
        </a:spcBef>
        <a:buFont typeface="Arial"/>
        <a:buNone/>
        <a:defRPr sz="2000" kern="1200">
          <a:solidFill>
            <a:srgbClr val="FFFFFF"/>
          </a:solidFill>
          <a:latin typeface="Intel Clear"/>
          <a:ea typeface="+mn-ea"/>
          <a:cs typeface="Intel Clear"/>
        </a:defRPr>
      </a:lvl1pPr>
      <a:lvl2pPr marL="457200" indent="0" algn="l" defTabSz="457200" rtl="0" eaLnBrk="1" latinLnBrk="0" hangingPunct="1">
        <a:spcBef>
          <a:spcPct val="20000"/>
        </a:spcBef>
        <a:buFont typeface="Arial"/>
        <a:buNone/>
        <a:defRPr sz="1400" kern="1200">
          <a:solidFill>
            <a:srgbClr val="FFFFFF"/>
          </a:solidFill>
          <a:latin typeface="Intel Clear"/>
          <a:ea typeface="+mn-ea"/>
          <a:cs typeface="Intel Clear"/>
        </a:defRPr>
      </a:lvl2pPr>
      <a:lvl3pPr marL="914400" indent="0" algn="l" defTabSz="457200" rtl="0" eaLnBrk="1" latinLnBrk="0" hangingPunct="1">
        <a:spcBef>
          <a:spcPct val="20000"/>
        </a:spcBef>
        <a:buFont typeface="Arial"/>
        <a:buNone/>
        <a:defRPr sz="2000" kern="1200">
          <a:solidFill>
            <a:srgbClr val="FFFFFF"/>
          </a:solidFill>
          <a:latin typeface="Verdana"/>
          <a:ea typeface="+mn-ea"/>
          <a:cs typeface="Verdana"/>
        </a:defRPr>
      </a:lvl3pPr>
      <a:lvl4pPr marL="1371600" indent="0" algn="l" defTabSz="457200" rtl="0" eaLnBrk="1" latinLnBrk="0" hangingPunct="1">
        <a:spcBef>
          <a:spcPct val="20000"/>
        </a:spcBef>
        <a:buFont typeface="Arial"/>
        <a:buNone/>
        <a:defRPr sz="2000" kern="1200">
          <a:solidFill>
            <a:srgbClr val="FFFFFF"/>
          </a:solidFill>
          <a:latin typeface="Verdana"/>
          <a:ea typeface="+mn-ea"/>
          <a:cs typeface="Verdana"/>
        </a:defRPr>
      </a:lvl4pPr>
      <a:lvl5pPr marL="1828800" indent="0" algn="l" defTabSz="457200" rtl="0" eaLnBrk="1" latinLnBrk="0" hangingPunct="1">
        <a:spcBef>
          <a:spcPct val="20000"/>
        </a:spcBef>
        <a:buFont typeface="Arial"/>
        <a:buNone/>
        <a:defRPr sz="2000" kern="1200">
          <a:solidFill>
            <a:srgbClr val="FFFFFF"/>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64"/>
            <a:ext cx="9144484" cy="6858363"/>
          </a:xfrm>
          <a:prstGeom prst="rect">
            <a:avLst/>
          </a:prstGeom>
        </p:spPr>
      </p:pic>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4095" y="6492527"/>
            <a:ext cx="1100227" cy="182380"/>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4091" y="6059812"/>
            <a:ext cx="2377281" cy="526933"/>
          </a:xfrm>
          <a:prstGeom prst="rect">
            <a:avLst/>
          </a:prstGeom>
        </p:spPr>
      </p:pic>
      <p:sp>
        <p:nvSpPr>
          <p:cNvPr id="11" name="Slide Number Placeholder 5"/>
          <p:cNvSpPr>
            <a:spLocks noGrp="1"/>
          </p:cNvSpPr>
          <p:nvPr>
            <p:ph type="sldNum" sz="quarter" idx="4"/>
          </p:nvPr>
        </p:nvSpPr>
        <p:spPr>
          <a:xfrm>
            <a:off x="6847840" y="6300152"/>
            <a:ext cx="2133600" cy="365125"/>
          </a:xfrm>
          <a:prstGeom prst="rect">
            <a:avLst/>
          </a:prstGeom>
        </p:spPr>
        <p:txBody>
          <a:bodyPr/>
          <a:lstStyle>
            <a:lvl1pPr algn="r">
              <a:defRPr sz="1100">
                <a:solidFill>
                  <a:schemeClr val="bg1"/>
                </a:solidFill>
                <a:latin typeface="Intel Clear"/>
                <a:cs typeface="Intel Clear"/>
              </a:defRPr>
            </a:lvl1pPr>
          </a:lstStyle>
          <a:p>
            <a:fld id="{6A174EDC-730F-0E4F-8F7E-AD594D963D71}" type="slidenum">
              <a:rPr lang="en-US" smtClean="0"/>
              <a:pPr/>
              <a:t>‹#›</a:t>
            </a:fld>
            <a:endParaRPr lang="en-US"/>
          </a:p>
        </p:txBody>
      </p:sp>
      <p:sp>
        <p:nvSpPr>
          <p:cNvPr id="9" name="TextBox 8"/>
          <p:cNvSpPr txBox="1"/>
          <p:nvPr/>
        </p:nvSpPr>
        <p:spPr>
          <a:xfrm>
            <a:off x="2704896" y="6336965"/>
            <a:ext cx="2919389" cy="276999"/>
          </a:xfrm>
          <a:prstGeom prst="rect">
            <a:avLst/>
          </a:prstGeom>
          <a:noFill/>
        </p:spPr>
        <p:txBody>
          <a:bodyPr wrap="none" rtlCol="0">
            <a:spAutoFit/>
          </a:bodyPr>
          <a:lstStyle/>
          <a:p>
            <a:pPr algn="ctr"/>
            <a:r>
              <a:rPr lang="en-US" sz="1200" i="1" dirty="0" smtClean="0">
                <a:solidFill>
                  <a:schemeClr val="accent2">
                    <a:lumMod val="20000"/>
                    <a:lumOff val="80000"/>
                  </a:schemeClr>
                </a:solidFill>
                <a:latin typeface="Intel Clear" panose="020B0604020203020204" pitchFamily="34" charset="0"/>
              </a:rPr>
              <a:t>System Technologies and Optimization </a:t>
            </a:r>
            <a:endParaRPr lang="en-US" sz="1200" i="1" dirty="0">
              <a:solidFill>
                <a:schemeClr val="accent2">
                  <a:lumMod val="20000"/>
                  <a:lumOff val="80000"/>
                </a:schemeClr>
              </a:solidFill>
              <a:latin typeface="Intel Clear" panose="020B0604020203020204" pitchFamily="34" charset="0"/>
            </a:endParaRPr>
          </a:p>
        </p:txBody>
      </p:sp>
    </p:spTree>
    <p:extLst>
      <p:ext uri="{BB962C8B-B14F-4D97-AF65-F5344CB8AC3E}">
        <p14:creationId xmlns:p14="http://schemas.microsoft.com/office/powerpoint/2010/main" val="41819494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timing>
    <p:tnLst>
      <p:par>
        <p:cTn id="1" dur="indefinite" restart="never" nodeType="tmRoot"/>
      </p:par>
    </p:tnLst>
  </p:timing>
  <p:hf hdr="0" ftr="0" dt="0"/>
  <p:txStyles>
    <p:titleStyle>
      <a:lvl1pPr algn="l" defTabSz="457200" rtl="0" eaLnBrk="1" latinLnBrk="0" hangingPunct="1">
        <a:spcBef>
          <a:spcPct val="0"/>
        </a:spcBef>
        <a:buNone/>
        <a:defRPr sz="3200" kern="1200">
          <a:solidFill>
            <a:srgbClr val="FFFFFF"/>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3200" kern="1200">
          <a:solidFill>
            <a:srgbClr val="FFFFFF"/>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800" kern="1200">
          <a:solidFill>
            <a:srgbClr val="FFFFFF"/>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2400" kern="1200">
          <a:solidFill>
            <a:srgbClr val="FFFFFF"/>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2"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chemeClr val="bg2"/>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41819494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p:timing>
    <p:tnLst>
      <p:par>
        <p:cTn id="1" dur="indefinite" restart="never" nodeType="tmRoot"/>
      </p:par>
    </p:tnLst>
  </p:timing>
  <p:txStyles>
    <p:titleStyle>
      <a:lvl1pPr algn="l" defTabSz="457200" rtl="0" eaLnBrk="1" latinLnBrk="0" hangingPunct="1">
        <a:spcBef>
          <a:spcPct val="0"/>
        </a:spcBef>
        <a:buNone/>
        <a:defRPr sz="3200" kern="1200">
          <a:solidFill>
            <a:srgbClr val="FFFFFF"/>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3200" kern="1200">
          <a:solidFill>
            <a:srgbClr val="FFFFFF"/>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800" kern="1200">
          <a:solidFill>
            <a:srgbClr val="FFFFFF"/>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2400" kern="1200">
          <a:solidFill>
            <a:srgbClr val="FFFFFF"/>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2" name="Slide Number Placeholder 5"/>
          <p:cNvSpPr>
            <a:spLocks noGrp="1"/>
          </p:cNvSpPr>
          <p:nvPr>
            <p:ph type="sldNum" sz="quarter" idx="4"/>
          </p:nvPr>
        </p:nvSpPr>
        <p:spPr>
          <a:xfrm>
            <a:off x="419100" y="6547802"/>
            <a:ext cx="459740" cy="365125"/>
          </a:xfrm>
          <a:prstGeom prst="rect">
            <a:avLst/>
          </a:prstGeom>
        </p:spPr>
        <p:txBody>
          <a:bodyPr/>
          <a:lstStyle>
            <a:lvl1pPr algn="r">
              <a:defRPr sz="1100">
                <a:solidFill>
                  <a:schemeClr val="bg2"/>
                </a:solidFill>
                <a:latin typeface="Intel Clear"/>
                <a:cs typeface="Intel Clear"/>
              </a:defRPr>
            </a:lvl1pPr>
          </a:lstStyle>
          <a:p>
            <a:fld id="{6A174EDC-730F-0E4F-8F7E-AD594D963D71}" type="slidenum">
              <a:rPr lang="en-US" smtClean="0">
                <a:solidFill>
                  <a:srgbClr val="B4BABD"/>
                </a:solidFill>
              </a:rPr>
              <a:pPr/>
              <a:t>‹#›</a:t>
            </a:fld>
            <a:endParaRPr lang="en-US" dirty="0">
              <a:solidFill>
                <a:srgbClr val="B4BABD"/>
              </a:solidFill>
            </a:endParaRPr>
          </a:p>
        </p:txBody>
      </p:sp>
    </p:spTree>
    <p:extLst>
      <p:ext uri="{BB962C8B-B14F-4D97-AF65-F5344CB8AC3E}">
        <p14:creationId xmlns:p14="http://schemas.microsoft.com/office/powerpoint/2010/main" val="19412820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timing>
    <p:tnLst>
      <p:par>
        <p:cTn id="1" dur="indefinite" restart="never" nodeType="tmRoot"/>
      </p:par>
    </p:tnLst>
  </p:timing>
  <p:txStyles>
    <p:titleStyle>
      <a:lvl1pPr algn="l" defTabSz="457200" rtl="0" eaLnBrk="1" latinLnBrk="0" hangingPunct="1">
        <a:spcBef>
          <a:spcPct val="0"/>
        </a:spcBef>
        <a:buNone/>
        <a:defRPr sz="3200" kern="1200">
          <a:solidFill>
            <a:srgbClr val="FFFFFF"/>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3200" kern="1200">
          <a:solidFill>
            <a:srgbClr val="FFFFFF"/>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800" kern="1200">
          <a:solidFill>
            <a:srgbClr val="FFFFFF"/>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2400" kern="1200">
          <a:solidFill>
            <a:srgbClr val="FFFFFF"/>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2000" kern="1200">
          <a:solidFill>
            <a:srgbClr val="FFFFFF"/>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hyperlink" Target="https://issues.apache.org/jira/secure/Dashboard.jspa" TargetMode="External"/><Relationship Id="rId5" Type="http://schemas.openxmlformats.org/officeDocument/2006/relationships/hyperlink" Target="https://github.com/apache/spark/pulse/monthly" TargetMode="Externa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chart" Target="../charts/char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intel-hadoop/HiBench"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154238"/>
            <a:ext cx="8785225"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00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55613" y="3140868"/>
            <a:ext cx="7780522" cy="2436471"/>
          </a:xfrm>
          <a:prstGeom prst="roundRect">
            <a:avLst/>
          </a:prstGeom>
          <a:solidFill>
            <a:sysClr val="window" lastClr="FFFFFF">
              <a:lumMod val="9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 name="Title 3"/>
          <p:cNvSpPr txBox="1">
            <a:spLocks/>
          </p:cNvSpPr>
          <p:nvPr/>
        </p:nvSpPr>
        <p:spPr>
          <a:xfrm>
            <a:off x="455613" y="1223752"/>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Compositional</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4" name="Content Placeholder 4"/>
          <p:cNvSpPr txBox="1">
            <a:spLocks/>
          </p:cNvSpPr>
          <p:nvPr/>
        </p:nvSpPr>
        <p:spPr>
          <a:xfrm>
            <a:off x="457201" y="1954548"/>
            <a:ext cx="8228012" cy="97771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Highly customizable operator based on b</a:t>
            </a: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asic building blocks</a:t>
            </a: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Manual topology definition and optimization</a:t>
            </a:r>
          </a:p>
          <a:p>
            <a:pPr marL="0" marR="0" lvl="0" indent="0" algn="l" defTabSz="457200" rtl="0" eaLnBrk="1" fontAlgn="auto" latinLnBrk="0" hangingPunct="1">
              <a:lnSpc>
                <a:spcPct val="150000"/>
              </a:lnSpc>
              <a:spcBef>
                <a:spcPts val="0"/>
              </a:spcBef>
              <a:spcAft>
                <a:spcPts val="0"/>
              </a:spcAft>
              <a:buClrTx/>
              <a:buSzTx/>
              <a:buFont typeface="Wingdings" panose="05000000000000000000" pitchFamily="2" charset="2"/>
              <a:buNone/>
              <a:tabLst/>
              <a:defRPr/>
            </a:pP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5" name="Shape 64"/>
          <p:cNvSpPr txBox="1"/>
          <p:nvPr/>
        </p:nvSpPr>
        <p:spPr>
          <a:xfrm>
            <a:off x="866295" y="3339732"/>
            <a:ext cx="7180425" cy="1072358"/>
          </a:xfrm>
          <a:prstGeom prst="rect">
            <a:avLst/>
          </a:prstGeom>
          <a:noFill/>
          <a:ln>
            <a:noFill/>
          </a:ln>
        </p:spPr>
        <p:txBody>
          <a:bodyPr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defTabSz="457200"/>
            <a:r>
              <a:rPr lang="en" sz="1050" dirty="0">
                <a:latin typeface="Consolas"/>
                <a:ea typeface="Consolas"/>
                <a:cs typeface="Consolas"/>
                <a:sym typeface="Consolas"/>
              </a:rPr>
              <a:t>TopologyBuilder builder = </a:t>
            </a:r>
            <a:r>
              <a:rPr lang="en" sz="1050" dirty="0">
                <a:solidFill>
                  <a:srgbClr val="FFA300"/>
                </a:solidFill>
                <a:latin typeface="Consolas"/>
                <a:ea typeface="Consolas"/>
                <a:cs typeface="Consolas"/>
                <a:sym typeface="Consolas"/>
              </a:rPr>
              <a:t>new </a:t>
            </a:r>
            <a:r>
              <a:rPr lang="en" sz="1050" dirty="0">
                <a:latin typeface="Consolas"/>
                <a:ea typeface="Consolas"/>
                <a:cs typeface="Consolas"/>
                <a:sym typeface="Consolas"/>
              </a:rPr>
              <a:t>TopologyBuilder();</a:t>
            </a:r>
          </a:p>
          <a:p>
            <a:pPr defTabSz="457200"/>
            <a:r>
              <a:rPr lang="en" sz="1050" dirty="0">
                <a:latin typeface="Consolas"/>
                <a:ea typeface="Consolas"/>
                <a:cs typeface="Consolas"/>
                <a:sym typeface="Consolas"/>
              </a:rPr>
              <a:t>builder.setSpout</a:t>
            </a:r>
            <a:r>
              <a:rPr lang="en" sz="1050" dirty="0" smtClean="0">
                <a:latin typeface="Consolas"/>
                <a:ea typeface="Consolas"/>
                <a:cs typeface="Consolas"/>
                <a:sym typeface="Consolas"/>
              </a:rPr>
              <a:t>(</a:t>
            </a:r>
            <a:r>
              <a:rPr lang="en" sz="1050" dirty="0" smtClean="0">
                <a:solidFill>
                  <a:srgbClr val="C3D600"/>
                </a:solidFill>
                <a:latin typeface="Consolas"/>
                <a:ea typeface="Consolas"/>
                <a:cs typeface="Consolas"/>
                <a:sym typeface="Consolas"/>
              </a:rPr>
              <a:t>“input"</a:t>
            </a:r>
            <a:r>
              <a:rPr lang="en" sz="1050" dirty="0" smtClean="0">
                <a:latin typeface="Consolas"/>
                <a:ea typeface="Consolas"/>
                <a:cs typeface="Consolas"/>
                <a:sym typeface="Consolas"/>
              </a:rPr>
              <a:t>, </a:t>
            </a:r>
            <a:r>
              <a:rPr lang="en" sz="1050" dirty="0">
                <a:solidFill>
                  <a:srgbClr val="FFA300"/>
                </a:solidFill>
                <a:latin typeface="Consolas"/>
                <a:ea typeface="Consolas"/>
                <a:cs typeface="Consolas"/>
                <a:sym typeface="Consolas"/>
              </a:rPr>
              <a:t>new </a:t>
            </a:r>
            <a:r>
              <a:rPr lang="en" sz="1050" dirty="0">
                <a:latin typeface="Consolas"/>
                <a:ea typeface="Consolas"/>
                <a:cs typeface="Consolas"/>
                <a:sym typeface="Consolas"/>
              </a:rPr>
              <a:t>RandomSentenceSpout(), </a:t>
            </a:r>
            <a:r>
              <a:rPr lang="en" sz="1050" dirty="0">
                <a:solidFill>
                  <a:srgbClr val="0071C5"/>
                </a:solidFill>
                <a:latin typeface="Consolas"/>
                <a:ea typeface="Consolas"/>
                <a:cs typeface="Consolas"/>
                <a:sym typeface="Consolas"/>
              </a:rPr>
              <a:t>1</a:t>
            </a:r>
            <a:r>
              <a:rPr lang="en" sz="1050" dirty="0">
                <a:latin typeface="Consolas"/>
                <a:ea typeface="Consolas"/>
                <a:cs typeface="Consolas"/>
                <a:sym typeface="Consolas"/>
              </a:rPr>
              <a:t>);</a:t>
            </a:r>
          </a:p>
          <a:p>
            <a:pPr defTabSz="457200"/>
            <a:r>
              <a:rPr lang="en" sz="1050" dirty="0">
                <a:latin typeface="Consolas"/>
                <a:ea typeface="Consolas"/>
                <a:cs typeface="Consolas"/>
                <a:sym typeface="Consolas"/>
              </a:rPr>
              <a:t>builder.setBolt(</a:t>
            </a:r>
            <a:r>
              <a:rPr lang="en" sz="1050" dirty="0">
                <a:solidFill>
                  <a:srgbClr val="C3D600"/>
                </a:solidFill>
                <a:latin typeface="Consolas"/>
                <a:ea typeface="Consolas"/>
                <a:cs typeface="Consolas"/>
                <a:sym typeface="Consolas"/>
              </a:rPr>
              <a:t>"split"</a:t>
            </a:r>
            <a:r>
              <a:rPr lang="en" sz="1050" dirty="0">
                <a:latin typeface="Consolas"/>
                <a:ea typeface="Consolas"/>
                <a:cs typeface="Consolas"/>
                <a:sym typeface="Consolas"/>
              </a:rPr>
              <a:t>, </a:t>
            </a:r>
            <a:r>
              <a:rPr lang="en" sz="1050" dirty="0">
                <a:solidFill>
                  <a:srgbClr val="FFA300"/>
                </a:solidFill>
                <a:latin typeface="Consolas"/>
                <a:ea typeface="Consolas"/>
                <a:cs typeface="Consolas"/>
                <a:sym typeface="Consolas"/>
              </a:rPr>
              <a:t>new </a:t>
            </a:r>
            <a:r>
              <a:rPr lang="en" sz="1050" dirty="0">
                <a:latin typeface="Consolas"/>
                <a:ea typeface="Consolas"/>
                <a:cs typeface="Consolas"/>
                <a:sym typeface="Consolas"/>
              </a:rPr>
              <a:t>SplitSentence(), </a:t>
            </a:r>
            <a:r>
              <a:rPr lang="en" sz="1050" dirty="0">
                <a:solidFill>
                  <a:srgbClr val="0071C5"/>
                </a:solidFill>
                <a:latin typeface="Consolas"/>
                <a:ea typeface="Consolas"/>
                <a:cs typeface="Consolas"/>
                <a:sym typeface="Consolas"/>
              </a:rPr>
              <a:t>3</a:t>
            </a:r>
            <a:r>
              <a:rPr lang="en" sz="1050" dirty="0">
                <a:latin typeface="Consolas"/>
                <a:ea typeface="Consolas"/>
                <a:cs typeface="Consolas"/>
                <a:sym typeface="Consolas"/>
              </a:rPr>
              <a:t>).shuffleGrouping(</a:t>
            </a:r>
            <a:r>
              <a:rPr lang="en" sz="1050" dirty="0">
                <a:solidFill>
                  <a:srgbClr val="C3D600"/>
                </a:solidFill>
                <a:latin typeface="Consolas"/>
                <a:ea typeface="Consolas"/>
                <a:cs typeface="Consolas"/>
                <a:sym typeface="Consolas"/>
              </a:rPr>
              <a:t>"spout"</a:t>
            </a:r>
            <a:r>
              <a:rPr lang="en" sz="1050" dirty="0">
                <a:latin typeface="Consolas"/>
                <a:ea typeface="Consolas"/>
                <a:cs typeface="Consolas"/>
                <a:sym typeface="Consolas"/>
              </a:rPr>
              <a:t>);</a:t>
            </a:r>
          </a:p>
          <a:p>
            <a:pPr defTabSz="457200"/>
            <a:r>
              <a:rPr lang="en" sz="1050" dirty="0">
                <a:latin typeface="Consolas"/>
                <a:ea typeface="Consolas"/>
                <a:cs typeface="Consolas"/>
                <a:sym typeface="Consolas"/>
              </a:rPr>
              <a:t>builder.setBolt(</a:t>
            </a:r>
            <a:r>
              <a:rPr lang="en" sz="1050" dirty="0">
                <a:solidFill>
                  <a:srgbClr val="C3D600"/>
                </a:solidFill>
                <a:latin typeface="Consolas"/>
                <a:ea typeface="Consolas"/>
                <a:cs typeface="Consolas"/>
                <a:sym typeface="Consolas"/>
              </a:rPr>
              <a:t>"count"</a:t>
            </a:r>
            <a:r>
              <a:rPr lang="en" sz="1050" dirty="0">
                <a:latin typeface="Consolas"/>
                <a:ea typeface="Consolas"/>
                <a:cs typeface="Consolas"/>
                <a:sym typeface="Consolas"/>
              </a:rPr>
              <a:t>, </a:t>
            </a:r>
            <a:r>
              <a:rPr lang="en" sz="1050" dirty="0">
                <a:solidFill>
                  <a:srgbClr val="FFA300"/>
                </a:solidFill>
                <a:latin typeface="Consolas"/>
                <a:ea typeface="Consolas"/>
                <a:cs typeface="Consolas"/>
                <a:sym typeface="Consolas"/>
              </a:rPr>
              <a:t>new </a:t>
            </a:r>
            <a:r>
              <a:rPr lang="en" sz="1050" dirty="0">
                <a:latin typeface="Consolas"/>
                <a:ea typeface="Consolas"/>
                <a:cs typeface="Consolas"/>
                <a:sym typeface="Consolas"/>
              </a:rPr>
              <a:t>WordCount(), </a:t>
            </a:r>
            <a:r>
              <a:rPr lang="en" sz="1050" dirty="0">
                <a:solidFill>
                  <a:srgbClr val="0071C5"/>
                </a:solidFill>
                <a:latin typeface="Consolas"/>
                <a:ea typeface="Consolas"/>
                <a:cs typeface="Consolas"/>
                <a:sym typeface="Consolas"/>
              </a:rPr>
              <a:t>2</a:t>
            </a:r>
            <a:r>
              <a:rPr lang="en" sz="1050" dirty="0">
                <a:latin typeface="Consolas"/>
                <a:ea typeface="Consolas"/>
                <a:cs typeface="Consolas"/>
                <a:sym typeface="Consolas"/>
              </a:rPr>
              <a:t>).fieldsGrouping(</a:t>
            </a:r>
            <a:r>
              <a:rPr lang="en" sz="1050" dirty="0">
                <a:solidFill>
                  <a:srgbClr val="C3D600"/>
                </a:solidFill>
                <a:latin typeface="Consolas"/>
                <a:ea typeface="Consolas"/>
                <a:cs typeface="Consolas"/>
                <a:sym typeface="Consolas"/>
              </a:rPr>
              <a:t>"split"</a:t>
            </a:r>
            <a:r>
              <a:rPr lang="en" sz="1050" dirty="0">
                <a:latin typeface="Consolas"/>
                <a:ea typeface="Consolas"/>
                <a:cs typeface="Consolas"/>
                <a:sym typeface="Consolas"/>
              </a:rPr>
              <a:t>, </a:t>
            </a:r>
            <a:r>
              <a:rPr lang="en" sz="1050" dirty="0">
                <a:solidFill>
                  <a:srgbClr val="FFA300"/>
                </a:solidFill>
                <a:latin typeface="Consolas"/>
                <a:ea typeface="Consolas"/>
                <a:cs typeface="Consolas"/>
                <a:sym typeface="Consolas"/>
              </a:rPr>
              <a:t>new </a:t>
            </a:r>
            <a:r>
              <a:rPr lang="en" sz="1050" dirty="0">
                <a:latin typeface="Consolas"/>
                <a:ea typeface="Consolas"/>
                <a:cs typeface="Consolas"/>
                <a:sym typeface="Consolas"/>
              </a:rPr>
              <a:t>Fields(</a:t>
            </a:r>
            <a:r>
              <a:rPr lang="en" sz="1050" dirty="0">
                <a:solidFill>
                  <a:srgbClr val="C3D600"/>
                </a:solidFill>
                <a:latin typeface="Consolas"/>
                <a:ea typeface="Consolas"/>
                <a:cs typeface="Consolas"/>
                <a:sym typeface="Consolas"/>
              </a:rPr>
              <a:t>"word"</a:t>
            </a:r>
            <a:r>
              <a:rPr lang="en" sz="1050" dirty="0">
                <a:latin typeface="Consolas"/>
                <a:ea typeface="Consolas"/>
                <a:cs typeface="Consolas"/>
                <a:sym typeface="Consolas"/>
              </a:rPr>
              <a:t>));</a:t>
            </a:r>
          </a:p>
          <a:p>
            <a:pPr defTabSz="457200"/>
            <a:endParaRPr sz="1050" dirty="0">
              <a:solidFill>
                <a:srgbClr val="FFA300"/>
              </a:solidFill>
              <a:latin typeface="Consolas"/>
              <a:ea typeface="Consolas"/>
              <a:cs typeface="Consolas"/>
              <a:sym typeface="Consolas"/>
            </a:endParaRPr>
          </a:p>
        </p:txBody>
      </p:sp>
      <p:cxnSp>
        <p:nvCxnSpPr>
          <p:cNvPr id="6" name="Straight Arrow Connector 5"/>
          <p:cNvCxnSpPr>
            <a:stCxn id="7" idx="6"/>
            <a:endCxn id="8" idx="2"/>
          </p:cNvCxnSpPr>
          <p:nvPr/>
        </p:nvCxnSpPr>
        <p:spPr>
          <a:xfrm>
            <a:off x="1898828" y="4815171"/>
            <a:ext cx="1232640" cy="0"/>
          </a:xfrm>
          <a:prstGeom prst="straightConnector1">
            <a:avLst/>
          </a:prstGeom>
          <a:noFill/>
          <a:ln w="25400" cap="flat" cmpd="sng" algn="ctr">
            <a:solidFill>
              <a:srgbClr val="0071C5"/>
            </a:solidFill>
            <a:prstDash val="solid"/>
            <a:tailEnd type="triangle"/>
          </a:ln>
          <a:effectLst/>
        </p:spPr>
      </p:cxnSp>
      <p:sp>
        <p:nvSpPr>
          <p:cNvPr id="7" name="Oval 6"/>
          <p:cNvSpPr/>
          <p:nvPr/>
        </p:nvSpPr>
        <p:spPr>
          <a:xfrm>
            <a:off x="1060408" y="4419883"/>
            <a:ext cx="838420" cy="790575"/>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input</a:t>
            </a:r>
            <a:endParaRPr kumimoji="0" lang="en-US" sz="11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sp>
        <p:nvSpPr>
          <p:cNvPr id="8" name="Oval 7"/>
          <p:cNvSpPr/>
          <p:nvPr/>
        </p:nvSpPr>
        <p:spPr>
          <a:xfrm>
            <a:off x="3131468" y="4419883"/>
            <a:ext cx="838420" cy="790575"/>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solidFill>
                    <a:srgbClr val="0071C5"/>
                  </a:solidFill>
                </a:ln>
                <a:solidFill>
                  <a:srgbClr val="0071C5"/>
                </a:solidFill>
                <a:effectLst/>
                <a:uLnTx/>
                <a:uFillTx/>
                <a:latin typeface="Intel Clear"/>
                <a:ea typeface="+mn-ea"/>
                <a:cs typeface="+mn-cs"/>
              </a:rPr>
              <a:t>split</a:t>
            </a:r>
          </a:p>
        </p:txBody>
      </p:sp>
      <p:sp>
        <p:nvSpPr>
          <p:cNvPr id="9" name="Oval 8"/>
          <p:cNvSpPr/>
          <p:nvPr/>
        </p:nvSpPr>
        <p:spPr>
          <a:xfrm>
            <a:off x="5353243" y="4430598"/>
            <a:ext cx="838420" cy="790575"/>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solidFill>
                    <a:srgbClr val="0071C5"/>
                  </a:solidFill>
                </a:ln>
                <a:solidFill>
                  <a:srgbClr val="0071C5"/>
                </a:solidFill>
                <a:effectLst/>
                <a:uLnTx/>
                <a:uFillTx/>
                <a:latin typeface="Intel Clear"/>
                <a:ea typeface="+mn-ea"/>
                <a:cs typeface="+mn-cs"/>
              </a:rPr>
              <a:t>count</a:t>
            </a:r>
          </a:p>
        </p:txBody>
      </p:sp>
      <p:sp>
        <p:nvSpPr>
          <p:cNvPr id="10" name="TextBox 9"/>
          <p:cNvSpPr txBox="1"/>
          <p:nvPr/>
        </p:nvSpPr>
        <p:spPr>
          <a:xfrm>
            <a:off x="2002029" y="4590533"/>
            <a:ext cx="1287127" cy="261610"/>
          </a:xfrm>
          <a:prstGeom prst="rect">
            <a:avLst/>
          </a:prstGeom>
          <a:noFill/>
        </p:spPr>
        <p:txBody>
          <a:bodyPr wrap="square" rtlCol="0">
            <a:spAutoFit/>
          </a:bodyPr>
          <a:lstStyle/>
          <a:p>
            <a:pPr defTabSz="457200"/>
            <a:r>
              <a:rPr lang="en-US" sz="1100" dirty="0">
                <a:solidFill>
                  <a:srgbClr val="003C71"/>
                </a:solidFill>
                <a:latin typeface="Intel Clear"/>
              </a:rPr>
              <a:t>“foo, foo, bar”</a:t>
            </a:r>
          </a:p>
        </p:txBody>
      </p:sp>
      <p:sp>
        <p:nvSpPr>
          <p:cNvPr id="11" name="TextBox 10"/>
          <p:cNvSpPr txBox="1"/>
          <p:nvPr/>
        </p:nvSpPr>
        <p:spPr>
          <a:xfrm>
            <a:off x="4014923" y="4610954"/>
            <a:ext cx="1594539" cy="261610"/>
          </a:xfrm>
          <a:prstGeom prst="rect">
            <a:avLst/>
          </a:prstGeom>
          <a:noFill/>
          <a:ln w="25400">
            <a:noFill/>
          </a:ln>
        </p:spPr>
        <p:txBody>
          <a:bodyPr wrap="square" rtlCol="0">
            <a:spAutoFit/>
          </a:bodyPr>
          <a:lstStyle/>
          <a:p>
            <a:pPr defTabSz="457200"/>
            <a:r>
              <a:rPr lang="en-US" sz="1100" dirty="0">
                <a:solidFill>
                  <a:srgbClr val="003C71"/>
                </a:solidFill>
                <a:latin typeface="Intel Clear"/>
              </a:rPr>
              <a:t>“foo”, “foo”, “bar”</a:t>
            </a:r>
          </a:p>
        </p:txBody>
      </p:sp>
      <p:sp>
        <p:nvSpPr>
          <p:cNvPr id="12" name="TextBox 11"/>
          <p:cNvSpPr txBox="1"/>
          <p:nvPr/>
        </p:nvSpPr>
        <p:spPr>
          <a:xfrm>
            <a:off x="6262857" y="4610954"/>
            <a:ext cx="1722671" cy="261610"/>
          </a:xfrm>
          <a:prstGeom prst="rect">
            <a:avLst/>
          </a:prstGeom>
          <a:noFill/>
        </p:spPr>
        <p:txBody>
          <a:bodyPr wrap="square" rtlCol="0">
            <a:spAutoFit/>
          </a:bodyPr>
          <a:lstStyle/>
          <a:p>
            <a:pPr defTabSz="457200"/>
            <a:r>
              <a:rPr lang="en-US" sz="1100" dirty="0">
                <a:solidFill>
                  <a:srgbClr val="003C71"/>
                </a:solidFill>
                <a:latin typeface="Intel Clear"/>
              </a:rPr>
              <a:t>{“foo”: 2, “bar”: 1}</a:t>
            </a:r>
          </a:p>
        </p:txBody>
      </p:sp>
      <p:cxnSp>
        <p:nvCxnSpPr>
          <p:cNvPr id="13" name="Straight Arrow Connector 12"/>
          <p:cNvCxnSpPr>
            <a:stCxn id="8" idx="6"/>
            <a:endCxn id="9" idx="2"/>
          </p:cNvCxnSpPr>
          <p:nvPr/>
        </p:nvCxnSpPr>
        <p:spPr>
          <a:xfrm>
            <a:off x="3969888" y="4815171"/>
            <a:ext cx="1383355" cy="10715"/>
          </a:xfrm>
          <a:prstGeom prst="straightConnector1">
            <a:avLst/>
          </a:prstGeom>
          <a:noFill/>
          <a:ln w="25400" cap="flat" cmpd="sng" algn="ctr">
            <a:solidFill>
              <a:srgbClr val="0071C5"/>
            </a:solidFill>
            <a:prstDash val="solid"/>
            <a:tailEnd type="triangle"/>
          </a:ln>
          <a:effectLst/>
        </p:spPr>
      </p:cxnSp>
      <p:cxnSp>
        <p:nvCxnSpPr>
          <p:cNvPr id="14" name="Straight Arrow Connector 13"/>
          <p:cNvCxnSpPr>
            <a:stCxn id="9" idx="6"/>
          </p:cNvCxnSpPr>
          <p:nvPr/>
        </p:nvCxnSpPr>
        <p:spPr>
          <a:xfrm flipV="1">
            <a:off x="6191663" y="4821890"/>
            <a:ext cx="1408040" cy="3996"/>
          </a:xfrm>
          <a:prstGeom prst="straightConnector1">
            <a:avLst/>
          </a:prstGeom>
          <a:noFill/>
          <a:ln w="25400" cap="flat" cmpd="sng" algn="ctr">
            <a:solidFill>
              <a:srgbClr val="0071C5"/>
            </a:solidFill>
            <a:prstDash val="solid"/>
            <a:tailEnd type="triangle"/>
          </a:ln>
          <a:effectLst/>
        </p:spPr>
      </p:cxnSp>
      <p:sp>
        <p:nvSpPr>
          <p:cNvPr id="15" name="Rounded Rectangle 14"/>
          <p:cNvSpPr/>
          <p:nvPr/>
        </p:nvSpPr>
        <p:spPr>
          <a:xfrm>
            <a:off x="955208" y="4309036"/>
            <a:ext cx="1066917" cy="1024932"/>
          </a:xfrm>
          <a:prstGeom prst="roundRect">
            <a:avLst/>
          </a:prstGeom>
          <a:noFill/>
          <a:ln w="25400" cap="flat" cmpd="sng" algn="ctr">
            <a:solidFill>
              <a:srgbClr val="FFA3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6" name="Rounded Rectangle 15"/>
          <p:cNvSpPr/>
          <p:nvPr/>
        </p:nvSpPr>
        <p:spPr>
          <a:xfrm>
            <a:off x="3007526" y="4302704"/>
            <a:ext cx="1052794" cy="1024932"/>
          </a:xfrm>
          <a:prstGeom prst="roundRect">
            <a:avLst/>
          </a:prstGeom>
          <a:noFill/>
          <a:ln w="25400" cap="flat" cmpd="sng" algn="ctr">
            <a:solidFill>
              <a:srgbClr val="FFA3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7" name="Rounded Rectangle 16"/>
          <p:cNvSpPr/>
          <p:nvPr/>
        </p:nvSpPr>
        <p:spPr>
          <a:xfrm>
            <a:off x="5241410" y="4302704"/>
            <a:ext cx="1052794" cy="1024932"/>
          </a:xfrm>
          <a:prstGeom prst="roundRect">
            <a:avLst/>
          </a:prstGeom>
          <a:noFill/>
          <a:ln w="25400" cap="flat" cmpd="sng" algn="ctr">
            <a:solidFill>
              <a:srgbClr val="FFA3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8" name="TextBox 17"/>
          <p:cNvSpPr txBox="1"/>
          <p:nvPr/>
        </p:nvSpPr>
        <p:spPr>
          <a:xfrm>
            <a:off x="1295297" y="5354372"/>
            <a:ext cx="726828" cy="169277"/>
          </a:xfrm>
          <a:prstGeom prst="rect">
            <a:avLst/>
          </a:prstGeom>
          <a:noFill/>
        </p:spPr>
        <p:txBody>
          <a:bodyPr vert="horz" wrap="square" lIns="0" tIns="0" rIns="0" bIns="0" rtlCol="0">
            <a:spAutoFit/>
          </a:bodyPr>
          <a:lstStyle/>
          <a:p>
            <a:pPr defTabSz="457200"/>
            <a:r>
              <a:rPr lang="en-US" sz="1100" b="1" dirty="0" smtClean="0">
                <a:solidFill>
                  <a:srgbClr val="0071C5"/>
                </a:solidFill>
                <a:latin typeface="Intel Clear"/>
              </a:rPr>
              <a:t>Spout</a:t>
            </a:r>
          </a:p>
        </p:txBody>
      </p:sp>
      <p:sp>
        <p:nvSpPr>
          <p:cNvPr id="19" name="TextBox 18"/>
          <p:cNvSpPr txBox="1"/>
          <p:nvPr/>
        </p:nvSpPr>
        <p:spPr>
          <a:xfrm>
            <a:off x="3434440" y="5346763"/>
            <a:ext cx="726828" cy="169277"/>
          </a:xfrm>
          <a:prstGeom prst="rect">
            <a:avLst/>
          </a:prstGeom>
          <a:noFill/>
        </p:spPr>
        <p:txBody>
          <a:bodyPr vert="horz" wrap="square" lIns="0" tIns="0" rIns="0" bIns="0" rtlCol="0">
            <a:spAutoFit/>
          </a:bodyPr>
          <a:lstStyle/>
          <a:p>
            <a:pPr defTabSz="457200"/>
            <a:r>
              <a:rPr lang="en-US" sz="1100" b="1" dirty="0" smtClean="0">
                <a:solidFill>
                  <a:srgbClr val="0071C5"/>
                </a:solidFill>
                <a:latin typeface="Intel Clear"/>
              </a:rPr>
              <a:t>Bolt</a:t>
            </a:r>
          </a:p>
        </p:txBody>
      </p:sp>
      <p:sp>
        <p:nvSpPr>
          <p:cNvPr id="20" name="TextBox 19"/>
          <p:cNvSpPr txBox="1"/>
          <p:nvPr/>
        </p:nvSpPr>
        <p:spPr>
          <a:xfrm>
            <a:off x="5681268" y="5360373"/>
            <a:ext cx="726828" cy="169277"/>
          </a:xfrm>
          <a:prstGeom prst="rect">
            <a:avLst/>
          </a:prstGeom>
          <a:noFill/>
        </p:spPr>
        <p:txBody>
          <a:bodyPr vert="horz" wrap="square" lIns="0" tIns="0" rIns="0" bIns="0" rtlCol="0">
            <a:spAutoFit/>
          </a:bodyPr>
          <a:lstStyle/>
          <a:p>
            <a:pPr defTabSz="457200"/>
            <a:r>
              <a:rPr lang="en-US" sz="1100" b="1" dirty="0" smtClean="0">
                <a:solidFill>
                  <a:srgbClr val="0071C5"/>
                </a:solidFill>
                <a:latin typeface="Intel Clear"/>
              </a:rPr>
              <a:t>Bolt</a:t>
            </a:r>
          </a:p>
        </p:txBody>
      </p:sp>
      <p:sp>
        <p:nvSpPr>
          <p:cNvPr id="21" name="Slide Number Placeholder 6"/>
          <p:cNvSpPr txBox="1">
            <a:spLocks/>
          </p:cNvSpPr>
          <p:nvPr/>
        </p:nvSpPr>
        <p:spPr>
          <a:xfrm>
            <a:off x="6872352" y="5739291"/>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10</a:t>
            </a:fld>
            <a:endParaRPr lang="en-US" dirty="0">
              <a:solidFill>
                <a:prstClr val="white"/>
              </a:solidFill>
              <a:latin typeface="Intel Clear"/>
            </a:endParaRPr>
          </a:p>
        </p:txBody>
      </p:sp>
      <p:sp>
        <p:nvSpPr>
          <p:cNvPr id="22" name="Rectangle 21"/>
          <p:cNvSpPr/>
          <p:nvPr/>
        </p:nvSpPr>
        <p:spPr>
          <a:xfrm>
            <a:off x="7799832" y="914904"/>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3" name="Rectangle 22"/>
          <p:cNvSpPr/>
          <p:nvPr/>
        </p:nvSpPr>
        <p:spPr>
          <a:xfrm>
            <a:off x="7799832" y="1812655"/>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4" name="Rectangle 23"/>
          <p:cNvSpPr/>
          <p:nvPr/>
        </p:nvSpPr>
        <p:spPr>
          <a:xfrm>
            <a:off x="7799832" y="1372104"/>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5"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08019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animBg="1"/>
      <p:bldP spid="8" grpId="0" animBg="1"/>
      <p:bldP spid="9" grpId="0" animBg="1"/>
      <p:bldP spid="10" grpId="0"/>
      <p:bldP spid="11" grpId="0"/>
      <p:bldP spid="12" grpId="0"/>
      <p:bldP spid="15" grpId="0" animBg="1"/>
      <p:bldP spid="16" grpId="0" animBg="1"/>
      <p:bldP spid="17" grpId="0" animBg="1"/>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54942" y="3114928"/>
            <a:ext cx="7780522" cy="2436854"/>
          </a:xfrm>
          <a:prstGeom prst="roundRect">
            <a:avLst/>
          </a:prstGeom>
          <a:solidFill>
            <a:sysClr val="window" lastClr="FFFFFF">
              <a:lumMod val="9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lumMod val="95000"/>
                </a:prstClr>
              </a:solidFill>
              <a:effectLst/>
              <a:uLnTx/>
              <a:uFillTx/>
              <a:latin typeface="Intel Clear"/>
              <a:ea typeface="+mn-ea"/>
              <a:cs typeface="+mn-cs"/>
            </a:endParaRPr>
          </a:p>
        </p:txBody>
      </p:sp>
      <p:sp>
        <p:nvSpPr>
          <p:cNvPr id="3" name="Title 3"/>
          <p:cNvSpPr txBox="1">
            <a:spLocks/>
          </p:cNvSpPr>
          <p:nvPr/>
        </p:nvSpPr>
        <p:spPr>
          <a:xfrm>
            <a:off x="454942" y="1198195"/>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Declarative</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4" name="Content Placeholder 4"/>
          <p:cNvSpPr txBox="1">
            <a:spLocks/>
          </p:cNvSpPr>
          <p:nvPr/>
        </p:nvSpPr>
        <p:spPr>
          <a:xfrm>
            <a:off x="456530" y="1943350"/>
            <a:ext cx="8228012" cy="851693"/>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Higher order function as operators (filter</a:t>
            </a: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 </a:t>
            </a:r>
            <a:r>
              <a:rPr kumimoji="0" lang="en-US" altLang="zh-C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mapWithState…</a:t>
            </a:r>
            <a:r>
              <a:rPr kumimoji="0" lang="e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Logical plan optimization</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8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5" name="Shape 72"/>
          <p:cNvSpPr txBox="1"/>
          <p:nvPr/>
        </p:nvSpPr>
        <p:spPr>
          <a:xfrm>
            <a:off x="975122" y="3328387"/>
            <a:ext cx="7187899" cy="522254"/>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DataStream&lt;String&gt; text = env.readTextFile(params.get(</a:t>
            </a:r>
            <a:r>
              <a:rPr kumimoji="0" lang="en" sz="1050" b="0" i="0" u="none" strike="noStrike" kern="0" cap="none" spc="0" normalizeH="0" baseline="0" noProof="0" dirty="0">
                <a:ln>
                  <a:noFill/>
                </a:ln>
                <a:solidFill>
                  <a:srgbClr val="C3D600"/>
                </a:solidFill>
                <a:effectLst/>
                <a:uLnTx/>
                <a:uFillTx/>
                <a:latin typeface="Consolas"/>
                <a:ea typeface="Consolas"/>
                <a:cs typeface="Consolas"/>
                <a:sym typeface="Consolas"/>
              </a:rPr>
              <a:t>"input"</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DataStream&lt;Tuple2&lt;String, Integer&gt;&gt; counts = text.flatMap(</a:t>
            </a:r>
            <a:r>
              <a:rPr kumimoji="0" lang="en" sz="1050" b="0" i="0" u="none" strike="noStrike" kern="0" cap="none" spc="0" normalizeH="0" baseline="0" noProof="0" dirty="0">
                <a:ln>
                  <a:noFill/>
                </a:ln>
                <a:solidFill>
                  <a:srgbClr val="FFA300"/>
                </a:solidFill>
                <a:effectLst/>
                <a:uLnTx/>
                <a:uFillTx/>
                <a:latin typeface="Consolas"/>
                <a:ea typeface="Consolas"/>
                <a:cs typeface="Consolas"/>
                <a:sym typeface="Consolas"/>
              </a:rPr>
              <a:t>new</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 Tokenizer()).keyBy(</a:t>
            </a:r>
            <a:r>
              <a:rPr kumimoji="0" lang="en" sz="1050" b="0" i="0" u="none" strike="noStrike" kern="0" cap="none" spc="0" normalizeH="0" baseline="0" noProof="0" dirty="0">
                <a:ln>
                  <a:noFill/>
                </a:ln>
                <a:solidFill>
                  <a:srgbClr val="0071C5"/>
                </a:solidFill>
                <a:effectLst/>
                <a:uLnTx/>
                <a:uFillTx/>
                <a:latin typeface="Consolas"/>
                <a:ea typeface="Consolas"/>
                <a:cs typeface="Consolas"/>
                <a:sym typeface="Consolas"/>
              </a:rPr>
              <a:t>0</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).sum(</a:t>
            </a:r>
            <a:r>
              <a:rPr kumimoji="0" lang="en" sz="1050" b="0" i="0" u="none" strike="noStrike" kern="0" cap="none" spc="0" normalizeH="0" baseline="0" noProof="0" dirty="0">
                <a:ln>
                  <a:noFill/>
                </a:ln>
                <a:solidFill>
                  <a:srgbClr val="0071C5"/>
                </a:solidFill>
                <a:effectLst/>
                <a:uLnTx/>
                <a:uFillTx/>
                <a:latin typeface="Consolas"/>
                <a:ea typeface="Consolas"/>
                <a:cs typeface="Consolas"/>
                <a:sym typeface="Consolas"/>
              </a:rPr>
              <a:t>1</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Straight Arrow Connector 5"/>
          <p:cNvCxnSpPr>
            <a:stCxn id="8" idx="6"/>
            <a:endCxn id="9" idx="2"/>
          </p:cNvCxnSpPr>
          <p:nvPr/>
        </p:nvCxnSpPr>
        <p:spPr>
          <a:xfrm>
            <a:off x="1946834" y="4788817"/>
            <a:ext cx="435199" cy="0"/>
          </a:xfrm>
          <a:prstGeom prst="straightConnector1">
            <a:avLst/>
          </a:prstGeom>
          <a:noFill/>
          <a:ln w="25400" cap="flat" cmpd="sng" algn="ctr">
            <a:solidFill>
              <a:srgbClr val="0071C5">
                <a:shade val="95000"/>
                <a:satMod val="105000"/>
              </a:srgbClr>
            </a:solidFill>
            <a:prstDash val="solid"/>
            <a:tailEnd type="triangle"/>
          </a:ln>
          <a:effectLst/>
        </p:spPr>
      </p:cxnSp>
      <p:cxnSp>
        <p:nvCxnSpPr>
          <p:cNvPr id="7" name="Straight Arrow Connector 6"/>
          <p:cNvCxnSpPr>
            <a:stCxn id="9" idx="6"/>
            <a:endCxn id="10" idx="2"/>
          </p:cNvCxnSpPr>
          <p:nvPr/>
        </p:nvCxnSpPr>
        <p:spPr>
          <a:xfrm>
            <a:off x="3175974" y="4788817"/>
            <a:ext cx="1168531" cy="946"/>
          </a:xfrm>
          <a:prstGeom prst="straightConnector1">
            <a:avLst/>
          </a:prstGeom>
          <a:noFill/>
          <a:ln w="25400" cap="flat" cmpd="sng" algn="ctr">
            <a:solidFill>
              <a:srgbClr val="0071C5">
                <a:shade val="95000"/>
                <a:satMod val="105000"/>
              </a:srgbClr>
            </a:solidFill>
            <a:prstDash val="solid"/>
            <a:tailEnd type="triangle"/>
          </a:ln>
          <a:effectLst/>
        </p:spPr>
      </p:cxnSp>
      <p:sp>
        <p:nvSpPr>
          <p:cNvPr id="8" name="Oval 7"/>
          <p:cNvSpPr/>
          <p:nvPr/>
        </p:nvSpPr>
        <p:spPr>
          <a:xfrm>
            <a:off x="1145159" y="4393529"/>
            <a:ext cx="801675" cy="790575"/>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rPr>
              <a:t>read</a:t>
            </a:r>
          </a:p>
        </p:txBody>
      </p:sp>
      <p:sp>
        <p:nvSpPr>
          <p:cNvPr id="9" name="Oval 8"/>
          <p:cNvSpPr/>
          <p:nvPr/>
        </p:nvSpPr>
        <p:spPr>
          <a:xfrm>
            <a:off x="2382033" y="4393529"/>
            <a:ext cx="793941" cy="790575"/>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srgbClr val="0071C5"/>
                  </a:solidFill>
                </a:ln>
                <a:solidFill>
                  <a:sysClr val="windowText" lastClr="000000"/>
                </a:solidFill>
                <a:effectLst/>
                <a:uLnTx/>
                <a:uFillTx/>
                <a:latin typeface="Intel Clear"/>
                <a:ea typeface="+mn-ea"/>
                <a:cs typeface="+mn-cs"/>
              </a:rPr>
              <a:t>flatMap</a:t>
            </a:r>
            <a:endParaRPr kumimoji="0" lang="en-US" sz="11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endParaRPr>
          </a:p>
        </p:txBody>
      </p:sp>
      <p:sp>
        <p:nvSpPr>
          <p:cNvPr id="10" name="Oval 9"/>
          <p:cNvSpPr/>
          <p:nvPr/>
        </p:nvSpPr>
        <p:spPr>
          <a:xfrm>
            <a:off x="4344505" y="4394475"/>
            <a:ext cx="838420" cy="790575"/>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solidFill>
                    <a:srgbClr val="0071C5"/>
                  </a:solidFill>
                </a:ln>
                <a:solidFill>
                  <a:sysClr val="windowText" lastClr="000000"/>
                </a:solidFill>
                <a:effectLst/>
                <a:uLnTx/>
                <a:uFillTx/>
                <a:latin typeface="Intel Clear"/>
                <a:ea typeface="+mn-ea"/>
                <a:cs typeface="+mn-cs"/>
              </a:rPr>
              <a:t>keyBy</a:t>
            </a:r>
            <a:endParaRPr kumimoji="0" lang="en-US" sz="11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endParaRPr>
          </a:p>
        </p:txBody>
      </p:sp>
      <p:sp>
        <p:nvSpPr>
          <p:cNvPr id="11" name="Rounded Rectangle 10"/>
          <p:cNvSpPr/>
          <p:nvPr/>
        </p:nvSpPr>
        <p:spPr>
          <a:xfrm>
            <a:off x="975122" y="3931617"/>
            <a:ext cx="2457452" cy="1405368"/>
          </a:xfrm>
          <a:prstGeom prst="roundRect">
            <a:avLst/>
          </a:prstGeom>
          <a:noFill/>
          <a:ln w="25400" cap="flat" cmpd="sng" algn="ctr">
            <a:solidFill>
              <a:srgbClr val="FFA300"/>
            </a:solidFill>
            <a:prstDash val="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2" name="Rounded Rectangle 11"/>
          <p:cNvSpPr/>
          <p:nvPr/>
        </p:nvSpPr>
        <p:spPr>
          <a:xfrm>
            <a:off x="3798388" y="3931617"/>
            <a:ext cx="3274982" cy="1405367"/>
          </a:xfrm>
          <a:prstGeom prst="roundRect">
            <a:avLst/>
          </a:prstGeom>
          <a:noFill/>
          <a:ln w="25400" cap="flat" cmpd="sng" algn="ctr">
            <a:solidFill>
              <a:srgbClr val="FFA300"/>
            </a:solidFill>
            <a:prstDash val="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3" name="Oval 12"/>
          <p:cNvSpPr/>
          <p:nvPr/>
        </p:nvSpPr>
        <p:spPr>
          <a:xfrm>
            <a:off x="5980361" y="4393529"/>
            <a:ext cx="838420" cy="790575"/>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solidFill>
                    <a:srgbClr val="0071C5"/>
                  </a:solidFill>
                </a:ln>
                <a:solidFill>
                  <a:sysClr val="windowText" lastClr="000000"/>
                </a:solidFill>
                <a:effectLst/>
                <a:uLnTx/>
                <a:uFillTx/>
                <a:latin typeface="Intel Clear"/>
                <a:ea typeface="+mn-ea"/>
                <a:cs typeface="+mn-cs"/>
              </a:rPr>
              <a:t>sum</a:t>
            </a:r>
            <a:endParaRPr kumimoji="0" lang="en-US" sz="11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endParaRPr>
          </a:p>
        </p:txBody>
      </p:sp>
      <p:cxnSp>
        <p:nvCxnSpPr>
          <p:cNvPr id="14" name="Straight Arrow Connector 13"/>
          <p:cNvCxnSpPr>
            <a:stCxn id="10" idx="6"/>
            <a:endCxn id="13" idx="2"/>
          </p:cNvCxnSpPr>
          <p:nvPr/>
        </p:nvCxnSpPr>
        <p:spPr>
          <a:xfrm flipV="1">
            <a:off x="5182925" y="4788817"/>
            <a:ext cx="797436" cy="946"/>
          </a:xfrm>
          <a:prstGeom prst="straightConnector1">
            <a:avLst/>
          </a:prstGeom>
          <a:noFill/>
          <a:ln w="25400" cap="flat" cmpd="sng" algn="ctr">
            <a:solidFill>
              <a:srgbClr val="0071C5">
                <a:shade val="95000"/>
                <a:satMod val="105000"/>
              </a:srgbClr>
            </a:solidFill>
            <a:prstDash val="solid"/>
            <a:tailEnd type="triangle"/>
          </a:ln>
          <a:effectLst/>
        </p:spPr>
      </p:cxnSp>
      <p:sp>
        <p:nvSpPr>
          <p:cNvPr id="15" name="TextBox 14"/>
          <p:cNvSpPr txBox="1"/>
          <p:nvPr/>
        </p:nvSpPr>
        <p:spPr>
          <a:xfrm>
            <a:off x="1007598" y="4059025"/>
            <a:ext cx="1287127" cy="261610"/>
          </a:xfrm>
          <a:prstGeom prst="rect">
            <a:avLst/>
          </a:prstGeom>
          <a:noFill/>
        </p:spPr>
        <p:txBody>
          <a:bodyPr wrap="square" rtlCol="0">
            <a:spAutoFit/>
          </a:bodyPr>
          <a:lstStyle/>
          <a:p>
            <a:pPr defTabSz="457200"/>
            <a:r>
              <a:rPr lang="en-US" sz="1100" dirty="0">
                <a:solidFill>
                  <a:srgbClr val="003C71"/>
                </a:solidFill>
                <a:latin typeface="Intel Clear"/>
              </a:rPr>
              <a:t>“foo, foo, bar”</a:t>
            </a:r>
          </a:p>
        </p:txBody>
      </p:sp>
      <p:sp>
        <p:nvSpPr>
          <p:cNvPr id="16" name="TextBox 15"/>
          <p:cNvSpPr txBox="1"/>
          <p:nvPr/>
        </p:nvSpPr>
        <p:spPr>
          <a:xfrm>
            <a:off x="2107561" y="4059025"/>
            <a:ext cx="1594539" cy="261610"/>
          </a:xfrm>
          <a:prstGeom prst="rect">
            <a:avLst/>
          </a:prstGeom>
          <a:noFill/>
        </p:spPr>
        <p:txBody>
          <a:bodyPr wrap="square" rtlCol="0">
            <a:spAutoFit/>
          </a:bodyPr>
          <a:lstStyle/>
          <a:p>
            <a:pPr defTabSz="457200"/>
            <a:r>
              <a:rPr lang="en-US" sz="1100" dirty="0">
                <a:solidFill>
                  <a:srgbClr val="003C71"/>
                </a:solidFill>
                <a:latin typeface="Intel Clear"/>
              </a:rPr>
              <a:t>“foo”, “foo”, “bar”</a:t>
            </a:r>
          </a:p>
        </p:txBody>
      </p:sp>
      <p:sp>
        <p:nvSpPr>
          <p:cNvPr id="17" name="TextBox 16"/>
          <p:cNvSpPr txBox="1"/>
          <p:nvPr/>
        </p:nvSpPr>
        <p:spPr>
          <a:xfrm>
            <a:off x="3872461" y="4062159"/>
            <a:ext cx="1913610" cy="261610"/>
          </a:xfrm>
          <a:prstGeom prst="rect">
            <a:avLst/>
          </a:prstGeom>
          <a:noFill/>
        </p:spPr>
        <p:txBody>
          <a:bodyPr wrap="square" rtlCol="0">
            <a:spAutoFit/>
          </a:bodyPr>
          <a:lstStyle/>
          <a:p>
            <a:pPr defTabSz="457200"/>
            <a:r>
              <a:rPr lang="en-US" sz="1100" dirty="0">
                <a:solidFill>
                  <a:srgbClr val="003C71"/>
                </a:solidFill>
                <a:latin typeface="Intel Clear"/>
              </a:rPr>
              <a:t>{“foo”: </a:t>
            </a:r>
            <a:r>
              <a:rPr lang="en-US" sz="1100" dirty="0" smtClean="0">
                <a:solidFill>
                  <a:srgbClr val="003C71"/>
                </a:solidFill>
                <a:latin typeface="Intel Clear"/>
              </a:rPr>
              <a:t>1, “foo”: 1, “bar</a:t>
            </a:r>
            <a:r>
              <a:rPr lang="en-US" sz="1100" dirty="0">
                <a:solidFill>
                  <a:srgbClr val="003C71"/>
                </a:solidFill>
                <a:latin typeface="Intel Clear"/>
              </a:rPr>
              <a:t>”: 1}</a:t>
            </a:r>
          </a:p>
        </p:txBody>
      </p:sp>
      <p:cxnSp>
        <p:nvCxnSpPr>
          <p:cNvPr id="18" name="Straight Arrow Connector 17"/>
          <p:cNvCxnSpPr/>
          <p:nvPr/>
        </p:nvCxnSpPr>
        <p:spPr>
          <a:xfrm>
            <a:off x="6768903" y="4788816"/>
            <a:ext cx="944637" cy="0"/>
          </a:xfrm>
          <a:prstGeom prst="straightConnector1">
            <a:avLst/>
          </a:prstGeom>
          <a:noFill/>
          <a:ln w="25400" cap="flat" cmpd="sng" algn="ctr">
            <a:solidFill>
              <a:srgbClr val="0071C5">
                <a:shade val="95000"/>
                <a:satMod val="105000"/>
              </a:srgbClr>
            </a:solidFill>
            <a:prstDash val="solid"/>
            <a:tailEnd type="triangle"/>
          </a:ln>
          <a:effectLst/>
        </p:spPr>
      </p:cxnSp>
      <p:sp>
        <p:nvSpPr>
          <p:cNvPr id="19" name="TextBox 18"/>
          <p:cNvSpPr txBox="1"/>
          <p:nvPr/>
        </p:nvSpPr>
        <p:spPr>
          <a:xfrm>
            <a:off x="5740807" y="4062159"/>
            <a:ext cx="1913610" cy="261610"/>
          </a:xfrm>
          <a:prstGeom prst="rect">
            <a:avLst/>
          </a:prstGeom>
          <a:noFill/>
        </p:spPr>
        <p:txBody>
          <a:bodyPr wrap="square" rtlCol="0">
            <a:spAutoFit/>
          </a:bodyPr>
          <a:lstStyle/>
          <a:p>
            <a:pPr defTabSz="457200"/>
            <a:r>
              <a:rPr lang="en-US" sz="1100" dirty="0">
                <a:solidFill>
                  <a:srgbClr val="003C71"/>
                </a:solidFill>
                <a:latin typeface="Intel Clear"/>
              </a:rPr>
              <a:t>{“foo”: 2</a:t>
            </a:r>
            <a:r>
              <a:rPr lang="en-US" sz="1100" dirty="0" smtClean="0">
                <a:solidFill>
                  <a:srgbClr val="003C71"/>
                </a:solidFill>
                <a:latin typeface="Intel Clear"/>
              </a:rPr>
              <a:t>, “bar”: 1}</a:t>
            </a:r>
            <a:endParaRPr lang="en-US" sz="1100" dirty="0">
              <a:solidFill>
                <a:srgbClr val="003C71"/>
              </a:solidFill>
              <a:latin typeface="Intel Clear"/>
            </a:endParaRPr>
          </a:p>
        </p:txBody>
      </p:sp>
      <p:sp>
        <p:nvSpPr>
          <p:cNvPr id="20" name="Slide Number Placeholder 2"/>
          <p:cNvSpPr txBox="1">
            <a:spLocks/>
          </p:cNvSpPr>
          <p:nvPr/>
        </p:nvSpPr>
        <p:spPr>
          <a:xfrm>
            <a:off x="6871681" y="5713734"/>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11</a:t>
            </a:fld>
            <a:endParaRPr lang="en-US" dirty="0">
              <a:solidFill>
                <a:prstClr val="white"/>
              </a:solidFill>
              <a:latin typeface="Intel Clear"/>
            </a:endParaRPr>
          </a:p>
        </p:txBody>
      </p:sp>
      <p:sp>
        <p:nvSpPr>
          <p:cNvPr id="21" name="Rectangle 20"/>
          <p:cNvSpPr>
            <a:spLocks/>
          </p:cNvSpPr>
          <p:nvPr/>
        </p:nvSpPr>
        <p:spPr>
          <a:xfrm>
            <a:off x="7795897" y="889347"/>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2" name="Rectangle 21"/>
          <p:cNvSpPr/>
          <p:nvPr/>
        </p:nvSpPr>
        <p:spPr>
          <a:xfrm>
            <a:off x="7795897" y="1782356"/>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3" name="Rectangle 22"/>
          <p:cNvSpPr/>
          <p:nvPr/>
        </p:nvSpPr>
        <p:spPr>
          <a:xfrm>
            <a:off x="7795897" y="1342255"/>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4" name="Rectangle 23"/>
          <p:cNvSpPr/>
          <p:nvPr/>
        </p:nvSpPr>
        <p:spPr>
          <a:xfrm>
            <a:off x="7795897" y="2222457"/>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5"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7323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animBg="1"/>
      <p:bldP spid="9" grpId="0" animBg="1"/>
      <p:bldP spid="10" grpId="0" animBg="1"/>
      <p:bldP spid="11" grpId="0" animBg="1"/>
      <p:bldP spid="12" grpId="0" animBg="1"/>
      <p:bldP spid="13" grpId="0" animBg="1"/>
      <p:bldP spid="15" grpId="0"/>
      <p:bldP spid="16" grpId="0"/>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p:cNvSpPr txBox="1">
            <a:spLocks/>
          </p:cNvSpPr>
          <p:nvPr/>
        </p:nvSpPr>
        <p:spPr>
          <a:xfrm>
            <a:off x="457201" y="1199297"/>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Statistical</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4"/>
          <p:cNvSpPr txBox="1">
            <a:spLocks/>
          </p:cNvSpPr>
          <p:nvPr/>
        </p:nvSpPr>
        <p:spPr>
          <a:xfrm>
            <a:off x="458789" y="2021531"/>
            <a:ext cx="8228012" cy="102877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Data scientist friendly</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Dynamic type</a:t>
            </a: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4" name="Rounded Rectangle 3"/>
          <p:cNvSpPr/>
          <p:nvPr/>
        </p:nvSpPr>
        <p:spPr>
          <a:xfrm>
            <a:off x="457201" y="3629719"/>
            <a:ext cx="4036558" cy="1923164"/>
          </a:xfrm>
          <a:prstGeom prst="roundRect">
            <a:avLst/>
          </a:prstGeom>
          <a:solidFill>
            <a:sysClr val="window" lastClr="FFFFFF">
              <a:lumMod val="95000"/>
            </a:sysClr>
          </a:solidFill>
          <a:ln w="9525" cap="flat" cmpd="sng" algn="ctr">
            <a:no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3C71"/>
                </a:solidFill>
                <a:effectLst/>
                <a:uLnTx/>
                <a:uFillTx/>
                <a:latin typeface="Intel Clear"/>
                <a:ea typeface="+mn-ea"/>
                <a:cs typeface="+mn-cs"/>
              </a:rPr>
              <a:t>Python</a:t>
            </a:r>
          </a:p>
        </p:txBody>
      </p:sp>
      <p:sp>
        <p:nvSpPr>
          <p:cNvPr id="5" name="Shape 72"/>
          <p:cNvSpPr txBox="1"/>
          <p:nvPr/>
        </p:nvSpPr>
        <p:spPr>
          <a:xfrm>
            <a:off x="592539" y="4352927"/>
            <a:ext cx="3901220" cy="1146468"/>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lines </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 ssc.textFileStream(params.get(</a:t>
            </a:r>
            <a:r>
              <a:rPr kumimoji="0" lang="en" sz="1050" b="0" i="0" u="none" strike="noStrike" kern="0" cap="none" spc="0" normalizeH="0" baseline="0" noProof="0" dirty="0" smtClean="0">
                <a:ln>
                  <a:noFill/>
                </a:ln>
                <a:solidFill>
                  <a:srgbClr val="C3D600"/>
                </a:solidFill>
                <a:effectLst/>
                <a:uLnTx/>
                <a:uFillTx/>
                <a:latin typeface="Consolas"/>
                <a:ea typeface="Consolas"/>
                <a:cs typeface="Consolas"/>
                <a:sym typeface="Consolas"/>
              </a:rPr>
              <a:t>"</a:t>
            </a:r>
            <a:r>
              <a:rPr kumimoji="0" lang="en" sz="1050" b="0" i="0" u="none" strike="noStrike" kern="0" cap="none" spc="0" normalizeH="0" baseline="0" noProof="0" dirty="0">
                <a:ln>
                  <a:noFill/>
                </a:ln>
                <a:solidFill>
                  <a:srgbClr val="C3D600"/>
                </a:solidFill>
                <a:effectLst/>
                <a:uLnTx/>
                <a:uFillTx/>
                <a:latin typeface="Consolas"/>
                <a:ea typeface="Consolas"/>
                <a:cs typeface="Consolas"/>
                <a:sym typeface="Consolas"/>
              </a:rPr>
              <a:t>input</a:t>
            </a:r>
            <a:r>
              <a:rPr kumimoji="0" lang="en" sz="1050" b="0" i="0" u="none" strike="noStrike" kern="0" cap="none" spc="0" normalizeH="0" baseline="0" noProof="0" dirty="0" smtClean="0">
                <a:ln>
                  <a:noFill/>
                </a:ln>
                <a:solidFill>
                  <a:srgbClr val="C3D600"/>
                </a:solidFill>
                <a:effectLst/>
                <a:uLnTx/>
                <a:uFillTx/>
                <a:latin typeface="Consolas"/>
                <a:ea typeface="Consolas"/>
                <a:cs typeface="Consolas"/>
                <a:sym typeface="Consolas"/>
              </a:rPr>
              <a:t>"</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a:t>
            </a:r>
            <a:endPar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words </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 </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lines.flatMap(</a:t>
            </a:r>
            <a:r>
              <a:rPr kumimoji="0" lang="en" sz="1050" b="0" i="0" u="none" strike="noStrike" kern="0" cap="none" spc="0" normalizeH="0" baseline="0" noProof="0" dirty="0" smtClean="0">
                <a:ln>
                  <a:noFill/>
                </a:ln>
                <a:solidFill>
                  <a:srgbClr val="FFA300"/>
                </a:solidFill>
                <a:effectLst/>
                <a:uLnTx/>
                <a:uFillTx/>
                <a:latin typeface="Consolas"/>
                <a:ea typeface="Consolas"/>
                <a:cs typeface="Consolas"/>
                <a:sym typeface="Consolas"/>
              </a:rPr>
              <a:t>lambda</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 line: line.split(</a:t>
            </a:r>
            <a:r>
              <a:rPr kumimoji="0" lang="en" sz="1050" b="0" i="0" u="none" strike="noStrike" kern="0" cap="none" spc="0" normalizeH="0" baseline="0" noProof="0" dirty="0" smtClean="0">
                <a:ln>
                  <a:noFill/>
                </a:ln>
                <a:solidFill>
                  <a:srgbClr val="C3D600"/>
                </a:solidFill>
                <a:effectLst/>
                <a:uLnTx/>
                <a:uFillTx/>
                <a:latin typeface="Consolas"/>
                <a:ea typeface="Consolas"/>
                <a:cs typeface="Consolas"/>
                <a:sym typeface="Consolas"/>
              </a:rPr>
              <a:t>“,"</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pairs = words.map(</a:t>
            </a:r>
            <a:r>
              <a:rPr kumimoji="0" lang="en" sz="1050" b="0" i="0" u="none" strike="noStrike" kern="0" cap="none" spc="0" normalizeH="0" baseline="0" noProof="0" dirty="0" smtClean="0">
                <a:ln>
                  <a:noFill/>
                </a:ln>
                <a:solidFill>
                  <a:srgbClr val="FFA300"/>
                </a:solidFill>
                <a:effectLst/>
                <a:uLnTx/>
                <a:uFillTx/>
                <a:latin typeface="Consolas"/>
                <a:ea typeface="Consolas"/>
                <a:cs typeface="Consolas"/>
                <a:sym typeface="Consolas"/>
              </a:rPr>
              <a:t>lambda</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 word: (word,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counts = pairs.reduceByKey(</a:t>
            </a:r>
            <a:r>
              <a:rPr kumimoji="0" lang="en" sz="1050" b="0" i="0" u="none" strike="noStrike" kern="0" cap="none" spc="0" normalizeH="0" baseline="0" noProof="0" dirty="0" smtClean="0">
                <a:ln>
                  <a:noFill/>
                </a:ln>
                <a:solidFill>
                  <a:srgbClr val="FFA300"/>
                </a:solidFill>
                <a:effectLst/>
                <a:uLnTx/>
                <a:uFillTx/>
                <a:latin typeface="Consolas"/>
                <a:ea typeface="Consolas"/>
                <a:cs typeface="Consolas"/>
                <a:sym typeface="Consolas"/>
              </a:rPr>
              <a:t>lambda</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 x, y: x + y)</a:t>
            </a:r>
          </a:p>
          <a:p>
            <a:pPr marL="0" marR="0" lvl="0" indent="0" algn="l" defTabSz="457200" rtl="0" eaLnBrk="1" fontAlgn="auto" latinLnBrk="0" hangingPunct="1">
              <a:lnSpc>
                <a:spcPct val="100000"/>
              </a:lnSpc>
              <a:spcBef>
                <a:spcPts val="0"/>
              </a:spcBef>
              <a:spcAft>
                <a:spcPts val="0"/>
              </a:spcAft>
              <a:buClr>
                <a:prstClr val="black"/>
              </a:buClr>
              <a:buSzTx/>
              <a:buFontTx/>
              <a:buNone/>
              <a:tabLst/>
              <a:defRPr/>
            </a:pP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counts.</a:t>
            </a:r>
            <a:r>
              <a:rPr kumimoji="0" lang="en-US" altLang="zh-C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saveAsTextFiles</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(params.get</a:t>
            </a:r>
            <a:r>
              <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rPr>
              <a:t>(</a:t>
            </a:r>
            <a:r>
              <a:rPr kumimoji="0" lang="en" sz="1050" b="0" i="0" u="none" strike="noStrike" kern="0" cap="none" spc="0" normalizeH="0" baseline="0" noProof="0" dirty="0">
                <a:ln>
                  <a:noFill/>
                </a:ln>
                <a:solidFill>
                  <a:srgbClr val="C3D600"/>
                </a:solidFill>
                <a:effectLst/>
                <a:uLnTx/>
                <a:uFillTx/>
                <a:latin typeface="Consolas"/>
                <a:ea typeface="Consolas"/>
                <a:cs typeface="Consolas"/>
                <a:sym typeface="Consolas"/>
              </a:rPr>
              <a:t>"output</a:t>
            </a:r>
            <a:r>
              <a:rPr kumimoji="0" lang="en" sz="1050" b="0" i="0" u="none" strike="noStrike" kern="0" cap="none" spc="0" normalizeH="0" baseline="0" noProof="0" dirty="0" smtClean="0">
                <a:ln>
                  <a:noFill/>
                </a:ln>
                <a:solidFill>
                  <a:srgbClr val="C3D600"/>
                </a:solidFill>
                <a:effectLst/>
                <a:uLnTx/>
                <a:uFillTx/>
                <a:latin typeface="Consolas"/>
                <a:ea typeface="Consolas"/>
                <a:cs typeface="Consolas"/>
                <a:sym typeface="Consolas"/>
              </a:rPr>
              <a:t>"</a:t>
            </a:r>
            <a:r>
              <a:rPr kumimoji="0" lang="en" sz="1050" b="0" i="0" u="none" strike="noStrike" kern="0" cap="none" spc="0" normalizeH="0" baseline="0" noProof="0" dirty="0" smtClean="0">
                <a:ln>
                  <a:noFill/>
                </a:ln>
                <a:solidFill>
                  <a:srgbClr val="000000"/>
                </a:solidFill>
                <a:effectLst/>
                <a:uLnTx/>
                <a:uFillTx/>
                <a:latin typeface="Consolas"/>
                <a:ea typeface="Consolas"/>
                <a:cs typeface="Consolas"/>
                <a:sym typeface="Consolas"/>
              </a:rPr>
              <a:t>))</a:t>
            </a:r>
            <a:endParaRPr kumimoji="0" lang="en" sz="1050" b="0" i="0" u="none" strike="noStrike" kern="0" cap="none" spc="0" normalizeH="0" baseline="0" noProof="0" dirty="0">
              <a:ln>
                <a:noFill/>
              </a:ln>
              <a:solidFill>
                <a:srgbClr val="000000"/>
              </a:solidFill>
              <a:effectLst/>
              <a:uLnTx/>
              <a:uFillTx/>
              <a:latin typeface="Consolas"/>
              <a:ea typeface="Consolas"/>
              <a:cs typeface="Consolas"/>
              <a:sym typeface="Consola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ounded Rectangle 5"/>
          <p:cNvSpPr/>
          <p:nvPr/>
        </p:nvSpPr>
        <p:spPr>
          <a:xfrm>
            <a:off x="4797241" y="3629719"/>
            <a:ext cx="4008321" cy="1953600"/>
          </a:xfrm>
          <a:prstGeom prst="roundRect">
            <a:avLst/>
          </a:prstGeom>
          <a:solidFill>
            <a:srgbClr val="003C71"/>
          </a:solidFill>
          <a:ln w="9525" cap="flat" cmpd="sng" algn="ctr">
            <a:no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white"/>
                </a:solidFill>
                <a:effectLst/>
                <a:uLnTx/>
                <a:uFillTx/>
                <a:latin typeface="Intel Clear"/>
                <a:ea typeface="+mn-ea"/>
                <a:cs typeface="+mn-cs"/>
              </a:rPr>
              <a:t>R</a:t>
            </a:r>
          </a:p>
        </p:txBody>
      </p:sp>
      <p:sp>
        <p:nvSpPr>
          <p:cNvPr id="7" name="Shape 72"/>
          <p:cNvSpPr txBox="1"/>
          <p:nvPr/>
        </p:nvSpPr>
        <p:spPr>
          <a:xfrm>
            <a:off x="5186377" y="4156776"/>
            <a:ext cx="4204702" cy="1633560"/>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white"/>
                </a:solidFill>
                <a:effectLst/>
                <a:uLnTx/>
                <a:uFillTx/>
                <a:latin typeface="Consolas"/>
                <a:ea typeface="Consolas"/>
                <a:cs typeface="Consolas"/>
                <a:sym typeface="Consolas"/>
              </a:rPr>
              <a:t>lines &lt;- </a:t>
            </a:r>
            <a:r>
              <a:rPr kumimoji="0" lang="en-US" altLang="zh-CN" sz="1050" b="0" i="0" u="none" strike="noStrike" kern="0" cap="none" spc="0" normalizeH="0" baseline="0" noProof="0" dirty="0" err="1" smtClean="0">
                <a:ln>
                  <a:noFill/>
                </a:ln>
                <a:solidFill>
                  <a:prstClr val="white"/>
                </a:solidFill>
                <a:effectLst/>
                <a:uLnTx/>
                <a:uFillTx/>
                <a:latin typeface="Consolas"/>
                <a:ea typeface="Consolas"/>
                <a:cs typeface="Consolas"/>
                <a:sym typeface="Consolas"/>
              </a:rPr>
              <a:t>textFile</a:t>
            </a:r>
            <a:r>
              <a:rPr kumimoji="0" lang="en-US" altLang="zh-CN" sz="1050" b="0" i="0" u="none" strike="noStrike" kern="0" cap="none" spc="0" normalizeH="0" baseline="0" noProof="0" dirty="0" smtClean="0">
                <a:ln>
                  <a:noFill/>
                </a:ln>
                <a:solidFill>
                  <a:prstClr val="white"/>
                </a:solidFill>
                <a:effectLst/>
                <a:uLnTx/>
                <a:uFillTx/>
                <a:latin typeface="Consolas"/>
                <a:ea typeface="Consolas"/>
                <a:cs typeface="Consolas"/>
                <a:sym typeface="Consolas"/>
              </a:rPr>
              <a:t>(</a:t>
            </a:r>
            <a:r>
              <a:rPr kumimoji="0" lang="en-US" altLang="zh-CN" sz="1050" b="0" i="0" u="none" strike="noStrike" kern="0" cap="none" spc="0" normalizeH="0" baseline="0" noProof="0" dirty="0" err="1" smtClean="0">
                <a:ln>
                  <a:noFill/>
                </a:ln>
                <a:solidFill>
                  <a:prstClr val="white"/>
                </a:solidFill>
                <a:effectLst/>
                <a:uLnTx/>
                <a:uFillTx/>
                <a:latin typeface="Consolas"/>
                <a:ea typeface="Consolas"/>
                <a:cs typeface="Consolas"/>
                <a:sym typeface="Consolas"/>
              </a:rPr>
              <a:t>sc</a:t>
            </a:r>
            <a:r>
              <a:rPr kumimoji="0" lang="en-US" altLang="zh-CN" sz="1050" b="0" i="0" u="none" strike="noStrike" kern="0" cap="none" spc="0" normalizeH="0" baseline="0" noProof="0" dirty="0" smtClean="0">
                <a:ln>
                  <a:noFill/>
                </a:ln>
                <a:solidFill>
                  <a:prstClr val="white"/>
                </a:solidFill>
                <a:effectLst/>
                <a:uLnTx/>
                <a:uFillTx/>
                <a:latin typeface="Consolas"/>
                <a:ea typeface="Consolas"/>
                <a:cs typeface="Consolas"/>
                <a:sym typeface="Consolas"/>
              </a:rPr>
              <a:t>, </a:t>
            </a:r>
            <a:r>
              <a:rPr kumimoji="0" lang="en-US" altLang="zh-CN" sz="1050" b="0" i="0" u="none" strike="noStrike" kern="0" cap="none" spc="0" normalizeH="0" baseline="0" noProof="0" dirty="0" smtClean="0">
                <a:ln>
                  <a:noFill/>
                </a:ln>
                <a:solidFill>
                  <a:srgbClr val="C3D600"/>
                </a:solidFill>
                <a:effectLst/>
                <a:uLnTx/>
                <a:uFillTx/>
                <a:latin typeface="Consolas"/>
                <a:ea typeface="Consolas"/>
                <a:cs typeface="Consolas"/>
                <a:sym typeface="Consolas"/>
              </a:rPr>
              <a:t>“input”</a:t>
            </a:r>
            <a:r>
              <a:rPr kumimoji="0" lang="en-US" altLang="zh-CN" sz="1050" b="0" i="0" u="none" strike="noStrike" kern="0" cap="none" spc="0" normalizeH="0" baseline="0" noProof="0" dirty="0" smtClean="0">
                <a:ln>
                  <a:noFill/>
                </a:ln>
                <a:solidFill>
                  <a:prstClr val="white"/>
                </a:solidFill>
                <a:effectLst/>
                <a:uLnTx/>
                <a:uFillTx/>
                <a:latin typeface="Consolas"/>
                <a:ea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words &lt;- flatMap(lines, </a:t>
            </a:r>
            <a:r>
              <a:rPr kumimoji="0" lang="en-US" sz="1050" b="0" i="0" u="none" strike="noStrike" kern="0" cap="none" spc="0" normalizeH="0" baseline="0" noProof="0" dirty="0" smtClean="0">
                <a:ln>
                  <a:noFill/>
                </a:ln>
                <a:solidFill>
                  <a:srgbClr val="FFA300"/>
                </a:solidFill>
                <a:effectLst/>
                <a:uLnTx/>
                <a:uFillTx/>
                <a:latin typeface="Consolas"/>
                <a:cs typeface="Consolas"/>
                <a:sym typeface="Consolas"/>
              </a:rPr>
              <a:t>function</a:t>
            </a: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(line) </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solidFill>
                <a:effectLst/>
                <a:uLnTx/>
                <a:uFillTx/>
                <a:latin typeface="Consolas"/>
                <a:cs typeface="Consolas"/>
                <a:sym typeface="Consolas"/>
              </a:rPr>
              <a:t>	</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	</a:t>
            </a:r>
            <a:r>
              <a:rPr kumimoji="0" lang="en-US" altLang="zh-CN" sz="1050" b="0" i="0" u="none" strike="noStrike" kern="0" cap="none" spc="0" normalizeH="0" baseline="0" noProof="0" dirty="0" err="1" smtClean="0">
                <a:ln>
                  <a:noFill/>
                </a:ln>
                <a:solidFill>
                  <a:prstClr val="white"/>
                </a:solidFill>
                <a:effectLst/>
                <a:uLnTx/>
                <a:uFillTx/>
                <a:latin typeface="Consolas"/>
                <a:cs typeface="Consolas"/>
                <a:sym typeface="Consolas"/>
              </a:rPr>
              <a:t>strsplit</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(line, “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solidFill>
                <a:effectLst/>
                <a:uLnTx/>
                <a:uFillTx/>
                <a:latin typeface="Consolas"/>
                <a:cs typeface="Consolas"/>
                <a:sym typeface="Consolas"/>
              </a:rPr>
              <a:t>	</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wordCo</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unt &lt;- </a:t>
            </a:r>
            <a:r>
              <a:rPr kumimoji="0" lang="en-US" altLang="zh-CN" sz="1050" b="0" i="0" u="none" strike="noStrike" kern="0" cap="none" spc="0" normalizeH="0" baseline="0" noProof="0" dirty="0" err="1" smtClean="0">
                <a:ln>
                  <a:noFill/>
                </a:ln>
                <a:solidFill>
                  <a:prstClr val="white"/>
                </a:solidFill>
                <a:effectLst/>
                <a:uLnTx/>
                <a:uFillTx/>
                <a:latin typeface="Consolas"/>
                <a:cs typeface="Consolas"/>
                <a:sym typeface="Consolas"/>
              </a:rPr>
              <a:t>lapply</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(words, </a:t>
            </a:r>
            <a:r>
              <a:rPr kumimoji="0" lang="en-US" altLang="zh-CN" sz="1050" b="0" i="0" u="none" strike="noStrike" kern="0" cap="none" spc="0" normalizeH="0" baseline="0" noProof="0" dirty="0" smtClean="0">
                <a:ln>
                  <a:noFill/>
                </a:ln>
                <a:solidFill>
                  <a:srgbClr val="FFA300"/>
                </a:solidFill>
                <a:effectLst/>
                <a:uLnTx/>
                <a:uFillTx/>
                <a:latin typeface="Consolas"/>
                <a:cs typeface="Consolas"/>
                <a:sym typeface="Consolas"/>
              </a:rPr>
              <a:t>function</a:t>
            </a:r>
            <a:r>
              <a:rPr kumimoji="0" lang="en-US" altLang="zh-CN" sz="1050" b="0" i="0" u="none" strike="noStrike" kern="0" cap="none" spc="0" normalizeH="0" baseline="0" noProof="0" dirty="0" smtClean="0">
                <a:ln>
                  <a:noFill/>
                </a:ln>
                <a:solidFill>
                  <a:prstClr val="white"/>
                </a:solidFill>
                <a:effectLst/>
                <a:uLnTx/>
                <a:uFillTx/>
                <a:latin typeface="Consolas"/>
                <a:cs typeface="Consolas"/>
                <a:sym typeface="Consolas"/>
              </a:rPr>
              <a:t>(word)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onsolas"/>
                <a:cs typeface="Consolas"/>
                <a:sym typeface="Consolas"/>
              </a:rPr>
              <a:t>	</a:t>
            </a: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	list(word, 1L)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onsolas"/>
                <a:cs typeface="Consolas"/>
                <a:sym typeface="Consolas"/>
              </a:rPr>
              <a:t>	</a:t>
            </a: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counts &lt;- reduceByKey(</a:t>
            </a:r>
            <a:r>
              <a:rPr kumimoji="0" lang="en-US" sz="1050" b="0" i="0" u="none" strike="noStrike" kern="0" cap="none" spc="0" normalizeH="0" baseline="0" noProof="0" dirty="0" err="1" smtClean="0">
                <a:ln>
                  <a:noFill/>
                </a:ln>
                <a:solidFill>
                  <a:prstClr val="white"/>
                </a:solidFill>
                <a:effectLst/>
                <a:uLnTx/>
                <a:uFillTx/>
                <a:latin typeface="Consolas"/>
                <a:cs typeface="Consolas"/>
                <a:sym typeface="Consolas"/>
              </a:rPr>
              <a:t>wordCount</a:t>
            </a:r>
            <a:r>
              <a:rPr kumimoji="0" lang="en-US" sz="1050" b="0" i="0" u="none" strike="noStrike" kern="0" cap="none" spc="0" normalizeH="0" baseline="0" noProof="0" dirty="0" smtClean="0">
                <a:ln>
                  <a:noFill/>
                </a:ln>
                <a:solidFill>
                  <a:prstClr val="white"/>
                </a:solidFill>
                <a:effectLst/>
                <a:uLnTx/>
                <a:uFillTx/>
                <a:latin typeface="Consolas"/>
                <a:cs typeface="Consolas"/>
                <a:sym typeface="Consolas"/>
              </a:rPr>
              <a:t>, “+”, 2L)</a:t>
            </a:r>
            <a:endParaRPr kumimoji="0" sz="1050" b="0" i="0" u="none" strike="noStrike" kern="0" cap="none" spc="0" normalizeH="0" baseline="0" noProof="0" dirty="0">
              <a:ln>
                <a:noFill/>
              </a:ln>
              <a:solidFill>
                <a:prstClr val="white"/>
              </a:solidFill>
              <a:effectLst/>
              <a:uLnTx/>
              <a:uFillTx/>
              <a:latin typeface="Arial"/>
              <a:cs typeface="Arial"/>
              <a:sym typeface="Arial"/>
            </a:endParaRPr>
          </a:p>
        </p:txBody>
      </p:sp>
      <p:sp>
        <p:nvSpPr>
          <p:cNvPr id="8" name="Rectangle 7"/>
          <p:cNvSpPr/>
          <p:nvPr/>
        </p:nvSpPr>
        <p:spPr>
          <a:xfrm>
            <a:off x="5553981" y="3172519"/>
            <a:ext cx="1344168" cy="457200"/>
          </a:xfrm>
          <a:prstGeom prst="rect">
            <a:avLst/>
          </a:prstGeom>
          <a:solidFill>
            <a:srgbClr val="0071C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˚Structured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Intel Clear"/>
                <a:ea typeface="+mn-ea"/>
                <a:cs typeface="+mn-cs"/>
              </a:rPr>
              <a:t>Streaming*</a:t>
            </a:r>
          </a:p>
        </p:txBody>
      </p:sp>
      <p:sp>
        <p:nvSpPr>
          <p:cNvPr id="9" name="Slide Number Placeholder 5"/>
          <p:cNvSpPr txBox="1">
            <a:spLocks/>
          </p:cNvSpPr>
          <p:nvPr/>
        </p:nvSpPr>
        <p:spPr>
          <a:xfrm>
            <a:off x="6873940" y="5714836"/>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12</a:t>
            </a:fld>
            <a:endParaRPr lang="en-US" dirty="0">
              <a:solidFill>
                <a:prstClr val="white"/>
              </a:solidFill>
              <a:latin typeface="Intel Clear"/>
            </a:endParaRPr>
          </a:p>
        </p:txBody>
      </p:sp>
      <p:sp>
        <p:nvSpPr>
          <p:cNvPr id="10" name="Rectangle 9"/>
          <p:cNvSpPr>
            <a:spLocks/>
          </p:cNvSpPr>
          <p:nvPr/>
        </p:nvSpPr>
        <p:spPr>
          <a:xfrm>
            <a:off x="457201" y="3172519"/>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 name="Rectangle 10"/>
          <p:cNvSpPr/>
          <p:nvPr/>
        </p:nvSpPr>
        <p:spPr>
          <a:xfrm>
            <a:off x="1803046" y="3172519"/>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2" name="Rectangle 11"/>
          <p:cNvSpPr/>
          <p:nvPr/>
        </p:nvSpPr>
        <p:spPr>
          <a:xfrm>
            <a:off x="3147214" y="3172519"/>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 name="Rectangle 12"/>
          <p:cNvSpPr/>
          <p:nvPr/>
        </p:nvSpPr>
        <p:spPr>
          <a:xfrm>
            <a:off x="6898149" y="3172519"/>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4"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61199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4661190" y="2796449"/>
            <a:ext cx="4024023" cy="2734666"/>
          </a:xfrm>
          <a:prstGeom prst="roundRect">
            <a:avLst/>
          </a:prstGeom>
          <a:solidFill>
            <a:sysClr val="window" lastClr="FFFFFF">
              <a:lumMod val="9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lumMod val="95000"/>
                </a:prstClr>
              </a:solidFill>
              <a:effectLst/>
              <a:uLnTx/>
              <a:uFillTx/>
              <a:latin typeface="Intel Clear"/>
              <a:ea typeface="+mn-ea"/>
              <a:cs typeface="+mn-cs"/>
            </a:endParaRPr>
          </a:p>
        </p:txBody>
      </p:sp>
      <p:sp>
        <p:nvSpPr>
          <p:cNvPr id="3" name="Title 2"/>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SQL</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4" name="Oval 3"/>
          <p:cNvSpPr/>
          <p:nvPr/>
        </p:nvSpPr>
        <p:spPr>
          <a:xfrm>
            <a:off x="3176646" y="1590530"/>
            <a:ext cx="1094362" cy="1043291"/>
          </a:xfrm>
          <a:prstGeom prst="ellipse">
            <a:avLst/>
          </a:prstGeom>
          <a:noFill/>
          <a:ln w="25400" cap="flat" cmpd="sng" algn="ctr">
            <a:solidFill>
              <a:srgbClr val="0071C5"/>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rPr>
              <a:t>SQL </a:t>
            </a:r>
            <a:r>
              <a:rPr kumimoji="0" lang="en-US" sz="1600" b="0" i="0" u="none" strike="noStrike" kern="1200" cap="none" spc="0" normalizeH="0" baseline="0" noProof="0" dirty="0" smtClean="0">
                <a:ln>
                  <a:solidFill>
                    <a:srgbClr val="0071C5"/>
                  </a:solidFill>
                </a:ln>
                <a:solidFill>
                  <a:sysClr val="windowText" lastClr="000000"/>
                </a:solidFill>
                <a:effectLst/>
                <a:uLnTx/>
                <a:uFillTx/>
                <a:latin typeface="Intel Clear"/>
                <a:ea typeface="+mn-ea"/>
                <a:cs typeface="+mn-cs"/>
              </a:rPr>
              <a:t>Parser</a:t>
            </a:r>
            <a:endParaRPr kumimoji="0" lang="en-US" sz="16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endParaRPr>
          </a:p>
        </p:txBody>
      </p:sp>
      <p:sp>
        <p:nvSpPr>
          <p:cNvPr id="5" name="Rectangle 4"/>
          <p:cNvSpPr/>
          <p:nvPr/>
        </p:nvSpPr>
        <p:spPr>
          <a:xfrm>
            <a:off x="1352687" y="1857757"/>
            <a:ext cx="1253435" cy="508836"/>
          </a:xfrm>
          <a:prstGeom prst="rect">
            <a:avLst/>
          </a:prstGeom>
          <a:noFill/>
          <a:ln w="25400" cap="flat" cmpd="sng" algn="ctr">
            <a:solidFill>
              <a:srgbClr val="C3D600"/>
            </a:solidFill>
            <a:prstDash val="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solidFill>
                    <a:srgbClr val="C3D600"/>
                  </a:solidFill>
                </a:ln>
                <a:solidFill>
                  <a:srgbClr val="C3D600"/>
                </a:solidFill>
                <a:effectLst/>
                <a:uLnTx/>
                <a:uFillTx/>
                <a:latin typeface="Intel Clear"/>
                <a:ea typeface="+mn-ea"/>
                <a:cs typeface="+mn-cs"/>
              </a:rPr>
              <a:t>SQL Statements</a:t>
            </a:r>
          </a:p>
        </p:txBody>
      </p:sp>
      <p:cxnSp>
        <p:nvCxnSpPr>
          <p:cNvPr id="6" name="Straight Arrow Connector 5"/>
          <p:cNvCxnSpPr>
            <a:stCxn id="5" idx="3"/>
            <a:endCxn id="4" idx="2"/>
          </p:cNvCxnSpPr>
          <p:nvPr/>
        </p:nvCxnSpPr>
        <p:spPr>
          <a:xfrm>
            <a:off x="2606122" y="2112175"/>
            <a:ext cx="570524" cy="1"/>
          </a:xfrm>
          <a:prstGeom prst="straightConnector1">
            <a:avLst/>
          </a:prstGeom>
          <a:noFill/>
          <a:ln w="25400" cap="flat" cmpd="sng" algn="ctr">
            <a:solidFill>
              <a:srgbClr val="003C71"/>
            </a:solidFill>
            <a:prstDash val="solid"/>
            <a:tailEnd type="triangle"/>
          </a:ln>
          <a:effectLst/>
        </p:spPr>
      </p:cxnSp>
      <p:sp>
        <p:nvSpPr>
          <p:cNvPr id="7" name="Oval 6"/>
          <p:cNvSpPr/>
          <p:nvPr/>
        </p:nvSpPr>
        <p:spPr>
          <a:xfrm>
            <a:off x="4841531" y="1555282"/>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ysClr val="windowText" lastClr="000000"/>
                </a:solidFill>
                <a:effectLst/>
                <a:uLnTx/>
                <a:uFillTx/>
                <a:latin typeface="Intel Clear"/>
                <a:ea typeface="+mn-ea"/>
                <a:cs typeface="+mn-cs"/>
              </a:rPr>
              <a:t>Optimizer</a:t>
            </a:r>
            <a:endParaRPr kumimoji="0" lang="en-US" sz="1600" b="0" i="0" u="none" strike="noStrike" kern="1200" cap="none" spc="0" normalizeH="0" baseline="0" noProof="0" dirty="0">
              <a:ln>
                <a:solidFill>
                  <a:srgbClr val="0071C5"/>
                </a:solidFill>
              </a:ln>
              <a:solidFill>
                <a:sysClr val="windowText" lastClr="000000"/>
              </a:solidFill>
              <a:effectLst/>
              <a:uLnTx/>
              <a:uFillTx/>
              <a:latin typeface="Intel Clear"/>
              <a:ea typeface="+mn-ea"/>
              <a:cs typeface="+mn-cs"/>
            </a:endParaRPr>
          </a:p>
        </p:txBody>
      </p:sp>
      <p:cxnSp>
        <p:nvCxnSpPr>
          <p:cNvPr id="8" name="Straight Arrow Connector 7"/>
          <p:cNvCxnSpPr/>
          <p:nvPr/>
        </p:nvCxnSpPr>
        <p:spPr>
          <a:xfrm>
            <a:off x="4273492" y="2076927"/>
            <a:ext cx="568039" cy="0"/>
          </a:xfrm>
          <a:prstGeom prst="straightConnector1">
            <a:avLst/>
          </a:prstGeom>
          <a:noFill/>
          <a:ln w="25400" cap="flat" cmpd="sng" algn="ctr">
            <a:solidFill>
              <a:srgbClr val="003C71"/>
            </a:solidFill>
            <a:prstDash val="solid"/>
            <a:tailEnd type="triangle"/>
          </a:ln>
          <a:effectLst/>
        </p:spPr>
      </p:cxnSp>
      <p:sp>
        <p:nvSpPr>
          <p:cNvPr id="9" name="Rectangle 8"/>
          <p:cNvSpPr/>
          <p:nvPr/>
        </p:nvSpPr>
        <p:spPr>
          <a:xfrm>
            <a:off x="6503931" y="1822509"/>
            <a:ext cx="1253435" cy="508836"/>
          </a:xfrm>
          <a:prstGeom prst="rect">
            <a:avLst/>
          </a:prstGeom>
          <a:solidFill>
            <a:sysClr val="window" lastClr="FFFFFF"/>
          </a:solidFill>
          <a:ln w="25400" cap="flat" cmpd="sng" algn="ctr">
            <a:solidFill>
              <a:srgbClr val="FFA300"/>
            </a:solidFill>
            <a:prstDash val="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solidFill>
                    <a:srgbClr val="FFA300"/>
                  </a:solidFill>
                </a:ln>
                <a:solidFill>
                  <a:srgbClr val="FC4C02"/>
                </a:solidFill>
                <a:effectLst/>
                <a:uLnTx/>
                <a:uFillTx/>
                <a:latin typeface="Intel Clear"/>
                <a:ea typeface="+mn-ea"/>
                <a:cs typeface="+mn-cs"/>
              </a:rPr>
              <a:t>Streaming Statements</a:t>
            </a:r>
          </a:p>
        </p:txBody>
      </p:sp>
      <p:cxnSp>
        <p:nvCxnSpPr>
          <p:cNvPr id="10" name="Straight Arrow Connector 9"/>
          <p:cNvCxnSpPr/>
          <p:nvPr/>
        </p:nvCxnSpPr>
        <p:spPr>
          <a:xfrm>
            <a:off x="5935893" y="2076927"/>
            <a:ext cx="568039" cy="0"/>
          </a:xfrm>
          <a:prstGeom prst="straightConnector1">
            <a:avLst/>
          </a:prstGeom>
          <a:noFill/>
          <a:ln w="25400" cap="flat" cmpd="sng" algn="ctr">
            <a:solidFill>
              <a:srgbClr val="003C71"/>
            </a:solidFill>
            <a:prstDash val="solid"/>
            <a:tailEnd type="triangle"/>
          </a:ln>
          <a:effectLst/>
        </p:spPr>
      </p:cxnSp>
      <p:sp>
        <p:nvSpPr>
          <p:cNvPr id="11" name="Rounded Rectangle 10"/>
          <p:cNvSpPr/>
          <p:nvPr/>
        </p:nvSpPr>
        <p:spPr>
          <a:xfrm>
            <a:off x="508602" y="2783977"/>
            <a:ext cx="4024023" cy="2747138"/>
          </a:xfrm>
          <a:prstGeom prst="roundRect">
            <a:avLst/>
          </a:prstGeom>
          <a:solidFill>
            <a:sysClr val="window" lastClr="FFFFFF">
              <a:lumMod val="95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lumMod val="95000"/>
                </a:prstClr>
              </a:solidFill>
              <a:effectLst/>
              <a:uLnTx/>
              <a:uFillTx/>
              <a:latin typeface="Intel Clear"/>
              <a:ea typeface="+mn-ea"/>
              <a:cs typeface="+mn-cs"/>
            </a:endParaRPr>
          </a:p>
        </p:txBody>
      </p:sp>
      <p:sp>
        <p:nvSpPr>
          <p:cNvPr id="12" name="TextBox 11"/>
          <p:cNvSpPr txBox="1"/>
          <p:nvPr/>
        </p:nvSpPr>
        <p:spPr>
          <a:xfrm>
            <a:off x="4986005" y="3743591"/>
            <a:ext cx="3699207" cy="1823576"/>
          </a:xfrm>
          <a:prstGeom prst="rect">
            <a:avLst/>
          </a:prstGeom>
          <a:noFill/>
        </p:spPr>
        <p:txBody>
          <a:bodyPr vert="horz" wrap="square" lIns="0" tIns="0" rIns="0" bIns="0" rtlCol="0">
            <a:spAutoFit/>
          </a:bodyPr>
          <a:lstStyle/>
          <a:p>
            <a:pPr defTabSz="457200"/>
            <a:r>
              <a:rPr lang="en-US" sz="1000" dirty="0">
                <a:solidFill>
                  <a:prstClr val="black"/>
                </a:solidFill>
                <a:latin typeface="Intel Clear"/>
              </a:rPr>
              <a:t>CREATE EXTERNAL TABLE </a:t>
            </a:r>
            <a:endParaRPr lang="en-US" sz="1000" dirty="0" smtClean="0">
              <a:solidFill>
                <a:prstClr val="black"/>
              </a:solidFill>
              <a:latin typeface="Intel Clear"/>
            </a:endParaRPr>
          </a:p>
          <a:p>
            <a:pPr defTabSz="457200"/>
            <a:r>
              <a:rPr lang="en-US" sz="1000" dirty="0">
                <a:solidFill>
                  <a:prstClr val="black"/>
                </a:solidFill>
                <a:latin typeface="Intel Clear"/>
              </a:rPr>
              <a:t> </a:t>
            </a:r>
            <a:r>
              <a:rPr lang="en-US" sz="1000" dirty="0" smtClean="0">
                <a:solidFill>
                  <a:prstClr val="black"/>
                </a:solidFill>
                <a:latin typeface="Intel Clear"/>
              </a:rPr>
              <a:t>    ORDERS </a:t>
            </a:r>
            <a:r>
              <a:rPr lang="en-US" sz="1000" dirty="0">
                <a:solidFill>
                  <a:prstClr val="black"/>
                </a:solidFill>
                <a:latin typeface="Intel Clear"/>
              </a:rPr>
              <a:t>(ID INT PRIMARY KEY, UNIT_PRICE INT, QUANTITY INT) </a:t>
            </a:r>
          </a:p>
          <a:p>
            <a:pPr defTabSz="457200"/>
            <a:r>
              <a:rPr lang="en-US" sz="1000" dirty="0" smtClean="0">
                <a:solidFill>
                  <a:prstClr val="black"/>
                </a:solidFill>
                <a:latin typeface="Intel Clear"/>
              </a:rPr>
              <a:t>     LOCATION </a:t>
            </a:r>
            <a:r>
              <a:rPr lang="en-US" sz="1000" dirty="0">
                <a:solidFill>
                  <a:prstClr val="black"/>
                </a:solidFill>
                <a:latin typeface="Intel Clear"/>
              </a:rPr>
              <a:t>'</a:t>
            </a:r>
            <a:r>
              <a:rPr lang="en-US" sz="1000" dirty="0" err="1">
                <a:solidFill>
                  <a:prstClr val="black"/>
                </a:solidFill>
                <a:latin typeface="Intel Clear"/>
              </a:rPr>
              <a:t>kafka</a:t>
            </a:r>
            <a:r>
              <a:rPr lang="en-US" sz="1000" dirty="0">
                <a:solidFill>
                  <a:prstClr val="black"/>
                </a:solidFill>
                <a:latin typeface="Intel Clear"/>
              </a:rPr>
              <a:t>://localhost:2181/</a:t>
            </a:r>
            <a:r>
              <a:rPr lang="en-US" sz="1000" dirty="0" err="1">
                <a:solidFill>
                  <a:prstClr val="black"/>
                </a:solidFill>
                <a:latin typeface="Intel Clear"/>
              </a:rPr>
              <a:t>brokers?topic</a:t>
            </a:r>
            <a:r>
              <a:rPr lang="en-US" sz="1000" dirty="0">
                <a:solidFill>
                  <a:prstClr val="black"/>
                </a:solidFill>
                <a:latin typeface="Intel Clear"/>
              </a:rPr>
              <a:t>=orders' </a:t>
            </a:r>
          </a:p>
          <a:p>
            <a:pPr defTabSz="457200"/>
            <a:r>
              <a:rPr lang="en-US" sz="1000" dirty="0" smtClean="0">
                <a:solidFill>
                  <a:prstClr val="black"/>
                </a:solidFill>
                <a:latin typeface="Intel Clear"/>
              </a:rPr>
              <a:t>     TBLPROPERTIES '{...}}‘</a:t>
            </a:r>
          </a:p>
          <a:p>
            <a:pPr defTabSz="457200"/>
            <a:endParaRPr lang="en-US" sz="1000" dirty="0">
              <a:solidFill>
                <a:prstClr val="black"/>
              </a:solidFill>
              <a:latin typeface="Intel Clear"/>
            </a:endParaRPr>
          </a:p>
          <a:p>
            <a:pPr defTabSz="457200"/>
            <a:r>
              <a:rPr lang="en-US" sz="1000" dirty="0">
                <a:solidFill>
                  <a:prstClr val="black"/>
                </a:solidFill>
                <a:latin typeface="Intel Clear"/>
              </a:rPr>
              <a:t>INSERT INTO LARGE_ORDERS SELECT ID, UNIT_PRICE * QUANTITY </a:t>
            </a:r>
          </a:p>
          <a:p>
            <a:pPr defTabSz="457200"/>
            <a:r>
              <a:rPr lang="en-US" sz="1000" dirty="0" smtClean="0">
                <a:solidFill>
                  <a:prstClr val="black"/>
                </a:solidFill>
                <a:latin typeface="Intel Clear"/>
              </a:rPr>
              <a:t>     AS </a:t>
            </a:r>
            <a:r>
              <a:rPr lang="en-US" sz="1000" dirty="0">
                <a:solidFill>
                  <a:prstClr val="black"/>
                </a:solidFill>
                <a:latin typeface="Intel Clear"/>
              </a:rPr>
              <a:t>TOTAL FROM ORDERS WHERE UNIT_PRICE * QUANTITY &gt; </a:t>
            </a:r>
            <a:r>
              <a:rPr lang="en-US" sz="1000" dirty="0" smtClean="0">
                <a:solidFill>
                  <a:prstClr val="black"/>
                </a:solidFill>
                <a:latin typeface="Intel Clear"/>
              </a:rPr>
              <a:t>50</a:t>
            </a:r>
            <a:endParaRPr lang="en-US" sz="800" dirty="0" smtClean="0">
              <a:solidFill>
                <a:prstClr val="black"/>
              </a:solidFill>
              <a:latin typeface="Intel Clear"/>
            </a:endParaRPr>
          </a:p>
          <a:p>
            <a:pPr defTabSz="457200"/>
            <a:endParaRPr lang="en-US" sz="800" dirty="0" smtClean="0">
              <a:solidFill>
                <a:prstClr val="black"/>
              </a:solidFill>
              <a:latin typeface="Intel Clear"/>
            </a:endParaRPr>
          </a:p>
          <a:p>
            <a:pPr defTabSz="457200"/>
            <a:r>
              <a:rPr lang="en-US" sz="1000" b="1" dirty="0">
                <a:solidFill>
                  <a:srgbClr val="FFA300"/>
                </a:solidFill>
                <a:latin typeface="Intel Clear"/>
              </a:rPr>
              <a:t>bin/storm </a:t>
            </a:r>
            <a:r>
              <a:rPr lang="en-US" sz="1000" b="1" dirty="0" err="1">
                <a:solidFill>
                  <a:srgbClr val="FFA300"/>
                </a:solidFill>
                <a:latin typeface="Intel Clear"/>
              </a:rPr>
              <a:t>sql</a:t>
            </a:r>
            <a:r>
              <a:rPr lang="en-US" sz="1000" b="1" dirty="0">
                <a:solidFill>
                  <a:srgbClr val="FFA300"/>
                </a:solidFill>
                <a:latin typeface="Intel Clear"/>
              </a:rPr>
              <a:t> </a:t>
            </a:r>
            <a:r>
              <a:rPr lang="en-US" sz="1000" b="1" dirty="0" err="1" smtClean="0">
                <a:solidFill>
                  <a:srgbClr val="FFA300"/>
                </a:solidFill>
                <a:latin typeface="Intel Clear"/>
              </a:rPr>
              <a:t>XXXX.sql</a:t>
            </a:r>
            <a:endParaRPr lang="en-US" sz="1000" b="1" dirty="0">
              <a:solidFill>
                <a:srgbClr val="FFA300"/>
              </a:solidFill>
              <a:latin typeface="Intel Clear"/>
            </a:endParaRPr>
          </a:p>
        </p:txBody>
      </p:sp>
      <p:sp>
        <p:nvSpPr>
          <p:cNvPr id="13" name="TextBox 12"/>
          <p:cNvSpPr txBox="1"/>
          <p:nvPr/>
        </p:nvSpPr>
        <p:spPr>
          <a:xfrm>
            <a:off x="844213" y="3870072"/>
            <a:ext cx="3352800" cy="1538883"/>
          </a:xfrm>
          <a:prstGeom prst="rect">
            <a:avLst/>
          </a:prstGeom>
          <a:noFill/>
        </p:spPr>
        <p:txBody>
          <a:bodyPr vert="horz" wrap="square" lIns="0" tIns="0" rIns="0" bIns="0" rtlCol="0">
            <a:spAutoFit/>
          </a:bodyPr>
          <a:lstStyle/>
          <a:p>
            <a:pPr defTabSz="457200"/>
            <a:r>
              <a:rPr lang="en-US" sz="1000" dirty="0" err="1">
                <a:solidFill>
                  <a:prstClr val="black"/>
                </a:solidFill>
                <a:latin typeface="Intel Clear"/>
              </a:rPr>
              <a:t>InputDStream.transform</a:t>
            </a:r>
            <a:r>
              <a:rPr lang="en-US" sz="1000" dirty="0">
                <a:solidFill>
                  <a:prstClr val="black"/>
                </a:solidFill>
                <a:latin typeface="Intel Clear"/>
              </a:rPr>
              <a:t>((rdd: RDD[Order], time: Time) =&gt; </a:t>
            </a:r>
            <a:r>
              <a:rPr lang="en-US" sz="1000" dirty="0" smtClean="0">
                <a:solidFill>
                  <a:prstClr val="black"/>
                </a:solidFill>
                <a:latin typeface="Intel Clear"/>
              </a:rPr>
              <a:t>{</a:t>
            </a:r>
            <a:endParaRPr lang="en-US" sz="1000" dirty="0">
              <a:solidFill>
                <a:prstClr val="black"/>
              </a:solidFill>
              <a:latin typeface="Intel Clear"/>
            </a:endParaRPr>
          </a:p>
          <a:p>
            <a:pPr defTabSz="457200"/>
            <a:r>
              <a:rPr lang="en-US" sz="1000" dirty="0">
                <a:solidFill>
                  <a:prstClr val="black"/>
                </a:solidFill>
                <a:latin typeface="Intel Clear"/>
              </a:rPr>
              <a:t>  </a:t>
            </a:r>
            <a:r>
              <a:rPr lang="en-US" sz="1000" dirty="0" smtClean="0">
                <a:solidFill>
                  <a:prstClr val="black"/>
                </a:solidFill>
                <a:latin typeface="Intel Clear"/>
              </a:rPr>
              <a:t>  import </a:t>
            </a:r>
            <a:r>
              <a:rPr lang="en-US" sz="1000" dirty="0" err="1">
                <a:solidFill>
                  <a:prstClr val="black"/>
                </a:solidFill>
                <a:latin typeface="Intel Clear"/>
              </a:rPr>
              <a:t>sqlContext.implicits</a:t>
            </a:r>
            <a:r>
              <a:rPr lang="en-US" sz="1000" dirty="0">
                <a:solidFill>
                  <a:prstClr val="black"/>
                </a:solidFill>
                <a:latin typeface="Intel Clear"/>
              </a:rPr>
              <a:t>._</a:t>
            </a:r>
          </a:p>
          <a:p>
            <a:pPr defTabSz="457200"/>
            <a:r>
              <a:rPr lang="en-US" sz="1000" dirty="0">
                <a:solidFill>
                  <a:prstClr val="black"/>
                </a:solidFill>
                <a:latin typeface="Intel Clear"/>
              </a:rPr>
              <a:t>  </a:t>
            </a:r>
            <a:r>
              <a:rPr lang="en-US" sz="1000" dirty="0" smtClean="0">
                <a:solidFill>
                  <a:prstClr val="black"/>
                </a:solidFill>
                <a:latin typeface="Intel Clear"/>
              </a:rPr>
              <a:t>  </a:t>
            </a:r>
            <a:r>
              <a:rPr lang="en-US" sz="1000" dirty="0" err="1" smtClean="0">
                <a:solidFill>
                  <a:prstClr val="black"/>
                </a:solidFill>
                <a:latin typeface="Intel Clear"/>
              </a:rPr>
              <a:t>rdd.toDF.registAsTempTable</a:t>
            </a:r>
            <a:endParaRPr lang="en-US" sz="1000" dirty="0">
              <a:solidFill>
                <a:prstClr val="black"/>
              </a:solidFill>
              <a:latin typeface="Intel Clear"/>
            </a:endParaRPr>
          </a:p>
          <a:p>
            <a:pPr defTabSz="457200"/>
            <a:r>
              <a:rPr lang="en-US" sz="1000" dirty="0">
                <a:solidFill>
                  <a:srgbClr val="FFA300"/>
                </a:solidFill>
                <a:latin typeface="Intel Clear"/>
              </a:rPr>
              <a:t>  </a:t>
            </a:r>
            <a:r>
              <a:rPr lang="en-US" sz="1000" dirty="0" smtClean="0">
                <a:solidFill>
                  <a:srgbClr val="FFA300"/>
                </a:solidFill>
                <a:latin typeface="Intel Clear"/>
              </a:rPr>
              <a:t>  val </a:t>
            </a:r>
            <a:r>
              <a:rPr lang="en-US" sz="1000" dirty="0">
                <a:solidFill>
                  <a:srgbClr val="FFA300"/>
                </a:solidFill>
                <a:latin typeface="Intel Clear"/>
              </a:rPr>
              <a:t>SQL = "SELECT ID, UNIT_PRICE * QUANTITY </a:t>
            </a:r>
          </a:p>
          <a:p>
            <a:pPr defTabSz="457200"/>
            <a:r>
              <a:rPr lang="en-US" sz="1000" dirty="0">
                <a:solidFill>
                  <a:srgbClr val="FFA300"/>
                </a:solidFill>
                <a:latin typeface="Intel Clear"/>
              </a:rPr>
              <a:t>    </a:t>
            </a:r>
            <a:r>
              <a:rPr lang="en-US" sz="1000" dirty="0" smtClean="0">
                <a:solidFill>
                  <a:srgbClr val="FFA300"/>
                </a:solidFill>
                <a:latin typeface="Intel Clear"/>
              </a:rPr>
              <a:t>    AS </a:t>
            </a:r>
            <a:r>
              <a:rPr lang="en-US" sz="1000" dirty="0">
                <a:solidFill>
                  <a:srgbClr val="FFA300"/>
                </a:solidFill>
                <a:latin typeface="Intel Clear"/>
              </a:rPr>
              <a:t>TOTAL FROM ORDERS WHERE UNIT_PRICE * QUANTITY &gt; 50</a:t>
            </a:r>
            <a:r>
              <a:rPr lang="en-US" sz="1000" dirty="0" smtClean="0">
                <a:solidFill>
                  <a:srgbClr val="FFA300"/>
                </a:solidFill>
                <a:latin typeface="Intel Clear"/>
              </a:rPr>
              <a:t>"</a:t>
            </a:r>
            <a:endParaRPr lang="en-US" sz="1000" dirty="0" smtClean="0">
              <a:solidFill>
                <a:prstClr val="black"/>
              </a:solidFill>
              <a:latin typeface="Intel Clear"/>
            </a:endParaRPr>
          </a:p>
          <a:p>
            <a:pPr defTabSz="457200"/>
            <a:r>
              <a:rPr lang="en-US" sz="1000" dirty="0">
                <a:solidFill>
                  <a:prstClr val="black"/>
                </a:solidFill>
                <a:latin typeface="Intel Clear"/>
              </a:rPr>
              <a:t> </a:t>
            </a:r>
            <a:r>
              <a:rPr lang="en-US" sz="1000" dirty="0" smtClean="0">
                <a:solidFill>
                  <a:prstClr val="black"/>
                </a:solidFill>
                <a:latin typeface="Intel Clear"/>
              </a:rPr>
              <a:t>   val </a:t>
            </a:r>
            <a:r>
              <a:rPr lang="en-US" sz="1000" dirty="0" err="1">
                <a:solidFill>
                  <a:prstClr val="black"/>
                </a:solidFill>
                <a:latin typeface="Intel Clear"/>
              </a:rPr>
              <a:t>largeOrderDF</a:t>
            </a:r>
            <a:r>
              <a:rPr lang="en-US" sz="1000" dirty="0">
                <a:solidFill>
                  <a:prstClr val="black"/>
                </a:solidFill>
                <a:latin typeface="Intel Clear"/>
              </a:rPr>
              <a:t> = </a:t>
            </a:r>
            <a:r>
              <a:rPr lang="en-US" sz="1000" dirty="0" err="1">
                <a:solidFill>
                  <a:prstClr val="black"/>
                </a:solidFill>
                <a:latin typeface="Intel Clear"/>
              </a:rPr>
              <a:t>sqlContext.sql</a:t>
            </a:r>
            <a:r>
              <a:rPr lang="en-US" sz="1000" dirty="0">
                <a:solidFill>
                  <a:prstClr val="black"/>
                </a:solidFill>
                <a:latin typeface="Intel Clear"/>
              </a:rPr>
              <a:t>(SQL)</a:t>
            </a:r>
          </a:p>
          <a:p>
            <a:pPr defTabSz="457200"/>
            <a:r>
              <a:rPr lang="en-US" sz="1000" dirty="0">
                <a:solidFill>
                  <a:prstClr val="black"/>
                </a:solidFill>
                <a:latin typeface="Intel Clear"/>
              </a:rPr>
              <a:t>  </a:t>
            </a:r>
            <a:r>
              <a:rPr lang="en-US" sz="1000" dirty="0" smtClean="0">
                <a:solidFill>
                  <a:prstClr val="black"/>
                </a:solidFill>
                <a:latin typeface="Intel Clear"/>
              </a:rPr>
              <a:t>  </a:t>
            </a:r>
            <a:r>
              <a:rPr lang="en-US" sz="1000" dirty="0" err="1" smtClean="0">
                <a:solidFill>
                  <a:prstClr val="black"/>
                </a:solidFill>
                <a:latin typeface="Intel Clear"/>
              </a:rPr>
              <a:t>largeOrderDF.toRDD</a:t>
            </a:r>
            <a:endParaRPr lang="en-US" sz="1000" dirty="0">
              <a:solidFill>
                <a:prstClr val="black"/>
              </a:solidFill>
              <a:latin typeface="Intel Clear"/>
            </a:endParaRPr>
          </a:p>
          <a:p>
            <a:pPr defTabSz="457200"/>
            <a:r>
              <a:rPr lang="en-US" sz="1000" dirty="0">
                <a:solidFill>
                  <a:prstClr val="black"/>
                </a:solidFill>
                <a:latin typeface="Intel Clear"/>
              </a:rPr>
              <a:t>})</a:t>
            </a:r>
            <a:endParaRPr lang="en-US" sz="1000" dirty="0" smtClean="0">
              <a:solidFill>
                <a:prstClr val="black"/>
              </a:solidFill>
              <a:latin typeface="Intel Clear"/>
            </a:endParaRPr>
          </a:p>
        </p:txBody>
      </p:sp>
      <p:sp>
        <p:nvSpPr>
          <p:cNvPr id="14" name="TextBox 13"/>
          <p:cNvSpPr txBox="1"/>
          <p:nvPr/>
        </p:nvSpPr>
        <p:spPr>
          <a:xfrm>
            <a:off x="1082625" y="3253649"/>
            <a:ext cx="1819563" cy="369332"/>
          </a:xfrm>
          <a:prstGeom prst="rect">
            <a:avLst/>
          </a:prstGeom>
          <a:noFill/>
        </p:spPr>
        <p:txBody>
          <a:bodyPr vert="horz" wrap="square" lIns="0" tIns="0" rIns="0" bIns="0" rtlCol="0">
            <a:spAutoFit/>
          </a:bodyPr>
          <a:lstStyle/>
          <a:p>
            <a:pPr defTabSz="457200"/>
            <a:r>
              <a:rPr lang="en-US" sz="2400" dirty="0" smtClean="0">
                <a:solidFill>
                  <a:srgbClr val="003C71"/>
                </a:solidFill>
                <a:latin typeface="Intel Clear"/>
              </a:rPr>
              <a:t>Fusion Style</a:t>
            </a:r>
          </a:p>
        </p:txBody>
      </p:sp>
      <p:sp>
        <p:nvSpPr>
          <p:cNvPr id="15" name="TextBox 14"/>
          <p:cNvSpPr txBox="1"/>
          <p:nvPr/>
        </p:nvSpPr>
        <p:spPr>
          <a:xfrm>
            <a:off x="5254088" y="3216740"/>
            <a:ext cx="1819563" cy="369332"/>
          </a:xfrm>
          <a:prstGeom prst="rect">
            <a:avLst/>
          </a:prstGeom>
          <a:noFill/>
        </p:spPr>
        <p:txBody>
          <a:bodyPr vert="horz" wrap="square" lIns="0" tIns="0" rIns="0" bIns="0" rtlCol="0">
            <a:spAutoFit/>
          </a:bodyPr>
          <a:lstStyle/>
          <a:p>
            <a:pPr defTabSz="457200"/>
            <a:r>
              <a:rPr lang="en-US" sz="2400" dirty="0" smtClean="0">
                <a:solidFill>
                  <a:srgbClr val="003C71"/>
                </a:solidFill>
                <a:latin typeface="Intel Clear"/>
              </a:rPr>
              <a:t>Pure Style</a:t>
            </a:r>
          </a:p>
        </p:txBody>
      </p:sp>
      <p:sp>
        <p:nvSpPr>
          <p:cNvPr id="16" name="Slide Number Placeholder 3"/>
          <p:cNvSpPr txBox="1">
            <a:spLocks/>
          </p:cNvSpPr>
          <p:nvPr/>
        </p:nvSpPr>
        <p:spPr>
          <a:xfrm>
            <a:off x="6872352" y="569306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13</a:t>
            </a:fld>
            <a:endParaRPr lang="en-US" dirty="0">
              <a:solidFill>
                <a:prstClr val="white"/>
              </a:solidFill>
              <a:latin typeface="Intel Clear"/>
            </a:endParaRPr>
          </a:p>
        </p:txBody>
      </p:sp>
      <p:sp>
        <p:nvSpPr>
          <p:cNvPr id="17" name="Rectangle 16"/>
          <p:cNvSpPr>
            <a:spLocks/>
          </p:cNvSpPr>
          <p:nvPr/>
        </p:nvSpPr>
        <p:spPr>
          <a:xfrm>
            <a:off x="3185193" y="2796449"/>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8" name="Rectangle 17"/>
          <p:cNvSpPr/>
          <p:nvPr/>
        </p:nvSpPr>
        <p:spPr>
          <a:xfrm>
            <a:off x="3188457" y="3246009"/>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9" name="Rectangle 18"/>
          <p:cNvSpPr/>
          <p:nvPr/>
        </p:nvSpPr>
        <p:spPr>
          <a:xfrm>
            <a:off x="7341045" y="2809082"/>
            <a:ext cx="1344168" cy="457200"/>
          </a:xfrm>
          <a:prstGeom prst="rect">
            <a:avLst/>
          </a:prstGeom>
          <a:solidFill>
            <a:srgbClr val="0071C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Structured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Intel Clear"/>
                <a:ea typeface="+mn-ea"/>
                <a:cs typeface="+mn-cs"/>
              </a:rPr>
              <a:t>Streaming</a:t>
            </a:r>
          </a:p>
        </p:txBody>
      </p:sp>
      <p:sp>
        <p:nvSpPr>
          <p:cNvPr id="20" name="Rectangle 19"/>
          <p:cNvSpPr/>
          <p:nvPr/>
        </p:nvSpPr>
        <p:spPr>
          <a:xfrm>
            <a:off x="7341045" y="3249518"/>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1"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87815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9" grpId="0" animBg="1"/>
      <p:bldP spid="11" grpId="0" animBg="1"/>
      <p:bldP spid="12" grpId="0"/>
      <p:bldP spid="13" grpId="0"/>
      <p:bldP spid="14" grpId="0"/>
      <p:bldP spid="15" grpId="0"/>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Summary</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ontent Placeholder 8"/>
          <p:cNvGraphicFramePr>
            <a:graphicFrameLocks/>
          </p:cNvGraphicFramePr>
          <p:nvPr>
            <p:extLst>
              <p:ext uri="{D42A27DB-BD31-4B8C-83A1-F6EECF244321}">
                <p14:modId xmlns:p14="http://schemas.microsoft.com/office/powerpoint/2010/main" val="1454144719"/>
              </p:ext>
            </p:extLst>
          </p:nvPr>
        </p:nvGraphicFramePr>
        <p:xfrm>
          <a:off x="455613" y="1758926"/>
          <a:ext cx="8229600" cy="3744067"/>
        </p:xfrm>
        <a:graphic>
          <a:graphicData uri="http://schemas.openxmlformats.org/drawingml/2006/table">
            <a:tbl>
              <a:tblPr firstRow="1" bandRow="1"/>
              <a:tblGrid>
                <a:gridCol w="1544251">
                  <a:extLst>
                    <a:ext uri="{9D8B030D-6E8A-4147-A177-3AD203B41FA5}">
                      <a16:colId xmlns:a16="http://schemas.microsoft.com/office/drawing/2014/main" xmlns="" val="20000"/>
                    </a:ext>
                  </a:extLst>
                </a:gridCol>
                <a:gridCol w="1642333">
                  <a:extLst>
                    <a:ext uri="{9D8B030D-6E8A-4147-A177-3AD203B41FA5}">
                      <a16:colId xmlns:a16="http://schemas.microsoft.com/office/drawing/2014/main" xmlns="" val="20001"/>
                    </a:ext>
                  </a:extLst>
                </a:gridCol>
                <a:gridCol w="1710858">
                  <a:extLst>
                    <a:ext uri="{9D8B030D-6E8A-4147-A177-3AD203B41FA5}">
                      <a16:colId xmlns:a16="http://schemas.microsoft.com/office/drawing/2014/main" xmlns="" val="20002"/>
                    </a:ext>
                  </a:extLst>
                </a:gridCol>
                <a:gridCol w="1666079">
                  <a:extLst>
                    <a:ext uri="{9D8B030D-6E8A-4147-A177-3AD203B41FA5}">
                      <a16:colId xmlns:a16="http://schemas.microsoft.com/office/drawing/2014/main" xmlns="" val="20003"/>
                    </a:ext>
                  </a:extLst>
                </a:gridCol>
                <a:gridCol w="1666079"/>
              </a:tblGrid>
              <a:tr h="451363">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endParaRPr lang="en-US" sz="14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Compositional</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Declarative</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Python/R</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SQL</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38100" cap="flat" cmpd="sng" algn="ctr">
                      <a:solidFill>
                        <a:srgbClr val="FFA300"/>
                      </a:solidFill>
                      <a:prstDash val="solid"/>
                      <a:round/>
                      <a:headEnd type="none" w="med" len="med"/>
                      <a:tailEnd type="none" w="med" len="med"/>
                    </a:lnB>
                    <a:lnTlToBr w="12700" cmpd="sng">
                      <a:noFill/>
                      <a:prstDash val="solid"/>
                    </a:lnTlToBr>
                    <a:lnBlToTr w="12700" cmpd="sng">
                      <a:noFill/>
                      <a:prstDash val="solid"/>
                    </a:lnBlToTr>
                    <a:solidFill>
                      <a:srgbClr val="003C71"/>
                    </a:solidFill>
                  </a:tcPr>
                </a:tc>
                <a:extLst>
                  <a:ext uri="{0D108BD9-81ED-4DB2-BD59-A6C34878D82A}">
                    <a16:rowId xmlns:a16="http://schemas.microsoft.com/office/drawing/2014/main" xmlns="" val="10000"/>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38100" cap="flat" cmpd="sng" algn="ctr">
                      <a:solidFill>
                        <a:srgbClr val="FFA300"/>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38100" cap="flat" cmpd="sng" algn="ctr">
                      <a:solidFill>
                        <a:srgbClr val="FFA300"/>
                      </a:solidFill>
                      <a:prstDash val="solid"/>
                      <a:round/>
                      <a:headEnd type="none" w="med" len="med"/>
                      <a:tailEnd type="none" w="med" len="med"/>
                    </a:lnL>
                    <a:lnR w="38100" cap="flat" cmpd="sng" algn="ctr">
                      <a:solidFill>
                        <a:srgbClr val="FFA300"/>
                      </a:solidFill>
                      <a:prstDash val="solid"/>
                      <a:round/>
                      <a:headEnd type="none" w="med" len="med"/>
                      <a:tailEnd type="none" w="med" len="med"/>
                    </a:lnR>
                    <a:lnT w="38100" cap="flat" cmpd="sng" algn="ctr">
                      <a:solidFill>
                        <a:srgbClr val="FFA300"/>
                      </a:solidFill>
                      <a:prstDash val="solid"/>
                      <a:round/>
                      <a:headEnd type="none" w="med" len="med"/>
                      <a:tailEnd type="none" w="med" len="med"/>
                    </a:lnT>
                    <a:lnB w="38100" cap="flat" cmpd="sng" algn="ctr">
                      <a:solidFill>
                        <a:srgbClr val="FFA3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chemeClr val="accent5"/>
                          </a:solidFill>
                          <a:latin typeface="+mn-lt"/>
                        </a:rPr>
                        <a:t>X</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NOT</a:t>
                      </a:r>
                      <a:r>
                        <a:rPr lang="en-US" sz="1400" b="0" i="0" baseline="0" dirty="0" smtClean="0">
                          <a:solidFill>
                            <a:srgbClr val="000000"/>
                          </a:solidFill>
                          <a:latin typeface="+mn-lt"/>
                        </a:rPr>
                        <a:t> support aggregation, windowing and joining</a:t>
                      </a:r>
                      <a:endParaRPr lang="en-US" sz="1400" b="0" i="0" dirty="0" smtClean="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38100" cap="flat" cmpd="sng" algn="ctr">
                      <a:solidFill>
                        <a:srgbClr val="FFA300"/>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b="0" i="0" dirty="0">
                        <a:solidFill>
                          <a:schemeClr val="accent5"/>
                        </a:solidFill>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b="0" i="0" dirty="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Support</a:t>
                      </a:r>
                      <a:r>
                        <a:rPr lang="en-US" sz="1400" b="0" i="0" baseline="0" dirty="0" smtClean="0">
                          <a:solidFill>
                            <a:srgbClr val="000000"/>
                          </a:solidFill>
                          <a:latin typeface="+mn-lt"/>
                        </a:rPr>
                        <a:t> select</a:t>
                      </a:r>
                      <a:r>
                        <a:rPr lang="en-US" sz="1400" b="0" i="0" dirty="0" smtClean="0">
                          <a:solidFill>
                            <a:srgbClr val="000000"/>
                          </a:solidFill>
                          <a:latin typeface="+mn-lt"/>
                        </a:rPr>
                        <a:t>, from, where, union</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54878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b="0" i="0" dirty="0" smtClean="0">
                          <a:solidFill>
                            <a:srgbClr val="000000"/>
                          </a:solidFill>
                          <a:latin typeface="+mn-lt"/>
                        </a:rPr>
                        <a:t>√˚</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3"/>
          <p:cNvSpPr txBox="1">
            <a:spLocks/>
          </p:cNvSpPr>
          <p:nvPr/>
        </p:nvSpPr>
        <p:spPr>
          <a:xfrm>
            <a:off x="6872352" y="569306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14</a:t>
            </a:fld>
            <a:endParaRPr lang="en-US" dirty="0">
              <a:solidFill>
                <a:prstClr val="white"/>
              </a:solidFill>
              <a:latin typeface="Intel Clear"/>
            </a:endParaRPr>
          </a:p>
        </p:txBody>
      </p:sp>
      <p:sp>
        <p:nvSpPr>
          <p:cNvPr id="5" name="Rectangle 4"/>
          <p:cNvSpPr>
            <a:spLocks/>
          </p:cNvSpPr>
          <p:nvPr/>
        </p:nvSpPr>
        <p:spPr>
          <a:xfrm>
            <a:off x="555826" y="2252751"/>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 name="Rectangle 5"/>
          <p:cNvSpPr/>
          <p:nvPr/>
        </p:nvSpPr>
        <p:spPr>
          <a:xfrm>
            <a:off x="559090" y="2806730"/>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7" name="Rectangle 6"/>
          <p:cNvSpPr/>
          <p:nvPr/>
        </p:nvSpPr>
        <p:spPr>
          <a:xfrm>
            <a:off x="559090" y="4457112"/>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 name="Rectangle 7"/>
          <p:cNvSpPr/>
          <p:nvPr/>
        </p:nvSpPr>
        <p:spPr>
          <a:xfrm>
            <a:off x="555826" y="3357460"/>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559090" y="3904493"/>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0" name="Rectangle 9"/>
          <p:cNvSpPr/>
          <p:nvPr/>
        </p:nvSpPr>
        <p:spPr>
          <a:xfrm>
            <a:off x="555826" y="5000124"/>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829652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Runtime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1210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4"/>
          <p:cNvSpPr txBox="1">
            <a:spLocks/>
          </p:cNvSpPr>
          <p:nvPr/>
        </p:nvSpPr>
        <p:spPr>
          <a:xfrm>
            <a:off x="524119" y="3148690"/>
            <a:ext cx="8228012" cy="48028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Multi Tasks of Multi Applications on Single Process</a:t>
            </a:r>
            <a:endParaRPr kumimoji="0" lang="en-US" sz="2000" b="0" i="0" u="none" strike="noStrike" kern="1200" cap="none" spc="0" normalizeH="0" baseline="0" noProof="0" dirty="0">
              <a:ln>
                <a:noFill/>
              </a:ln>
              <a:solidFill>
                <a:sysClr val="window" lastClr="FFFFFF">
                  <a:lumMod val="75000"/>
                </a:sysClr>
              </a:solidFill>
              <a:effectLst/>
              <a:uLnTx/>
              <a:uFillTx/>
              <a:latin typeface="Intel Clear"/>
              <a:ea typeface="+mn-ea"/>
              <a:cs typeface="Arial" panose="020B0604020202020204" pitchFamily="34" charset="0"/>
            </a:endParaRPr>
          </a:p>
        </p:txBody>
      </p:sp>
      <p:sp>
        <p:nvSpPr>
          <p:cNvPr id="3" name="Shape 61"/>
          <p:cNvSpPr/>
          <p:nvPr/>
        </p:nvSpPr>
        <p:spPr>
          <a:xfrm>
            <a:off x="1305282" y="1620381"/>
            <a:ext cx="2743199" cy="1144789"/>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4" name="Shape 63"/>
          <p:cNvSpPr txBox="1"/>
          <p:nvPr/>
        </p:nvSpPr>
        <p:spPr>
          <a:xfrm>
            <a:off x="1256843" y="1611622"/>
            <a:ext cx="873051" cy="350100"/>
          </a:xfrm>
          <a:prstGeom prst="rect">
            <a:avLst/>
          </a:prstGeom>
          <a:noFill/>
          <a:ln>
            <a:noFill/>
          </a:ln>
        </p:spPr>
        <p:txBody>
          <a:bodyPr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p>
          <a:p>
            <a:pPr defTabSz="457200"/>
            <a:endParaRPr lang="en" sz="1200" dirty="0">
              <a:solidFill>
                <a:srgbClr val="FFA300"/>
              </a:solidFill>
              <a:latin typeface="Intel Clear"/>
            </a:endParaRPr>
          </a:p>
        </p:txBody>
      </p:sp>
      <p:sp>
        <p:nvSpPr>
          <p:cNvPr id="5" name="Shape 65"/>
          <p:cNvSpPr/>
          <p:nvPr/>
        </p:nvSpPr>
        <p:spPr>
          <a:xfrm>
            <a:off x="1923181" y="1791429"/>
            <a:ext cx="925559" cy="63168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Connect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with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local SM  </a:t>
            </a:r>
          </a:p>
        </p:txBody>
      </p:sp>
      <p:sp>
        <p:nvSpPr>
          <p:cNvPr id="6" name="Shape 66"/>
          <p:cNvSpPr txBox="1"/>
          <p:nvPr/>
        </p:nvSpPr>
        <p:spPr>
          <a:xfrm>
            <a:off x="2053869" y="2459255"/>
            <a:ext cx="1131000" cy="407821"/>
          </a:xfrm>
          <a:prstGeom prst="rect">
            <a:avLst/>
          </a:prstGeom>
          <a:noFill/>
          <a:ln>
            <a:noFill/>
          </a:ln>
        </p:spPr>
        <p:txBody>
          <a:bodyPr lIns="91425" tIns="91425" rIns="91425" bIns="91425" anchor="t" anchorCtr="0">
            <a:noAutofit/>
          </a:bodyPr>
          <a:lstStyle/>
          <a:p>
            <a:pPr defTabSz="457200"/>
            <a:r>
              <a:rPr lang="en" sz="1200" dirty="0" smtClean="0">
                <a:solidFill>
                  <a:srgbClr val="0071C5"/>
                </a:solidFill>
                <a:latin typeface="Intel Clear"/>
              </a:rPr>
              <a:t>Thread</a:t>
            </a:r>
            <a:endParaRPr lang="en" sz="1200" dirty="0">
              <a:solidFill>
                <a:srgbClr val="0071C5"/>
              </a:solidFill>
              <a:latin typeface="Intel Clear"/>
            </a:endParaRPr>
          </a:p>
        </p:txBody>
      </p:sp>
      <p:sp>
        <p:nvSpPr>
          <p:cNvPr id="7" name="Shape 65"/>
          <p:cNvSpPr/>
          <p:nvPr/>
        </p:nvSpPr>
        <p:spPr>
          <a:xfrm>
            <a:off x="2951461" y="1775084"/>
            <a:ext cx="925559" cy="63168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8" name="Shape 66"/>
          <p:cNvSpPr txBox="1"/>
          <p:nvPr/>
        </p:nvSpPr>
        <p:spPr>
          <a:xfrm>
            <a:off x="3094162" y="2459255"/>
            <a:ext cx="1246727" cy="323108"/>
          </a:xfrm>
          <a:prstGeom prst="rect">
            <a:avLst/>
          </a:prstGeom>
          <a:noFill/>
          <a:ln>
            <a:noFill/>
          </a:ln>
        </p:spPr>
        <p:txBody>
          <a:bodyPr lIns="91425" tIns="91425" rIns="91425" bIns="91425" anchor="t" anchorCtr="0">
            <a:noAutofit/>
          </a:bodyPr>
          <a:lstStyle/>
          <a:p>
            <a:pPr defTabSz="457200"/>
            <a:r>
              <a:rPr lang="en" sz="1200" dirty="0" smtClean="0">
                <a:solidFill>
                  <a:srgbClr val="0071C5"/>
                </a:solidFill>
                <a:latin typeface="Intel Clear"/>
              </a:rPr>
              <a:t>Thread</a:t>
            </a:r>
            <a:endParaRPr lang="en" sz="1200" dirty="0">
              <a:solidFill>
                <a:srgbClr val="0071C5"/>
              </a:solidFill>
              <a:latin typeface="Intel Clear"/>
            </a:endParaRPr>
          </a:p>
        </p:txBody>
      </p:sp>
      <p:sp>
        <p:nvSpPr>
          <p:cNvPr id="9" name="Oval 8"/>
          <p:cNvSpPr/>
          <p:nvPr/>
        </p:nvSpPr>
        <p:spPr>
          <a:xfrm>
            <a:off x="3021338" y="1876033"/>
            <a:ext cx="766616" cy="473009"/>
          </a:xfrm>
          <a:prstGeom prst="ellipse">
            <a:avLst/>
          </a:prstGeom>
          <a:solidFill>
            <a:sysClr val="window" lastClr="FFFFFF"/>
          </a:solidFill>
          <a:ln w="25400" cap="flat" cmpd="sng" algn="ctr">
            <a:solidFill>
              <a:srgbClr val="00AEE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10" name="Content Placeholder 4"/>
          <p:cNvSpPr txBox="1">
            <a:spLocks/>
          </p:cNvSpPr>
          <p:nvPr/>
        </p:nvSpPr>
        <p:spPr>
          <a:xfrm>
            <a:off x="524119" y="1174627"/>
            <a:ext cx="8228012" cy="48028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latin typeface="Intel Clear"/>
              </a:rPr>
              <a:t>Single Task on Single Process</a:t>
            </a:r>
            <a:endParaRPr lang="en-US" dirty="0" smtClean="0">
              <a:solidFill>
                <a:prstClr val="white">
                  <a:lumMod val="75000"/>
                </a:prstClr>
              </a:solidFill>
              <a:latin typeface="Intel Clear"/>
            </a:endParaRPr>
          </a:p>
        </p:txBody>
      </p:sp>
      <p:sp>
        <p:nvSpPr>
          <p:cNvPr id="11" name="Shape 61"/>
          <p:cNvSpPr/>
          <p:nvPr/>
        </p:nvSpPr>
        <p:spPr>
          <a:xfrm>
            <a:off x="1305282" y="3689258"/>
            <a:ext cx="2447636"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12" name="Shape 65"/>
          <p:cNvSpPr/>
          <p:nvPr/>
        </p:nvSpPr>
        <p:spPr>
          <a:xfrm>
            <a:off x="1927673" y="3804745"/>
            <a:ext cx="799298" cy="92988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3" name="Shape 66"/>
          <p:cNvSpPr txBox="1"/>
          <p:nvPr/>
        </p:nvSpPr>
        <p:spPr>
          <a:xfrm>
            <a:off x="2040960" y="4738645"/>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14" name="Shape 65"/>
          <p:cNvSpPr/>
          <p:nvPr/>
        </p:nvSpPr>
        <p:spPr>
          <a:xfrm>
            <a:off x="2812568" y="3782340"/>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5" name="Shape 66"/>
          <p:cNvSpPr txBox="1"/>
          <p:nvPr/>
        </p:nvSpPr>
        <p:spPr>
          <a:xfrm>
            <a:off x="2921699" y="4749428"/>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16" name="Oval 15"/>
          <p:cNvSpPr/>
          <p:nvPr/>
        </p:nvSpPr>
        <p:spPr>
          <a:xfrm>
            <a:off x="2008102" y="4019497"/>
            <a:ext cx="662038" cy="584873"/>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17" name="Oval 16"/>
          <p:cNvSpPr/>
          <p:nvPr/>
        </p:nvSpPr>
        <p:spPr>
          <a:xfrm>
            <a:off x="2881198" y="3985812"/>
            <a:ext cx="662038" cy="610049"/>
          </a:xfrm>
          <a:prstGeom prst="ellipse">
            <a:avLst/>
          </a:prstGeom>
          <a:solidFill>
            <a:sysClr val="window" lastClr="FFFFFF"/>
          </a:solidFill>
          <a:ln w="25400" cap="flat" cmpd="sng" algn="ctr">
            <a:solidFill>
              <a:srgbClr val="FC4C02"/>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C4C02"/>
                </a:solidFill>
                <a:effectLst/>
                <a:uLnTx/>
                <a:uFillTx/>
                <a:latin typeface="Intel Clear"/>
                <a:ea typeface="+mn-ea"/>
                <a:cs typeface="+mn-cs"/>
              </a:rPr>
              <a:t>Task</a:t>
            </a:r>
          </a:p>
        </p:txBody>
      </p:sp>
      <p:sp>
        <p:nvSpPr>
          <p:cNvPr id="18" name="Shape 63"/>
          <p:cNvSpPr txBox="1"/>
          <p:nvPr/>
        </p:nvSpPr>
        <p:spPr>
          <a:xfrm>
            <a:off x="1259821" y="3671182"/>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19" name="Shape 61"/>
          <p:cNvSpPr/>
          <p:nvPr/>
        </p:nvSpPr>
        <p:spPr>
          <a:xfrm>
            <a:off x="4285765" y="3699525"/>
            <a:ext cx="3359871"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20" name="Shape 65"/>
          <p:cNvSpPr/>
          <p:nvPr/>
        </p:nvSpPr>
        <p:spPr>
          <a:xfrm>
            <a:off x="4908157" y="3815012"/>
            <a:ext cx="799298" cy="92988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1" name="Shape 66"/>
          <p:cNvSpPr txBox="1"/>
          <p:nvPr/>
        </p:nvSpPr>
        <p:spPr>
          <a:xfrm>
            <a:off x="5021444" y="4748912"/>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2" name="Shape 65"/>
          <p:cNvSpPr/>
          <p:nvPr/>
        </p:nvSpPr>
        <p:spPr>
          <a:xfrm>
            <a:off x="5793052" y="3792607"/>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3" name="Shape 66"/>
          <p:cNvSpPr txBox="1"/>
          <p:nvPr/>
        </p:nvSpPr>
        <p:spPr>
          <a:xfrm>
            <a:off x="5902183" y="4750459"/>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4" name="Oval 23"/>
          <p:cNvSpPr/>
          <p:nvPr/>
        </p:nvSpPr>
        <p:spPr>
          <a:xfrm>
            <a:off x="4988586" y="4029764"/>
            <a:ext cx="662038" cy="584873"/>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25" name="Oval 24"/>
          <p:cNvSpPr/>
          <p:nvPr/>
        </p:nvSpPr>
        <p:spPr>
          <a:xfrm>
            <a:off x="5861682" y="3996079"/>
            <a:ext cx="662038" cy="610049"/>
          </a:xfrm>
          <a:prstGeom prst="ellipse">
            <a:avLst/>
          </a:prstGeom>
          <a:solidFill>
            <a:sysClr val="window" lastClr="FFFFFF"/>
          </a:solidFill>
          <a:ln w="25400" cap="flat" cmpd="sng" algn="ctr">
            <a:solidFill>
              <a:srgbClr val="FC4C02"/>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C4C02"/>
                </a:solidFill>
                <a:effectLst/>
                <a:uLnTx/>
                <a:uFillTx/>
                <a:latin typeface="Intel Clear"/>
                <a:ea typeface="+mn-ea"/>
                <a:cs typeface="+mn-cs"/>
              </a:rPr>
              <a:t>Task</a:t>
            </a:r>
          </a:p>
        </p:txBody>
      </p:sp>
      <p:sp>
        <p:nvSpPr>
          <p:cNvPr id="26" name="Shape 63"/>
          <p:cNvSpPr txBox="1"/>
          <p:nvPr/>
        </p:nvSpPr>
        <p:spPr>
          <a:xfrm>
            <a:off x="4247716" y="3689258"/>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27" name="Shape 65"/>
          <p:cNvSpPr/>
          <p:nvPr/>
        </p:nvSpPr>
        <p:spPr>
          <a:xfrm>
            <a:off x="6677947" y="3799530"/>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8" name="Shape 66"/>
          <p:cNvSpPr txBox="1"/>
          <p:nvPr/>
        </p:nvSpPr>
        <p:spPr>
          <a:xfrm>
            <a:off x="6787078" y="4757382"/>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9" name="Oval 28"/>
          <p:cNvSpPr/>
          <p:nvPr/>
        </p:nvSpPr>
        <p:spPr>
          <a:xfrm>
            <a:off x="6746577" y="4003002"/>
            <a:ext cx="662038" cy="610049"/>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30" name="TextBox 29"/>
          <p:cNvSpPr txBox="1"/>
          <p:nvPr/>
        </p:nvSpPr>
        <p:spPr>
          <a:xfrm>
            <a:off x="2196761" y="5149450"/>
            <a:ext cx="1612621" cy="184666"/>
          </a:xfrm>
          <a:prstGeom prst="rect">
            <a:avLst/>
          </a:prstGeom>
          <a:noFill/>
        </p:spPr>
        <p:txBody>
          <a:bodyPr vert="horz" wrap="none" lIns="0" tIns="0" rIns="0" bIns="0" rtlCol="0">
            <a:spAutoFit/>
          </a:bodyPr>
          <a:lstStyle/>
          <a:p>
            <a:pPr defTabSz="457200"/>
            <a:r>
              <a:rPr lang="en-US" altLang="zh-CN" sz="1200" dirty="0">
                <a:solidFill>
                  <a:srgbClr val="00AEEF"/>
                </a:solidFill>
                <a:latin typeface="Intel Clear"/>
              </a:rPr>
              <a:t>t</a:t>
            </a:r>
            <a:r>
              <a:rPr lang="en-US" sz="1200" dirty="0" smtClean="0">
                <a:solidFill>
                  <a:srgbClr val="00AEEF"/>
                </a:solidFill>
                <a:latin typeface="Intel Clear"/>
              </a:rPr>
              <a:t>ask from application A</a:t>
            </a:r>
          </a:p>
        </p:txBody>
      </p:sp>
      <p:sp>
        <p:nvSpPr>
          <p:cNvPr id="31" name="TextBox 30"/>
          <p:cNvSpPr txBox="1"/>
          <p:nvPr/>
        </p:nvSpPr>
        <p:spPr>
          <a:xfrm>
            <a:off x="5912281" y="5161496"/>
            <a:ext cx="1609415" cy="184666"/>
          </a:xfrm>
          <a:prstGeom prst="rect">
            <a:avLst/>
          </a:prstGeom>
          <a:noFill/>
        </p:spPr>
        <p:txBody>
          <a:bodyPr vert="horz" wrap="none" lIns="0" tIns="0" rIns="0" bIns="0" rtlCol="0">
            <a:spAutoFit/>
          </a:bodyPr>
          <a:lstStyle/>
          <a:p>
            <a:pPr defTabSz="457200"/>
            <a:r>
              <a:rPr lang="en-US" altLang="zh-CN" sz="1200" dirty="0">
                <a:solidFill>
                  <a:srgbClr val="FC4C02"/>
                </a:solidFill>
                <a:latin typeface="Intel Clear"/>
              </a:rPr>
              <a:t>t</a:t>
            </a:r>
            <a:r>
              <a:rPr lang="en-US" sz="1200" dirty="0" smtClean="0">
                <a:solidFill>
                  <a:srgbClr val="FC4C02"/>
                </a:solidFill>
                <a:latin typeface="Intel Clear"/>
              </a:rPr>
              <a:t>ask from application B</a:t>
            </a:r>
          </a:p>
        </p:txBody>
      </p:sp>
      <p:sp>
        <p:nvSpPr>
          <p:cNvPr id="32" name="Oval 31"/>
          <p:cNvSpPr/>
          <p:nvPr/>
        </p:nvSpPr>
        <p:spPr>
          <a:xfrm>
            <a:off x="5131014" y="5106910"/>
            <a:ext cx="662038" cy="271688"/>
          </a:xfrm>
          <a:prstGeom prst="ellipse">
            <a:avLst/>
          </a:prstGeom>
          <a:solidFill>
            <a:sysClr val="window" lastClr="FFFFFF"/>
          </a:solidFill>
          <a:ln w="25400" cap="flat" cmpd="sng" algn="ctr">
            <a:solidFill>
              <a:srgbClr val="FC4C02"/>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C4C02"/>
                </a:solidFill>
                <a:effectLst/>
                <a:uLnTx/>
                <a:uFillTx/>
                <a:latin typeface="Intel Clear"/>
                <a:ea typeface="+mn-ea"/>
                <a:cs typeface="+mn-cs"/>
              </a:rPr>
              <a:t>Task</a:t>
            </a:r>
          </a:p>
        </p:txBody>
      </p:sp>
      <p:sp>
        <p:nvSpPr>
          <p:cNvPr id="33" name="Oval 32"/>
          <p:cNvSpPr/>
          <p:nvPr/>
        </p:nvSpPr>
        <p:spPr>
          <a:xfrm>
            <a:off x="1415494" y="5087106"/>
            <a:ext cx="662038" cy="293964"/>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34" name="Shape 61"/>
          <p:cNvSpPr/>
          <p:nvPr/>
        </p:nvSpPr>
        <p:spPr>
          <a:xfrm>
            <a:off x="4389328" y="1614391"/>
            <a:ext cx="2743199" cy="1144789"/>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35" name="Shape 63"/>
          <p:cNvSpPr txBox="1"/>
          <p:nvPr/>
        </p:nvSpPr>
        <p:spPr>
          <a:xfrm>
            <a:off x="4340889" y="1605632"/>
            <a:ext cx="873051" cy="350100"/>
          </a:xfrm>
          <a:prstGeom prst="rect">
            <a:avLst/>
          </a:prstGeom>
          <a:noFill/>
          <a:ln>
            <a:noFill/>
          </a:ln>
        </p:spPr>
        <p:txBody>
          <a:bodyPr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p>
          <a:p>
            <a:pPr defTabSz="457200"/>
            <a:endParaRPr lang="en" sz="1200" dirty="0">
              <a:solidFill>
                <a:srgbClr val="FFA300"/>
              </a:solidFill>
              <a:latin typeface="Intel Clear"/>
            </a:endParaRPr>
          </a:p>
        </p:txBody>
      </p:sp>
      <p:sp>
        <p:nvSpPr>
          <p:cNvPr id="36" name="Shape 65"/>
          <p:cNvSpPr/>
          <p:nvPr/>
        </p:nvSpPr>
        <p:spPr>
          <a:xfrm>
            <a:off x="5007227" y="1785439"/>
            <a:ext cx="925559" cy="63168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Connect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with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local SM  </a:t>
            </a:r>
          </a:p>
        </p:txBody>
      </p:sp>
      <p:sp>
        <p:nvSpPr>
          <p:cNvPr id="37" name="Shape 65"/>
          <p:cNvSpPr/>
          <p:nvPr/>
        </p:nvSpPr>
        <p:spPr>
          <a:xfrm>
            <a:off x="6035507" y="1769094"/>
            <a:ext cx="925559" cy="63168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38" name="Shape 66"/>
          <p:cNvSpPr txBox="1"/>
          <p:nvPr/>
        </p:nvSpPr>
        <p:spPr>
          <a:xfrm>
            <a:off x="6178208" y="2453265"/>
            <a:ext cx="1246727" cy="323108"/>
          </a:xfrm>
          <a:prstGeom prst="rect">
            <a:avLst/>
          </a:prstGeom>
          <a:noFill/>
          <a:ln>
            <a:noFill/>
          </a:ln>
        </p:spPr>
        <p:txBody>
          <a:bodyPr lIns="91425" tIns="91425" rIns="91425" bIns="91425" anchor="t" anchorCtr="0">
            <a:noAutofit/>
          </a:bodyPr>
          <a:lstStyle/>
          <a:p>
            <a:pPr defTabSz="457200"/>
            <a:r>
              <a:rPr lang="en" sz="1200" dirty="0" smtClean="0">
                <a:solidFill>
                  <a:srgbClr val="0071C5"/>
                </a:solidFill>
                <a:latin typeface="Intel Clear"/>
              </a:rPr>
              <a:t>Thread</a:t>
            </a:r>
            <a:endParaRPr lang="en" sz="1200" dirty="0">
              <a:solidFill>
                <a:srgbClr val="0071C5"/>
              </a:solidFill>
              <a:latin typeface="Intel Clear"/>
            </a:endParaRPr>
          </a:p>
        </p:txBody>
      </p:sp>
      <p:sp>
        <p:nvSpPr>
          <p:cNvPr id="39" name="Oval 38"/>
          <p:cNvSpPr/>
          <p:nvPr/>
        </p:nvSpPr>
        <p:spPr>
          <a:xfrm>
            <a:off x="6105384" y="1870043"/>
            <a:ext cx="766616" cy="473009"/>
          </a:xfrm>
          <a:prstGeom prst="ellipse">
            <a:avLst/>
          </a:prstGeom>
          <a:solidFill>
            <a:sysClr val="window" lastClr="FFFFFF"/>
          </a:solidFill>
          <a:ln w="25400" cap="flat" cmpd="sng" algn="ctr">
            <a:solidFill>
              <a:srgbClr val="00AEE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40" name="Shape 66"/>
          <p:cNvSpPr txBox="1"/>
          <p:nvPr/>
        </p:nvSpPr>
        <p:spPr>
          <a:xfrm>
            <a:off x="5131014" y="2461227"/>
            <a:ext cx="1131000" cy="407821"/>
          </a:xfrm>
          <a:prstGeom prst="rect">
            <a:avLst/>
          </a:prstGeom>
          <a:noFill/>
          <a:ln>
            <a:noFill/>
          </a:ln>
        </p:spPr>
        <p:txBody>
          <a:bodyPr lIns="91425" tIns="91425" rIns="91425" bIns="91425" anchor="t" anchorCtr="0">
            <a:noAutofit/>
          </a:bodyPr>
          <a:lstStyle/>
          <a:p>
            <a:pPr defTabSz="457200"/>
            <a:r>
              <a:rPr lang="en" sz="1200" dirty="0" smtClean="0">
                <a:solidFill>
                  <a:srgbClr val="0071C5"/>
                </a:solidFill>
                <a:latin typeface="Intel Clear"/>
              </a:rPr>
              <a:t>Thread</a:t>
            </a:r>
            <a:endParaRPr lang="en" sz="1200" dirty="0">
              <a:solidFill>
                <a:srgbClr val="0071C5"/>
              </a:solidFill>
              <a:latin typeface="Intel Clear"/>
            </a:endParaRPr>
          </a:p>
        </p:txBody>
      </p:sp>
      <p:sp>
        <p:nvSpPr>
          <p:cNvPr id="41" name="Slide Number Placeholder 2"/>
          <p:cNvSpPr txBox="1">
            <a:spLocks/>
          </p:cNvSpPr>
          <p:nvPr/>
        </p:nvSpPr>
        <p:spPr>
          <a:xfrm>
            <a:off x="6785427" y="5578758"/>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16</a:t>
            </a:fld>
            <a:endParaRPr lang="en-US" dirty="0">
              <a:solidFill>
                <a:prstClr val="white"/>
              </a:solidFill>
              <a:latin typeface="Intel Clear"/>
            </a:endParaRPr>
          </a:p>
        </p:txBody>
      </p:sp>
      <p:sp>
        <p:nvSpPr>
          <p:cNvPr id="42" name="Rectangle 41"/>
          <p:cNvSpPr/>
          <p:nvPr/>
        </p:nvSpPr>
        <p:spPr>
          <a:xfrm>
            <a:off x="4448884" y="1056427"/>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3" name="Rectangle 42"/>
          <p:cNvSpPr/>
          <p:nvPr/>
        </p:nvSpPr>
        <p:spPr>
          <a:xfrm>
            <a:off x="6787078" y="3082414"/>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4"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893138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3"/>
          <p:cNvSpPr txBox="1">
            <a:spLocks/>
          </p:cNvSpPr>
          <p:nvPr/>
        </p:nvSpPr>
        <p:spPr>
          <a:xfrm>
            <a:off x="455613" y="1208051"/>
            <a:ext cx="8228012" cy="803564"/>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Multi Tasks of Single </a:t>
            </a:r>
            <a:r>
              <a:rPr kumimoji="0" lang="en-US" altLang="zh-CN"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application on Single Process</a:t>
            </a:r>
            <a:endPar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571500" marR="0" lvl="2" indent="-228600" algn="l" defTabSz="457200" rtl="0" eaLnBrk="1" fontAlgn="auto" latinLnBrk="0" hangingPunct="1">
              <a:lnSpc>
                <a:spcPct val="100000"/>
              </a:lnSpc>
              <a:spcBef>
                <a:spcPts val="80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Single </a:t>
            </a:r>
            <a:r>
              <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task on single thread</a:t>
            </a:r>
          </a:p>
          <a:p>
            <a:pPr marL="571500" marR="0" lvl="2" indent="-228600" algn="l" defTabSz="457200" rtl="0" eaLnBrk="1" fontAlgn="auto" latinLnBrk="0" hangingPunct="1">
              <a:lnSpc>
                <a:spcPct val="100000"/>
              </a:lnSpc>
              <a:spcBef>
                <a:spcPts val="800"/>
              </a:spcBef>
              <a:spcAft>
                <a:spcPts val="0"/>
              </a:spcAft>
              <a:buClrTx/>
              <a:buSzTx/>
              <a:buFont typeface="Courier New" panose="02070309020205020404" pitchFamily="49" charset="0"/>
              <a:buChar char="o"/>
              <a:tabLst/>
              <a:defRPr/>
            </a:pPr>
            <a:endPar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571500" marR="0" lvl="2" indent="-228600" algn="l" defTabSz="457200" rtl="0" eaLnBrk="1" fontAlgn="auto" latinLnBrk="0" hangingPunct="1">
              <a:lnSpc>
                <a:spcPct val="100000"/>
              </a:lnSpc>
              <a:spcBef>
                <a:spcPts val="800"/>
              </a:spcBef>
              <a:spcAft>
                <a:spcPts val="0"/>
              </a:spcAft>
              <a:buClrTx/>
              <a:buSzTx/>
              <a:buFont typeface="Courier New" panose="02070309020205020404" pitchFamily="49" charset="0"/>
              <a:buChar char="o"/>
              <a:tabLst/>
              <a:defRPr/>
            </a:pPr>
            <a:endPar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342900" marR="0" lvl="2" indent="0" algn="l" defTabSz="457200" rtl="0" eaLnBrk="1" fontAlgn="auto" latinLnBrk="0" hangingPunct="1">
              <a:lnSpc>
                <a:spcPct val="100000"/>
              </a:lnSpc>
              <a:spcBef>
                <a:spcPts val="800"/>
              </a:spcBef>
              <a:spcAft>
                <a:spcPts val="0"/>
              </a:spcAft>
              <a:buClrTx/>
              <a:buSzTx/>
              <a:buFont typeface="Intel Clear" panose="020B0604020203020204" pitchFamily="34" charset="0"/>
              <a:buNone/>
              <a:tabLst/>
              <a:defRPr/>
            </a:pPr>
            <a:endPar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3" name="Content Placeholder 3"/>
          <p:cNvSpPr txBox="1">
            <a:spLocks/>
          </p:cNvSpPr>
          <p:nvPr/>
        </p:nvSpPr>
        <p:spPr>
          <a:xfrm>
            <a:off x="455613" y="3631957"/>
            <a:ext cx="8228012" cy="803564"/>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buFont typeface="Courier New" panose="02070309020205020404" pitchFamily="49" charset="0"/>
              <a:buChar char="o"/>
            </a:pPr>
            <a:r>
              <a:rPr lang="en-US" sz="1800" dirty="0" smtClean="0">
                <a:solidFill>
                  <a:srgbClr val="0071C5"/>
                </a:solidFill>
                <a:latin typeface="Intel Clear"/>
              </a:rPr>
              <a:t>Multi </a:t>
            </a:r>
            <a:r>
              <a:rPr lang="en-US" sz="1800" dirty="0">
                <a:solidFill>
                  <a:srgbClr val="0071C5"/>
                </a:solidFill>
                <a:latin typeface="Intel Clear"/>
              </a:rPr>
              <a:t>tasks on single </a:t>
            </a:r>
            <a:r>
              <a:rPr lang="en-US" sz="1800" dirty="0" smtClean="0">
                <a:solidFill>
                  <a:srgbClr val="0071C5"/>
                </a:solidFill>
                <a:latin typeface="Intel Clear"/>
              </a:rPr>
              <a:t>thread</a:t>
            </a:r>
            <a:endParaRPr lang="en-US" altLang="zh-CN" sz="1800" dirty="0" smtClean="0">
              <a:solidFill>
                <a:srgbClr val="0071C5"/>
              </a:solidFill>
              <a:latin typeface="Intel Clear"/>
            </a:endParaRPr>
          </a:p>
          <a:p>
            <a:pPr lvl="2">
              <a:buFont typeface="Courier New" panose="02070309020205020404" pitchFamily="49" charset="0"/>
              <a:buChar char="o"/>
            </a:pPr>
            <a:endParaRPr lang="en-US" altLang="zh-CN" sz="1800" dirty="0" smtClean="0">
              <a:solidFill>
                <a:srgbClr val="0071C5"/>
              </a:solidFill>
              <a:latin typeface="Intel Clear"/>
            </a:endParaRPr>
          </a:p>
          <a:p>
            <a:pPr marL="342900" lvl="2" indent="0">
              <a:buFont typeface="Intel Clear" panose="020B0604020203020204" pitchFamily="34" charset="0"/>
              <a:buNone/>
            </a:pPr>
            <a:endParaRPr lang="en-US" altLang="zh-CN" sz="1800" dirty="0" smtClean="0">
              <a:solidFill>
                <a:srgbClr val="0071C5"/>
              </a:solidFill>
              <a:latin typeface="Intel Clear"/>
            </a:endParaRPr>
          </a:p>
          <a:p>
            <a:endParaRPr lang="en-US" sz="2000" dirty="0">
              <a:latin typeface="Intel Clear"/>
            </a:endParaRPr>
          </a:p>
        </p:txBody>
      </p:sp>
      <p:sp>
        <p:nvSpPr>
          <p:cNvPr id="4" name="Shape 61"/>
          <p:cNvSpPr/>
          <p:nvPr/>
        </p:nvSpPr>
        <p:spPr>
          <a:xfrm>
            <a:off x="1307353" y="4109297"/>
            <a:ext cx="2447636"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5" name="Shape 65"/>
          <p:cNvSpPr/>
          <p:nvPr/>
        </p:nvSpPr>
        <p:spPr>
          <a:xfrm>
            <a:off x="1929744" y="4224784"/>
            <a:ext cx="799298" cy="92988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6" name="Shape 66"/>
          <p:cNvSpPr txBox="1"/>
          <p:nvPr/>
        </p:nvSpPr>
        <p:spPr>
          <a:xfrm>
            <a:off x="2043031" y="5158684"/>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7" name="Oval 6"/>
          <p:cNvSpPr/>
          <p:nvPr/>
        </p:nvSpPr>
        <p:spPr>
          <a:xfrm>
            <a:off x="2004224" y="4366246"/>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8" name="Shape 65"/>
          <p:cNvSpPr/>
          <p:nvPr/>
        </p:nvSpPr>
        <p:spPr>
          <a:xfrm>
            <a:off x="2814639" y="4211615"/>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9" name="Shape 66"/>
          <p:cNvSpPr txBox="1"/>
          <p:nvPr/>
        </p:nvSpPr>
        <p:spPr>
          <a:xfrm>
            <a:off x="2923770" y="5150995"/>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10" name="Oval 9"/>
          <p:cNvSpPr/>
          <p:nvPr/>
        </p:nvSpPr>
        <p:spPr>
          <a:xfrm>
            <a:off x="2010173" y="4741485"/>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11" name="Oval 10"/>
          <p:cNvSpPr/>
          <p:nvPr/>
        </p:nvSpPr>
        <p:spPr>
          <a:xfrm>
            <a:off x="2895068" y="4548470"/>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12" name="Oval 11"/>
          <p:cNvSpPr/>
          <p:nvPr/>
        </p:nvSpPr>
        <p:spPr>
          <a:xfrm>
            <a:off x="2889119" y="4234432"/>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13" name="Oval 12"/>
          <p:cNvSpPr/>
          <p:nvPr/>
        </p:nvSpPr>
        <p:spPr>
          <a:xfrm>
            <a:off x="2883269" y="4861288"/>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14" name="Shape 63"/>
          <p:cNvSpPr txBox="1"/>
          <p:nvPr/>
        </p:nvSpPr>
        <p:spPr>
          <a:xfrm>
            <a:off x="1283010" y="4101962"/>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15" name="Shape 61"/>
          <p:cNvSpPr/>
          <p:nvPr/>
        </p:nvSpPr>
        <p:spPr>
          <a:xfrm>
            <a:off x="1307353" y="2073325"/>
            <a:ext cx="2447636"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16" name="Shape 65"/>
          <p:cNvSpPr/>
          <p:nvPr/>
        </p:nvSpPr>
        <p:spPr>
          <a:xfrm>
            <a:off x="1929744" y="2199079"/>
            <a:ext cx="799298" cy="919617"/>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7" name="Shape 66"/>
          <p:cNvSpPr txBox="1"/>
          <p:nvPr/>
        </p:nvSpPr>
        <p:spPr>
          <a:xfrm>
            <a:off x="2043031" y="3122712"/>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18" name="Shape 65"/>
          <p:cNvSpPr/>
          <p:nvPr/>
        </p:nvSpPr>
        <p:spPr>
          <a:xfrm>
            <a:off x="2814639" y="2199079"/>
            <a:ext cx="799298" cy="919618"/>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19" name="Shape 66"/>
          <p:cNvSpPr txBox="1"/>
          <p:nvPr/>
        </p:nvSpPr>
        <p:spPr>
          <a:xfrm>
            <a:off x="2923770" y="3124259"/>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0" name="Oval 19"/>
          <p:cNvSpPr/>
          <p:nvPr/>
        </p:nvSpPr>
        <p:spPr>
          <a:xfrm>
            <a:off x="2010173" y="2403564"/>
            <a:ext cx="662038" cy="584873"/>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21" name="Oval 20"/>
          <p:cNvSpPr/>
          <p:nvPr/>
        </p:nvSpPr>
        <p:spPr>
          <a:xfrm>
            <a:off x="2883269" y="2369879"/>
            <a:ext cx="662038" cy="610049"/>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22" name="Shape 63"/>
          <p:cNvSpPr txBox="1"/>
          <p:nvPr/>
        </p:nvSpPr>
        <p:spPr>
          <a:xfrm>
            <a:off x="1281778" y="2118325"/>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23" name="Shape 61"/>
          <p:cNvSpPr/>
          <p:nvPr/>
        </p:nvSpPr>
        <p:spPr>
          <a:xfrm>
            <a:off x="4287836" y="2083592"/>
            <a:ext cx="3359871"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24" name="Shape 65"/>
          <p:cNvSpPr/>
          <p:nvPr/>
        </p:nvSpPr>
        <p:spPr>
          <a:xfrm>
            <a:off x="4910228" y="2199079"/>
            <a:ext cx="799298" cy="92988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5" name="Shape 66"/>
          <p:cNvSpPr txBox="1"/>
          <p:nvPr/>
        </p:nvSpPr>
        <p:spPr>
          <a:xfrm>
            <a:off x="5023515" y="3132979"/>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6" name="Shape 65"/>
          <p:cNvSpPr/>
          <p:nvPr/>
        </p:nvSpPr>
        <p:spPr>
          <a:xfrm>
            <a:off x="5795123" y="2176674"/>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27" name="Shape 66"/>
          <p:cNvSpPr txBox="1"/>
          <p:nvPr/>
        </p:nvSpPr>
        <p:spPr>
          <a:xfrm>
            <a:off x="5904254" y="3134526"/>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28" name="Oval 27"/>
          <p:cNvSpPr/>
          <p:nvPr/>
        </p:nvSpPr>
        <p:spPr>
          <a:xfrm>
            <a:off x="4990657" y="2404595"/>
            <a:ext cx="662038" cy="584873"/>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29" name="Oval 28"/>
          <p:cNvSpPr/>
          <p:nvPr/>
        </p:nvSpPr>
        <p:spPr>
          <a:xfrm>
            <a:off x="5863753" y="2380146"/>
            <a:ext cx="662038" cy="610049"/>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30" name="Shape 63"/>
          <p:cNvSpPr txBox="1"/>
          <p:nvPr/>
        </p:nvSpPr>
        <p:spPr>
          <a:xfrm>
            <a:off x="4247732" y="2064986"/>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31" name="Shape 65"/>
          <p:cNvSpPr/>
          <p:nvPr/>
        </p:nvSpPr>
        <p:spPr>
          <a:xfrm>
            <a:off x="6680018" y="2183597"/>
            <a:ext cx="799298" cy="952290"/>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32" name="Shape 66"/>
          <p:cNvSpPr txBox="1"/>
          <p:nvPr/>
        </p:nvSpPr>
        <p:spPr>
          <a:xfrm>
            <a:off x="6789149" y="3132213"/>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33" name="Oval 32"/>
          <p:cNvSpPr/>
          <p:nvPr/>
        </p:nvSpPr>
        <p:spPr>
          <a:xfrm>
            <a:off x="6748648" y="2387069"/>
            <a:ext cx="662038" cy="610049"/>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34" name="Shape 61"/>
          <p:cNvSpPr/>
          <p:nvPr/>
        </p:nvSpPr>
        <p:spPr>
          <a:xfrm>
            <a:off x="4257944" y="4099667"/>
            <a:ext cx="2724747" cy="1313124"/>
          </a:xfrm>
          <a:prstGeom prst="rect">
            <a:avLst/>
          </a:prstGeom>
          <a:solidFill>
            <a:sysClr val="window" lastClr="FFFFFF"/>
          </a:solidFill>
          <a:ln w="25400" cap="flat" cmpd="sng" algn="ctr">
            <a:solidFill>
              <a:srgbClr val="FFA300"/>
            </a:solidFill>
            <a:prstDash val="solid"/>
            <a:headEnd type="none" w="med" len="med"/>
            <a:tailEnd type="none" w="med" len="med"/>
          </a:ln>
          <a:effectLst/>
        </p:spPr>
        <p:txBody>
          <a:bodyPr wrap="none" lIns="91425" tIns="91425" rIns="91425" bIns="91425" anchor="ctr"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A300"/>
              </a:solidFill>
              <a:effectLst/>
              <a:uLnTx/>
              <a:uFillTx/>
              <a:latin typeface="Intel Clear"/>
              <a:ea typeface="+mn-ea"/>
              <a:cs typeface="+mn-cs"/>
            </a:endParaRPr>
          </a:p>
        </p:txBody>
      </p:sp>
      <p:sp>
        <p:nvSpPr>
          <p:cNvPr id="35" name="Shape 65"/>
          <p:cNvSpPr/>
          <p:nvPr/>
        </p:nvSpPr>
        <p:spPr>
          <a:xfrm>
            <a:off x="5076545" y="4215154"/>
            <a:ext cx="799298" cy="92988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36" name="Shape 66"/>
          <p:cNvSpPr txBox="1"/>
          <p:nvPr/>
        </p:nvSpPr>
        <p:spPr>
          <a:xfrm>
            <a:off x="5189832" y="5139818"/>
            <a:ext cx="578409" cy="222941"/>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37" name="Oval 36"/>
          <p:cNvSpPr/>
          <p:nvPr/>
        </p:nvSpPr>
        <p:spPr>
          <a:xfrm>
            <a:off x="5151025" y="4356616"/>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38" name="Shape 65"/>
          <p:cNvSpPr/>
          <p:nvPr/>
        </p:nvSpPr>
        <p:spPr>
          <a:xfrm>
            <a:off x="6037094" y="4224784"/>
            <a:ext cx="799298" cy="920254"/>
          </a:xfrm>
          <a:prstGeom prst="roundRect">
            <a:avLst>
              <a:gd name="adj" fmla="val 16667"/>
            </a:avLst>
          </a:prstGeom>
          <a:solidFill>
            <a:sysClr val="window" lastClr="FFFFFF"/>
          </a:solidFill>
          <a:ln w="25400" cap="flat" cmpd="sng" algn="ctr">
            <a:solidFill>
              <a:srgbClr val="0071C5"/>
            </a:solidFill>
            <a:prstDash val="solid"/>
            <a:headEnd type="none" w="med" len="med"/>
            <a:tailEnd type="none" w="med" len="med"/>
          </a:ln>
          <a:effectLst/>
        </p:spPr>
        <p:txBody>
          <a:bodyPr wrap="none" lIns="91425" tIns="91425" rIns="91425" bIns="91425"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smtClean="0">
              <a:ln>
                <a:noFill/>
              </a:ln>
              <a:solidFill>
                <a:prstClr val="black"/>
              </a:solidFill>
              <a:effectLst/>
              <a:uLnTx/>
              <a:uFillTx/>
              <a:latin typeface="Intel Clear"/>
              <a:ea typeface="+mn-ea"/>
              <a:cs typeface="+mn-cs"/>
            </a:endParaRPr>
          </a:p>
        </p:txBody>
      </p:sp>
      <p:sp>
        <p:nvSpPr>
          <p:cNvPr id="39" name="Shape 66"/>
          <p:cNvSpPr txBox="1"/>
          <p:nvPr/>
        </p:nvSpPr>
        <p:spPr>
          <a:xfrm>
            <a:off x="6146225" y="5150600"/>
            <a:ext cx="976714" cy="236863"/>
          </a:xfrm>
          <a:prstGeom prst="rect">
            <a:avLst/>
          </a:prstGeom>
          <a:noFill/>
          <a:ln>
            <a:noFill/>
          </a:ln>
        </p:spPr>
        <p:txBody>
          <a:bodyPr wrap="none" lIns="91425" tIns="91425" rIns="91425" bIns="91425" anchor="t" anchorCtr="0">
            <a:noAutofit/>
          </a:bodyPr>
          <a:lstStyle/>
          <a:p>
            <a:pPr defTabSz="457200"/>
            <a:r>
              <a:rPr lang="en" sz="1200" dirty="0">
                <a:solidFill>
                  <a:srgbClr val="0071C5"/>
                </a:solidFill>
                <a:latin typeface="Intel Clear"/>
              </a:rPr>
              <a:t>Thread</a:t>
            </a:r>
          </a:p>
        </p:txBody>
      </p:sp>
      <p:sp>
        <p:nvSpPr>
          <p:cNvPr id="40" name="Oval 39"/>
          <p:cNvSpPr/>
          <p:nvPr/>
        </p:nvSpPr>
        <p:spPr>
          <a:xfrm>
            <a:off x="5156974" y="4731855"/>
            <a:ext cx="662038" cy="282924"/>
          </a:xfrm>
          <a:prstGeom prst="ellipse">
            <a:avLst/>
          </a:prstGeom>
          <a:solidFill>
            <a:sysClr val="window" lastClr="FFFFFF"/>
          </a:solidFill>
          <a:ln w="25400" cap="flat" cmpd="sng" algn="ctr">
            <a:solidFill>
              <a:srgbClr val="00AEEF"/>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AEEF"/>
                </a:solidFill>
                <a:effectLst/>
                <a:uLnTx/>
                <a:uFillTx/>
                <a:latin typeface="Intel Clear"/>
                <a:ea typeface="+mn-ea"/>
                <a:cs typeface="+mn-cs"/>
              </a:rPr>
              <a:t>Task</a:t>
            </a:r>
          </a:p>
        </p:txBody>
      </p:sp>
      <p:sp>
        <p:nvSpPr>
          <p:cNvPr id="41" name="Oval 40"/>
          <p:cNvSpPr/>
          <p:nvPr/>
        </p:nvSpPr>
        <p:spPr>
          <a:xfrm>
            <a:off x="6105724" y="4358769"/>
            <a:ext cx="662038" cy="689825"/>
          </a:xfrm>
          <a:prstGeom prst="ellipse">
            <a:avLst/>
          </a:prstGeom>
          <a:solidFill>
            <a:sysClr val="window" lastClr="FFFFFF"/>
          </a:solidFill>
          <a:ln w="25400" cap="flat" cmpd="sng" algn="ctr">
            <a:solidFill>
              <a:srgbClr val="00AEEF"/>
            </a:solidFill>
            <a:prstDash val="solid"/>
          </a:ln>
          <a:effectLst/>
        </p:spPr>
        <p:txBody>
          <a:bodyPr wrap="none"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AEEF"/>
                </a:solidFill>
                <a:effectLst/>
                <a:uLnTx/>
                <a:uFillTx/>
                <a:latin typeface="Intel Clear"/>
                <a:ea typeface="+mn-ea"/>
                <a:cs typeface="+mn-cs"/>
              </a:rPr>
              <a:t>Task</a:t>
            </a:r>
          </a:p>
        </p:txBody>
      </p:sp>
      <p:sp>
        <p:nvSpPr>
          <p:cNvPr id="42" name="Shape 63"/>
          <p:cNvSpPr txBox="1"/>
          <p:nvPr/>
        </p:nvSpPr>
        <p:spPr>
          <a:xfrm>
            <a:off x="4263261" y="4143819"/>
            <a:ext cx="554605" cy="358582"/>
          </a:xfrm>
          <a:prstGeom prst="rect">
            <a:avLst/>
          </a:prstGeom>
          <a:noFill/>
          <a:ln>
            <a:noFill/>
          </a:ln>
        </p:spPr>
        <p:txBody>
          <a:bodyPr wrap="none" lIns="91425" tIns="91425" rIns="91425" bIns="91425" anchor="t" anchorCtr="0">
            <a:noAutofit/>
          </a:bodyPr>
          <a:lstStyle/>
          <a:p>
            <a:pPr defTabSz="457200"/>
            <a:r>
              <a:rPr lang="en" sz="1200" dirty="0">
                <a:solidFill>
                  <a:srgbClr val="FFA300"/>
                </a:solidFill>
                <a:latin typeface="Intel Clear"/>
              </a:rPr>
              <a:t>JVM </a:t>
            </a:r>
            <a:endParaRPr lang="en" sz="1200" dirty="0" smtClean="0">
              <a:solidFill>
                <a:srgbClr val="FFA300"/>
              </a:solidFill>
              <a:latin typeface="Intel Clear"/>
            </a:endParaRPr>
          </a:p>
          <a:p>
            <a:pPr defTabSz="457200"/>
            <a:r>
              <a:rPr lang="en" sz="1200" dirty="0" smtClean="0">
                <a:solidFill>
                  <a:srgbClr val="FFA300"/>
                </a:solidFill>
                <a:latin typeface="Intel Clear"/>
              </a:rPr>
              <a:t>Process</a:t>
            </a:r>
            <a:endParaRPr lang="en" sz="1200" dirty="0">
              <a:solidFill>
                <a:srgbClr val="FFA300"/>
              </a:solidFill>
              <a:latin typeface="Intel Clear"/>
            </a:endParaRPr>
          </a:p>
        </p:txBody>
      </p:sp>
      <p:sp>
        <p:nvSpPr>
          <p:cNvPr id="43" name="Slide Number Placeholder 2"/>
          <p:cNvSpPr txBox="1">
            <a:spLocks/>
          </p:cNvSpPr>
          <p:nvPr/>
        </p:nvSpPr>
        <p:spPr>
          <a:xfrm>
            <a:off x="6872352" y="5699928"/>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17</a:t>
            </a:fld>
            <a:endParaRPr lang="en-US" dirty="0">
              <a:solidFill>
                <a:prstClr val="white"/>
              </a:solidFill>
              <a:latin typeface="Intel Clear"/>
            </a:endParaRPr>
          </a:p>
        </p:txBody>
      </p:sp>
      <p:sp>
        <p:nvSpPr>
          <p:cNvPr id="44" name="Rectangle 43"/>
          <p:cNvSpPr>
            <a:spLocks/>
          </p:cNvSpPr>
          <p:nvPr/>
        </p:nvSpPr>
        <p:spPr>
          <a:xfrm>
            <a:off x="4057651" y="1542921"/>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5" name="Rectangle 44"/>
          <p:cNvSpPr/>
          <p:nvPr/>
        </p:nvSpPr>
        <p:spPr>
          <a:xfrm>
            <a:off x="4057651" y="3566247"/>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6" name="Rectangle 45"/>
          <p:cNvSpPr/>
          <p:nvPr/>
        </p:nvSpPr>
        <p:spPr>
          <a:xfrm>
            <a:off x="5536800" y="3566247"/>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7" name="Rectangle 46"/>
          <p:cNvSpPr/>
          <p:nvPr/>
        </p:nvSpPr>
        <p:spPr>
          <a:xfrm>
            <a:off x="6982691" y="3564921"/>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8"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1639995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MISC</a:t>
            </a:r>
            <a:endParaRPr lang="en-US" dirty="0"/>
          </a:p>
        </p:txBody>
      </p:sp>
      <p:sp>
        <p:nvSpPr>
          <p:cNvPr id="3" name="Subtitle 2"/>
          <p:cNvSpPr>
            <a:spLocks noGrp="1"/>
          </p:cNvSpPr>
          <p:nvPr>
            <p:ph type="subTitle" idx="1"/>
          </p:nvPr>
        </p:nvSpPr>
        <p:spPr/>
        <p:txBody>
          <a:bodyPr/>
          <a:lstStyle/>
          <a:p>
            <a:endParaRPr lang="en-US"/>
          </a:p>
        </p:txBody>
      </p:sp>
      <p:sp>
        <p:nvSpPr>
          <p:cNvPr id="4" name="Text Placeholder 2"/>
          <p:cNvSpPr txBox="1">
            <a:spLocks/>
          </p:cNvSpPr>
          <p:nvPr/>
        </p:nvSpPr>
        <p:spPr>
          <a:xfrm>
            <a:off x="1066800" y="3275463"/>
            <a:ext cx="7772400" cy="1125140"/>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600" b="0" i="0" kern="1200" baseline="0">
                <a:solidFill>
                  <a:srgbClr val="F3D54E"/>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Arial" panose="020B0604020202020204" pitchFamily="34" charset="0"/>
              </a:defRPr>
            </a:lvl2pPr>
            <a:lvl3pPr marL="914400" indent="0" algn="l" defTabSz="457200" rtl="0" eaLnBrk="1" latinLnBrk="0" hangingPunct="1">
              <a:spcBef>
                <a:spcPts val="800"/>
              </a:spcBef>
              <a:buFont typeface="Intel Clear" panose="020B0604020203020204" pitchFamily="34" charset="0"/>
              <a:buNone/>
              <a:defRPr sz="1600" kern="1200">
                <a:solidFill>
                  <a:schemeClr val="tx1">
                    <a:tint val="75000"/>
                  </a:schemeClr>
                </a:solidFill>
                <a:latin typeface="+mn-lt"/>
                <a:ea typeface="+mn-ea"/>
                <a:cs typeface="Arial" panose="020B0604020202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Arial" panose="020B0604020202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Arial" panose="020B0604020202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16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Window Support     ● Out-of-order Processing    ● Memory Management</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1600"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Arial" panose="020B0604020202020204" pitchFamily="34" charset="0"/>
              </a:rPr>
              <a:t>● Resource Management    ● Web UI    ● Community Maturity</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smtClean="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44651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5613" y="1159442"/>
            <a:ext cx="8229600" cy="43674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Window Support</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2"/>
          <p:cNvSpPr txBox="1">
            <a:spLocks/>
          </p:cNvSpPr>
          <p:nvPr/>
        </p:nvSpPr>
        <p:spPr>
          <a:xfrm>
            <a:off x="455613" y="1931077"/>
            <a:ext cx="2964443" cy="37779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Sliding Window</a:t>
            </a:r>
            <a:endParaRPr kumimoji="0" lang="en-US" sz="14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4" name="Left Bracket 3"/>
          <p:cNvSpPr/>
          <p:nvPr/>
        </p:nvSpPr>
        <p:spPr>
          <a:xfrm>
            <a:off x="2222765" y="1946423"/>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5" name="Right Bracket 4"/>
          <p:cNvSpPr/>
          <p:nvPr/>
        </p:nvSpPr>
        <p:spPr>
          <a:xfrm>
            <a:off x="2911367" y="1939763"/>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6" name="Oval 5"/>
          <p:cNvSpPr/>
          <p:nvPr/>
        </p:nvSpPr>
        <p:spPr>
          <a:xfrm>
            <a:off x="2300000" y="197064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7" name="Oval 6"/>
          <p:cNvSpPr/>
          <p:nvPr/>
        </p:nvSpPr>
        <p:spPr>
          <a:xfrm>
            <a:off x="2558228" y="197064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8" name="Oval 7"/>
          <p:cNvSpPr/>
          <p:nvPr/>
        </p:nvSpPr>
        <p:spPr>
          <a:xfrm>
            <a:off x="2821337" y="197064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9" name="Left Bracket 8"/>
          <p:cNvSpPr/>
          <p:nvPr/>
        </p:nvSpPr>
        <p:spPr>
          <a:xfrm>
            <a:off x="3135845" y="1933973"/>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10" name="Right Bracket 9"/>
          <p:cNvSpPr/>
          <p:nvPr/>
        </p:nvSpPr>
        <p:spPr>
          <a:xfrm>
            <a:off x="4367612" y="1927313"/>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11" name="Oval 10"/>
          <p:cNvSpPr/>
          <p:nvPr/>
        </p:nvSpPr>
        <p:spPr>
          <a:xfrm>
            <a:off x="3213080" y="195819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2" name="Oval 11"/>
          <p:cNvSpPr/>
          <p:nvPr/>
        </p:nvSpPr>
        <p:spPr>
          <a:xfrm>
            <a:off x="3471308" y="195819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3" name="Oval 12"/>
          <p:cNvSpPr/>
          <p:nvPr/>
        </p:nvSpPr>
        <p:spPr>
          <a:xfrm>
            <a:off x="3734418" y="195819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4" name="Oval 13"/>
          <p:cNvSpPr/>
          <p:nvPr/>
        </p:nvSpPr>
        <p:spPr>
          <a:xfrm>
            <a:off x="3997527" y="1950991"/>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15" name="Oval 14"/>
          <p:cNvSpPr/>
          <p:nvPr/>
        </p:nvSpPr>
        <p:spPr>
          <a:xfrm>
            <a:off x="4271086" y="1951550"/>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cxnSp>
        <p:nvCxnSpPr>
          <p:cNvPr id="16" name="Straight Arrow Connector 15"/>
          <p:cNvCxnSpPr/>
          <p:nvPr/>
        </p:nvCxnSpPr>
        <p:spPr>
          <a:xfrm flipV="1">
            <a:off x="8279242" y="1717449"/>
            <a:ext cx="0" cy="307692"/>
          </a:xfrm>
          <a:prstGeom prst="straightConnector1">
            <a:avLst/>
          </a:prstGeom>
          <a:noFill/>
          <a:ln w="25400" cap="flat" cmpd="sng" algn="ctr">
            <a:solidFill>
              <a:srgbClr val="003C71"/>
            </a:solidFill>
            <a:prstDash val="solid"/>
            <a:tailEnd type="triangle"/>
          </a:ln>
          <a:effectLst/>
        </p:spPr>
      </p:cxnSp>
      <p:cxnSp>
        <p:nvCxnSpPr>
          <p:cNvPr id="17" name="Straight Arrow Connector 16"/>
          <p:cNvCxnSpPr/>
          <p:nvPr/>
        </p:nvCxnSpPr>
        <p:spPr>
          <a:xfrm>
            <a:off x="7521791" y="2039221"/>
            <a:ext cx="0" cy="286054"/>
          </a:xfrm>
          <a:prstGeom prst="straightConnector1">
            <a:avLst/>
          </a:prstGeom>
          <a:noFill/>
          <a:ln w="25400" cap="flat" cmpd="sng" algn="ctr">
            <a:solidFill>
              <a:srgbClr val="003C71"/>
            </a:solidFill>
            <a:prstDash val="solid"/>
            <a:tailEnd type="triangle"/>
          </a:ln>
          <a:effectLst/>
        </p:spPr>
      </p:cxnSp>
      <p:sp>
        <p:nvSpPr>
          <p:cNvPr id="18" name="TextBox 17"/>
          <p:cNvSpPr txBox="1"/>
          <p:nvPr/>
        </p:nvSpPr>
        <p:spPr>
          <a:xfrm>
            <a:off x="7397875" y="1348310"/>
            <a:ext cx="1602140" cy="307777"/>
          </a:xfrm>
          <a:prstGeom prst="rect">
            <a:avLst/>
          </a:prstGeom>
          <a:noFill/>
        </p:spPr>
        <p:txBody>
          <a:bodyPr wrap="square" rtlCol="0">
            <a:spAutoFit/>
          </a:bodyPr>
          <a:lstStyle/>
          <a:p>
            <a:pPr defTabSz="457200"/>
            <a:r>
              <a:rPr lang="en-US" sz="1400" dirty="0">
                <a:solidFill>
                  <a:prstClr val="black"/>
                </a:solidFill>
                <a:latin typeface="Intel Clear"/>
              </a:rPr>
              <a:t>smaller than gap</a:t>
            </a:r>
          </a:p>
        </p:txBody>
      </p:sp>
      <p:sp>
        <p:nvSpPr>
          <p:cNvPr id="19" name="TextBox 18"/>
          <p:cNvSpPr txBox="1"/>
          <p:nvPr/>
        </p:nvSpPr>
        <p:spPr>
          <a:xfrm>
            <a:off x="6863651" y="2363227"/>
            <a:ext cx="1372160" cy="307777"/>
          </a:xfrm>
          <a:prstGeom prst="rect">
            <a:avLst/>
          </a:prstGeom>
          <a:noFill/>
        </p:spPr>
        <p:txBody>
          <a:bodyPr wrap="square" rtlCol="0">
            <a:spAutoFit/>
          </a:bodyPr>
          <a:lstStyle/>
          <a:p>
            <a:pPr algn="ctr" defTabSz="457200"/>
            <a:r>
              <a:rPr lang="en-US" sz="1400" dirty="0">
                <a:solidFill>
                  <a:prstClr val="black"/>
                </a:solidFill>
                <a:latin typeface="Intel Clear"/>
              </a:rPr>
              <a:t>session gap</a:t>
            </a:r>
          </a:p>
        </p:txBody>
      </p:sp>
      <p:sp>
        <p:nvSpPr>
          <p:cNvPr id="20" name="TextBox 19"/>
          <p:cNvSpPr txBox="1"/>
          <p:nvPr/>
        </p:nvSpPr>
        <p:spPr>
          <a:xfrm>
            <a:off x="2498972" y="1748426"/>
            <a:ext cx="372370" cy="261610"/>
          </a:xfrm>
          <a:prstGeom prst="rect">
            <a:avLst/>
          </a:prstGeom>
          <a:noFill/>
        </p:spPr>
        <p:txBody>
          <a:bodyPr wrap="square" rtlCol="0">
            <a:spAutoFit/>
          </a:bodyPr>
          <a:lstStyle/>
          <a:p>
            <a:pPr defTabSz="457200"/>
            <a:r>
              <a:rPr lang="en-US" sz="1100" dirty="0" smtClean="0">
                <a:solidFill>
                  <a:prstClr val="black"/>
                </a:solidFill>
                <a:latin typeface="Intel Clear"/>
              </a:rPr>
              <a:t>t</a:t>
            </a:r>
            <a:endParaRPr lang="en-US" sz="1100" dirty="0">
              <a:solidFill>
                <a:prstClr val="black"/>
              </a:solidFill>
              <a:latin typeface="Intel Clear"/>
            </a:endParaRPr>
          </a:p>
        </p:txBody>
      </p:sp>
      <p:sp>
        <p:nvSpPr>
          <p:cNvPr id="21" name="TextBox 20"/>
          <p:cNvSpPr txBox="1"/>
          <p:nvPr/>
        </p:nvSpPr>
        <p:spPr>
          <a:xfrm>
            <a:off x="3684559" y="1731480"/>
            <a:ext cx="372370" cy="261610"/>
          </a:xfrm>
          <a:prstGeom prst="rect">
            <a:avLst/>
          </a:prstGeom>
          <a:noFill/>
        </p:spPr>
        <p:txBody>
          <a:bodyPr wrap="square" rtlCol="0">
            <a:spAutoFit/>
          </a:bodyPr>
          <a:lstStyle/>
          <a:p>
            <a:pPr defTabSz="457200"/>
            <a:r>
              <a:rPr lang="en-US" sz="1100" dirty="0" smtClean="0">
                <a:solidFill>
                  <a:prstClr val="black"/>
                </a:solidFill>
                <a:latin typeface="Intel Clear"/>
              </a:rPr>
              <a:t>t</a:t>
            </a:r>
            <a:endParaRPr lang="en-US" sz="1100" dirty="0">
              <a:solidFill>
                <a:prstClr val="black"/>
              </a:solidFill>
              <a:latin typeface="Intel Clear"/>
            </a:endParaRPr>
          </a:p>
        </p:txBody>
      </p:sp>
      <p:sp>
        <p:nvSpPr>
          <p:cNvPr id="22" name="Content Placeholder 2"/>
          <p:cNvSpPr txBox="1">
            <a:spLocks/>
          </p:cNvSpPr>
          <p:nvPr/>
        </p:nvSpPr>
        <p:spPr>
          <a:xfrm>
            <a:off x="455613" y="2396669"/>
            <a:ext cx="2964443" cy="37779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smtClean="0">
                <a:latin typeface="Intel Clear"/>
              </a:rPr>
              <a:t>Count Window</a:t>
            </a:r>
            <a:endParaRPr lang="en-US" sz="1400" dirty="0">
              <a:latin typeface="Intel Clear"/>
            </a:endParaRPr>
          </a:p>
        </p:txBody>
      </p:sp>
      <p:sp>
        <p:nvSpPr>
          <p:cNvPr id="23" name="Left Bracket 22"/>
          <p:cNvSpPr/>
          <p:nvPr/>
        </p:nvSpPr>
        <p:spPr>
          <a:xfrm>
            <a:off x="2222765" y="2425784"/>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24" name="Right Bracket 23"/>
          <p:cNvSpPr/>
          <p:nvPr/>
        </p:nvSpPr>
        <p:spPr>
          <a:xfrm>
            <a:off x="2911367" y="2419124"/>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25" name="Oval 24"/>
          <p:cNvSpPr/>
          <p:nvPr/>
        </p:nvSpPr>
        <p:spPr>
          <a:xfrm>
            <a:off x="2300000" y="245000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6" name="Oval 25"/>
          <p:cNvSpPr/>
          <p:nvPr/>
        </p:nvSpPr>
        <p:spPr>
          <a:xfrm>
            <a:off x="2558228" y="245000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7" name="Oval 26"/>
          <p:cNvSpPr/>
          <p:nvPr/>
        </p:nvSpPr>
        <p:spPr>
          <a:xfrm>
            <a:off x="2821337" y="245000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28" name="Left Bracket 27"/>
          <p:cNvSpPr/>
          <p:nvPr/>
        </p:nvSpPr>
        <p:spPr>
          <a:xfrm>
            <a:off x="3135845" y="2413334"/>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29" name="Right Bracket 28"/>
          <p:cNvSpPr/>
          <p:nvPr/>
        </p:nvSpPr>
        <p:spPr>
          <a:xfrm>
            <a:off x="3859575" y="2393529"/>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30" name="Oval 29"/>
          <p:cNvSpPr/>
          <p:nvPr/>
        </p:nvSpPr>
        <p:spPr>
          <a:xfrm>
            <a:off x="3213080" y="243755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1" name="Oval 30"/>
          <p:cNvSpPr/>
          <p:nvPr/>
        </p:nvSpPr>
        <p:spPr>
          <a:xfrm>
            <a:off x="3471308" y="243755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2" name="Oval 31"/>
          <p:cNvSpPr/>
          <p:nvPr/>
        </p:nvSpPr>
        <p:spPr>
          <a:xfrm>
            <a:off x="3726068" y="2435922"/>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3" name="Content Placeholder 2"/>
          <p:cNvSpPr txBox="1">
            <a:spLocks/>
          </p:cNvSpPr>
          <p:nvPr/>
        </p:nvSpPr>
        <p:spPr>
          <a:xfrm>
            <a:off x="4779918" y="1910954"/>
            <a:ext cx="2964443" cy="377799"/>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smtClean="0">
                <a:latin typeface="Intel Clear"/>
              </a:rPr>
              <a:t>Session Window</a:t>
            </a:r>
            <a:endParaRPr lang="en-US" sz="1400" dirty="0">
              <a:latin typeface="Intel Clear"/>
            </a:endParaRPr>
          </a:p>
        </p:txBody>
      </p:sp>
      <p:sp>
        <p:nvSpPr>
          <p:cNvPr id="34" name="Left Bracket 33"/>
          <p:cNvSpPr/>
          <p:nvPr/>
        </p:nvSpPr>
        <p:spPr>
          <a:xfrm>
            <a:off x="6528188" y="1952387"/>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35" name="Right Bracket 34"/>
          <p:cNvSpPr/>
          <p:nvPr/>
        </p:nvSpPr>
        <p:spPr>
          <a:xfrm>
            <a:off x="7216790" y="1945727"/>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36" name="Oval 35"/>
          <p:cNvSpPr/>
          <p:nvPr/>
        </p:nvSpPr>
        <p:spPr>
          <a:xfrm>
            <a:off x="6605423" y="1976605"/>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7" name="Oval 36"/>
          <p:cNvSpPr/>
          <p:nvPr/>
        </p:nvSpPr>
        <p:spPr>
          <a:xfrm>
            <a:off x="6863651" y="1976605"/>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8" name="Oval 37"/>
          <p:cNvSpPr/>
          <p:nvPr/>
        </p:nvSpPr>
        <p:spPr>
          <a:xfrm>
            <a:off x="7126760" y="1976605"/>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39" name="Left Bracket 38"/>
          <p:cNvSpPr/>
          <p:nvPr/>
        </p:nvSpPr>
        <p:spPr>
          <a:xfrm>
            <a:off x="7703121" y="1940202"/>
            <a:ext cx="130141" cy="195657"/>
          </a:xfrm>
          <a:prstGeom prst="lef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40" name="Right Bracket 39"/>
          <p:cNvSpPr/>
          <p:nvPr/>
        </p:nvSpPr>
        <p:spPr>
          <a:xfrm>
            <a:off x="8768608" y="1920397"/>
            <a:ext cx="123672" cy="195657"/>
          </a:xfrm>
          <a:prstGeom prst="rightBracket">
            <a:avLst/>
          </a:prstGeom>
          <a:noFill/>
          <a:ln w="25400" cap="flat" cmpd="sng" algn="ctr">
            <a:solidFill>
              <a:srgbClr val="003C71"/>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41" name="Oval 40"/>
          <p:cNvSpPr/>
          <p:nvPr/>
        </p:nvSpPr>
        <p:spPr>
          <a:xfrm>
            <a:off x="7780356" y="1964420"/>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42" name="Oval 41"/>
          <p:cNvSpPr/>
          <p:nvPr/>
        </p:nvSpPr>
        <p:spPr>
          <a:xfrm>
            <a:off x="8001640" y="1964420"/>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43" name="Oval 42"/>
          <p:cNvSpPr/>
          <p:nvPr/>
        </p:nvSpPr>
        <p:spPr>
          <a:xfrm>
            <a:off x="8635101" y="1962790"/>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44" name="Oval 43"/>
          <p:cNvSpPr/>
          <p:nvPr/>
        </p:nvSpPr>
        <p:spPr>
          <a:xfrm>
            <a:off x="8419684" y="1962790"/>
            <a:ext cx="137160" cy="137160"/>
          </a:xfrm>
          <a:prstGeom prst="ellipse">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Intel Clear"/>
              <a:ea typeface="+mn-ea"/>
              <a:cs typeface="+mn-cs"/>
            </a:endParaRPr>
          </a:p>
        </p:txBody>
      </p:sp>
      <p:cxnSp>
        <p:nvCxnSpPr>
          <p:cNvPr id="45" name="Straight Arrow Connector 44"/>
          <p:cNvCxnSpPr>
            <a:stCxn id="42" idx="6"/>
            <a:endCxn id="44" idx="2"/>
          </p:cNvCxnSpPr>
          <p:nvPr/>
        </p:nvCxnSpPr>
        <p:spPr>
          <a:xfrm flipV="1">
            <a:off x="8138800" y="2031370"/>
            <a:ext cx="280884" cy="1630"/>
          </a:xfrm>
          <a:prstGeom prst="straightConnector1">
            <a:avLst/>
          </a:prstGeom>
          <a:noFill/>
          <a:ln w="25400" cap="flat" cmpd="sng" algn="ctr">
            <a:solidFill>
              <a:srgbClr val="003C71"/>
            </a:solidFill>
            <a:prstDash val="solid"/>
            <a:headEnd type="triangle"/>
            <a:tailEnd type="triangle"/>
          </a:ln>
          <a:effectLst/>
        </p:spPr>
      </p:cxnSp>
      <p:cxnSp>
        <p:nvCxnSpPr>
          <p:cNvPr id="46" name="Straight Arrow Connector 45"/>
          <p:cNvCxnSpPr>
            <a:stCxn id="35" idx="2"/>
            <a:endCxn id="39" idx="1"/>
          </p:cNvCxnSpPr>
          <p:nvPr/>
        </p:nvCxnSpPr>
        <p:spPr>
          <a:xfrm flipV="1">
            <a:off x="7340462" y="2038031"/>
            <a:ext cx="362659" cy="5525"/>
          </a:xfrm>
          <a:prstGeom prst="straightConnector1">
            <a:avLst/>
          </a:prstGeom>
          <a:noFill/>
          <a:ln w="25400" cap="flat" cmpd="sng" algn="ctr">
            <a:solidFill>
              <a:srgbClr val="003C71"/>
            </a:solidFill>
            <a:prstDash val="solid"/>
            <a:headEnd type="triangle"/>
            <a:tailEnd type="triangle"/>
          </a:ln>
          <a:effectLst/>
        </p:spPr>
      </p:cxnSp>
      <p:graphicFrame>
        <p:nvGraphicFramePr>
          <p:cNvPr id="47" name="Content Placeholder 8"/>
          <p:cNvGraphicFramePr>
            <a:graphicFrameLocks/>
          </p:cNvGraphicFramePr>
          <p:nvPr>
            <p:extLst>
              <p:ext uri="{D42A27DB-BD31-4B8C-83A1-F6EECF244321}">
                <p14:modId xmlns:p14="http://schemas.microsoft.com/office/powerpoint/2010/main" val="1795048162"/>
              </p:ext>
            </p:extLst>
          </p:nvPr>
        </p:nvGraphicFramePr>
        <p:xfrm>
          <a:off x="505947" y="2716340"/>
          <a:ext cx="7701923" cy="2835677"/>
        </p:xfrm>
        <a:graphic>
          <a:graphicData uri="http://schemas.openxmlformats.org/drawingml/2006/table">
            <a:tbl>
              <a:tblPr firstRow="1" bandRow="1"/>
              <a:tblGrid>
                <a:gridCol w="1332089">
                  <a:extLst>
                    <a:ext uri="{9D8B030D-6E8A-4147-A177-3AD203B41FA5}">
                      <a16:colId xmlns:a16="http://schemas.microsoft.com/office/drawing/2014/main" xmlns="" val="20000"/>
                    </a:ext>
                  </a:extLst>
                </a:gridCol>
                <a:gridCol w="2123278">
                  <a:extLst>
                    <a:ext uri="{9D8B030D-6E8A-4147-A177-3AD203B41FA5}">
                      <a16:colId xmlns:a16="http://schemas.microsoft.com/office/drawing/2014/main" xmlns="" val="20002"/>
                    </a:ext>
                  </a:extLst>
                </a:gridCol>
                <a:gridCol w="2123278">
                  <a:extLst>
                    <a:ext uri="{9D8B030D-6E8A-4147-A177-3AD203B41FA5}">
                      <a16:colId xmlns:a16="http://schemas.microsoft.com/office/drawing/2014/main" xmlns="" val="20003"/>
                    </a:ext>
                  </a:extLst>
                </a:gridCol>
                <a:gridCol w="2123278"/>
              </a:tblGrid>
              <a:tr h="417329">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Sliding Window</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Count Window</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Session Window</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extLst>
                  <a:ext uri="{0D108BD9-81ED-4DB2-BD59-A6C34878D82A}">
                    <a16:rowId xmlns:a16="http://schemas.microsoft.com/office/drawing/2014/main" xmlns="" val="10000"/>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accent5"/>
                          </a:solidFill>
                          <a:latin typeface="+mn-lt"/>
                          <a:ea typeface="+mn-ea"/>
                          <a:cs typeface="+mn-cs"/>
                        </a:rPr>
                        <a:t>X</a:t>
                      </a:r>
                      <a:endParaRPr lang="en-US" sz="1400" b="0" i="0" dirty="0" smtClean="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0" i="0" kern="1200" dirty="0" smtClean="0">
                          <a:solidFill>
                            <a:schemeClr val="accent5"/>
                          </a:solidFill>
                          <a:latin typeface="+mn-lt"/>
                          <a:ea typeface="+mn-ea"/>
                          <a:cs typeface="+mn-cs"/>
                        </a:rPr>
                        <a:t>X˚</a:t>
                      </a:r>
                      <a:endParaRPr lang="en-US" sz="1400" b="0" i="0" kern="1200" dirty="0">
                        <a:solidFill>
                          <a:schemeClr val="accent5"/>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accent5"/>
                          </a:solidFill>
                          <a:latin typeface="+mn-lt"/>
                          <a:ea typeface="+mn-ea"/>
                          <a:cs typeface="+mn-cs"/>
                        </a:rPr>
                        <a:t>X</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algn="ctr" defTabSz="457200" rtl="0" eaLnBrk="1" latinLnBrk="0" hangingPunct="1"/>
                      <a:r>
                        <a:rPr lang="en-US" sz="1400" b="0" i="0" kern="1200" dirty="0" smtClean="0">
                          <a:solidFill>
                            <a:schemeClr val="accent5"/>
                          </a:solidFill>
                          <a:latin typeface="+mn-lt"/>
                          <a:ea typeface="+mn-ea"/>
                          <a:cs typeface="+mn-cs"/>
                        </a:rPr>
                        <a:t>X</a:t>
                      </a:r>
                      <a:endParaRPr lang="en-US" sz="1400" b="0" i="0" kern="1200" dirty="0">
                        <a:solidFill>
                          <a:schemeClr val="accent5"/>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algn="ctr" defTabSz="457200" rtl="0" eaLnBrk="1" latinLnBrk="0" hangingPunct="1"/>
                      <a:r>
                        <a:rPr lang="en-US" sz="1400" b="0" i="0" kern="1200" dirty="0" smtClean="0">
                          <a:solidFill>
                            <a:schemeClr val="accent5"/>
                          </a:solidFill>
                          <a:latin typeface="+mn-lt"/>
                          <a:ea typeface="+mn-ea"/>
                          <a:cs typeface="+mn-cs"/>
                        </a:rPr>
                        <a:t>X</a:t>
                      </a:r>
                      <a:endParaRPr lang="en-US" sz="1400" b="0" i="0" kern="1200" dirty="0">
                        <a:solidFill>
                          <a:schemeClr val="accent5"/>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algn="ctr" defTabSz="457200" rtl="0" eaLnBrk="1" latinLnBrk="0" hangingPunct="1"/>
                      <a:r>
                        <a:rPr lang="en-US" sz="1400" b="0" i="0" kern="1200" dirty="0" smtClean="0">
                          <a:solidFill>
                            <a:schemeClr val="accent5"/>
                          </a:solidFill>
                          <a:latin typeface="+mn-lt"/>
                          <a:ea typeface="+mn-ea"/>
                          <a:cs typeface="+mn-cs"/>
                        </a:rPr>
                        <a:t>X</a:t>
                      </a:r>
                      <a:endParaRPr lang="en-US" sz="1400" b="0" i="0" kern="1200" dirty="0">
                        <a:solidFill>
                          <a:schemeClr val="accent5"/>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b="0" i="0" dirty="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03058">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400" b="0" dirty="0">
                        <a:latin typeface="+mn-lt"/>
                      </a:endParaRPr>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kern="1200" dirty="0" smtClean="0">
                          <a:solidFill>
                            <a:schemeClr val="accent5"/>
                          </a:solidFill>
                          <a:latin typeface="+mn-lt"/>
                          <a:ea typeface="+mn-ea"/>
                          <a:cs typeface="+mn-cs"/>
                        </a:rPr>
                        <a:t>X</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accent5"/>
                          </a:solidFill>
                          <a:latin typeface="+mn-lt"/>
                          <a:ea typeface="+mn-ea"/>
                          <a:cs typeface="+mn-cs"/>
                        </a:rPr>
                        <a:t>X</a:t>
                      </a:r>
                      <a:endParaRPr lang="en-US" sz="1400" b="0" i="0" dirty="0" smtClean="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accent5"/>
                          </a:solidFill>
                          <a:latin typeface="+mn-lt"/>
                          <a:ea typeface="+mn-ea"/>
                          <a:cs typeface="+mn-cs"/>
                        </a:rPr>
                        <a:t>X</a:t>
                      </a:r>
                      <a:endParaRPr lang="en-US" sz="1400" b="0" i="0" dirty="0" smtClean="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Rectangle 47"/>
          <p:cNvSpPr/>
          <p:nvPr/>
        </p:nvSpPr>
        <p:spPr>
          <a:xfrm>
            <a:off x="517398" y="3147869"/>
            <a:ext cx="1313082" cy="365760"/>
          </a:xfrm>
          <a:prstGeom prst="rect">
            <a:avLst/>
          </a:prstGeom>
          <a:solidFill>
            <a:srgbClr val="0071C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49" name="Rectangle 48"/>
          <p:cNvSpPr/>
          <p:nvPr/>
        </p:nvSpPr>
        <p:spPr>
          <a:xfrm>
            <a:off x="510776" y="4764042"/>
            <a:ext cx="1316736" cy="36576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a:t>
            </a: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0" name="Rectangle 49"/>
          <p:cNvSpPr/>
          <p:nvPr/>
        </p:nvSpPr>
        <p:spPr>
          <a:xfrm>
            <a:off x="505041" y="3549046"/>
            <a:ext cx="1316736" cy="36576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51" name="Rectangle 50"/>
          <p:cNvSpPr/>
          <p:nvPr/>
        </p:nvSpPr>
        <p:spPr>
          <a:xfrm>
            <a:off x="510775" y="3952804"/>
            <a:ext cx="1316736" cy="36576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52" name="Rectangle 51"/>
          <p:cNvSpPr/>
          <p:nvPr/>
        </p:nvSpPr>
        <p:spPr>
          <a:xfrm>
            <a:off x="510775" y="4368965"/>
            <a:ext cx="1316736" cy="36576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a:t>
            </a: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53" name="Rectangle 52"/>
          <p:cNvSpPr/>
          <p:nvPr/>
        </p:nvSpPr>
        <p:spPr>
          <a:xfrm>
            <a:off x="510777" y="5164734"/>
            <a:ext cx="1316736" cy="36576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4" name="Slide Number Placeholder 4"/>
          <p:cNvSpPr txBox="1">
            <a:spLocks/>
          </p:cNvSpPr>
          <p:nvPr/>
        </p:nvSpPr>
        <p:spPr>
          <a:xfrm>
            <a:off x="6872352" y="5674981"/>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19</a:t>
            </a:fld>
            <a:endParaRPr lang="en-US" dirty="0">
              <a:solidFill>
                <a:prstClr val="white"/>
              </a:solidFill>
              <a:latin typeface="Intel Clear"/>
            </a:endParaRPr>
          </a:p>
        </p:txBody>
      </p:sp>
      <p:sp>
        <p:nvSpPr>
          <p:cNvPr id="55"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92608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440917" y="1203325"/>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Overview</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5" name="Content Placeholder 2"/>
          <p:cNvSpPr txBox="1">
            <a:spLocks/>
          </p:cNvSpPr>
          <p:nvPr/>
        </p:nvSpPr>
        <p:spPr>
          <a:xfrm>
            <a:off x="440917" y="2096520"/>
            <a:ext cx="4186445" cy="2297257"/>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 Streaming Core</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 MISC</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 Performance Benchmark</a:t>
            </a: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6" name="Rounded Rectangle 5"/>
          <p:cNvSpPr/>
          <p:nvPr/>
        </p:nvSpPr>
        <p:spPr>
          <a:xfrm>
            <a:off x="4850685" y="1456613"/>
            <a:ext cx="3596509" cy="3962399"/>
          </a:xfrm>
          <a:prstGeom prst="roundRect">
            <a:avLst>
              <a:gd name="adj" fmla="val 8905"/>
            </a:avLst>
          </a:prstGeom>
          <a:noFill/>
          <a:ln w="25400" cap="flat" cmpd="sng" algn="ctr">
            <a:solidFill>
              <a:srgbClr val="B1BABF"/>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Intel Clear"/>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1407" y="1083339"/>
            <a:ext cx="733098" cy="80573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4079" y="2185141"/>
            <a:ext cx="1250483" cy="92480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9812" y="2414773"/>
            <a:ext cx="1658954" cy="60551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206" y="3490221"/>
            <a:ext cx="1428750" cy="73580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3581" y="4617560"/>
            <a:ext cx="1716603" cy="596504"/>
          </a:xfrm>
          <a:prstGeom prst="rect">
            <a:avLst/>
          </a:prstGeom>
        </p:spPr>
      </p:pic>
      <p:sp>
        <p:nvSpPr>
          <p:cNvPr id="12" name="TextBox 11"/>
          <p:cNvSpPr txBox="1"/>
          <p:nvPr/>
        </p:nvSpPr>
        <p:spPr>
          <a:xfrm>
            <a:off x="383582" y="4669590"/>
            <a:ext cx="4301114" cy="492443"/>
          </a:xfrm>
          <a:prstGeom prst="rect">
            <a:avLst/>
          </a:prstGeom>
          <a:noFill/>
        </p:spPr>
        <p:txBody>
          <a:bodyPr vert="horz" wrap="square" lIns="0" tIns="0" rIns="0" bIns="0" rtlCol="0">
            <a:spAutoFit/>
          </a:bodyPr>
          <a:lstStyle/>
          <a:p>
            <a:pPr defTabSz="457200"/>
            <a:r>
              <a:rPr lang="en-US" sz="3200" b="1" dirty="0" smtClean="0">
                <a:solidFill>
                  <a:srgbClr val="FC4C02"/>
                </a:solidFill>
                <a:latin typeface="Intel Clear"/>
              </a:rPr>
              <a:t>Choose your weapon !</a:t>
            </a:r>
          </a:p>
        </p:txBody>
      </p:sp>
      <p:sp>
        <p:nvSpPr>
          <p:cNvPr id="13" name="Slide Number Placeholder 15"/>
          <p:cNvSpPr txBox="1">
            <a:spLocks/>
          </p:cNvSpPr>
          <p:nvPr/>
        </p:nvSpPr>
        <p:spPr>
          <a:xfrm>
            <a:off x="6857656" y="5717582"/>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78D282-2C90-40E4-9B96-D557EF812798}" type="slidenum">
              <a:rPr lang="en-US" smtClean="0">
                <a:solidFill>
                  <a:prstClr val="white"/>
                </a:solidFill>
                <a:latin typeface="Intel Clear"/>
              </a:rPr>
              <a:pPr/>
              <a:t>2</a:t>
            </a:fld>
            <a:endParaRPr lang="en-US">
              <a:solidFill>
                <a:prstClr val="white"/>
              </a:solidFill>
              <a:latin typeface="Intel Clear"/>
            </a:endParaRPr>
          </a:p>
        </p:txBody>
      </p:sp>
      <p:pic>
        <p:nvPicPr>
          <p:cNvPr id="15" name="Picture 2" descr="C:\Users\huafengw\Desktop\Untitl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6959" y="3261757"/>
            <a:ext cx="1364660" cy="1192734"/>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939060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5613" y="1180596"/>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Out-of-order Processing</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ontent Placeholder 8"/>
          <p:cNvGraphicFramePr>
            <a:graphicFrameLocks/>
          </p:cNvGraphicFramePr>
          <p:nvPr>
            <p:extLst>
              <p:ext uri="{D42A27DB-BD31-4B8C-83A1-F6EECF244321}">
                <p14:modId xmlns:p14="http://schemas.microsoft.com/office/powerpoint/2010/main" val="4081446054"/>
              </p:ext>
            </p:extLst>
          </p:nvPr>
        </p:nvGraphicFramePr>
        <p:xfrm>
          <a:off x="455613" y="1720211"/>
          <a:ext cx="7783223" cy="3786909"/>
        </p:xfrm>
        <a:graphic>
          <a:graphicData uri="http://schemas.openxmlformats.org/drawingml/2006/table">
            <a:tbl>
              <a:tblPr firstRow="1" bandRow="1"/>
              <a:tblGrid>
                <a:gridCol w="1382423">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2133600">
                  <a:extLst>
                    <a:ext uri="{9D8B030D-6E8A-4147-A177-3AD203B41FA5}">
                      <a16:colId xmlns:a16="http://schemas.microsoft.com/office/drawing/2014/main" xmlns="" val="20003"/>
                    </a:ext>
                  </a:extLst>
                </a:gridCol>
                <a:gridCol w="2133600"/>
              </a:tblGrid>
              <a:tr h="540987">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altLang="zh-CN" sz="1400" b="0" dirty="0" smtClean="0"/>
                        <a:t>Processing Time</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Event</a:t>
                      </a:r>
                      <a:r>
                        <a:rPr lang="en-US" sz="1400" b="0" baseline="0" dirty="0" smtClean="0"/>
                        <a:t> Time</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28575"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t>Watermark</a:t>
                      </a:r>
                      <a:endParaRPr lang="en-US" sz="1400" b="0" dirty="0"/>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28575"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extLst>
                  <a:ext uri="{0D108BD9-81ED-4DB2-BD59-A6C34878D82A}">
                    <a16:rowId xmlns:a16="http://schemas.microsoft.com/office/drawing/2014/main" xmlns="" val="10000"/>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kern="1200" dirty="0" smtClean="0">
                        <a:solidFill>
                          <a:schemeClr val="tx1"/>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accent5"/>
                          </a:solidFill>
                          <a:latin typeface="+mn-lt"/>
                          <a:ea typeface="+mn-ea"/>
                          <a:cs typeface="+mn-cs"/>
                        </a:rPr>
                        <a:t>X</a:t>
                      </a:r>
                      <a:r>
                        <a:rPr lang="en-US" altLang="zh-CN" sz="1400" b="0" i="0" kern="1200" dirty="0" smtClean="0">
                          <a:solidFill>
                            <a:schemeClr val="accent5"/>
                          </a:solidFill>
                          <a:latin typeface="+mn-lt"/>
                          <a:ea typeface="+mn-ea"/>
                          <a:cs typeface="+mn-cs"/>
                        </a:rPr>
                        <a:t>˚</a:t>
                      </a:r>
                      <a:endParaRPr lang="en-US" sz="1400" b="0" i="0" kern="1200" dirty="0" smtClean="0">
                        <a:solidFill>
                          <a:schemeClr val="accent5"/>
                        </a:solidFill>
                        <a:latin typeface="+mn-lt"/>
                        <a:ea typeface="+mn-ea"/>
                        <a:cs typeface="+mn-cs"/>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chemeClr val="accent5"/>
                          </a:solidFill>
                          <a:latin typeface="+mn-lt"/>
                        </a:rPr>
                        <a:t>X</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chemeClr val="accent5"/>
                          </a:solidFill>
                          <a:latin typeface="+mn-lt"/>
                        </a:rPr>
                        <a:t>X</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540987">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0" i="0" dirty="0" smtClean="0">
                          <a:solidFill>
                            <a:schemeClr val="accent5"/>
                          </a:solidFill>
                          <a:latin typeface="+mn-lt"/>
                        </a:rPr>
                        <a:t>X</a:t>
                      </a:r>
                      <a:endParaRPr lang="en-US" sz="1400" b="0" i="0" dirty="0" smtClean="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28575"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chemeClr val="accent5"/>
                          </a:solidFill>
                          <a:latin typeface="+mn-lt"/>
                        </a:rPr>
                        <a:t>X</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28575"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11"/>
          <p:cNvSpPr txBox="1">
            <a:spLocks/>
          </p:cNvSpPr>
          <p:nvPr/>
        </p:nvSpPr>
        <p:spPr>
          <a:xfrm>
            <a:off x="6872352" y="5694853"/>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78D282-2C90-40E4-9B96-D557EF812798}" type="slidenum">
              <a:rPr lang="en-US" smtClean="0">
                <a:solidFill>
                  <a:prstClr val="white"/>
                </a:solidFill>
                <a:latin typeface="Intel Clear"/>
              </a:rPr>
              <a:pPr/>
              <a:t>20</a:t>
            </a:fld>
            <a:endParaRPr lang="en-US">
              <a:solidFill>
                <a:prstClr val="white"/>
              </a:solidFill>
              <a:latin typeface="Intel Clear"/>
            </a:endParaRPr>
          </a:p>
        </p:txBody>
      </p:sp>
      <p:sp>
        <p:nvSpPr>
          <p:cNvPr id="5" name="Rectangle 4"/>
          <p:cNvSpPr>
            <a:spLocks/>
          </p:cNvSpPr>
          <p:nvPr/>
        </p:nvSpPr>
        <p:spPr>
          <a:xfrm>
            <a:off x="466063" y="2301888"/>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 name="Rectangle 5"/>
          <p:cNvSpPr/>
          <p:nvPr/>
        </p:nvSpPr>
        <p:spPr>
          <a:xfrm>
            <a:off x="469327" y="2843510"/>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7" name="Rectangle 6"/>
          <p:cNvSpPr/>
          <p:nvPr/>
        </p:nvSpPr>
        <p:spPr>
          <a:xfrm>
            <a:off x="469327" y="4469178"/>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 name="Rectangle 7"/>
          <p:cNvSpPr/>
          <p:nvPr/>
        </p:nvSpPr>
        <p:spPr>
          <a:xfrm>
            <a:off x="466063" y="3394240"/>
            <a:ext cx="1347432"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469327" y="3916559"/>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0" name="Rectangle 9"/>
          <p:cNvSpPr/>
          <p:nvPr/>
        </p:nvSpPr>
        <p:spPr>
          <a:xfrm>
            <a:off x="466063" y="5012190"/>
            <a:ext cx="1347432"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187121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3300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Memory Management</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3126736511"/>
              </p:ext>
            </p:extLst>
          </p:nvPr>
        </p:nvGraphicFramePr>
        <p:xfrm>
          <a:off x="455611" y="1673907"/>
          <a:ext cx="7783223" cy="3777672"/>
        </p:xfrm>
        <a:graphic>
          <a:graphicData uri="http://schemas.openxmlformats.org/drawingml/2006/table">
            <a:tbl>
              <a:tblPr firstRow="1" bandRow="1"/>
              <a:tblGrid>
                <a:gridCol w="1373189">
                  <a:extLst>
                    <a:ext uri="{9D8B030D-6E8A-4147-A177-3AD203B41FA5}">
                      <a16:colId xmlns:a16="http://schemas.microsoft.com/office/drawing/2014/main" xmlns="" val="20000"/>
                    </a:ext>
                  </a:extLst>
                </a:gridCol>
                <a:gridCol w="2136678"/>
                <a:gridCol w="2136678">
                  <a:extLst>
                    <a:ext uri="{9D8B030D-6E8A-4147-A177-3AD203B41FA5}">
                      <a16:colId xmlns:a16="http://schemas.microsoft.com/office/drawing/2014/main" xmlns="" val="20001"/>
                    </a:ext>
                  </a:extLst>
                </a:gridCol>
                <a:gridCol w="2136678">
                  <a:extLst>
                    <a:ext uri="{9D8B030D-6E8A-4147-A177-3AD203B41FA5}">
                      <a16:colId xmlns:a16="http://schemas.microsoft.com/office/drawing/2014/main" xmlns="" val="20002"/>
                    </a:ext>
                  </a:extLst>
                </a:gridCol>
              </a:tblGrid>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lvl="0" algn="ctr"/>
                      <a:endParaRPr lang="en-US" sz="1400" dirty="0">
                        <a:solidFill>
                          <a:schemeClr val="bg1"/>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lvl="0" algn="ctr"/>
                      <a:r>
                        <a:rPr lang="en-US" sz="1400" dirty="0" smtClean="0">
                          <a:solidFill>
                            <a:schemeClr val="bg1"/>
                          </a:solidFill>
                        </a:rPr>
                        <a:t>JVM</a:t>
                      </a:r>
                      <a:r>
                        <a:rPr lang="en-US" sz="1400" baseline="0" dirty="0" smtClean="0">
                          <a:solidFill>
                            <a:schemeClr val="bg1"/>
                          </a:solidFill>
                        </a:rPr>
                        <a:t> Manage</a:t>
                      </a:r>
                      <a:endParaRPr lang="en-US" sz="1400" dirty="0">
                        <a:solidFill>
                          <a:schemeClr val="bg1"/>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lvl="0" algn="ctr"/>
                      <a:r>
                        <a:rPr lang="en-US" sz="1400" dirty="0" smtClean="0">
                          <a:solidFill>
                            <a:schemeClr val="bg1"/>
                          </a:solidFill>
                        </a:rPr>
                        <a:t>Self Manage</a:t>
                      </a:r>
                      <a:r>
                        <a:rPr lang="en-US" sz="1400" baseline="0" dirty="0" smtClean="0">
                          <a:solidFill>
                            <a:schemeClr val="bg1"/>
                          </a:solidFill>
                        </a:rPr>
                        <a:t> on-heap</a:t>
                      </a:r>
                      <a:endParaRPr lang="en-US" sz="1400" dirty="0">
                        <a:solidFill>
                          <a:schemeClr val="bg1"/>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lvl="0" algn="ctr"/>
                      <a:r>
                        <a:rPr lang="en-US" sz="1400" dirty="0" smtClean="0">
                          <a:solidFill>
                            <a:schemeClr val="bg1"/>
                          </a:solidFill>
                        </a:rPr>
                        <a:t>Self</a:t>
                      </a:r>
                      <a:r>
                        <a:rPr lang="en-US" sz="1400" baseline="0" dirty="0" smtClean="0">
                          <a:solidFill>
                            <a:schemeClr val="bg1"/>
                          </a:solidFill>
                        </a:rPr>
                        <a:t> Manage off-heap</a:t>
                      </a:r>
                      <a:endParaRPr lang="en-US" sz="1400" dirty="0">
                        <a:solidFill>
                          <a:schemeClr val="bg1"/>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extLst>
                  <a:ext uri="{0D108BD9-81ED-4DB2-BD59-A6C34878D82A}">
                    <a16:rowId xmlns:a16="http://schemas.microsoft.com/office/drawing/2014/main" xmlns="" val="10000"/>
                  </a:ext>
                </a:extLst>
              </a:tr>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endParaRPr lang="en-US" sz="1400" dirty="0"/>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smtClean="0">
                        <a:solidFill>
                          <a:srgbClr val="000000"/>
                        </a:solidFill>
                        <a:latin typeface="+mn-lt"/>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smtClean="0">
                        <a:solidFill>
                          <a:srgbClr val="000000"/>
                        </a:solidFill>
                        <a:latin typeface="+mn-lt"/>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l"/>
                      <a:endParaRPr lang="en-US" sz="1400" dirty="0"/>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l"/>
                      <a:endParaRPr lang="en-US" sz="1400" dirty="0"/>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r>
                        <a:rPr lang="en-US" sz="1400" dirty="0" smtClean="0">
                          <a:solidFill>
                            <a:schemeClr val="accent5"/>
                          </a:solidFill>
                        </a:rPr>
                        <a:t>X</a:t>
                      </a:r>
                      <a:endParaRPr lang="en-US" sz="1400" dirty="0">
                        <a:solidFill>
                          <a:schemeClr val="accent5"/>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r>
                        <a:rPr lang="en-US" sz="1400" dirty="0" smtClean="0">
                          <a:solidFill>
                            <a:schemeClr val="accent5"/>
                          </a:solidFill>
                        </a:rPr>
                        <a:t>X</a:t>
                      </a:r>
                      <a:endParaRPr lang="en-US" sz="1400" dirty="0">
                        <a:solidFill>
                          <a:schemeClr val="accent5"/>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l"/>
                      <a:endParaRPr lang="en-US" sz="1400" dirty="0"/>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r>
                        <a:rPr lang="en-US" sz="1400" dirty="0" smtClean="0">
                          <a:solidFill>
                            <a:schemeClr val="accent5"/>
                          </a:solidFill>
                        </a:rPr>
                        <a:t>X</a:t>
                      </a:r>
                      <a:endParaRPr lang="en-US" sz="1400" dirty="0">
                        <a:solidFill>
                          <a:schemeClr val="accent5"/>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r>
                        <a:rPr lang="en-US" sz="1400" dirty="0" smtClean="0">
                          <a:solidFill>
                            <a:schemeClr val="accent5"/>
                          </a:solidFill>
                        </a:rPr>
                        <a:t>X</a:t>
                      </a:r>
                      <a:endParaRPr lang="en-US" sz="1400" dirty="0">
                        <a:solidFill>
                          <a:schemeClr val="accent5"/>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r h="629612">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l"/>
                      <a:endParaRPr lang="en-US" sz="1400" dirty="0"/>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algn="ctr"/>
                      <a:r>
                        <a:rPr lang="en-US" sz="1400" dirty="0" smtClean="0">
                          <a:solidFill>
                            <a:schemeClr val="accent5"/>
                          </a:solidFill>
                        </a:rPr>
                        <a:t>X</a:t>
                      </a:r>
                      <a:endParaRPr lang="en-US" sz="1400" dirty="0">
                        <a:solidFill>
                          <a:schemeClr val="accent5"/>
                        </a:solidFill>
                      </a:endParaRP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Intel Clear"/>
                        </a:defRPr>
                      </a:lvl1pPr>
                      <a:lvl2pPr marL="457200" algn="l" defTabSz="914400" rtl="0" eaLnBrk="1" latinLnBrk="0" hangingPunct="1">
                        <a:defRPr sz="1800" kern="1200">
                          <a:solidFill>
                            <a:schemeClr val="tx1"/>
                          </a:solidFill>
                          <a:latin typeface="Intel Clear"/>
                        </a:defRPr>
                      </a:lvl2pPr>
                      <a:lvl3pPr marL="914400" algn="l" defTabSz="914400" rtl="0" eaLnBrk="1" latinLnBrk="0" hangingPunct="1">
                        <a:defRPr sz="1800" kern="1200">
                          <a:solidFill>
                            <a:schemeClr val="tx1"/>
                          </a:solidFill>
                          <a:latin typeface="Intel Clear"/>
                        </a:defRPr>
                      </a:lvl3pPr>
                      <a:lvl4pPr marL="1371600" algn="l" defTabSz="914400" rtl="0" eaLnBrk="1" latinLnBrk="0" hangingPunct="1">
                        <a:defRPr sz="1800" kern="1200">
                          <a:solidFill>
                            <a:schemeClr val="tx1"/>
                          </a:solidFill>
                          <a:latin typeface="Intel Clear"/>
                        </a:defRPr>
                      </a:lvl4pPr>
                      <a:lvl5pPr marL="1828800" algn="l" defTabSz="914400" rtl="0" eaLnBrk="1" latinLnBrk="0" hangingPunct="1">
                        <a:defRPr sz="1800" kern="1200">
                          <a:solidFill>
                            <a:schemeClr val="tx1"/>
                          </a:solidFill>
                          <a:latin typeface="Intel Clear"/>
                        </a:defRPr>
                      </a:lvl5pPr>
                      <a:lvl6pPr marL="2286000" algn="l" defTabSz="914400" rtl="0" eaLnBrk="1" latinLnBrk="0" hangingPunct="1">
                        <a:defRPr sz="1800" kern="1200">
                          <a:solidFill>
                            <a:schemeClr val="tx1"/>
                          </a:solidFill>
                          <a:latin typeface="Intel Clear"/>
                        </a:defRPr>
                      </a:lvl6pPr>
                      <a:lvl7pPr marL="2743200" algn="l" defTabSz="914400" rtl="0" eaLnBrk="1" latinLnBrk="0" hangingPunct="1">
                        <a:defRPr sz="1800" kern="1200">
                          <a:solidFill>
                            <a:schemeClr val="tx1"/>
                          </a:solidFill>
                          <a:latin typeface="Intel Clear"/>
                        </a:defRPr>
                      </a:lvl7pPr>
                      <a:lvl8pPr marL="3200400" algn="l" defTabSz="914400" rtl="0" eaLnBrk="1" latinLnBrk="0" hangingPunct="1">
                        <a:defRPr sz="1800" kern="1200">
                          <a:solidFill>
                            <a:schemeClr val="tx1"/>
                          </a:solidFill>
                          <a:latin typeface="Intel Clear"/>
                        </a:defRPr>
                      </a:lvl8pPr>
                      <a:lvl9pPr marL="3657600" algn="l" defTabSz="914400" rtl="0" eaLnBrk="1" latinLnBrk="0" hangingPunct="1">
                        <a:defRPr sz="1800" kern="1200">
                          <a:solidFill>
                            <a:schemeClr val="tx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5"/>
                          </a:solidFill>
                        </a:rPr>
                        <a:t>X</a:t>
                      </a:r>
                    </a:p>
                  </a:txBody>
                  <a:tcPr marL="76422" marR="76422"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4"/>
          <p:cNvSpPr txBox="1">
            <a:spLocks/>
          </p:cNvSpPr>
          <p:nvPr/>
        </p:nvSpPr>
        <p:spPr>
          <a:xfrm>
            <a:off x="6872352" y="5648548"/>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21</a:t>
            </a:fld>
            <a:endParaRPr lang="en-US" dirty="0">
              <a:solidFill>
                <a:prstClr val="white"/>
              </a:solidFill>
              <a:latin typeface="Intel Clear"/>
            </a:endParaRPr>
          </a:p>
        </p:txBody>
      </p:sp>
      <p:sp>
        <p:nvSpPr>
          <p:cNvPr id="5" name="Rectangle 4"/>
          <p:cNvSpPr>
            <a:spLocks/>
          </p:cNvSpPr>
          <p:nvPr/>
        </p:nvSpPr>
        <p:spPr>
          <a:xfrm>
            <a:off x="466063" y="2391510"/>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 name="Rectangle 5"/>
          <p:cNvSpPr/>
          <p:nvPr/>
        </p:nvSpPr>
        <p:spPr>
          <a:xfrm>
            <a:off x="466063" y="3014202"/>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7" name="Rectangle 6"/>
          <p:cNvSpPr/>
          <p:nvPr/>
        </p:nvSpPr>
        <p:spPr>
          <a:xfrm>
            <a:off x="466063" y="3649821"/>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8" name="Rectangle 7"/>
          <p:cNvSpPr/>
          <p:nvPr/>
        </p:nvSpPr>
        <p:spPr>
          <a:xfrm>
            <a:off x="469327" y="4278035"/>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466063" y="4916457"/>
            <a:ext cx="1347432"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1235970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455613" y="1178810"/>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Resource Management</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5" name="Content Placeholder 8"/>
          <p:cNvGraphicFramePr>
            <a:graphicFrameLocks/>
          </p:cNvGraphicFramePr>
          <p:nvPr>
            <p:extLst>
              <p:ext uri="{D42A27DB-BD31-4B8C-83A1-F6EECF244321}">
                <p14:modId xmlns:p14="http://schemas.microsoft.com/office/powerpoint/2010/main" val="289284675"/>
              </p:ext>
            </p:extLst>
          </p:nvPr>
        </p:nvGraphicFramePr>
        <p:xfrm>
          <a:off x="455613" y="1699952"/>
          <a:ext cx="7783224" cy="3805382"/>
        </p:xfrm>
        <a:graphic>
          <a:graphicData uri="http://schemas.openxmlformats.org/drawingml/2006/table">
            <a:tbl>
              <a:tblPr firstRow="1" bandRow="1"/>
              <a:tblGrid>
                <a:gridCol w="1373187">
                  <a:extLst>
                    <a:ext uri="{9D8B030D-6E8A-4147-A177-3AD203B41FA5}">
                      <a16:colId xmlns:a16="http://schemas.microsoft.com/office/drawing/2014/main" xmlns="" val="20000"/>
                    </a:ext>
                  </a:extLst>
                </a:gridCol>
                <a:gridCol w="2136679">
                  <a:extLst>
                    <a:ext uri="{9D8B030D-6E8A-4147-A177-3AD203B41FA5}">
                      <a16:colId xmlns:a16="http://schemas.microsoft.com/office/drawing/2014/main" xmlns="" val="20001"/>
                    </a:ext>
                  </a:extLst>
                </a:gridCol>
                <a:gridCol w="2136679">
                  <a:extLst>
                    <a:ext uri="{9D8B030D-6E8A-4147-A177-3AD203B41FA5}">
                      <a16:colId xmlns:a16="http://schemas.microsoft.com/office/drawing/2014/main" xmlns="" val="20002"/>
                    </a:ext>
                  </a:extLst>
                </a:gridCol>
                <a:gridCol w="2136679">
                  <a:extLst>
                    <a:ext uri="{9D8B030D-6E8A-4147-A177-3AD203B41FA5}">
                      <a16:colId xmlns:a16="http://schemas.microsoft.com/office/drawing/2014/main" xmlns="" val="20003"/>
                    </a:ext>
                  </a:extLst>
                </a:gridCol>
              </a:tblGrid>
              <a:tr h="543626">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Standalone</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YARN</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latin typeface="+mn-lt"/>
                        </a:rPr>
                        <a:t>Mesos</a:t>
                      </a:r>
                      <a:endParaRPr lang="en-US" sz="1400" b="0" dirty="0">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28575"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extLst>
                  <a:ext uri="{0D108BD9-81ED-4DB2-BD59-A6C34878D82A}">
                    <a16:rowId xmlns:a16="http://schemas.microsoft.com/office/drawing/2014/main" xmlns="" val="10000"/>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smtClean="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r>
                        <a:rPr lang="en-US" altLang="zh-CN"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a:solidFill>
                            <a:srgbClr val="000000"/>
                          </a:solidFill>
                          <a:latin typeface="+mn-lt"/>
                        </a:rPr>
                        <a:t>√</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b="0" i="0" dirty="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latin typeface="+mn-lt"/>
                        </a:rPr>
                        <a:t>X</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543626">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b="0" dirty="0"/>
                    </a:p>
                  </a:txBody>
                  <a:tcPr marL="68580" marR="68580"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endParaRPr lang="en-US" sz="1400" b="0" i="0" dirty="0">
                        <a:solidFill>
                          <a:srgbClr val="000000"/>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rgbClr val="000000"/>
                          </a:solidFill>
                          <a:latin typeface="+mn-lt"/>
                        </a:rPr>
                        <a:t>√</a:t>
                      </a:r>
                      <a:endParaRPr lang="en-US" sz="1400" b="0" i="0" dirty="0">
                        <a:solidFill>
                          <a:schemeClr val="accent5"/>
                        </a:solidFill>
                        <a:latin typeface="+mn-lt"/>
                      </a:endParaRPr>
                    </a:p>
                  </a:txBody>
                  <a:tcPr marL="68580" marR="68580" marT="34290" marB="34290" anchor="ctr">
                    <a:lnL w="12700" cap="flat" cmpd="sng" algn="ctr">
                      <a:solidFill>
                        <a:srgbClr val="B1BABF"/>
                      </a:solidFill>
                      <a:prstDash val="solid"/>
                      <a:round/>
                      <a:headEnd type="none" w="med" len="med"/>
                      <a:tailEnd type="none" w="med" len="med"/>
                    </a:lnL>
                    <a:lnR w="28575"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28575"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Slide Number Placeholder 4"/>
          <p:cNvSpPr txBox="1">
            <a:spLocks/>
          </p:cNvSpPr>
          <p:nvPr/>
        </p:nvSpPr>
        <p:spPr>
          <a:xfrm>
            <a:off x="6872352" y="569306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78D282-2C90-40E4-9B96-D557EF812798}" type="slidenum">
              <a:rPr lang="en-US" smtClean="0">
                <a:solidFill>
                  <a:prstClr val="white"/>
                </a:solidFill>
                <a:latin typeface="Intel Clear"/>
              </a:rPr>
              <a:pPr/>
              <a:t>22</a:t>
            </a:fld>
            <a:endParaRPr lang="en-US">
              <a:solidFill>
                <a:prstClr val="white"/>
              </a:solidFill>
              <a:latin typeface="Intel Clear"/>
            </a:endParaRPr>
          </a:p>
        </p:txBody>
      </p:sp>
      <p:sp>
        <p:nvSpPr>
          <p:cNvPr id="7" name="Rectangle 6"/>
          <p:cNvSpPr>
            <a:spLocks/>
          </p:cNvSpPr>
          <p:nvPr/>
        </p:nvSpPr>
        <p:spPr>
          <a:xfrm>
            <a:off x="466063" y="2300102"/>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 name="Rectangle 7"/>
          <p:cNvSpPr/>
          <p:nvPr/>
        </p:nvSpPr>
        <p:spPr>
          <a:xfrm>
            <a:off x="469327" y="2841724"/>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469327" y="4467392"/>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 name="Rectangle 9"/>
          <p:cNvSpPr/>
          <p:nvPr/>
        </p:nvSpPr>
        <p:spPr>
          <a:xfrm>
            <a:off x="466063" y="3392454"/>
            <a:ext cx="1347432"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1" name="Rectangle 10"/>
          <p:cNvSpPr/>
          <p:nvPr/>
        </p:nvSpPr>
        <p:spPr>
          <a:xfrm>
            <a:off x="469327" y="3914773"/>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2" name="Rectangle 11"/>
          <p:cNvSpPr/>
          <p:nvPr/>
        </p:nvSpPr>
        <p:spPr>
          <a:xfrm>
            <a:off x="466063" y="5010404"/>
            <a:ext cx="1347432"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3030995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6739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Web UI</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ontent Placeholder 4"/>
          <p:cNvGraphicFramePr>
            <a:graphicFrameLocks/>
          </p:cNvGraphicFramePr>
          <p:nvPr>
            <p:extLst>
              <p:ext uri="{D42A27DB-BD31-4B8C-83A1-F6EECF244321}">
                <p14:modId xmlns:p14="http://schemas.microsoft.com/office/powerpoint/2010/main" val="2588843652"/>
              </p:ext>
            </p:extLst>
          </p:nvPr>
        </p:nvGraphicFramePr>
        <p:xfrm>
          <a:off x="455611" y="1689825"/>
          <a:ext cx="8402065" cy="3823854"/>
        </p:xfrm>
        <a:graphic>
          <a:graphicData uri="http://schemas.openxmlformats.org/drawingml/2006/table">
            <a:tbl>
              <a:tblPr firstRow="1" bandRow="1"/>
              <a:tblGrid>
                <a:gridCol w="1216171"/>
                <a:gridCol w="812800"/>
                <a:gridCol w="849745"/>
                <a:gridCol w="905164"/>
                <a:gridCol w="923636"/>
                <a:gridCol w="1025237"/>
                <a:gridCol w="1089891"/>
                <a:gridCol w="831272"/>
                <a:gridCol w="748149"/>
              </a:tblGrid>
              <a:tr h="637309">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endParaRPr lang="en-US" sz="1400" b="0" dirty="0">
                        <a:solidFill>
                          <a:schemeClr val="bg1"/>
                        </a:solidFill>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Submit Jobs</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Cancel</a:t>
                      </a:r>
                      <a:r>
                        <a:rPr lang="en-US" sz="1400" b="0" baseline="0" dirty="0" smtClean="0">
                          <a:solidFill>
                            <a:schemeClr val="bg1"/>
                          </a:solidFill>
                          <a:latin typeface="+mn-lt"/>
                        </a:rPr>
                        <a:t> Jobs</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Inspect</a:t>
                      </a:r>
                      <a:r>
                        <a:rPr lang="en-US" sz="1400" b="0" baseline="0" dirty="0" smtClean="0">
                          <a:solidFill>
                            <a:schemeClr val="bg1"/>
                          </a:solidFill>
                          <a:latin typeface="+mn-lt"/>
                        </a:rPr>
                        <a:t> Jobs</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Show</a:t>
                      </a:r>
                      <a:endParaRPr lang="en-US" sz="1400" b="0" baseline="0" dirty="0" smtClean="0">
                        <a:solidFill>
                          <a:schemeClr val="bg1"/>
                        </a:solidFill>
                        <a:latin typeface="+mn-lt"/>
                      </a:endParaRPr>
                    </a:p>
                    <a:p>
                      <a:pPr algn="ctr"/>
                      <a:r>
                        <a:rPr lang="en-US" sz="1400" b="0" baseline="0" dirty="0" smtClean="0">
                          <a:solidFill>
                            <a:schemeClr val="bg1"/>
                          </a:solidFill>
                          <a:latin typeface="+mn-lt"/>
                        </a:rPr>
                        <a:t>Statistics</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Show</a:t>
                      </a:r>
                    </a:p>
                    <a:p>
                      <a:pPr algn="ctr"/>
                      <a:r>
                        <a:rPr lang="en-US" sz="1400" b="0" dirty="0" smtClean="0">
                          <a:solidFill>
                            <a:schemeClr val="bg1"/>
                          </a:solidFill>
                          <a:latin typeface="+mn-lt"/>
                        </a:rPr>
                        <a:t>Input Rate</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Check</a:t>
                      </a:r>
                      <a:r>
                        <a:rPr lang="en-US" sz="1400" b="0" baseline="0" dirty="0" smtClean="0">
                          <a:solidFill>
                            <a:schemeClr val="bg1"/>
                          </a:solidFill>
                          <a:latin typeface="+mn-lt"/>
                        </a:rPr>
                        <a:t> Exceptions</a:t>
                      </a:r>
                      <a:endParaRPr lang="en-US" sz="1400" b="0" dirty="0" smtClean="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Inspect</a:t>
                      </a:r>
                    </a:p>
                    <a:p>
                      <a:pPr algn="ctr"/>
                      <a:r>
                        <a:rPr lang="en-US" sz="1400" b="0" dirty="0" err="1" smtClean="0">
                          <a:solidFill>
                            <a:schemeClr val="bg1"/>
                          </a:solidFill>
                          <a:latin typeface="+mn-lt"/>
                        </a:rPr>
                        <a:t>Config</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smtClean="0">
                          <a:solidFill>
                            <a:schemeClr val="bg1"/>
                          </a:solidFill>
                          <a:latin typeface="+mn-lt"/>
                        </a:rPr>
                        <a:t>Alert</a:t>
                      </a:r>
                      <a:endParaRPr lang="en-US" sz="1400" b="0" dirty="0">
                        <a:solidFill>
                          <a:schemeClr val="bg1"/>
                        </a:solidFill>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r>
              <a:tr h="637309">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endParaRPr lang="en-US" sz="1400" b="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37309">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endParaRPr lang="en-US" sz="1400" b="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r>
                        <a:rPr lang="en-US" altLang="zh-CN" sz="1400" b="0" i="0" dirty="0" smtClean="0">
                          <a:solidFill>
                            <a:srgbClr val="000000"/>
                          </a:solidFill>
                          <a:latin typeface="+mn-lt"/>
                        </a:rPr>
                        <a:t>˚</a:t>
                      </a:r>
                      <a:endParaRPr lang="en-US" sz="1400" b="0" i="1" u="none" dirty="0" smtClean="0">
                        <a:solidFill>
                          <a:schemeClr val="tx2"/>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37309">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endParaRPr lang="en-US" sz="1400" b="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r>
                        <a:rPr lang="en-US" altLang="zh-CN" sz="1400" b="0" i="0" dirty="0" smtClean="0">
                          <a:solidFill>
                            <a:srgbClr val="000000"/>
                          </a:solidFill>
                          <a:latin typeface="+mn-lt"/>
                        </a:rPr>
                        <a:t>˚</a:t>
                      </a:r>
                      <a:endParaRPr lang="en-US" sz="1400" b="0" i="1" u="none" dirty="0" smtClean="0">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37309">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endParaRPr lang="en-US" sz="1400" b="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solidFill>
                            <a:schemeClr val="accent5"/>
                          </a:solidFill>
                          <a:effectLst/>
                          <a:latin typeface="+mn-lt"/>
                        </a:rPr>
                        <a:t>X</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1"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dirty="0" smtClean="0">
                          <a:solidFill>
                            <a:schemeClr val="accent5"/>
                          </a:solidFill>
                          <a:effectLst/>
                          <a:latin typeface="+mn-lt"/>
                        </a:rPr>
                        <a:t>X</a:t>
                      </a:r>
                      <a:endParaRPr lang="en-US" sz="1400" b="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37309">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endParaRPr lang="en-US" sz="1400" b="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solidFill>
                            <a:schemeClr val="accent5"/>
                          </a:solidFill>
                          <a:effectLst/>
                          <a:latin typeface="+mn-lt"/>
                        </a:rPr>
                        <a:t>X</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solidFill>
                            <a:schemeClr val="accent5"/>
                          </a:solidFill>
                          <a:effectLst/>
                          <a:latin typeface="+mn-lt"/>
                        </a:rPr>
                        <a:t>X</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effectLst/>
                          <a:latin typeface="+mn-lt"/>
                        </a:rPr>
                        <a:t>√</a:t>
                      </a:r>
                      <a:r>
                        <a:rPr lang="en-US" altLang="zh-CN" sz="1400" b="0" i="0" dirty="0" smtClean="0">
                          <a:solidFill>
                            <a:srgbClr val="000000"/>
                          </a:solidFill>
                          <a:latin typeface="+mn-lt"/>
                        </a:rPr>
                        <a:t>˚</a:t>
                      </a:r>
                      <a:endParaRPr lang="en-US" sz="1400" b="0" i="0" u="none" dirty="0" smtClean="0">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dirty="0" smtClean="0">
                          <a:effectLst/>
                          <a:latin typeface="+mn-lt"/>
                        </a:rPr>
                        <a:t>√</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b="0" i="0" dirty="0" smtClean="0">
                          <a:solidFill>
                            <a:schemeClr val="accent5"/>
                          </a:solidFill>
                          <a:effectLst/>
                          <a:latin typeface="+mn-lt"/>
                        </a:rPr>
                        <a:t>X</a:t>
                      </a:r>
                      <a:endParaRPr lang="en-US" sz="1400" b="0" i="0" dirty="0">
                        <a:solidFill>
                          <a:schemeClr val="accent5"/>
                        </a:solidFill>
                        <a:effectLst/>
                        <a:latin typeface="+mn-lt"/>
                      </a:endParaRP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4" name="Rectangle 3"/>
          <p:cNvSpPr/>
          <p:nvPr/>
        </p:nvSpPr>
        <p:spPr>
          <a:xfrm>
            <a:off x="516886" y="2341362"/>
            <a:ext cx="1097280" cy="605481"/>
          </a:xfrm>
          <a:prstGeom prst="rect">
            <a:avLst/>
          </a:prstGeom>
          <a:solidFill>
            <a:srgbClr val="0071C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 name="Rectangle 4"/>
          <p:cNvSpPr/>
          <p:nvPr/>
        </p:nvSpPr>
        <p:spPr>
          <a:xfrm>
            <a:off x="515712" y="4258267"/>
            <a:ext cx="1097280" cy="603504"/>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 name="Rectangle 5"/>
          <p:cNvSpPr/>
          <p:nvPr/>
        </p:nvSpPr>
        <p:spPr>
          <a:xfrm>
            <a:off x="515713" y="2974306"/>
            <a:ext cx="1097280" cy="603504"/>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7" name="Rectangle 6"/>
          <p:cNvSpPr/>
          <p:nvPr/>
        </p:nvSpPr>
        <p:spPr>
          <a:xfrm>
            <a:off x="515712" y="3614751"/>
            <a:ext cx="1097280" cy="603504"/>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8" name="Slide Number Placeholder 3"/>
          <p:cNvSpPr txBox="1">
            <a:spLocks/>
          </p:cNvSpPr>
          <p:nvPr/>
        </p:nvSpPr>
        <p:spPr>
          <a:xfrm>
            <a:off x="6872352" y="5682938"/>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23</a:t>
            </a:fld>
            <a:endParaRPr lang="en-US" dirty="0">
              <a:solidFill>
                <a:prstClr val="white"/>
              </a:solidFill>
              <a:latin typeface="Intel Clear"/>
            </a:endParaRPr>
          </a:p>
        </p:txBody>
      </p:sp>
      <p:sp>
        <p:nvSpPr>
          <p:cNvPr id="9" name="Rectangle 8"/>
          <p:cNvSpPr/>
          <p:nvPr/>
        </p:nvSpPr>
        <p:spPr>
          <a:xfrm>
            <a:off x="516886" y="4901419"/>
            <a:ext cx="1097280" cy="603504"/>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0"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434527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ontent Placeholder 11"/>
          <p:cNvGraphicFramePr>
            <a:graphicFrameLocks/>
          </p:cNvGraphicFramePr>
          <p:nvPr>
            <p:extLst>
              <p:ext uri="{D42A27DB-BD31-4B8C-83A1-F6EECF244321}">
                <p14:modId xmlns:p14="http://schemas.microsoft.com/office/powerpoint/2010/main" val="2227215584"/>
              </p:ext>
            </p:extLst>
          </p:nvPr>
        </p:nvGraphicFramePr>
        <p:xfrm>
          <a:off x="4581236" y="3449741"/>
          <a:ext cx="4103977" cy="20718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ontent Placeholder 11"/>
          <p:cNvGraphicFramePr>
            <a:graphicFrameLocks/>
          </p:cNvGraphicFramePr>
          <p:nvPr>
            <p:extLst>
              <p:ext uri="{D42A27DB-BD31-4B8C-83A1-F6EECF244321}">
                <p14:modId xmlns:p14="http://schemas.microsoft.com/office/powerpoint/2010/main" val="4210560816"/>
              </p:ext>
            </p:extLst>
          </p:nvPr>
        </p:nvGraphicFramePr>
        <p:xfrm>
          <a:off x="4581236" y="1017030"/>
          <a:ext cx="4069093" cy="2346970"/>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3"/>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Community Maturity</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60659990"/>
              </p:ext>
            </p:extLst>
          </p:nvPr>
        </p:nvGraphicFramePr>
        <p:xfrm>
          <a:off x="455612" y="1699953"/>
          <a:ext cx="3950133" cy="3805615"/>
        </p:xfrm>
        <a:graphic>
          <a:graphicData uri="http://schemas.openxmlformats.org/drawingml/2006/table">
            <a:tbl>
              <a:tblPr firstRow="1" bandRow="1"/>
              <a:tblGrid>
                <a:gridCol w="1151515"/>
                <a:gridCol w="1027402"/>
                <a:gridCol w="949180"/>
                <a:gridCol w="822036"/>
              </a:tblGrid>
              <a:tr h="600362">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endParaRPr lang="en-US" sz="1100" b="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dirty="0"/>
                        <a:t>Initiation Time</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400" b="0" baseline="0" dirty="0" smtClean="0"/>
                        <a:t>Apache Top Project</a:t>
                      </a:r>
                      <a:endParaRPr lang="en-US" sz="1400" b="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altLang="zh-CN" sz="1400" b="0" dirty="0"/>
                        <a:t>Contributors</a:t>
                      </a:r>
                      <a:endParaRPr lang="en-US" sz="1400" b="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r>
              <a:tr h="619391">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dirty="0"/>
                    </a:p>
                  </a:txBody>
                  <a:tcPr marL="71548" marR="71548"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2013</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smtClean="0"/>
                        <a:t>2014</a:t>
                      </a:r>
                      <a:endParaRPr lang="en-US" sz="140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926</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19391">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dirty="0"/>
                    </a:p>
                  </a:txBody>
                  <a:tcPr marL="71548" marR="71548"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2011</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smtClean="0"/>
                        <a:t>2014</a:t>
                      </a:r>
                      <a:endParaRPr lang="en-US" sz="140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219</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19391">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dirty="0"/>
                    </a:p>
                  </a:txBody>
                  <a:tcPr marL="71548" marR="71548"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2014</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smtClean="0"/>
                        <a:t>I</a:t>
                      </a:r>
                      <a:r>
                        <a:rPr lang="en-US" altLang="zh-CN" sz="1400" dirty="0" smtClean="0"/>
                        <a:t>ncubator</a:t>
                      </a:r>
                      <a:endParaRPr lang="en-US" sz="1400" dirty="0"/>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dirty="0"/>
                        <a:t>21</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19391">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dirty="0"/>
                    </a:p>
                  </a:txBody>
                  <a:tcPr marL="71548" marR="71548"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a:solidFill>
                            <a:schemeClr val="dk1"/>
                          </a:solidFill>
                          <a:latin typeface="+mn-lt"/>
                          <a:ea typeface="+mn-ea"/>
                          <a:cs typeface="+mn-cs"/>
                        </a:rPr>
                        <a:t>2010 </a:t>
                      </a:r>
                      <a:endParaRPr lang="en-US" sz="1400" kern="1200" dirty="0" smtClean="0">
                        <a:solidFill>
                          <a:schemeClr val="dk1"/>
                        </a:solidFill>
                        <a:latin typeface="+mn-lt"/>
                        <a:ea typeface="+mn-ea"/>
                        <a:cs typeface="+mn-cs"/>
                      </a:endParaRP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smtClean="0">
                          <a:solidFill>
                            <a:schemeClr val="dk1"/>
                          </a:solidFill>
                          <a:latin typeface="+mn-lt"/>
                          <a:ea typeface="+mn-ea"/>
                          <a:cs typeface="+mn-cs"/>
                        </a:rPr>
                        <a:t>2015</a:t>
                      </a:r>
                      <a:endParaRPr lang="en-US" sz="1400" kern="1200" dirty="0">
                        <a:solidFill>
                          <a:schemeClr val="dk1"/>
                        </a:solidFill>
                        <a:latin typeface="+mn-lt"/>
                        <a:ea typeface="+mn-ea"/>
                        <a:cs typeface="+mn-cs"/>
                      </a:endParaRP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a:solidFill>
                            <a:schemeClr val="dk1"/>
                          </a:solidFill>
                          <a:latin typeface="+mn-lt"/>
                          <a:ea typeface="+mn-ea"/>
                          <a:cs typeface="+mn-cs"/>
                        </a:rPr>
                        <a:t>208</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19391">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endParaRPr lang="en-US" sz="1100" dirty="0"/>
                    </a:p>
                  </a:txBody>
                  <a:tcPr marL="71548" marR="71548" marT="34290" marB="34290">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smtClean="0">
                          <a:solidFill>
                            <a:schemeClr val="dk1"/>
                          </a:solidFill>
                          <a:latin typeface="+mn-lt"/>
                          <a:ea typeface="+mn-ea"/>
                          <a:cs typeface="+mn-cs"/>
                        </a:rPr>
                        <a:t>2014</a:t>
                      </a: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smtClean="0">
                          <a:solidFill>
                            <a:schemeClr val="dk1"/>
                          </a:solidFill>
                          <a:latin typeface="+mn-lt"/>
                          <a:ea typeface="+mn-ea"/>
                          <a:cs typeface="+mn-cs"/>
                        </a:rPr>
                        <a:t>N/A</a:t>
                      </a:r>
                      <a:endParaRPr lang="en-US" sz="1400" kern="1200" dirty="0">
                        <a:solidFill>
                          <a:schemeClr val="dk1"/>
                        </a:solidFill>
                        <a:latin typeface="+mn-lt"/>
                        <a:ea typeface="+mn-ea"/>
                        <a:cs typeface="+mn-cs"/>
                      </a:endParaRP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400" kern="1200" dirty="0" smtClean="0">
                          <a:solidFill>
                            <a:schemeClr val="dk1"/>
                          </a:solidFill>
                          <a:latin typeface="+mn-lt"/>
                          <a:ea typeface="+mn-ea"/>
                          <a:cs typeface="+mn-cs"/>
                        </a:rPr>
                        <a:t>44</a:t>
                      </a:r>
                      <a:endParaRPr lang="en-US" sz="1400" kern="1200" dirty="0">
                        <a:solidFill>
                          <a:schemeClr val="dk1"/>
                        </a:solidFill>
                        <a:latin typeface="+mn-lt"/>
                        <a:ea typeface="+mn-ea"/>
                        <a:cs typeface="+mn-cs"/>
                      </a:endParaRPr>
                    </a:p>
                  </a:txBody>
                  <a:tcPr marL="71548" marR="71548"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6" name="Slide Number Placeholder 4"/>
          <p:cNvSpPr txBox="1">
            <a:spLocks/>
          </p:cNvSpPr>
          <p:nvPr/>
        </p:nvSpPr>
        <p:spPr>
          <a:xfrm>
            <a:off x="6872352" y="569306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24</a:t>
            </a:fld>
            <a:endParaRPr lang="en-US" dirty="0">
              <a:solidFill>
                <a:prstClr val="white"/>
              </a:solidFill>
              <a:latin typeface="Intel Clear"/>
            </a:endParaRPr>
          </a:p>
        </p:txBody>
      </p:sp>
      <p:sp>
        <p:nvSpPr>
          <p:cNvPr id="7" name="Rectangle 6"/>
          <p:cNvSpPr/>
          <p:nvPr/>
        </p:nvSpPr>
        <p:spPr>
          <a:xfrm>
            <a:off x="479815" y="2413276"/>
            <a:ext cx="1097280" cy="605481"/>
          </a:xfrm>
          <a:prstGeom prst="rect">
            <a:avLst/>
          </a:prstGeom>
          <a:solidFill>
            <a:srgbClr val="0071C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 name="Rectangle 7"/>
          <p:cNvSpPr/>
          <p:nvPr/>
        </p:nvSpPr>
        <p:spPr>
          <a:xfrm>
            <a:off x="478642" y="3033863"/>
            <a:ext cx="1097280" cy="603504"/>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Rectangle 8"/>
          <p:cNvSpPr/>
          <p:nvPr/>
        </p:nvSpPr>
        <p:spPr>
          <a:xfrm>
            <a:off x="478641" y="3661951"/>
            <a:ext cx="1097280" cy="603504"/>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0" name="Rectangle 9"/>
          <p:cNvSpPr/>
          <p:nvPr/>
        </p:nvSpPr>
        <p:spPr>
          <a:xfrm>
            <a:off x="478641" y="4280753"/>
            <a:ext cx="1097280" cy="603504"/>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 name="Rectangle 10"/>
          <p:cNvSpPr/>
          <p:nvPr/>
        </p:nvSpPr>
        <p:spPr>
          <a:xfrm>
            <a:off x="479815" y="4911548"/>
            <a:ext cx="1097280" cy="603504"/>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 name="Subtitle 2"/>
          <p:cNvSpPr txBox="1">
            <a:spLocks/>
          </p:cNvSpPr>
          <p:nvPr/>
        </p:nvSpPr>
        <p:spPr>
          <a:xfrm>
            <a:off x="-2937" y="6435799"/>
            <a:ext cx="7924456" cy="283288"/>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900" i="1" dirty="0" smtClean="0">
                <a:solidFill>
                  <a:srgbClr val="000000"/>
                </a:solidFill>
                <a:latin typeface="Intel Clear"/>
              </a:rPr>
              <a:t>*Other names and brands may be claimed as the property of others.</a:t>
            </a:r>
          </a:p>
          <a:p>
            <a:endParaRPr lang="en-US" altLang="zh-CN" sz="1200" dirty="0" smtClean="0">
              <a:solidFill>
                <a:srgbClr val="000000"/>
              </a:solidFill>
              <a:latin typeface="Intel Clear"/>
            </a:endParaRPr>
          </a:p>
          <a:p>
            <a:endParaRPr lang="zh-CN" altLang="en-US" dirty="0">
              <a:latin typeface="Intel Clear"/>
            </a:endParaRPr>
          </a:p>
        </p:txBody>
      </p:sp>
      <p:sp>
        <p:nvSpPr>
          <p:cNvPr id="13" name="TextBox 12"/>
          <p:cNvSpPr txBox="1"/>
          <p:nvPr/>
        </p:nvSpPr>
        <p:spPr>
          <a:xfrm>
            <a:off x="4585558" y="3335615"/>
            <a:ext cx="4573587" cy="169277"/>
          </a:xfrm>
          <a:prstGeom prst="rect">
            <a:avLst/>
          </a:prstGeom>
          <a:noFill/>
        </p:spPr>
        <p:txBody>
          <a:bodyPr vert="horz" wrap="square" lIns="0" tIns="0" rIns="0" bIns="0" rtlCol="0">
            <a:spAutoFit/>
          </a:bodyPr>
          <a:lstStyle/>
          <a:p>
            <a:pPr defTabSz="457200"/>
            <a:r>
              <a:rPr lang="en-US" sz="1100" dirty="0" smtClean="0">
                <a:solidFill>
                  <a:srgbClr val="003C71"/>
                </a:solidFill>
                <a:latin typeface="Intel Clear"/>
                <a:hlinkClick r:id="rId5"/>
              </a:rPr>
              <a:t>Source website:  https</a:t>
            </a:r>
            <a:r>
              <a:rPr lang="en-US" sz="1100" dirty="0">
                <a:solidFill>
                  <a:srgbClr val="003C71"/>
                </a:solidFill>
                <a:latin typeface="Intel Clear"/>
                <a:hlinkClick r:id="rId5"/>
              </a:rPr>
              <a:t>://</a:t>
            </a:r>
            <a:r>
              <a:rPr lang="en-US" sz="1100" dirty="0" smtClean="0">
                <a:solidFill>
                  <a:srgbClr val="003C71"/>
                </a:solidFill>
                <a:latin typeface="Intel Clear"/>
                <a:hlinkClick r:id="rId5"/>
              </a:rPr>
              <a:t>github.com/apache/spark/pulse/monthly</a:t>
            </a:r>
            <a:r>
              <a:rPr lang="en-US" sz="1100" dirty="0" smtClean="0">
                <a:solidFill>
                  <a:srgbClr val="003C71"/>
                </a:solidFill>
                <a:latin typeface="Intel Clear"/>
              </a:rPr>
              <a:t> </a:t>
            </a:r>
          </a:p>
        </p:txBody>
      </p:sp>
      <p:sp>
        <p:nvSpPr>
          <p:cNvPr id="14" name="TextBox 13"/>
          <p:cNvSpPr txBox="1"/>
          <p:nvPr/>
        </p:nvSpPr>
        <p:spPr>
          <a:xfrm>
            <a:off x="4585558" y="5608428"/>
            <a:ext cx="4424716" cy="169277"/>
          </a:xfrm>
          <a:prstGeom prst="rect">
            <a:avLst/>
          </a:prstGeom>
          <a:noFill/>
        </p:spPr>
        <p:txBody>
          <a:bodyPr vert="horz" wrap="square" lIns="0" tIns="0" rIns="0" bIns="0" rtlCol="0">
            <a:spAutoFit/>
          </a:bodyPr>
          <a:lstStyle/>
          <a:p>
            <a:pPr defTabSz="457200"/>
            <a:r>
              <a:rPr lang="en-US" sz="1100" u="sng" dirty="0" smtClean="0">
                <a:solidFill>
                  <a:prstClr val="black"/>
                </a:solidFill>
                <a:latin typeface="Intel Clear"/>
                <a:hlinkClick r:id="rId6"/>
              </a:rPr>
              <a:t>Source website: https</a:t>
            </a:r>
            <a:r>
              <a:rPr lang="en-US" sz="1100" u="sng" dirty="0">
                <a:solidFill>
                  <a:prstClr val="black"/>
                </a:solidFill>
                <a:latin typeface="Intel Clear"/>
                <a:hlinkClick r:id="rId6"/>
              </a:rPr>
              <a:t>://issues.apache.org/jira/secure/Dashboard.jspa</a:t>
            </a:r>
            <a:endParaRPr lang="en-US" sz="1100" dirty="0" smtClean="0">
              <a:solidFill>
                <a:srgbClr val="003C71"/>
              </a:solidFill>
              <a:latin typeface="Intel Clear"/>
            </a:endParaRPr>
          </a:p>
        </p:txBody>
      </p:sp>
      <p:sp>
        <p:nvSpPr>
          <p:cNvPr id="15" name="Subtitle 2"/>
          <p:cNvSpPr txBox="1">
            <a:spLocks/>
          </p:cNvSpPr>
          <p:nvPr/>
        </p:nvSpPr>
        <p:spPr>
          <a:xfrm>
            <a:off x="14696" y="6567962"/>
            <a:ext cx="7924456" cy="483820"/>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900" i="1" dirty="0">
                <a:solidFill>
                  <a:srgbClr val="000000"/>
                </a:solidFill>
                <a:latin typeface="Intel Clear"/>
              </a:rPr>
              <a:t>Intel does not control or audit third-party benchmark data or the web sites referenced in this document. You should visit the referenced web site and confirm whether referenced data are accurate.</a:t>
            </a:r>
          </a:p>
          <a:p>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1639063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4800" dirty="0"/>
              <a:t>Performance Benchmark</a:t>
            </a:r>
            <a:br>
              <a:rPr lang="en-US" sz="4800" dirty="0"/>
            </a:br>
            <a:endParaRPr lang="en-US" sz="48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6269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3"/>
          <p:cNvSpPr txBox="1">
            <a:spLocks/>
          </p:cNvSpPr>
          <p:nvPr/>
        </p:nvSpPr>
        <p:spPr>
          <a:xfrm>
            <a:off x="455613" y="2607022"/>
            <a:ext cx="7772400" cy="1125140"/>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4000" b="0" kern="1200" baseline="0">
                <a:solidFill>
                  <a:schemeClr val="accent2"/>
                </a:solidFill>
                <a:latin typeface="Arial" panose="020B0604020202020204" pitchFamily="34" charset="0"/>
                <a:ea typeface="Intel Clear"/>
                <a:cs typeface="Arial" panose="020B0604020202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Arial" panose="020B0604020202020204" pitchFamily="34" charset="0"/>
              </a:defRPr>
            </a:lvl2pPr>
            <a:lvl3pPr marL="914400" indent="0" algn="l" defTabSz="457200" rtl="0" eaLnBrk="1" latinLnBrk="0" hangingPunct="1">
              <a:spcBef>
                <a:spcPts val="800"/>
              </a:spcBef>
              <a:buFont typeface="Intel Clear" panose="020B0604020203020204" pitchFamily="34" charset="0"/>
              <a:buNone/>
              <a:defRPr sz="1600" kern="1200">
                <a:solidFill>
                  <a:schemeClr val="tx1">
                    <a:tint val="75000"/>
                  </a:schemeClr>
                </a:solidFill>
                <a:latin typeface="+mn-lt"/>
                <a:ea typeface="+mn-ea"/>
                <a:cs typeface="Arial" panose="020B0604020202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Arial" panose="020B0604020202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Arial" panose="020B0604020202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srgbClr val="00AEEF"/>
              </a:solidFill>
              <a:effectLst/>
              <a:uLnTx/>
              <a:uFillTx/>
              <a:latin typeface="Arial" panose="020B0604020202020204" pitchFamily="34" charset="0"/>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rgbClr val="00AEEF"/>
                </a:solidFill>
                <a:effectLst/>
                <a:uLnTx/>
                <a:uFillTx/>
                <a:latin typeface="Arial" panose="020B0604020202020204" pitchFamily="34" charset="0"/>
                <a:cs typeface="Arial" panose="020B0604020202020204" pitchFamily="34" charset="0"/>
              </a:rPr>
              <a:t>“Lazy Benchmarking”</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rgbClr val="00AEEF"/>
                </a:solidFill>
                <a:effectLst/>
                <a:uLnTx/>
                <a:uFillTx/>
                <a:latin typeface="Arial" panose="020B0604020202020204" pitchFamily="34" charset="0"/>
                <a:cs typeface="Arial" panose="020B0604020202020204" pitchFamily="34" charset="0"/>
              </a:rPr>
              <a:t>Simple test case infer practical use case</a:t>
            </a:r>
            <a:endParaRPr kumimoji="0" lang="en-US" sz="2400" b="0" i="0" u="none" strike="noStrike" kern="1200" cap="none" spc="0" normalizeH="0" baseline="0" noProof="0" dirty="0">
              <a:ln>
                <a:noFill/>
              </a:ln>
              <a:solidFill>
                <a:srgbClr val="00AEEF"/>
              </a:solidFill>
              <a:effectLst/>
              <a:uLnTx/>
              <a:uFillTx/>
              <a:latin typeface="Arial" panose="020B0604020202020204" pitchFamily="34" charset="0"/>
              <a:cs typeface="Arial" panose="020B0604020202020204" pitchFamily="34" charset="0"/>
            </a:endParaRPr>
          </a:p>
        </p:txBody>
      </p:sp>
      <p:sp>
        <p:nvSpPr>
          <p:cNvPr id="3" name="Title 2"/>
          <p:cNvSpPr txBox="1">
            <a:spLocks/>
          </p:cNvSpPr>
          <p:nvPr/>
        </p:nvSpPr>
        <p:spPr>
          <a:xfrm>
            <a:off x="455613" y="1473934"/>
            <a:ext cx="7772400"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solidFill>
                <a:latin typeface="Arial" panose="020B0604020202020204" pitchFamily="34" charset="0"/>
                <a:ea typeface="Intel Clear" panose="020B0604020203020204" pitchFamily="34" charset="0"/>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003C71"/>
                </a:solidFill>
                <a:effectLst/>
                <a:uLnTx/>
                <a:uFillTx/>
                <a:latin typeface="Arial" panose="020B0604020202020204" pitchFamily="34" charset="0"/>
                <a:cs typeface="Arial" panose="020B0604020202020204" pitchFamily="34" charset="0"/>
              </a:rPr>
              <a:t>Test Philosophical</a:t>
            </a:r>
            <a:endParaRPr kumimoji="0" lang="en-US" sz="4000" b="0" i="0" u="none" strike="noStrike" kern="1200" cap="none" spc="0" normalizeH="0" baseline="0" noProof="0" dirty="0">
              <a:ln>
                <a:noFill/>
              </a:ln>
              <a:solidFill>
                <a:srgbClr val="003C7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512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0"/>
          <p:cNvSpPr txBox="1">
            <a:spLocks/>
          </p:cNvSpPr>
          <p:nvPr/>
        </p:nvSpPr>
        <p:spPr>
          <a:xfrm>
            <a:off x="362014" y="1247716"/>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altLang="zh-CN" dirty="0" smtClean="0">
                <a:solidFill>
                  <a:srgbClr val="003C71"/>
                </a:solidFill>
                <a:latin typeface="Intel Clear"/>
              </a:rPr>
              <a:t>Cluster </a:t>
            </a:r>
            <a:r>
              <a:rPr kumimoji="0" lang="en-US" altLang="zh-CN" sz="2800" b="0" i="0" u="none" strike="noStrike" kern="1200" cap="none" spc="0" normalizeH="0" baseline="0" noProof="0" dirty="0" smtClean="0">
                <a:ln>
                  <a:noFill/>
                </a:ln>
                <a:solidFill>
                  <a:srgbClr val="003C71"/>
                </a:solidFill>
                <a:effectLst/>
                <a:uLnTx/>
                <a:uFillTx/>
                <a:latin typeface="Intel Clear"/>
                <a:cs typeface="Arial" panose="020B0604020202020204" pitchFamily="34" charset="0"/>
              </a:rPr>
              <a:t>Setup</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矩形: 圆角 4"/>
          <p:cNvSpPr/>
          <p:nvPr/>
        </p:nvSpPr>
        <p:spPr>
          <a:xfrm>
            <a:off x="5005268" y="1603922"/>
            <a:ext cx="2874910" cy="1688686"/>
          </a:xfrm>
          <a:prstGeom prst="roundRect">
            <a:avLst/>
          </a:prstGeom>
          <a:solidFill>
            <a:sysClr val="window" lastClr="FFFFFF"/>
          </a:solidFill>
          <a:ln w="28575" cap="flat" cmpd="sng" algn="ctr">
            <a:solidFill>
              <a:srgbClr val="0071C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pt-BR" altLang="zh-CN" sz="1500" b="1" i="0" u="none" strike="noStrike" kern="0" cap="none" spc="0" normalizeH="0" baseline="0" noProof="0" dirty="0" smtClean="0">
                <a:ln>
                  <a:noFill/>
                </a:ln>
                <a:solidFill>
                  <a:srgbClr val="003C71"/>
                </a:solidFill>
                <a:effectLst/>
                <a:uLnTx/>
                <a:uFillTx/>
                <a:latin typeface="Intel Clear"/>
                <a:ea typeface="+mn-ea"/>
                <a:cs typeface="+mn-cs"/>
              </a:rPr>
              <a:t>Apache Kafka* Cluster</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endParaRP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CPU: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2 x Intel(R) Xeon(R) CPU E5-2699 v3@ 2.30GHz  </a:t>
            </a:r>
            <a:endParaRPr kumimoji="0" lang="zh-CN" altLang="zh-CN" sz="1100" b="0" i="0" u="none" strike="noStrike" kern="0" cap="none" spc="0" normalizeH="0" baseline="0" noProof="0" dirty="0" smtClean="0">
              <a:ln>
                <a:noFill/>
              </a:ln>
              <a:solidFill>
                <a:srgbClr val="003C71"/>
              </a:solidFill>
              <a:effectLst/>
              <a:uLnTx/>
              <a:uFillTx/>
              <a:latin typeface="Intel Clear"/>
              <a:ea typeface="+mn-ea"/>
              <a:cs typeface="+mn-cs"/>
            </a:endParaRP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Mem: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128 GB</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Disk: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8 x HDD (1TB)</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Network: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10 Gbps</a:t>
            </a:r>
          </a:p>
        </p:txBody>
      </p:sp>
      <p:sp>
        <p:nvSpPr>
          <p:cNvPr id="4" name="箭头: 左右 2"/>
          <p:cNvSpPr/>
          <p:nvPr/>
        </p:nvSpPr>
        <p:spPr>
          <a:xfrm rot="5400000">
            <a:off x="7647905" y="3342412"/>
            <a:ext cx="1401613" cy="512051"/>
          </a:xfrm>
          <a:prstGeom prst="lef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350" b="1" i="0" u="none" strike="noStrike" kern="0" cap="none" spc="0" normalizeH="0" baseline="0" noProof="0" dirty="0" smtClean="0">
                <a:ln>
                  <a:noFill/>
                </a:ln>
                <a:solidFill>
                  <a:srgbClr val="000000"/>
                </a:solidFill>
                <a:effectLst/>
                <a:uLnTx/>
                <a:uFillTx/>
                <a:latin typeface="Intel Clear"/>
                <a:ea typeface="+mn-ea"/>
                <a:cs typeface="+mn-cs"/>
              </a:rPr>
              <a:t>1</a:t>
            </a:r>
            <a:r>
              <a:rPr kumimoji="0" lang="en-US" altLang="zh-CN" sz="1350" b="1" i="0" u="none" strike="noStrike" kern="0" cap="none" spc="0" normalizeH="0" baseline="0" noProof="0" dirty="0" smtClean="0">
                <a:ln>
                  <a:noFill/>
                </a:ln>
                <a:solidFill>
                  <a:srgbClr val="000000"/>
                </a:solidFill>
                <a:effectLst/>
                <a:uLnTx/>
                <a:uFillTx/>
                <a:latin typeface="Intel Clear"/>
                <a:ea typeface="+mn-ea"/>
                <a:cs typeface="+mn-cs"/>
              </a:rPr>
              <a:t>0</a:t>
            </a:r>
            <a:r>
              <a:rPr kumimoji="0" lang="zh-CN" altLang="en-US" sz="1350" b="1" i="0" u="none" strike="noStrike" kern="0" cap="none" spc="0" normalizeH="0" baseline="0" noProof="0" dirty="0" smtClean="0">
                <a:ln>
                  <a:noFill/>
                </a:ln>
                <a:solidFill>
                  <a:srgbClr val="000000"/>
                </a:solidFill>
                <a:effectLst/>
                <a:uLnTx/>
                <a:uFillTx/>
                <a:latin typeface="Intel Clear"/>
                <a:ea typeface="+mn-ea"/>
                <a:cs typeface="+mn-cs"/>
              </a:rPr>
              <a:t> G</a:t>
            </a:r>
            <a:r>
              <a:rPr kumimoji="0" lang="en-US" altLang="zh-CN" sz="1350" b="1" i="0" u="none" strike="noStrike" kern="0" cap="none" spc="0" normalizeH="0" baseline="0" noProof="0" dirty="0" smtClean="0">
                <a:ln>
                  <a:noFill/>
                </a:ln>
                <a:solidFill>
                  <a:srgbClr val="000000"/>
                </a:solidFill>
                <a:effectLst/>
                <a:uLnTx/>
                <a:uFillTx/>
                <a:latin typeface="Intel Clear"/>
                <a:ea typeface="+mn-ea"/>
                <a:cs typeface="+mn-cs"/>
              </a:rPr>
              <a:t>bps</a:t>
            </a:r>
            <a:endParaRPr kumimoji="0" lang="zh-CN" altLang="zh-CN" sz="1350" b="1"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5" name="矩形: 圆角 5"/>
          <p:cNvSpPr/>
          <p:nvPr/>
        </p:nvSpPr>
        <p:spPr>
          <a:xfrm>
            <a:off x="5062302" y="3668186"/>
            <a:ext cx="2924130" cy="1764945"/>
          </a:xfrm>
          <a:prstGeom prst="roundRect">
            <a:avLst/>
          </a:prstGeom>
          <a:solidFill>
            <a:sysClr val="window" lastClr="FFFFFF"/>
          </a:solidFill>
          <a:ln w="28575" cap="flat" cmpd="sng" algn="ctr">
            <a:solidFill>
              <a:srgbClr val="0071C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pt-BR" altLang="zh-CN" sz="1500" b="1" i="0" u="none" strike="noStrike" kern="0" cap="none" spc="0" normalizeH="0" baseline="0" noProof="0" dirty="0" smtClean="0">
                <a:ln>
                  <a:noFill/>
                </a:ln>
                <a:solidFill>
                  <a:srgbClr val="003C71"/>
                </a:solidFill>
                <a:effectLst/>
                <a:uLnTx/>
                <a:uFillTx/>
                <a:latin typeface="Intel Clear"/>
                <a:ea typeface="+mn-ea"/>
                <a:cs typeface="+mn-cs"/>
              </a:rPr>
              <a:t>Test Cluster</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endParaRP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CPU: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2 x Intel(R) Xeon(R) CPU E5-2697 v2@ 2.70GHz</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Core: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20 / 24</a:t>
            </a:r>
            <a:endParaRPr kumimoji="0" lang="zh-CN" altLang="en-US" sz="1100" b="0" i="0" u="none" strike="noStrike" kern="0" cap="none" spc="0" normalizeH="0" baseline="0" noProof="0" dirty="0" smtClean="0">
              <a:ln>
                <a:noFill/>
              </a:ln>
              <a:solidFill>
                <a:srgbClr val="003C71"/>
              </a:solidFill>
              <a:effectLst/>
              <a:uLnTx/>
              <a:uFillTx/>
              <a:latin typeface="Intel Clear"/>
              <a:ea typeface="+mn-ea"/>
              <a:cs typeface="+mn-cs"/>
            </a:endParaRP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Mem: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80 </a:t>
            </a: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128 GB</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Disk: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8 x HDD  (1TB )</a:t>
            </a:r>
          </a:p>
          <a:p>
            <a:pPr marL="214313" marR="0" lvl="0" indent="-214313"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altLang="zh-CN" sz="1100" b="1" i="0" u="none" strike="noStrike" kern="0" cap="none" spc="0" normalizeH="0" baseline="0" noProof="0" dirty="0" smtClean="0">
                <a:ln>
                  <a:noFill/>
                </a:ln>
                <a:solidFill>
                  <a:srgbClr val="003C71"/>
                </a:solidFill>
                <a:effectLst/>
                <a:uLnTx/>
                <a:uFillTx/>
                <a:latin typeface="Intel Clear"/>
                <a:ea typeface="+mn-ea"/>
                <a:cs typeface="+mn-cs"/>
              </a:rPr>
              <a:t>Network: </a:t>
            </a:r>
            <a:r>
              <a:rPr kumimoji="0" lang="pt-BR" altLang="zh-CN" sz="1100" b="0" i="0" u="none" strike="noStrike" kern="0" cap="none" spc="0" normalizeH="0" baseline="0" noProof="0" dirty="0" smtClean="0">
                <a:ln>
                  <a:noFill/>
                </a:ln>
                <a:solidFill>
                  <a:srgbClr val="003C71"/>
                </a:solidFill>
                <a:effectLst/>
                <a:uLnTx/>
                <a:uFillTx/>
                <a:latin typeface="Intel Clear"/>
                <a:ea typeface="+mn-ea"/>
                <a:cs typeface="+mn-cs"/>
              </a:rPr>
              <a:t>10 Gbps</a:t>
            </a:r>
          </a:p>
        </p:txBody>
      </p:sp>
      <p:sp>
        <p:nvSpPr>
          <p:cNvPr id="6" name="文本框 8"/>
          <p:cNvSpPr txBox="1"/>
          <p:nvPr/>
        </p:nvSpPr>
        <p:spPr>
          <a:xfrm rot="-10800000" flipV="1">
            <a:off x="7793754" y="4299244"/>
            <a:ext cx="1109914" cy="553998"/>
          </a:xfrm>
          <a:prstGeom prst="rect">
            <a:avLst/>
          </a:prstGeom>
        </p:spPr>
        <p:txBody>
          <a:bodyPr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3000" b="1" i="0" u="none" strike="noStrike" kern="0" cap="none" spc="0" normalizeH="0" baseline="0" noProof="0" dirty="0" smtClean="0">
                <a:ln>
                  <a:noFill/>
                </a:ln>
                <a:solidFill>
                  <a:srgbClr val="5B9BD5"/>
                </a:solidFill>
                <a:effectLst/>
                <a:uLnTx/>
                <a:uFillTx/>
              </a:rPr>
              <a:t>x</a:t>
            </a:r>
            <a:r>
              <a:rPr kumimoji="0" lang="zh-CN" altLang="en-US" sz="3000" b="1" i="0" u="none" strike="noStrike" kern="0" cap="none" spc="0" normalizeH="0" baseline="0" noProof="0" dirty="0" smtClean="0">
                <a:ln>
                  <a:noFill/>
                </a:ln>
                <a:solidFill>
                  <a:srgbClr val="5B9BD5"/>
                </a:solidFill>
                <a:effectLst/>
                <a:uLnTx/>
                <a:uFillTx/>
              </a:rPr>
              <a:t>7</a:t>
            </a:r>
            <a:endParaRPr kumimoji="0" lang="zh-CN" altLang="en-US" sz="3000" b="0" i="0" u="none" strike="noStrike" kern="0" cap="none" spc="0" normalizeH="0" baseline="0" noProof="0" dirty="0" smtClean="0">
              <a:ln>
                <a:noFill/>
              </a:ln>
              <a:solidFill>
                <a:prstClr val="black"/>
              </a:solidFill>
              <a:effectLst/>
              <a:uLnTx/>
              <a:uFillTx/>
            </a:endParaRPr>
          </a:p>
        </p:txBody>
      </p:sp>
      <p:sp>
        <p:nvSpPr>
          <p:cNvPr id="7" name="文本框 9"/>
          <p:cNvSpPr txBox="1"/>
          <p:nvPr/>
        </p:nvSpPr>
        <p:spPr>
          <a:xfrm rot="-10800000" flipV="1">
            <a:off x="7745703" y="2221719"/>
            <a:ext cx="1109914" cy="553998"/>
          </a:xfrm>
          <a:prstGeom prst="rect">
            <a:avLst/>
          </a:prstGeom>
        </p:spPr>
        <p:txBody>
          <a:bodyPr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3000" b="1" i="0" u="none" strike="noStrike" kern="0" cap="none" spc="0" normalizeH="0" baseline="0" noProof="0" dirty="0" smtClean="0">
                <a:ln>
                  <a:noFill/>
                </a:ln>
                <a:solidFill>
                  <a:srgbClr val="5B9BD5"/>
                </a:solidFill>
                <a:effectLst/>
                <a:uLnTx/>
                <a:uFillTx/>
              </a:rPr>
              <a:t>x</a:t>
            </a:r>
            <a:r>
              <a:rPr kumimoji="0" lang="zh-CN" altLang="en-US" sz="3000" b="1" i="0" u="none" strike="noStrike" kern="0" cap="none" spc="0" normalizeH="0" baseline="0" noProof="0" dirty="0" smtClean="0">
                <a:ln>
                  <a:noFill/>
                </a:ln>
                <a:solidFill>
                  <a:srgbClr val="5B9BD5"/>
                </a:solidFill>
                <a:effectLst/>
                <a:uLnTx/>
                <a:uFillTx/>
              </a:rPr>
              <a:t>3</a:t>
            </a:r>
            <a:endParaRPr kumimoji="0" lang="zh-CN" altLang="en-US" sz="3000" b="0" i="0" u="none" strike="noStrike" kern="0" cap="none" spc="0" normalizeH="0" baseline="0" noProof="0" dirty="0" smtClean="0">
              <a:ln>
                <a:noFill/>
              </a:ln>
              <a:solidFill>
                <a:prstClr val="black"/>
              </a:solidFill>
              <a:effectLst/>
              <a:uLnTx/>
              <a:uFillTx/>
            </a:endParaRPr>
          </a:p>
        </p:txBody>
      </p:sp>
      <p:graphicFrame>
        <p:nvGraphicFramePr>
          <p:cNvPr id="8" name="Table 7"/>
          <p:cNvGraphicFramePr>
            <a:graphicFrameLocks noGrp="1"/>
          </p:cNvGraphicFramePr>
          <p:nvPr>
            <p:extLst>
              <p:ext uri="{D42A27DB-BD31-4B8C-83A1-F6EECF244321}">
                <p14:modId xmlns:p14="http://schemas.microsoft.com/office/powerpoint/2010/main" val="2664124969"/>
              </p:ext>
            </p:extLst>
          </p:nvPr>
        </p:nvGraphicFramePr>
        <p:xfrm>
          <a:off x="503581" y="1915562"/>
          <a:ext cx="3614849" cy="3135989"/>
        </p:xfrm>
        <a:graphic>
          <a:graphicData uri="http://schemas.openxmlformats.org/drawingml/2006/table">
            <a:tbl>
              <a:tblPr firstRow="1" bandRow="1"/>
              <a:tblGrid>
                <a:gridCol w="1980127"/>
                <a:gridCol w="1634722"/>
              </a:tblGrid>
              <a:tr h="589304">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zh-CN" altLang="en-US" sz="1400" dirty="0"/>
                        <a:t>N</a:t>
                      </a:r>
                      <a:r>
                        <a:rPr lang="en-US" altLang="zh-CN" sz="1400" dirty="0" err="1"/>
                        <a:t>ame</a:t>
                      </a:r>
                      <a:endParaRPr lang="zh-CN" alt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zh-CN" altLang="en-US" sz="1400" dirty="0"/>
                        <a:t>Version</a:t>
                      </a:r>
                      <a:endParaRPr lang="zh-CN" altLang="en-US" sz="14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a:t>Java</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a:t>1</a:t>
                      </a:r>
                      <a:r>
                        <a:rPr lang="en-US" altLang="zh-CN" sz="1400" dirty="0"/>
                        <a:t>.8 </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a:t>Scala</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2.11</a:t>
                      </a:r>
                      <a:r>
                        <a:rPr lang="en-US" altLang="zh-CN" sz="1400" dirty="0"/>
                        <a:t>.7 </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Had</a:t>
                      </a:r>
                      <a:r>
                        <a:rPr lang="en-US" altLang="zh-CN" sz="1400" dirty="0" err="1" smtClean="0"/>
                        <a:t>oop</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2.6.2</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Zookee</a:t>
                      </a:r>
                      <a:r>
                        <a:rPr lang="en-US" altLang="zh-CN" sz="1400" dirty="0" smtClean="0"/>
                        <a:t>per*</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3.4</a:t>
                      </a:r>
                      <a:r>
                        <a:rPr lang="en-US" altLang="zh-CN" sz="1400" dirty="0"/>
                        <a:t>.8</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Kafka</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0.8.2.2</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Spark</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1</a:t>
                      </a:r>
                      <a:r>
                        <a:rPr lang="en-US" altLang="zh-CN" sz="1400" dirty="0"/>
                        <a:t>.6.1 </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St</a:t>
                      </a:r>
                      <a:r>
                        <a:rPr lang="en-US" altLang="zh-CN" sz="1400" dirty="0" err="1" smtClean="0"/>
                        <a:t>orm</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1</a:t>
                      </a:r>
                      <a:r>
                        <a:rPr lang="en-US" altLang="zh-CN" sz="1400" dirty="0" smtClean="0"/>
                        <a:t>.0.1 </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Flink</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1</a:t>
                      </a:r>
                      <a:r>
                        <a:rPr lang="en-US" altLang="zh-CN" sz="1400" dirty="0" smtClean="0"/>
                        <a:t>.0.3</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altLang="zh-CN" sz="1400" dirty="0" smtClean="0"/>
                        <a:t>Apache </a:t>
                      </a:r>
                      <a:r>
                        <a:rPr lang="zh-CN" altLang="en-US" sz="1400" dirty="0" smtClean="0"/>
                        <a:t>G</a:t>
                      </a:r>
                      <a:r>
                        <a:rPr lang="en-US" altLang="zh-CN" sz="1400" dirty="0" err="1" smtClean="0"/>
                        <a:t>earpump</a:t>
                      </a:r>
                      <a:r>
                        <a:rPr lang="en-US" altLang="zh-CN" sz="1400" dirty="0" smtClean="0"/>
                        <a:t>*</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zh-CN" altLang="en-US" sz="1400" dirty="0" smtClean="0"/>
                        <a:t>0.8.</a:t>
                      </a:r>
                      <a:r>
                        <a:rPr lang="en-US" altLang="zh-CN" sz="1400" dirty="0" smtClean="0"/>
                        <a:t>1</a:t>
                      </a:r>
                      <a:endParaRPr lang="zh-CN" altLang="en-US" sz="140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9" name="TextBox 8"/>
          <p:cNvSpPr txBox="1"/>
          <p:nvPr/>
        </p:nvSpPr>
        <p:spPr>
          <a:xfrm>
            <a:off x="496119" y="5279243"/>
            <a:ext cx="4623601" cy="461665"/>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sz="1000" dirty="0" smtClean="0">
                <a:solidFill>
                  <a:srgbClr val="003C71"/>
                </a:solidFill>
                <a:latin typeface="Intel Clear"/>
              </a:rPr>
              <a:t>Apache Heron* require specific Operation System (Ubuntu</a:t>
            </a:r>
            <a:r>
              <a:rPr lang="zh-CN" altLang="en-US" sz="1000" dirty="0" smtClean="0">
                <a:solidFill>
                  <a:srgbClr val="003C71"/>
                </a:solidFill>
                <a:latin typeface="Intel Clear"/>
              </a:rPr>
              <a:t>／</a:t>
            </a:r>
            <a:r>
              <a:rPr lang="en-US" sz="1000" dirty="0" smtClean="0">
                <a:solidFill>
                  <a:srgbClr val="003C71"/>
                </a:solidFill>
                <a:latin typeface="Intel Clear"/>
              </a:rPr>
              <a:t>CentOS</a:t>
            </a:r>
            <a:r>
              <a:rPr lang="zh-CN" altLang="en-US" sz="1000" dirty="0" smtClean="0">
                <a:solidFill>
                  <a:srgbClr val="003C71"/>
                </a:solidFill>
                <a:latin typeface="Intel Clear"/>
              </a:rPr>
              <a:t>／</a:t>
            </a:r>
            <a:r>
              <a:rPr lang="en-US" sz="1000" dirty="0" smtClean="0">
                <a:solidFill>
                  <a:srgbClr val="003C71"/>
                </a:solidFill>
                <a:latin typeface="Intel Clear"/>
              </a:rPr>
              <a:t>Mac </a:t>
            </a:r>
            <a:r>
              <a:rPr lang="en-US" altLang="zh-CN" sz="1000" dirty="0" smtClean="0">
                <a:solidFill>
                  <a:srgbClr val="003C71"/>
                </a:solidFill>
                <a:latin typeface="Intel Clear"/>
              </a:rPr>
              <a:t>OS</a:t>
            </a:r>
            <a:r>
              <a:rPr lang="zh-CN" altLang="en-US" sz="1000" dirty="0" smtClean="0">
                <a:solidFill>
                  <a:srgbClr val="003C71"/>
                </a:solidFill>
                <a:latin typeface="Intel Clear"/>
              </a:rPr>
              <a:t>）</a:t>
            </a:r>
            <a:endParaRPr lang="en-US" sz="1000" dirty="0" smtClean="0">
              <a:solidFill>
                <a:srgbClr val="003C71"/>
              </a:solidFill>
              <a:latin typeface="Intel Clear"/>
            </a:endParaRPr>
          </a:p>
          <a:p>
            <a:pPr marL="171450" indent="-171450" defTabSz="457200">
              <a:buFont typeface="Arial" panose="020B0604020202020204" pitchFamily="34" charset="0"/>
              <a:buChar char="•"/>
            </a:pPr>
            <a:r>
              <a:rPr lang="en-US" sz="1000" dirty="0" smtClean="0">
                <a:solidFill>
                  <a:srgbClr val="003C71"/>
                </a:solidFill>
                <a:latin typeface="Intel Clear"/>
              </a:rPr>
              <a:t>Structured Streaming doesn’t support Kafka </a:t>
            </a:r>
            <a:r>
              <a:rPr lang="en-US" altLang="zh-CN" sz="1000" dirty="0" smtClean="0">
                <a:solidFill>
                  <a:srgbClr val="003C71"/>
                </a:solidFill>
                <a:latin typeface="Intel Clear"/>
              </a:rPr>
              <a:t>source yet</a:t>
            </a:r>
            <a:r>
              <a:rPr lang="zh-CN" altLang="en-US" sz="1000" dirty="0" smtClean="0">
                <a:solidFill>
                  <a:srgbClr val="003C71"/>
                </a:solidFill>
                <a:latin typeface="Intel Clear"/>
              </a:rPr>
              <a:t>　</a:t>
            </a:r>
            <a:r>
              <a:rPr lang="en-US" altLang="zh-CN" sz="1000" dirty="0" smtClean="0">
                <a:solidFill>
                  <a:srgbClr val="003C71"/>
                </a:solidFill>
                <a:latin typeface="Intel Clear"/>
              </a:rPr>
              <a:t> (Spark 2.</a:t>
            </a:r>
            <a:r>
              <a:rPr lang="zh-CN" altLang="en-US" sz="1000" dirty="0" smtClean="0">
                <a:solidFill>
                  <a:srgbClr val="003C71"/>
                </a:solidFill>
                <a:latin typeface="Intel Clear"/>
              </a:rPr>
              <a:t>０</a:t>
            </a:r>
            <a:r>
              <a:rPr lang="en-US" altLang="zh-CN" sz="1000" dirty="0" smtClean="0">
                <a:solidFill>
                  <a:srgbClr val="003C71"/>
                </a:solidFill>
                <a:latin typeface="Intel Clear"/>
              </a:rPr>
              <a:t>)</a:t>
            </a:r>
            <a:r>
              <a:rPr lang="en-US" sz="1000" dirty="0" smtClean="0">
                <a:solidFill>
                  <a:srgbClr val="003C71"/>
                </a:solidFill>
                <a:latin typeface="Intel Clear"/>
              </a:rPr>
              <a:t> </a:t>
            </a:r>
          </a:p>
        </p:txBody>
      </p:sp>
      <p:sp>
        <p:nvSpPr>
          <p:cNvPr id="10" name="Slide Number Placeholder 3"/>
          <p:cNvSpPr txBox="1">
            <a:spLocks/>
          </p:cNvSpPr>
          <p:nvPr/>
        </p:nvSpPr>
        <p:spPr>
          <a:xfrm>
            <a:off x="6872352" y="5798389"/>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27</a:t>
            </a:fld>
            <a:endParaRPr lang="en-US" dirty="0">
              <a:solidFill>
                <a:prstClr val="white"/>
              </a:solidFill>
              <a:latin typeface="Intel Clear"/>
            </a:endParaRPr>
          </a:p>
        </p:txBody>
      </p:sp>
      <p:sp>
        <p:nvSpPr>
          <p:cNvPr id="11"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1630521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5613" y="1199297"/>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003C71"/>
                </a:solidFill>
                <a:effectLst/>
                <a:uLnTx/>
                <a:uFillTx/>
                <a:latin typeface="Intel Clear"/>
                <a:cs typeface="Arial" panose="020B0604020202020204" pitchFamily="34" charset="0"/>
              </a:rPr>
              <a:t>Architecture</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Rectangle: Rounded Corners 3"/>
          <p:cNvSpPr/>
          <p:nvPr/>
        </p:nvSpPr>
        <p:spPr>
          <a:xfrm>
            <a:off x="2554051" y="1797020"/>
            <a:ext cx="1276429" cy="2027431"/>
          </a:xfrm>
          <a:prstGeom prst="roundRect">
            <a:avLst/>
          </a:prstGeom>
          <a:noFill/>
          <a:ln w="25400" cap="flat" cmpd="sng" algn="ctr">
            <a:solidFill>
              <a:srgbClr val="0071C5">
                <a:shade val="50000"/>
              </a:srgbClr>
            </a:solidFill>
            <a:prstDash val="das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Intel Clear"/>
              <a:ea typeface="+mn-ea"/>
              <a:cs typeface="+mn-cs"/>
            </a:endParaRPr>
          </a:p>
        </p:txBody>
      </p:sp>
      <p:sp>
        <p:nvSpPr>
          <p:cNvPr id="4" name="Rectangle: Rounded Corners 8"/>
          <p:cNvSpPr/>
          <p:nvPr/>
        </p:nvSpPr>
        <p:spPr>
          <a:xfrm>
            <a:off x="4942704" y="1749299"/>
            <a:ext cx="3904357" cy="3814763"/>
          </a:xfrm>
          <a:prstGeom prst="roundRect">
            <a:avLst/>
          </a:prstGeom>
          <a:noFill/>
          <a:ln w="25400" cap="flat" cmpd="sng" algn="ctr">
            <a:solidFill>
              <a:srgbClr val="0071C5">
                <a:shade val="50000"/>
              </a:srgbClr>
            </a:solidFill>
            <a:prstDash val="dash"/>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Test Cluster (Standalone)</a:t>
            </a:r>
          </a:p>
        </p:txBody>
      </p:sp>
      <p:sp>
        <p:nvSpPr>
          <p:cNvPr id="5" name="Rectangle: Rounded Corners 32"/>
          <p:cNvSpPr/>
          <p:nvPr/>
        </p:nvSpPr>
        <p:spPr>
          <a:xfrm>
            <a:off x="431616" y="2353948"/>
            <a:ext cx="1070001" cy="916106"/>
          </a:xfrm>
          <a:prstGeom prst="round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Data Generator</a:t>
            </a:r>
          </a:p>
        </p:txBody>
      </p:sp>
      <p:sp>
        <p:nvSpPr>
          <p:cNvPr id="6" name="Rectangle: Rounded Corners 33"/>
          <p:cNvSpPr/>
          <p:nvPr/>
        </p:nvSpPr>
        <p:spPr>
          <a:xfrm>
            <a:off x="2486821" y="4816283"/>
            <a:ext cx="1343659" cy="635817"/>
          </a:xfrm>
          <a:prstGeom prst="roundRect">
            <a:avLst/>
          </a:prstGeom>
          <a:solidFill>
            <a:srgbClr val="FC4C02"/>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Metrics Reader</a:t>
            </a:r>
          </a:p>
        </p:txBody>
      </p:sp>
      <p:sp>
        <p:nvSpPr>
          <p:cNvPr id="7" name="Cylinder 34"/>
          <p:cNvSpPr/>
          <p:nvPr/>
        </p:nvSpPr>
        <p:spPr>
          <a:xfrm>
            <a:off x="531399" y="4652041"/>
            <a:ext cx="945136" cy="912019"/>
          </a:xfrm>
          <a:prstGeom prst="can">
            <a:avLst/>
          </a:prstGeom>
          <a:solidFill>
            <a:srgbClr val="B1BABF">
              <a:lumMod val="75000"/>
            </a:srgbClr>
          </a:solid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File System</a:t>
            </a:r>
          </a:p>
        </p:txBody>
      </p:sp>
      <p:sp>
        <p:nvSpPr>
          <p:cNvPr id="8" name="Arrow: Right 35"/>
          <p:cNvSpPr/>
          <p:nvPr/>
        </p:nvSpPr>
        <p:spPr>
          <a:xfrm>
            <a:off x="1588393" y="2601643"/>
            <a:ext cx="867896" cy="420717"/>
          </a:xfrm>
          <a:prstGeom prs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Topic A</a:t>
            </a:r>
          </a:p>
        </p:txBody>
      </p:sp>
      <p:sp>
        <p:nvSpPr>
          <p:cNvPr id="9" name="Cylinder 34"/>
          <p:cNvSpPr/>
          <p:nvPr/>
        </p:nvSpPr>
        <p:spPr>
          <a:xfrm>
            <a:off x="2725812" y="1918381"/>
            <a:ext cx="930884" cy="526186"/>
          </a:xfrm>
          <a:prstGeom prst="can">
            <a:avLst/>
          </a:prstGeom>
          <a:solidFill>
            <a:srgbClr val="00AEEF"/>
          </a:solid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Kafka Broker</a:t>
            </a:r>
          </a:p>
        </p:txBody>
      </p:sp>
      <p:sp>
        <p:nvSpPr>
          <p:cNvPr id="10" name="Cylinder 34"/>
          <p:cNvSpPr/>
          <p:nvPr/>
        </p:nvSpPr>
        <p:spPr>
          <a:xfrm>
            <a:off x="2743068" y="2531784"/>
            <a:ext cx="930884" cy="526186"/>
          </a:xfrm>
          <a:prstGeom prst="can">
            <a:avLst/>
          </a:prstGeom>
          <a:solidFill>
            <a:srgbClr val="00AEEF"/>
          </a:solid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Kafka Broker</a:t>
            </a:r>
          </a:p>
        </p:txBody>
      </p:sp>
      <p:sp>
        <p:nvSpPr>
          <p:cNvPr id="11" name="Cylinder 34"/>
          <p:cNvSpPr/>
          <p:nvPr/>
        </p:nvSpPr>
        <p:spPr>
          <a:xfrm>
            <a:off x="2749014" y="3149718"/>
            <a:ext cx="930884" cy="526186"/>
          </a:xfrm>
          <a:prstGeom prst="can">
            <a:avLst/>
          </a:prstGeom>
          <a:solidFill>
            <a:srgbClr val="00AEEF"/>
          </a:solidFill>
          <a:ln w="25400" cap="flat" cmpd="sng" algn="ctr">
            <a:solidFill>
              <a:srgbClr val="0071C5">
                <a:shade val="50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Kafka Broker</a:t>
            </a: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2" name="Rounded Rectangle 11"/>
          <p:cNvSpPr/>
          <p:nvPr/>
        </p:nvSpPr>
        <p:spPr>
          <a:xfrm>
            <a:off x="5584861" y="2487219"/>
            <a:ext cx="883920" cy="554477"/>
          </a:xfrm>
          <a:prstGeom prst="roundRect">
            <a:avLst/>
          </a:prstGeom>
          <a:solidFill>
            <a:srgbClr val="FFA300"/>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Client</a:t>
            </a:r>
          </a:p>
        </p:txBody>
      </p:sp>
      <p:sp>
        <p:nvSpPr>
          <p:cNvPr id="13" name="Rounded Rectangle 12"/>
          <p:cNvSpPr/>
          <p:nvPr/>
        </p:nvSpPr>
        <p:spPr>
          <a:xfrm>
            <a:off x="7430556" y="2353948"/>
            <a:ext cx="883920" cy="821021"/>
          </a:xfrm>
          <a:prstGeom prst="roundRect">
            <a:avLst/>
          </a:prstGeom>
          <a:solidFill>
            <a:srgbClr val="003C7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Master</a:t>
            </a:r>
          </a:p>
        </p:txBody>
      </p:sp>
      <p:sp>
        <p:nvSpPr>
          <p:cNvPr id="14" name="Rounded Rectangle 13"/>
          <p:cNvSpPr/>
          <p:nvPr/>
        </p:nvSpPr>
        <p:spPr>
          <a:xfrm>
            <a:off x="5571601" y="3419408"/>
            <a:ext cx="883920" cy="902729"/>
          </a:xfrm>
          <a:prstGeom prst="roundRect">
            <a:avLst/>
          </a:prstGeom>
          <a:solidFill>
            <a:srgbClr val="00AEE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80G Mem</a:t>
            </a:r>
          </a:p>
        </p:txBody>
      </p:sp>
      <p:sp>
        <p:nvSpPr>
          <p:cNvPr id="15" name="Rounded Rectangle 14"/>
          <p:cNvSpPr/>
          <p:nvPr/>
        </p:nvSpPr>
        <p:spPr>
          <a:xfrm>
            <a:off x="6468781" y="3419407"/>
            <a:ext cx="883920" cy="902729"/>
          </a:xfrm>
          <a:prstGeom prst="roundRect">
            <a:avLst/>
          </a:prstGeom>
          <a:solidFill>
            <a:srgbClr val="00AEE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80G Mem</a:t>
            </a:r>
          </a:p>
        </p:txBody>
      </p:sp>
      <p:sp>
        <p:nvSpPr>
          <p:cNvPr id="16" name="Rounded Rectangle 15"/>
          <p:cNvSpPr/>
          <p:nvPr/>
        </p:nvSpPr>
        <p:spPr>
          <a:xfrm>
            <a:off x="7376878" y="3417724"/>
            <a:ext cx="883920" cy="902729"/>
          </a:xfrm>
          <a:prstGeom prst="roundRect">
            <a:avLst/>
          </a:prstGeom>
          <a:solidFill>
            <a:srgbClr val="00AEE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Intel Clear"/>
                <a:ea typeface="+mn-ea"/>
                <a:cs typeface="+mn-cs"/>
              </a:rPr>
              <a:t>80G Mem</a:t>
            </a:r>
          </a:p>
        </p:txBody>
      </p:sp>
      <p:sp>
        <p:nvSpPr>
          <p:cNvPr id="17" name="Rounded Rectangle 16"/>
          <p:cNvSpPr/>
          <p:nvPr/>
        </p:nvSpPr>
        <p:spPr>
          <a:xfrm>
            <a:off x="5112639" y="4366603"/>
            <a:ext cx="883920" cy="902729"/>
          </a:xfrm>
          <a:prstGeom prst="roundRect">
            <a:avLst/>
          </a:prstGeom>
          <a:solidFill>
            <a:srgbClr val="00AEEF"/>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80G Mem</a:t>
            </a: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8" name="Rounded Rectangle 17"/>
          <p:cNvSpPr/>
          <p:nvPr/>
        </p:nvSpPr>
        <p:spPr>
          <a:xfrm>
            <a:off x="6010534" y="4351711"/>
            <a:ext cx="883920" cy="902729"/>
          </a:xfrm>
          <a:prstGeom prst="roundRect">
            <a:avLst/>
          </a:prstGeom>
          <a:solidFill>
            <a:srgbClr val="00AEEF"/>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80G Mem</a:t>
            </a: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9" name="Rounded Rectangle 18"/>
          <p:cNvSpPr/>
          <p:nvPr/>
        </p:nvSpPr>
        <p:spPr>
          <a:xfrm>
            <a:off x="6914686" y="4351710"/>
            <a:ext cx="883920" cy="902729"/>
          </a:xfrm>
          <a:prstGeom prst="roundRect">
            <a:avLst/>
          </a:prstGeom>
          <a:solidFill>
            <a:srgbClr val="00AEEF"/>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80G Mem</a:t>
            </a: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0" name="Rounded Rectangle 19"/>
          <p:cNvSpPr/>
          <p:nvPr/>
        </p:nvSpPr>
        <p:spPr>
          <a:xfrm>
            <a:off x="7818838" y="4364919"/>
            <a:ext cx="883920" cy="902729"/>
          </a:xfrm>
          <a:prstGeom prst="roundRect">
            <a:avLst/>
          </a:prstGeom>
          <a:solidFill>
            <a:srgbClr val="00AEEF"/>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Slave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20 Core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Intel Clear"/>
                <a:ea typeface="+mn-ea"/>
                <a:cs typeface="+mn-cs"/>
              </a:rPr>
              <a:t>80G Mem</a:t>
            </a:r>
            <a:endParaRPr kumimoji="0" lang="en-US" sz="12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1" name="Arrow: Right 35"/>
          <p:cNvSpPr/>
          <p:nvPr/>
        </p:nvSpPr>
        <p:spPr>
          <a:xfrm>
            <a:off x="3992328" y="2600376"/>
            <a:ext cx="867896" cy="420717"/>
          </a:xfrm>
          <a:prstGeom prs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Topic A</a:t>
            </a:r>
          </a:p>
        </p:txBody>
      </p:sp>
      <p:cxnSp>
        <p:nvCxnSpPr>
          <p:cNvPr id="22" name="Straight Arrow Connector 21"/>
          <p:cNvCxnSpPr>
            <a:stCxn id="12" idx="3"/>
            <a:endCxn id="13" idx="1"/>
          </p:cNvCxnSpPr>
          <p:nvPr/>
        </p:nvCxnSpPr>
        <p:spPr>
          <a:xfrm>
            <a:off x="6468781" y="2764458"/>
            <a:ext cx="961775" cy="1"/>
          </a:xfrm>
          <a:prstGeom prst="straightConnector1">
            <a:avLst/>
          </a:prstGeom>
          <a:noFill/>
          <a:ln w="25400" cap="flat" cmpd="sng" algn="ctr">
            <a:solidFill>
              <a:srgbClr val="003C71"/>
            </a:solidFill>
            <a:prstDash val="solid"/>
            <a:tailEnd type="triangle"/>
          </a:ln>
          <a:effectLst/>
        </p:spPr>
      </p:cxnSp>
      <p:cxnSp>
        <p:nvCxnSpPr>
          <p:cNvPr id="23" name="Straight Arrow Connector 22"/>
          <p:cNvCxnSpPr>
            <a:stCxn id="13" idx="2"/>
            <a:endCxn id="15" idx="0"/>
          </p:cNvCxnSpPr>
          <p:nvPr/>
        </p:nvCxnSpPr>
        <p:spPr>
          <a:xfrm flipH="1">
            <a:off x="6910741" y="3174969"/>
            <a:ext cx="961775" cy="244438"/>
          </a:xfrm>
          <a:prstGeom prst="straightConnector1">
            <a:avLst/>
          </a:prstGeom>
          <a:noFill/>
          <a:ln w="25400" cap="flat" cmpd="sng" algn="ctr">
            <a:solidFill>
              <a:srgbClr val="003C71"/>
            </a:solidFill>
            <a:prstDash val="solid"/>
            <a:tailEnd type="triangle"/>
          </a:ln>
          <a:effectLst/>
        </p:spPr>
      </p:cxnSp>
      <p:cxnSp>
        <p:nvCxnSpPr>
          <p:cNvPr id="24" name="Straight Arrow Connector 23"/>
          <p:cNvCxnSpPr>
            <a:stCxn id="13" idx="2"/>
            <a:endCxn id="16" idx="0"/>
          </p:cNvCxnSpPr>
          <p:nvPr/>
        </p:nvCxnSpPr>
        <p:spPr>
          <a:xfrm flipH="1">
            <a:off x="7818838" y="3174969"/>
            <a:ext cx="53678" cy="242755"/>
          </a:xfrm>
          <a:prstGeom prst="straightConnector1">
            <a:avLst/>
          </a:prstGeom>
          <a:noFill/>
          <a:ln w="25400" cap="flat" cmpd="sng" algn="ctr">
            <a:solidFill>
              <a:srgbClr val="003C71"/>
            </a:solidFill>
            <a:prstDash val="solid"/>
            <a:tailEnd type="triangle"/>
          </a:ln>
          <a:effectLst/>
        </p:spPr>
      </p:cxnSp>
      <p:cxnSp>
        <p:nvCxnSpPr>
          <p:cNvPr id="25" name="Straight Arrow Connector 24"/>
          <p:cNvCxnSpPr>
            <a:stCxn id="13" idx="2"/>
            <a:endCxn id="14" idx="0"/>
          </p:cNvCxnSpPr>
          <p:nvPr/>
        </p:nvCxnSpPr>
        <p:spPr>
          <a:xfrm flipH="1">
            <a:off x="6013561" y="3174969"/>
            <a:ext cx="1858955" cy="244439"/>
          </a:xfrm>
          <a:prstGeom prst="straightConnector1">
            <a:avLst/>
          </a:prstGeom>
          <a:noFill/>
          <a:ln w="25400" cap="flat" cmpd="sng" algn="ctr">
            <a:solidFill>
              <a:srgbClr val="003C71"/>
            </a:solidFill>
            <a:prstDash val="solid"/>
            <a:tailEnd type="triangle"/>
          </a:ln>
          <a:effectLst/>
        </p:spPr>
      </p:cxnSp>
      <p:sp>
        <p:nvSpPr>
          <p:cNvPr id="26" name="Arrow: Right 35"/>
          <p:cNvSpPr/>
          <p:nvPr/>
        </p:nvSpPr>
        <p:spPr>
          <a:xfrm rot="13267789" flipV="1">
            <a:off x="3922492" y="3785761"/>
            <a:ext cx="867896" cy="430889"/>
          </a:xfrm>
          <a:prstGeom prs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Topic B</a:t>
            </a:r>
          </a:p>
        </p:txBody>
      </p:sp>
      <p:sp>
        <p:nvSpPr>
          <p:cNvPr id="27" name="Arrow: Right 35"/>
          <p:cNvSpPr/>
          <p:nvPr/>
        </p:nvSpPr>
        <p:spPr>
          <a:xfrm rot="5400000" flipV="1">
            <a:off x="2757306" y="4096401"/>
            <a:ext cx="867896" cy="430889"/>
          </a:xfrm>
          <a:prstGeom prs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Topic B</a:t>
            </a:r>
          </a:p>
        </p:txBody>
      </p:sp>
      <p:sp>
        <p:nvSpPr>
          <p:cNvPr id="28" name="Arrow: Right 35"/>
          <p:cNvSpPr/>
          <p:nvPr/>
        </p:nvSpPr>
        <p:spPr>
          <a:xfrm rot="10800000" flipV="1">
            <a:off x="1560079" y="4892607"/>
            <a:ext cx="867896" cy="430889"/>
          </a:xfrm>
          <a:prstGeom prst="rightArrow">
            <a:avLst/>
          </a:prstGeom>
          <a:noFill/>
          <a:ln w="25400" cap="flat" cmpd="sng" algn="ctr">
            <a:solidFill>
              <a:srgbClr val="0071C5">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3C71"/>
                </a:solidFill>
                <a:effectLst/>
                <a:uLnTx/>
                <a:uFillTx/>
                <a:latin typeface="Intel Clear"/>
                <a:ea typeface="+mn-ea"/>
                <a:cs typeface="+mn-cs"/>
              </a:rPr>
              <a:t>Result</a:t>
            </a:r>
          </a:p>
        </p:txBody>
      </p:sp>
      <p:sp>
        <p:nvSpPr>
          <p:cNvPr id="29" name="TextBox 28"/>
          <p:cNvSpPr txBox="1"/>
          <p:nvPr/>
        </p:nvSpPr>
        <p:spPr>
          <a:xfrm>
            <a:off x="2113677" y="3075937"/>
            <a:ext cx="633401" cy="184666"/>
          </a:xfrm>
          <a:prstGeom prst="rect">
            <a:avLst/>
          </a:prstGeom>
          <a:noFill/>
        </p:spPr>
        <p:txBody>
          <a:bodyPr vert="horz" wrap="square" lIns="0" tIns="0" rIns="0" bIns="0" rtlCol="0">
            <a:spAutoFit/>
          </a:bodyPr>
          <a:lstStyle/>
          <a:p>
            <a:pPr defTabSz="457200"/>
            <a:r>
              <a:rPr lang="en-US" sz="1200" dirty="0" smtClean="0">
                <a:solidFill>
                  <a:srgbClr val="FC4C02">
                    <a:lumMod val="60000"/>
                    <a:lumOff val="40000"/>
                  </a:srgbClr>
                </a:solidFill>
                <a:latin typeface="Intel Clear"/>
              </a:rPr>
              <a:t>In Time</a:t>
            </a:r>
          </a:p>
        </p:txBody>
      </p:sp>
      <p:sp>
        <p:nvSpPr>
          <p:cNvPr id="30" name="TextBox 29"/>
          <p:cNvSpPr txBox="1"/>
          <p:nvPr/>
        </p:nvSpPr>
        <p:spPr>
          <a:xfrm>
            <a:off x="4188256" y="4414071"/>
            <a:ext cx="836288" cy="184666"/>
          </a:xfrm>
          <a:prstGeom prst="rect">
            <a:avLst/>
          </a:prstGeom>
          <a:noFill/>
        </p:spPr>
        <p:txBody>
          <a:bodyPr vert="horz" wrap="square" lIns="0" tIns="0" rIns="0" bIns="0" rtlCol="0">
            <a:spAutoFit/>
          </a:bodyPr>
          <a:lstStyle/>
          <a:p>
            <a:pPr defTabSz="457200"/>
            <a:r>
              <a:rPr lang="en-US" sz="1200" dirty="0" smtClean="0">
                <a:solidFill>
                  <a:srgbClr val="FC4C02">
                    <a:lumMod val="60000"/>
                    <a:lumOff val="40000"/>
                  </a:srgbClr>
                </a:solidFill>
                <a:latin typeface="Intel Clear"/>
              </a:rPr>
              <a:t>Out Time</a:t>
            </a:r>
          </a:p>
        </p:txBody>
      </p:sp>
      <p:sp>
        <p:nvSpPr>
          <p:cNvPr id="31" name="TextBox 30"/>
          <p:cNvSpPr txBox="1"/>
          <p:nvPr/>
        </p:nvSpPr>
        <p:spPr>
          <a:xfrm>
            <a:off x="2486821" y="5475295"/>
            <a:ext cx="1528089" cy="184666"/>
          </a:xfrm>
          <a:prstGeom prst="rect">
            <a:avLst/>
          </a:prstGeom>
          <a:noFill/>
        </p:spPr>
        <p:txBody>
          <a:bodyPr vert="horz" wrap="square" lIns="0" tIns="0" rIns="0" bIns="0" rtlCol="0">
            <a:spAutoFit/>
          </a:bodyPr>
          <a:lstStyle/>
          <a:p>
            <a:pPr defTabSz="457200"/>
            <a:r>
              <a:rPr lang="en-US" sz="1200" dirty="0" smtClean="0">
                <a:solidFill>
                  <a:srgbClr val="FC4C02">
                    <a:lumMod val="60000"/>
                    <a:lumOff val="40000"/>
                  </a:srgbClr>
                </a:solidFill>
                <a:latin typeface="Intel Clear"/>
              </a:rPr>
              <a:t>Out Time – In Time</a:t>
            </a:r>
          </a:p>
        </p:txBody>
      </p:sp>
    </p:spTree>
    <p:extLst>
      <p:ext uri="{BB962C8B-B14F-4D97-AF65-F5344CB8AC3E}">
        <p14:creationId xmlns:p14="http://schemas.microsoft.com/office/powerpoint/2010/main" val="4189601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20950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Framework Configuration</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88272024"/>
              </p:ext>
            </p:extLst>
          </p:nvPr>
        </p:nvGraphicFramePr>
        <p:xfrm>
          <a:off x="1163783" y="2078189"/>
          <a:ext cx="6816436" cy="3152695"/>
        </p:xfrm>
        <a:graphic>
          <a:graphicData uri="http://schemas.openxmlformats.org/drawingml/2006/table">
            <a:tbl>
              <a:tblPr firstRow="1" bandRow="1"/>
              <a:tblGrid>
                <a:gridCol w="2396030"/>
                <a:gridCol w="4420406"/>
              </a:tblGrid>
              <a:tr h="589879">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600" dirty="0" smtClean="0"/>
                        <a:t>Framework</a:t>
                      </a:r>
                      <a:endParaRPr lang="zh-CN" altLang="en-US" sz="1600" b="0" dirty="0"/>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Related Configuration</a:t>
                      </a:r>
                    </a:p>
                  </a:txBody>
                  <a:tcPr marL="68580" marR="68580" marT="34290" marB="34290"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r>
              <a:tr h="64070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l"/>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7 Executor</a:t>
                      </a:r>
                      <a:endParaRPr lang="en-US" sz="1600" baseline="0" dirty="0" smtClean="0"/>
                    </a:p>
                    <a:p>
                      <a:pPr algn="ctr"/>
                      <a:r>
                        <a:rPr lang="en-US" sz="1600" baseline="0" dirty="0" smtClean="0"/>
                        <a:t>140 </a:t>
                      </a:r>
                      <a:r>
                        <a:rPr lang="en-US" sz="1600" dirty="0" smtClean="0"/>
                        <a:t>Parallelism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4070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l"/>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7</a:t>
                      </a:r>
                      <a:r>
                        <a:rPr lang="en-US" sz="1600" baseline="0" dirty="0" smtClean="0"/>
                        <a:t> TaskManager</a:t>
                      </a:r>
                      <a:endParaRPr lang="en-US" sz="1600" dirty="0" smtClean="0"/>
                    </a:p>
                    <a:p>
                      <a:pPr algn="ctr"/>
                      <a:r>
                        <a:rPr lang="en-US" sz="1600" dirty="0" smtClean="0"/>
                        <a:t>140 Parallelism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4070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l"/>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28 Worker</a:t>
                      </a:r>
                    </a:p>
                    <a:p>
                      <a:pPr algn="ctr"/>
                      <a:r>
                        <a:rPr lang="en-US" sz="1600" dirty="0" smtClean="0"/>
                        <a:t>140 </a:t>
                      </a:r>
                      <a:r>
                        <a:rPr lang="en-US" sz="1600" dirty="0" err="1" smtClean="0"/>
                        <a:t>KafkaSpout</a:t>
                      </a:r>
                      <a:endParaRPr lang="en-US" sz="1600" dirty="0" smtClean="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40704">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l"/>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28 Executors</a:t>
                      </a:r>
                    </a:p>
                    <a:p>
                      <a:pPr algn="ctr"/>
                      <a:r>
                        <a:rPr lang="en-US" sz="1600" dirty="0" smtClean="0"/>
                        <a:t>140 </a:t>
                      </a:r>
                      <a:r>
                        <a:rPr lang="en-US" sz="1600" dirty="0" err="1" smtClean="0"/>
                        <a:t>KafkaSource</a:t>
                      </a:r>
                      <a:r>
                        <a:rPr lang="en-US" sz="1600" dirty="0" smtClean="0"/>
                        <a:t> </a:t>
                      </a:r>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4" name="Slide Number Placeholder 3"/>
          <p:cNvSpPr txBox="1">
            <a:spLocks/>
          </p:cNvSpPr>
          <p:nvPr/>
        </p:nvSpPr>
        <p:spPr>
          <a:xfrm>
            <a:off x="6872352" y="5725048"/>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29</a:t>
            </a:fld>
            <a:endParaRPr lang="en-US" dirty="0">
              <a:solidFill>
                <a:prstClr val="white"/>
              </a:solidFill>
              <a:latin typeface="Intel Clear"/>
            </a:endParaRPr>
          </a:p>
        </p:txBody>
      </p:sp>
      <p:sp>
        <p:nvSpPr>
          <p:cNvPr id="5" name="Rectangle 4"/>
          <p:cNvSpPr>
            <a:spLocks/>
          </p:cNvSpPr>
          <p:nvPr/>
        </p:nvSpPr>
        <p:spPr>
          <a:xfrm>
            <a:off x="1689381" y="2750250"/>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6" name="Rectangle 5"/>
          <p:cNvSpPr/>
          <p:nvPr/>
        </p:nvSpPr>
        <p:spPr>
          <a:xfrm>
            <a:off x="1689381" y="4025327"/>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7" name="Rectangle 6"/>
          <p:cNvSpPr/>
          <p:nvPr/>
        </p:nvSpPr>
        <p:spPr>
          <a:xfrm>
            <a:off x="1689381" y="3414270"/>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8" name="Rectangle 7"/>
          <p:cNvSpPr/>
          <p:nvPr/>
        </p:nvSpPr>
        <p:spPr>
          <a:xfrm>
            <a:off x="1689381" y="4672519"/>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9"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1669428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819400"/>
            <a:ext cx="8427720" cy="1470025"/>
          </a:xfrm>
        </p:spPr>
        <p:txBody>
          <a:bodyPr/>
          <a:lstStyle/>
          <a:p>
            <a:pPr algn="l"/>
            <a:r>
              <a:rPr lang="en-US" sz="4800" dirty="0"/>
              <a:t>Execution Model + </a:t>
            </a:r>
            <a:br>
              <a:rPr lang="en-US" sz="4800" dirty="0"/>
            </a:br>
            <a:r>
              <a:rPr lang="en-US" sz="4800" dirty="0"/>
              <a:t>Fault Tolerance Mechanism </a:t>
            </a:r>
            <a:br>
              <a:rPr lang="en-US" sz="4800" dirty="0"/>
            </a:br>
            <a:endParaRPr lang="en-US" sz="4800" dirty="0"/>
          </a:p>
        </p:txBody>
      </p:sp>
    </p:spTree>
    <p:extLst>
      <p:ext uri="{BB962C8B-B14F-4D97-AF65-F5344CB8AC3E}">
        <p14:creationId xmlns:p14="http://schemas.microsoft.com/office/powerpoint/2010/main" val="578606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203325"/>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Raw Input Data</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3"/>
          <p:cNvSpPr txBox="1">
            <a:spLocks/>
          </p:cNvSpPr>
          <p:nvPr/>
        </p:nvSpPr>
        <p:spPr>
          <a:xfrm>
            <a:off x="455613" y="2097802"/>
            <a:ext cx="8228012"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Kafka Topic Partition: 140</a:t>
            </a: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Size Per Message (configurable)</a:t>
            </a:r>
            <a:r>
              <a:rPr kumimoji="0" lang="en-US" altLang="zh-CN"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  200 bytes</a:t>
            </a: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Raw Input Message Example:</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1100" b="0" i="0" u="none" strike="noStrike" kern="1200" cap="none" spc="0" normalizeH="0" baseline="0" noProof="0" smtClean="0">
                <a:ln>
                  <a:noFill/>
                </a:ln>
                <a:solidFill>
                  <a:srgbClr val="B1BABF"/>
                </a:solidFill>
                <a:effectLst/>
                <a:uLnTx/>
                <a:uFillTx/>
                <a:latin typeface="Intel Clear"/>
                <a:ea typeface="+mn-ea"/>
                <a:cs typeface="Arial" panose="020B0604020202020204" pitchFamily="34" charset="0"/>
              </a:rPr>
              <a:t>“0,</a:t>
            </a:r>
            <a:r>
              <a:rPr kumimoji="0" lang="en-US" sz="1100" b="0" i="0" u="none" strike="noStrike" kern="1200" cap="none" spc="0" normalizeH="0" baseline="0" noProof="0" smtClean="0">
                <a:ln>
                  <a:noFill/>
                </a:ln>
                <a:solidFill>
                  <a:srgbClr val="FC4C02"/>
                </a:solidFill>
                <a:effectLst/>
                <a:uLnTx/>
                <a:uFillTx/>
                <a:latin typeface="Intel Clear"/>
                <a:ea typeface="+mn-ea"/>
                <a:cs typeface="Arial" panose="020B0604020202020204" pitchFamily="34" charset="0"/>
              </a:rPr>
              <a:t>227.209.164.46</a:t>
            </a:r>
            <a:r>
              <a:rPr kumimoji="0" lang="en-US" sz="1100" b="0" i="0" u="none" strike="noStrike" kern="1200" cap="none" spc="0" normalizeH="0" baseline="0" noProof="0" smtClean="0">
                <a:ln>
                  <a:noFill/>
                </a:ln>
                <a:solidFill>
                  <a:srgbClr val="B1BABF"/>
                </a:solidFill>
                <a:effectLst/>
                <a:uLnTx/>
                <a:uFillTx/>
                <a:latin typeface="Intel Clear"/>
                <a:ea typeface="+mn-ea"/>
                <a:cs typeface="Arial" panose="020B0604020202020204" pitchFamily="34" charset="0"/>
              </a:rPr>
              <a:t>,</a:t>
            </a:r>
            <a:r>
              <a:rPr kumimoji="0" lang="en-US" sz="1100" b="0" i="0" u="none" strike="noStrike" kern="1200" cap="none" spc="0" normalizeH="0" baseline="0" noProof="0" smtClean="0">
                <a:ln>
                  <a:noFill/>
                </a:ln>
                <a:solidFill>
                  <a:srgbClr val="C3D600"/>
                </a:solidFill>
                <a:effectLst/>
                <a:uLnTx/>
                <a:uFillTx/>
                <a:latin typeface="Intel Clear"/>
                <a:ea typeface="+mn-ea"/>
                <a:cs typeface="Arial" panose="020B0604020202020204" pitchFamily="34" charset="0"/>
              </a:rPr>
              <a:t>nbizrgdziebsaecsecujfjcqtvnpcnxxwiopmddorcxnlijdizgoi</a:t>
            </a:r>
            <a:r>
              <a:rPr kumimoji="0" lang="en-US" sz="1100" b="0" i="0" u="none" strike="noStrike" kern="1200" cap="none" spc="0" normalizeH="0" baseline="0" noProof="0" smtClean="0">
                <a:ln>
                  <a:noFill/>
                </a:ln>
                <a:solidFill>
                  <a:srgbClr val="B1BABF"/>
                </a:solidFill>
                <a:effectLst/>
                <a:uLnTx/>
                <a:uFillTx/>
                <a:latin typeface="Intel Clear"/>
                <a:ea typeface="+mn-ea"/>
                <a:cs typeface="Arial" panose="020B0604020202020204" pitchFamily="34" charset="0"/>
              </a:rPr>
              <a:t>,1991-06-10,0.115967035,</a:t>
            </a:r>
            <a:r>
              <a:rPr kumimoji="0" lang="en-US" sz="1100" b="0" i="0" u="none" strike="noStrike" kern="1200" cap="none" spc="0" normalizeH="0" baseline="0" noProof="0" smtClean="0">
                <a:ln>
                  <a:noFill/>
                </a:ln>
                <a:solidFill>
                  <a:srgbClr val="0071C5">
                    <a:lumMod val="60000"/>
                    <a:lumOff val="40000"/>
                  </a:srgbClr>
                </a:solidFill>
                <a:effectLst/>
                <a:uLnTx/>
                <a:uFillTx/>
                <a:latin typeface="Intel Clear"/>
                <a:ea typeface="+mn-ea"/>
                <a:cs typeface="Arial" panose="020B0604020202020204" pitchFamily="34" charset="0"/>
              </a:rPr>
              <a:t>Mozilla/5.0</a:t>
            </a:r>
            <a:r>
              <a:rPr kumimoji="0" lang="en-US" sz="1100" b="0" i="0" u="none" strike="noStrike" kern="1200" cap="none" spc="0" normalizeH="0" baseline="0" noProof="0" smtClean="0">
                <a:ln>
                  <a:noFill/>
                </a:ln>
                <a:solidFill>
                  <a:srgbClr val="B1BABF"/>
                </a:solidFill>
                <a:effectLst/>
                <a:uLnTx/>
                <a:uFillTx/>
                <a:latin typeface="Intel Clear"/>
                <a:ea typeface="+mn-ea"/>
                <a:cs typeface="Arial" panose="020B0604020202020204" pitchFamily="34" charset="0"/>
              </a:rPr>
              <a:t> (iPhone; U; CPU like Mac OS X)AppleWebKit/420.1 (KHTML like Gecko) Version/3.0 Mobile/4A93Safari/419.3,YEM,YEM-AR,snowdrops,1”</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Strong Type: </a:t>
            </a:r>
            <a:r>
              <a:rPr kumimoji="0" lang="en-US"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class UserVisit (</a:t>
            </a:r>
            <a:r>
              <a:rPr kumimoji="0" lang="en-US" sz="1800" b="0" i="0" u="none" strike="noStrike" kern="1200" cap="none" spc="0" normalizeH="0" baseline="0" noProof="0" smtClean="0">
                <a:ln>
                  <a:noFill/>
                </a:ln>
                <a:solidFill>
                  <a:srgbClr val="FC4C02"/>
                </a:solidFill>
                <a:effectLst/>
                <a:uLnTx/>
                <a:uFillTx/>
                <a:latin typeface="Intel Clear"/>
                <a:ea typeface="+mn-ea"/>
                <a:cs typeface="Arial" panose="020B0604020202020204" pitchFamily="34" charset="0"/>
              </a:rPr>
              <a:t>ip</a:t>
            </a:r>
            <a:r>
              <a:rPr kumimoji="0" lang="en-US"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a:t>
            </a: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 </a:t>
            </a:r>
            <a:r>
              <a:rPr kumimoji="0" lang="en-US" sz="1800" b="0" i="0" u="none" strike="noStrike" kern="1200" cap="none" spc="0" normalizeH="0" baseline="0" noProof="0" smtClean="0">
                <a:ln>
                  <a:noFill/>
                </a:ln>
                <a:solidFill>
                  <a:srgbClr val="C3D600"/>
                </a:solidFill>
                <a:effectLst/>
                <a:uLnTx/>
                <a:uFillTx/>
                <a:latin typeface="Intel Clear"/>
                <a:ea typeface="+mn-ea"/>
                <a:cs typeface="Arial" panose="020B0604020202020204" pitchFamily="34" charset="0"/>
              </a:rPr>
              <a:t>sessionId</a:t>
            </a:r>
            <a:r>
              <a:rPr kumimoji="0" lang="en-US"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a:t>
            </a: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 </a:t>
            </a:r>
            <a:r>
              <a:rPr kumimoji="0" lang="en-US" sz="1800" b="0" i="0" u="none" strike="noStrike" kern="1200" cap="none" spc="0" normalizeH="0" baseline="0" noProof="0" smtClean="0">
                <a:ln>
                  <a:noFill/>
                </a:ln>
                <a:solidFill>
                  <a:srgbClr val="0071C5">
                    <a:lumMod val="60000"/>
                    <a:lumOff val="40000"/>
                  </a:srgbClr>
                </a:solidFill>
                <a:effectLst/>
                <a:uLnTx/>
                <a:uFillTx/>
                <a:latin typeface="Intel Clear"/>
                <a:ea typeface="+mn-ea"/>
                <a:cs typeface="Arial" panose="020B0604020202020204" pitchFamily="34" charset="0"/>
              </a:rPr>
              <a:t>browser</a:t>
            </a:r>
            <a:r>
              <a:rPr kumimoji="0" lang="en-US"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Keep feeding data at specific rate for 5 minutes</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srgbClr val="003C71"/>
              </a:solidFill>
              <a:effectLst/>
              <a:uLnTx/>
              <a:uFillTx/>
              <a:latin typeface="Intel Clear"/>
              <a:ea typeface="+mn-ea"/>
              <a:cs typeface="Arial" panose="020B0604020202020204" pitchFamily="34" charset="0"/>
            </a:endParaRPr>
          </a:p>
        </p:txBody>
      </p:sp>
      <p:cxnSp>
        <p:nvCxnSpPr>
          <p:cNvPr id="4" name="Elbow Connector 3"/>
          <p:cNvCxnSpPr/>
          <p:nvPr/>
        </p:nvCxnSpPr>
        <p:spPr>
          <a:xfrm flipV="1">
            <a:off x="5906405" y="4472070"/>
            <a:ext cx="1302326" cy="858980"/>
          </a:xfrm>
          <a:prstGeom prst="bentConnector3">
            <a:avLst/>
          </a:prstGeom>
          <a:noFill/>
          <a:ln w="25400" cap="flat" cmpd="sng" algn="ctr">
            <a:solidFill>
              <a:srgbClr val="003C71"/>
            </a:solidFill>
            <a:prstDash val="solid"/>
          </a:ln>
          <a:effectLst/>
        </p:spPr>
      </p:cxnSp>
      <p:cxnSp>
        <p:nvCxnSpPr>
          <p:cNvPr id="5" name="Elbow Connector 4"/>
          <p:cNvCxnSpPr/>
          <p:nvPr/>
        </p:nvCxnSpPr>
        <p:spPr>
          <a:xfrm rot="10800000">
            <a:off x="7208732" y="4472072"/>
            <a:ext cx="1413885" cy="858979"/>
          </a:xfrm>
          <a:prstGeom prst="bentConnector3">
            <a:avLst/>
          </a:prstGeom>
          <a:noFill/>
          <a:ln w="25400" cap="flat" cmpd="sng" algn="ctr">
            <a:solidFill>
              <a:srgbClr val="003C71"/>
            </a:solidFill>
            <a:prstDash val="solid"/>
          </a:ln>
          <a:effectLst/>
        </p:spPr>
      </p:cxnSp>
      <p:sp>
        <p:nvSpPr>
          <p:cNvPr id="6" name="TextBox 5"/>
          <p:cNvSpPr txBox="1"/>
          <p:nvPr/>
        </p:nvSpPr>
        <p:spPr>
          <a:xfrm>
            <a:off x="6956319" y="4608245"/>
            <a:ext cx="748145" cy="169277"/>
          </a:xfrm>
          <a:prstGeom prst="rect">
            <a:avLst/>
          </a:prstGeom>
          <a:noFill/>
        </p:spPr>
        <p:txBody>
          <a:bodyPr vert="horz" wrap="square" lIns="0" tIns="0" rIns="0" bIns="0" rtlCol="0">
            <a:spAutoFit/>
          </a:bodyPr>
          <a:lstStyle/>
          <a:p>
            <a:pPr defTabSz="457200"/>
            <a:r>
              <a:rPr lang="en-US" sz="1100" dirty="0" smtClean="0">
                <a:solidFill>
                  <a:srgbClr val="003C71"/>
                </a:solidFill>
                <a:latin typeface="Intel Clear"/>
              </a:rPr>
              <a:t>5 minutes</a:t>
            </a:r>
          </a:p>
        </p:txBody>
      </p:sp>
      <p:sp>
        <p:nvSpPr>
          <p:cNvPr id="7" name="Slide Number Placeholder 4"/>
          <p:cNvSpPr txBox="1">
            <a:spLocks/>
          </p:cNvSpPr>
          <p:nvPr/>
        </p:nvSpPr>
        <p:spPr>
          <a:xfrm>
            <a:off x="6872352" y="5718864"/>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30</a:t>
            </a:fld>
            <a:endParaRPr lang="en-US" dirty="0">
              <a:solidFill>
                <a:prstClr val="white"/>
              </a:solidFill>
              <a:latin typeface="Intel Clear"/>
            </a:endParaRPr>
          </a:p>
        </p:txBody>
      </p:sp>
    </p:spTree>
    <p:extLst>
      <p:ext uri="{BB962C8B-B14F-4D97-AF65-F5344CB8AC3E}">
        <p14:creationId xmlns:p14="http://schemas.microsoft.com/office/powerpoint/2010/main" val="2625718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Data Input Rate</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82672558"/>
              </p:ext>
            </p:extLst>
          </p:nvPr>
        </p:nvGraphicFramePr>
        <p:xfrm>
          <a:off x="1100125" y="2046208"/>
          <a:ext cx="7142207" cy="3167257"/>
        </p:xfrm>
        <a:graphic>
          <a:graphicData uri="http://schemas.openxmlformats.org/drawingml/2006/table">
            <a:tbl>
              <a:tblPr firstRow="1" bandRow="1"/>
              <a:tblGrid>
                <a:gridCol w="1744675"/>
                <a:gridCol w="2692503"/>
                <a:gridCol w="2705029"/>
              </a:tblGrid>
              <a:tr h="485017">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600" dirty="0" smtClean="0"/>
                        <a:t>Throughput</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600" dirty="0" smtClean="0"/>
                        <a:t>Message/Second</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c>
                  <a:txBody>
                    <a:bodyPr/>
                    <a:lstStyle>
                      <a:lvl1pPr marL="0" algn="l" defTabSz="914400" rtl="0" eaLnBrk="1" latinLnBrk="0" hangingPunct="1">
                        <a:defRPr sz="1800" b="1" kern="1200">
                          <a:solidFill>
                            <a:schemeClr val="lt1"/>
                          </a:solidFill>
                          <a:latin typeface="Intel Clear"/>
                        </a:defRPr>
                      </a:lvl1pPr>
                      <a:lvl2pPr marL="457200" algn="l" defTabSz="914400" rtl="0" eaLnBrk="1" latinLnBrk="0" hangingPunct="1">
                        <a:defRPr sz="1800" b="1" kern="1200">
                          <a:solidFill>
                            <a:schemeClr val="lt1"/>
                          </a:solidFill>
                          <a:latin typeface="Intel Clear"/>
                        </a:defRPr>
                      </a:lvl2pPr>
                      <a:lvl3pPr marL="914400" algn="l" defTabSz="914400" rtl="0" eaLnBrk="1" latinLnBrk="0" hangingPunct="1">
                        <a:defRPr sz="1800" b="1" kern="1200">
                          <a:solidFill>
                            <a:schemeClr val="lt1"/>
                          </a:solidFill>
                          <a:latin typeface="Intel Clear"/>
                        </a:defRPr>
                      </a:lvl3pPr>
                      <a:lvl4pPr marL="1371600" algn="l" defTabSz="914400" rtl="0" eaLnBrk="1" latinLnBrk="0" hangingPunct="1">
                        <a:defRPr sz="1800" b="1" kern="1200">
                          <a:solidFill>
                            <a:schemeClr val="lt1"/>
                          </a:solidFill>
                          <a:latin typeface="Intel Clear"/>
                        </a:defRPr>
                      </a:lvl4pPr>
                      <a:lvl5pPr marL="1828800" algn="l" defTabSz="914400" rtl="0" eaLnBrk="1" latinLnBrk="0" hangingPunct="1">
                        <a:defRPr sz="1800" b="1" kern="1200">
                          <a:solidFill>
                            <a:schemeClr val="lt1"/>
                          </a:solidFill>
                          <a:latin typeface="Intel Clear"/>
                        </a:defRPr>
                      </a:lvl5pPr>
                      <a:lvl6pPr marL="2286000" algn="l" defTabSz="914400" rtl="0" eaLnBrk="1" latinLnBrk="0" hangingPunct="1">
                        <a:defRPr sz="1800" b="1" kern="1200">
                          <a:solidFill>
                            <a:schemeClr val="lt1"/>
                          </a:solidFill>
                          <a:latin typeface="Intel Clear"/>
                        </a:defRPr>
                      </a:lvl6pPr>
                      <a:lvl7pPr marL="2743200" algn="l" defTabSz="914400" rtl="0" eaLnBrk="1" latinLnBrk="0" hangingPunct="1">
                        <a:defRPr sz="1800" b="1" kern="1200">
                          <a:solidFill>
                            <a:schemeClr val="lt1"/>
                          </a:solidFill>
                          <a:latin typeface="Intel Clear"/>
                        </a:defRPr>
                      </a:lvl7pPr>
                      <a:lvl8pPr marL="3200400" algn="l" defTabSz="914400" rtl="0" eaLnBrk="1" latinLnBrk="0" hangingPunct="1">
                        <a:defRPr sz="1800" b="1" kern="1200">
                          <a:solidFill>
                            <a:schemeClr val="lt1"/>
                          </a:solidFill>
                          <a:latin typeface="Intel Clear"/>
                        </a:defRPr>
                      </a:lvl8pPr>
                      <a:lvl9pPr marL="3657600" algn="l" defTabSz="914400" rtl="0" eaLnBrk="1" latinLnBrk="0" hangingPunct="1">
                        <a:defRPr sz="1800" b="1" kern="1200">
                          <a:solidFill>
                            <a:schemeClr val="lt1"/>
                          </a:solidFill>
                          <a:latin typeface="Intel Clear"/>
                        </a:defRPr>
                      </a:lvl9pPr>
                    </a:lstStyle>
                    <a:p>
                      <a:pPr algn="ctr"/>
                      <a:r>
                        <a:rPr lang="en-US" sz="1600" dirty="0" smtClean="0"/>
                        <a:t>Kafka Producer </a:t>
                      </a:r>
                      <a:r>
                        <a:rPr lang="en-US" sz="1600" dirty="0" err="1" smtClean="0"/>
                        <a:t>Num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rgbClr val="003C71"/>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40KB/s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0.2K</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400KB/s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2K</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4MB/s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20K</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40MB/s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200K</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80MB/s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400K</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400MB/s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2M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10</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600MB/s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3M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15</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2965">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800MB/s</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    4M</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Intel Clear"/>
                        </a:defRPr>
                      </a:lvl1pPr>
                      <a:lvl2pPr marL="457200" algn="l" defTabSz="914400" rtl="0" eaLnBrk="1" latinLnBrk="0" hangingPunct="1">
                        <a:defRPr sz="1800" kern="1200">
                          <a:solidFill>
                            <a:schemeClr val="dk1"/>
                          </a:solidFill>
                          <a:latin typeface="Intel Clear"/>
                        </a:defRPr>
                      </a:lvl2pPr>
                      <a:lvl3pPr marL="914400" algn="l" defTabSz="914400" rtl="0" eaLnBrk="1" latinLnBrk="0" hangingPunct="1">
                        <a:defRPr sz="1800" kern="1200">
                          <a:solidFill>
                            <a:schemeClr val="dk1"/>
                          </a:solidFill>
                          <a:latin typeface="Intel Clear"/>
                        </a:defRPr>
                      </a:lvl3pPr>
                      <a:lvl4pPr marL="1371600" algn="l" defTabSz="914400" rtl="0" eaLnBrk="1" latinLnBrk="0" hangingPunct="1">
                        <a:defRPr sz="1800" kern="1200">
                          <a:solidFill>
                            <a:schemeClr val="dk1"/>
                          </a:solidFill>
                          <a:latin typeface="Intel Clear"/>
                        </a:defRPr>
                      </a:lvl4pPr>
                      <a:lvl5pPr marL="1828800" algn="l" defTabSz="914400" rtl="0" eaLnBrk="1" latinLnBrk="0" hangingPunct="1">
                        <a:defRPr sz="1800" kern="1200">
                          <a:solidFill>
                            <a:schemeClr val="dk1"/>
                          </a:solidFill>
                          <a:latin typeface="Intel Clear"/>
                        </a:defRPr>
                      </a:lvl5pPr>
                      <a:lvl6pPr marL="2286000" algn="l" defTabSz="914400" rtl="0" eaLnBrk="1" latinLnBrk="0" hangingPunct="1">
                        <a:defRPr sz="1800" kern="1200">
                          <a:solidFill>
                            <a:schemeClr val="dk1"/>
                          </a:solidFill>
                          <a:latin typeface="Intel Clear"/>
                        </a:defRPr>
                      </a:lvl6pPr>
                      <a:lvl7pPr marL="2743200" algn="l" defTabSz="914400" rtl="0" eaLnBrk="1" latinLnBrk="0" hangingPunct="1">
                        <a:defRPr sz="1800" kern="1200">
                          <a:solidFill>
                            <a:schemeClr val="dk1"/>
                          </a:solidFill>
                          <a:latin typeface="Intel Clear"/>
                        </a:defRPr>
                      </a:lvl7pPr>
                      <a:lvl8pPr marL="3200400" algn="l" defTabSz="914400" rtl="0" eaLnBrk="1" latinLnBrk="0" hangingPunct="1">
                        <a:defRPr sz="1800" kern="1200">
                          <a:solidFill>
                            <a:schemeClr val="dk1"/>
                          </a:solidFill>
                          <a:latin typeface="Intel Clear"/>
                        </a:defRPr>
                      </a:lvl8pPr>
                      <a:lvl9pPr marL="3657600" algn="l" defTabSz="914400" rtl="0" eaLnBrk="1" latinLnBrk="0" hangingPunct="1">
                        <a:defRPr sz="1800" kern="1200">
                          <a:solidFill>
                            <a:schemeClr val="dk1"/>
                          </a:solidFill>
                          <a:latin typeface="Intel Clear"/>
                        </a:defRPr>
                      </a:lvl9pPr>
                    </a:lstStyle>
                    <a:p>
                      <a:pPr algn="ctr"/>
                      <a:r>
                        <a:rPr lang="en-US" sz="1600" dirty="0" smtClean="0"/>
                        <a:t>20</a:t>
                      </a:r>
                      <a:endParaRPr lang="en-US" sz="1600" dirty="0"/>
                    </a:p>
                  </a:txBody>
                  <a:tcPr anchor="ctr">
                    <a:lnL w="12700" cap="flat" cmpd="sng" algn="ctr">
                      <a:solidFill>
                        <a:srgbClr val="B1BABF"/>
                      </a:solidFill>
                      <a:prstDash val="solid"/>
                      <a:round/>
                      <a:headEnd type="none" w="med" len="med"/>
                      <a:tailEnd type="none" w="med" len="med"/>
                    </a:lnL>
                    <a:lnR w="12700" cap="flat" cmpd="sng" algn="ctr">
                      <a:solidFill>
                        <a:srgbClr val="B1BABF"/>
                      </a:solidFill>
                      <a:prstDash val="solid"/>
                      <a:round/>
                      <a:headEnd type="none" w="med" len="med"/>
                      <a:tailEnd type="none" w="med" len="med"/>
                    </a:lnR>
                    <a:lnT w="12700" cap="flat" cmpd="sng" algn="ctr">
                      <a:solidFill>
                        <a:srgbClr val="B1BABF"/>
                      </a:solidFill>
                      <a:prstDash val="solid"/>
                      <a:round/>
                      <a:headEnd type="none" w="med" len="med"/>
                      <a:tailEnd type="none" w="med" len="med"/>
                    </a:lnT>
                    <a:lnB w="12700" cap="flat" cmpd="sng" algn="ctr">
                      <a:solidFill>
                        <a:srgbClr val="B1BAB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extLst>
      <p:ext uri="{BB962C8B-B14F-4D97-AF65-F5344CB8AC3E}">
        <p14:creationId xmlns:p14="http://schemas.microsoft.com/office/powerpoint/2010/main" val="1525167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4"/>
          <p:cNvSpPr txBox="1">
            <a:spLocks/>
          </p:cNvSpPr>
          <p:nvPr/>
        </p:nvSpPr>
        <p:spPr>
          <a:xfrm>
            <a:off x="455613" y="2108062"/>
            <a:ext cx="8198860"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alpha val="90000"/>
                  </a:schemeClr>
                </a:solidFill>
                <a:latin typeface="+mj-lt"/>
                <a:ea typeface="Intel Clear"/>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3C71">
                    <a:alpha val="90000"/>
                  </a:srgbClr>
                </a:solidFill>
                <a:effectLst/>
                <a:uLnTx/>
                <a:uFillTx/>
                <a:latin typeface="Intel Clear"/>
                <a:cs typeface="Arial" panose="020B0604020202020204" pitchFamily="34" charset="0"/>
              </a:rPr>
              <a:t>Let’s start with the simplest case</a:t>
            </a:r>
            <a:endParaRPr kumimoji="0" lang="en-US" sz="4000" b="0" i="0" u="none" strike="noStrike" kern="1200" cap="none" spc="0" normalizeH="0" baseline="0" noProof="0" dirty="0">
              <a:ln>
                <a:noFill/>
              </a:ln>
              <a:solidFill>
                <a:srgbClr val="003C71">
                  <a:alpha val="90000"/>
                </a:srgbClr>
              </a:solidFill>
              <a:effectLst/>
              <a:uLnTx/>
              <a:uFillTx/>
              <a:latin typeface="Intel Clear"/>
              <a:cs typeface="Arial" panose="020B0604020202020204" pitchFamily="34" charset="0"/>
            </a:endParaRPr>
          </a:p>
        </p:txBody>
      </p:sp>
    </p:spTree>
    <p:extLst>
      <p:ext uri="{BB962C8B-B14F-4D97-AF65-F5344CB8AC3E}">
        <p14:creationId xmlns:p14="http://schemas.microsoft.com/office/powerpoint/2010/main" val="74672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40109" y="116739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Test C</a:t>
            </a: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ase: Identity</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9"/>
          <p:cNvSpPr txBox="1">
            <a:spLocks/>
          </p:cNvSpPr>
          <p:nvPr/>
        </p:nvSpPr>
        <p:spPr>
          <a:xfrm>
            <a:off x="440109" y="1819134"/>
            <a:ext cx="8228012" cy="932872"/>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The application reads input data from Kafka and then writes result to Kafka immediately, there is no complex business logic involved.</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4" name="Oval 3"/>
          <p:cNvSpPr/>
          <p:nvPr/>
        </p:nvSpPr>
        <p:spPr>
          <a:xfrm>
            <a:off x="3799577" y="4102696"/>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Source</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sp>
        <p:nvSpPr>
          <p:cNvPr id="5" name="Cylinder 34"/>
          <p:cNvSpPr/>
          <p:nvPr/>
        </p:nvSpPr>
        <p:spPr>
          <a:xfrm>
            <a:off x="3764815" y="2972862"/>
            <a:ext cx="1154082" cy="722099"/>
          </a:xfrm>
          <a:prstGeom prst="can">
            <a:avLst/>
          </a:prstGeom>
          <a:solidFill>
            <a:sysClr val="window" lastClr="FFFFFF"/>
          </a:solidFill>
          <a:ln w="25400" cap="flat" cmpd="sng" algn="ctr">
            <a:solidFill>
              <a:srgbClr val="FC4C0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solidFill>
                    <a:srgbClr val="FC4C02"/>
                  </a:solidFill>
                </a:ln>
                <a:solidFill>
                  <a:srgbClr val="FC4C02"/>
                </a:solidFill>
                <a:effectLst/>
                <a:uLnTx/>
                <a:uFillTx/>
                <a:latin typeface="Intel Clear"/>
                <a:ea typeface="+mn-ea"/>
                <a:cs typeface="+mn-cs"/>
              </a:rPr>
              <a:t>Kafka</a:t>
            </a:r>
          </a:p>
        </p:txBody>
      </p:sp>
      <p:sp>
        <p:nvSpPr>
          <p:cNvPr id="6" name="U-Turn Arrow 5"/>
          <p:cNvSpPr/>
          <p:nvPr/>
        </p:nvSpPr>
        <p:spPr>
          <a:xfrm rot="16200000" flipH="1">
            <a:off x="1815302" y="3261878"/>
            <a:ext cx="1765608" cy="1348707"/>
          </a:xfrm>
          <a:prstGeom prst="uturnArrow">
            <a:avLst>
              <a:gd name="adj1" fmla="val 25000"/>
              <a:gd name="adj2" fmla="val 25000"/>
              <a:gd name="adj3" fmla="val 25000"/>
              <a:gd name="adj4" fmla="val 43750"/>
              <a:gd name="adj5" fmla="val 100000"/>
            </a:avLst>
          </a:prstGeom>
          <a:solidFill>
            <a:sysClr val="window" lastClr="FFFFFF"/>
          </a:solidFill>
          <a:ln w="25400" cap="flat" cmpd="sng" algn="ctr">
            <a:solidFill>
              <a:srgbClr val="C3D6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C3D600"/>
                </a:solidFill>
              </a:ln>
              <a:solidFill>
                <a:srgbClr val="C3D600"/>
              </a:solidFill>
              <a:effectLst/>
              <a:uLnTx/>
              <a:uFillTx/>
              <a:latin typeface="Intel Clear"/>
              <a:ea typeface="+mn-ea"/>
              <a:cs typeface="+mn-cs"/>
            </a:endParaRPr>
          </a:p>
        </p:txBody>
      </p:sp>
      <p:sp>
        <p:nvSpPr>
          <p:cNvPr id="7" name="U-Turn Arrow 6"/>
          <p:cNvSpPr/>
          <p:nvPr/>
        </p:nvSpPr>
        <p:spPr>
          <a:xfrm rot="16200000" flipV="1">
            <a:off x="5240578" y="3186329"/>
            <a:ext cx="1765610" cy="1348708"/>
          </a:xfrm>
          <a:prstGeom prst="uturnArrow">
            <a:avLst>
              <a:gd name="adj1" fmla="val 25000"/>
              <a:gd name="adj2" fmla="val 25000"/>
              <a:gd name="adj3" fmla="val 25000"/>
              <a:gd name="adj4" fmla="val 41901"/>
              <a:gd name="adj5" fmla="val 100000"/>
            </a:avLst>
          </a:prstGeom>
          <a:solidFill>
            <a:sysClr val="window" lastClr="FFFFFF"/>
          </a:solidFill>
          <a:ln w="25400" cap="flat" cmpd="sng" algn="ctr">
            <a:solidFill>
              <a:srgbClr val="FFA3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C3D600"/>
                </a:solidFill>
              </a:ln>
              <a:solidFill>
                <a:srgbClr val="C3D600"/>
              </a:solidFill>
              <a:effectLst/>
              <a:uLnTx/>
              <a:uFillTx/>
              <a:latin typeface="Intel Clear"/>
              <a:ea typeface="+mn-ea"/>
              <a:cs typeface="+mn-cs"/>
            </a:endParaRPr>
          </a:p>
        </p:txBody>
      </p:sp>
    </p:spTree>
    <p:extLst>
      <p:ext uri="{BB962C8B-B14F-4D97-AF65-F5344CB8AC3E}">
        <p14:creationId xmlns:p14="http://schemas.microsoft.com/office/powerpoint/2010/main" val="293976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Result</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hart 2"/>
          <p:cNvGraphicFramePr/>
          <p:nvPr>
            <p:extLst>
              <p:ext uri="{D42A27DB-BD31-4B8C-83A1-F6EECF244321}">
                <p14:modId xmlns:p14="http://schemas.microsoft.com/office/powerpoint/2010/main" val="3296846310"/>
              </p:ext>
            </p:extLst>
          </p:nvPr>
        </p:nvGraphicFramePr>
        <p:xfrm>
          <a:off x="725551" y="1611868"/>
          <a:ext cx="7213601" cy="3911939"/>
        </p:xfrm>
        <a:graphic>
          <a:graphicData uri="http://schemas.openxmlformats.org/drawingml/2006/chart">
            <c:chart xmlns:c="http://schemas.openxmlformats.org/drawingml/2006/chart" xmlns:r="http://schemas.openxmlformats.org/officeDocument/2006/relationships" r:id="rId3"/>
          </a:graphicData>
        </a:graphic>
      </p:graphicFrame>
      <p:sp>
        <p:nvSpPr>
          <p:cNvPr id="4" name="Subtitle 2"/>
          <p:cNvSpPr txBox="1">
            <a:spLocks/>
          </p:cNvSpPr>
          <p:nvPr/>
        </p:nvSpPr>
        <p:spPr>
          <a:xfrm>
            <a:off x="24714" y="6324600"/>
            <a:ext cx="8130745" cy="24059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altLang="zh-CN" sz="800" i="1" dirty="0">
                <a:solidFill>
                  <a:srgbClr val="000000"/>
                </a:solidFill>
                <a:latin typeface="Intel Clear"/>
              </a:rPr>
              <a:t>*Other names and brands may be claimed as the property of others. </a:t>
            </a:r>
          </a:p>
          <a:p>
            <a:pPr>
              <a:spcBef>
                <a:spcPts val="0"/>
              </a:spcBef>
            </a:pPr>
            <a:r>
              <a:rPr altLang="zh-CN" sz="800" i="1" dirty="0">
                <a:solidFill>
                  <a:srgbClr val="000000"/>
                </a:solidFill>
                <a:latin typeface="Intel Clear"/>
              </a:rPr>
              <a:t>For more complete information about performance and benchmark results, visit </a:t>
            </a:r>
            <a:r>
              <a:rPr altLang="zh-CN" sz="800" i="1" u="sng" dirty="0">
                <a:solidFill>
                  <a:srgbClr val="000000"/>
                </a:solidFill>
                <a:latin typeface="Intel Clear"/>
              </a:rPr>
              <a:t>www.intel.com/benchmarks</a:t>
            </a:r>
            <a:r>
              <a:rPr altLang="zh-CN" sz="800" i="1" dirty="0">
                <a:solidFill>
                  <a:srgbClr val="000000"/>
                </a:solidFill>
                <a:latin typeface="Intel Clear"/>
              </a:rPr>
              <a:t>.</a:t>
            </a:r>
            <a:r>
              <a:rPr sz="800" dirty="0">
                <a:solidFill>
                  <a:srgbClr val="000000"/>
                </a:solidFill>
                <a:latin typeface="Intel Clear"/>
              </a:rPr>
              <a:t> </a:t>
            </a:r>
          </a:p>
          <a:p>
            <a:pPr>
              <a:spcBef>
                <a:spcPts val="0"/>
              </a:spcBef>
            </a:pPr>
            <a:r>
              <a:rPr sz="800" dirty="0">
                <a:solidFill>
                  <a:srgbClr val="000000"/>
                </a:solidFill>
                <a:latin typeface="Intel Clear"/>
              </a:rPr>
              <a:t>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0"/>
              </a:spcBef>
            </a:pPr>
            <a:endParaRPr altLang="zh-CN" sz="800" i="1" dirty="0">
              <a:solidFill>
                <a:srgbClr val="000000"/>
              </a:solidFill>
              <a:latin typeface="Intel Clear"/>
            </a:endParaRPr>
          </a:p>
          <a:p>
            <a:pPr>
              <a:spcBef>
                <a:spcPts val="0"/>
              </a:spcBef>
            </a:pPr>
            <a:endParaRPr altLang="zh-CN" sz="800" dirty="0">
              <a:solidFill>
                <a:srgbClr val="000000"/>
              </a:solidFill>
              <a:latin typeface="Intel Clear"/>
            </a:endParaRPr>
          </a:p>
          <a:p>
            <a:pPr>
              <a:spcBef>
                <a:spcPts val="0"/>
              </a:spcBef>
            </a:pPr>
            <a:endParaRPr altLang="zh-CN" sz="800" dirty="0">
              <a:solidFill>
                <a:srgbClr val="000000"/>
              </a:solidFill>
              <a:latin typeface="Intel Clear"/>
            </a:endParaRPr>
          </a:p>
        </p:txBody>
      </p:sp>
    </p:spTree>
    <p:extLst>
      <p:ext uri="{BB962C8B-B14F-4D97-AF65-F5344CB8AC3E}">
        <p14:creationId xmlns:p14="http://schemas.microsoft.com/office/powerpoint/2010/main" val="2241431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6"/>
          <p:cNvSpPr txBox="1">
            <a:spLocks/>
          </p:cNvSpPr>
          <p:nvPr/>
        </p:nvSpPr>
        <p:spPr>
          <a:xfrm>
            <a:off x="455613" y="2990564"/>
            <a:ext cx="7772400"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alpha val="90000"/>
                  </a:schemeClr>
                </a:solidFill>
                <a:latin typeface="+mj-lt"/>
                <a:ea typeface="Intel Clear"/>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003C71">
                    <a:alpha val="90000"/>
                  </a:srgbClr>
                </a:solidFill>
                <a:effectLst/>
                <a:uLnTx/>
                <a:uFillTx/>
                <a:latin typeface="Intel Clear"/>
                <a:cs typeface="Arial" panose="020B0604020202020204" pitchFamily="34" charset="0"/>
              </a:rPr>
              <a:t>Q: What if source data are skew or even packed? </a:t>
            </a:r>
            <a:endParaRPr kumimoji="0" lang="en-US" sz="4000" b="0" i="0" u="none" strike="noStrike" kern="1200" cap="none" spc="0" normalizeH="0" baseline="0" noProof="0" dirty="0">
              <a:ln>
                <a:noFill/>
              </a:ln>
              <a:solidFill>
                <a:srgbClr val="003C71">
                  <a:alpha val="90000"/>
                </a:srgbClr>
              </a:solidFill>
              <a:effectLst/>
              <a:uLnTx/>
              <a:uFillTx/>
              <a:latin typeface="Intel Clear"/>
              <a:cs typeface="Arial" panose="020B0604020202020204" pitchFamily="34" charset="0"/>
            </a:endParaRPr>
          </a:p>
        </p:txBody>
      </p:sp>
    </p:spTree>
    <p:extLst>
      <p:ext uri="{BB962C8B-B14F-4D97-AF65-F5344CB8AC3E}">
        <p14:creationId xmlns:p14="http://schemas.microsoft.com/office/powerpoint/2010/main" val="4112691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7"/>
          <p:cNvSpPr txBox="1">
            <a:spLocks/>
          </p:cNvSpPr>
          <p:nvPr/>
        </p:nvSpPr>
        <p:spPr>
          <a:xfrm>
            <a:off x="455613" y="1220562"/>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Test Case: Repartition</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5"/>
          <p:cNvSpPr txBox="1">
            <a:spLocks/>
          </p:cNvSpPr>
          <p:nvPr/>
        </p:nvSpPr>
        <p:spPr>
          <a:xfrm>
            <a:off x="455613" y="1881533"/>
            <a:ext cx="8228012" cy="829582"/>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Basically, this test case can stand for the efficiency of data shuffle. </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4" name="Oval 3"/>
          <p:cNvSpPr/>
          <p:nvPr/>
        </p:nvSpPr>
        <p:spPr>
          <a:xfrm>
            <a:off x="2901909" y="4155859"/>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Source</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sp>
        <p:nvSpPr>
          <p:cNvPr id="5" name="Cylinder 34"/>
          <p:cNvSpPr/>
          <p:nvPr/>
        </p:nvSpPr>
        <p:spPr>
          <a:xfrm>
            <a:off x="3883430" y="2811887"/>
            <a:ext cx="1154082" cy="722099"/>
          </a:xfrm>
          <a:prstGeom prst="can">
            <a:avLst/>
          </a:prstGeom>
          <a:solidFill>
            <a:sysClr val="window" lastClr="FFFFFF"/>
          </a:solidFill>
          <a:ln w="25400" cap="flat" cmpd="sng" algn="ctr">
            <a:solidFill>
              <a:srgbClr val="FC4C02"/>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solidFill>
                    <a:srgbClr val="FC4C02"/>
                  </a:solidFill>
                </a:ln>
                <a:solidFill>
                  <a:srgbClr val="FC4C02"/>
                </a:solidFill>
                <a:effectLst/>
                <a:uLnTx/>
                <a:uFillTx/>
                <a:latin typeface="Intel Clear"/>
                <a:ea typeface="+mn-ea"/>
                <a:cs typeface="+mn-cs"/>
              </a:rPr>
              <a:t>Kafka</a:t>
            </a:r>
          </a:p>
        </p:txBody>
      </p:sp>
      <p:sp>
        <p:nvSpPr>
          <p:cNvPr id="6" name="U-Turn Arrow 5"/>
          <p:cNvSpPr/>
          <p:nvPr/>
        </p:nvSpPr>
        <p:spPr>
          <a:xfrm rot="16200000" flipH="1">
            <a:off x="1076944" y="3308257"/>
            <a:ext cx="1765608" cy="1348707"/>
          </a:xfrm>
          <a:prstGeom prst="uturnArrow">
            <a:avLst>
              <a:gd name="adj1" fmla="val 25000"/>
              <a:gd name="adj2" fmla="val 25000"/>
              <a:gd name="adj3" fmla="val 25000"/>
              <a:gd name="adj4" fmla="val 43750"/>
              <a:gd name="adj5" fmla="val 100000"/>
            </a:avLst>
          </a:prstGeom>
          <a:solidFill>
            <a:sysClr val="window" lastClr="FFFFFF"/>
          </a:solidFill>
          <a:ln w="25400" cap="flat" cmpd="sng" algn="ctr">
            <a:solidFill>
              <a:srgbClr val="C3D6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solidFill>
                  <a:srgbClr val="C3D600"/>
                </a:solidFill>
              </a:ln>
              <a:solidFill>
                <a:srgbClr val="C3D600"/>
              </a:solidFill>
              <a:effectLst/>
              <a:uLnTx/>
              <a:uFillTx/>
              <a:latin typeface="Intel Clear"/>
              <a:ea typeface="+mn-ea"/>
              <a:cs typeface="+mn-cs"/>
            </a:endParaRPr>
          </a:p>
        </p:txBody>
      </p:sp>
      <p:sp>
        <p:nvSpPr>
          <p:cNvPr id="7" name="U-Turn Arrow 6"/>
          <p:cNvSpPr/>
          <p:nvPr/>
        </p:nvSpPr>
        <p:spPr>
          <a:xfrm rot="16200000" flipV="1">
            <a:off x="6183151" y="3153597"/>
            <a:ext cx="1765610" cy="1348708"/>
          </a:xfrm>
          <a:prstGeom prst="uturnArrow">
            <a:avLst>
              <a:gd name="adj1" fmla="val 25000"/>
              <a:gd name="adj2" fmla="val 25000"/>
              <a:gd name="adj3" fmla="val 25000"/>
              <a:gd name="adj4" fmla="val 41901"/>
              <a:gd name="adj5" fmla="val 100000"/>
            </a:avLst>
          </a:prstGeom>
          <a:solidFill>
            <a:sysClr val="window" lastClr="FFFFFF"/>
          </a:solidFill>
          <a:ln w="25400" cap="flat" cmpd="sng" algn="ctr">
            <a:solidFill>
              <a:srgbClr val="FFA3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solidFill>
                  <a:srgbClr val="C3D600"/>
                </a:solidFill>
              </a:ln>
              <a:solidFill>
                <a:srgbClr val="C3D600"/>
              </a:solidFill>
              <a:effectLst/>
              <a:uLnTx/>
              <a:uFillTx/>
              <a:latin typeface="Intel Clear"/>
              <a:ea typeface="+mn-ea"/>
              <a:cs typeface="+mn-cs"/>
            </a:endParaRPr>
          </a:p>
        </p:txBody>
      </p:sp>
      <p:sp>
        <p:nvSpPr>
          <p:cNvPr id="8" name="Oval 7"/>
          <p:cNvSpPr/>
          <p:nvPr/>
        </p:nvSpPr>
        <p:spPr>
          <a:xfrm>
            <a:off x="4924672" y="4155858"/>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Reporter</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cxnSp>
        <p:nvCxnSpPr>
          <p:cNvPr id="9" name="Straight Arrow Connector 8"/>
          <p:cNvCxnSpPr>
            <a:stCxn id="4" idx="6"/>
            <a:endCxn id="8" idx="2"/>
          </p:cNvCxnSpPr>
          <p:nvPr/>
        </p:nvCxnSpPr>
        <p:spPr>
          <a:xfrm flipV="1">
            <a:off x="3996271" y="4677504"/>
            <a:ext cx="928401" cy="1"/>
          </a:xfrm>
          <a:prstGeom prst="straightConnector1">
            <a:avLst/>
          </a:prstGeom>
          <a:noFill/>
          <a:ln w="25400" cap="flat" cmpd="sng" algn="ctr">
            <a:solidFill>
              <a:srgbClr val="003C71"/>
            </a:solidFill>
            <a:prstDash val="solid"/>
            <a:tailEnd type="triangle"/>
          </a:ln>
          <a:effectLst/>
        </p:spPr>
      </p:cxnSp>
      <p:sp>
        <p:nvSpPr>
          <p:cNvPr id="10" name="TextBox 9"/>
          <p:cNvSpPr txBox="1"/>
          <p:nvPr/>
        </p:nvSpPr>
        <p:spPr>
          <a:xfrm>
            <a:off x="4095269" y="4120347"/>
            <a:ext cx="835165" cy="492443"/>
          </a:xfrm>
          <a:prstGeom prst="rect">
            <a:avLst/>
          </a:prstGeom>
          <a:noFill/>
          <a:ln>
            <a:noFill/>
          </a:ln>
        </p:spPr>
        <p:txBody>
          <a:bodyPr vert="horz" wrap="none" lIns="0" tIns="0" rIns="0" bIns="0" rtlCol="0">
            <a:spAutoFit/>
          </a:bodyPr>
          <a:lstStyle/>
          <a:p>
            <a:pPr defTabSz="457200"/>
            <a:r>
              <a:rPr lang="en-US" sz="1600" dirty="0" smtClean="0">
                <a:solidFill>
                  <a:srgbClr val="0071C5"/>
                </a:solidFill>
                <a:latin typeface="Intel Clear"/>
              </a:rPr>
              <a:t>Network </a:t>
            </a:r>
          </a:p>
          <a:p>
            <a:pPr defTabSz="457200"/>
            <a:r>
              <a:rPr lang="en-US" sz="1600" dirty="0" smtClean="0">
                <a:solidFill>
                  <a:srgbClr val="0071C5"/>
                </a:solidFill>
                <a:latin typeface="Intel Clear"/>
              </a:rPr>
              <a:t>S</a:t>
            </a:r>
            <a:r>
              <a:rPr lang="en-US" altLang="zh-CN" sz="1600" dirty="0" smtClean="0">
                <a:solidFill>
                  <a:srgbClr val="0071C5"/>
                </a:solidFill>
                <a:latin typeface="Intel Clear"/>
              </a:rPr>
              <a:t>huffle</a:t>
            </a:r>
            <a:endParaRPr lang="en-US" sz="1600" dirty="0" smtClean="0">
              <a:solidFill>
                <a:srgbClr val="0071C5"/>
              </a:solidFill>
              <a:latin typeface="Intel Clear"/>
            </a:endParaRPr>
          </a:p>
        </p:txBody>
      </p:sp>
    </p:spTree>
    <p:extLst>
      <p:ext uri="{BB962C8B-B14F-4D97-AF65-F5344CB8AC3E}">
        <p14:creationId xmlns:p14="http://schemas.microsoft.com/office/powerpoint/2010/main" val="4105289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Result</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hart 2"/>
          <p:cNvGraphicFramePr/>
          <p:nvPr>
            <p:extLst>
              <p:ext uri="{D42A27DB-BD31-4B8C-83A1-F6EECF244321}">
                <p14:modId xmlns:p14="http://schemas.microsoft.com/office/powerpoint/2010/main" val="251776087"/>
              </p:ext>
            </p:extLst>
          </p:nvPr>
        </p:nvGraphicFramePr>
        <p:xfrm>
          <a:off x="455613" y="1611868"/>
          <a:ext cx="4285673" cy="40388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4120492712"/>
              </p:ext>
            </p:extLst>
          </p:nvPr>
        </p:nvGraphicFramePr>
        <p:xfrm>
          <a:off x="4570413" y="1611867"/>
          <a:ext cx="4285673" cy="3977094"/>
        </p:xfrm>
        <a:graphic>
          <a:graphicData uri="http://schemas.openxmlformats.org/drawingml/2006/chart">
            <c:chart xmlns:c="http://schemas.openxmlformats.org/drawingml/2006/chart" xmlns:r="http://schemas.openxmlformats.org/officeDocument/2006/relationships" r:id="rId4"/>
          </a:graphicData>
        </a:graphic>
      </p:graphicFrame>
      <p:sp>
        <p:nvSpPr>
          <p:cNvPr id="5" name="Subtitle 2"/>
          <p:cNvSpPr txBox="1">
            <a:spLocks/>
          </p:cNvSpPr>
          <p:nvPr/>
        </p:nvSpPr>
        <p:spPr>
          <a:xfrm>
            <a:off x="0" y="6324600"/>
            <a:ext cx="8130745" cy="24059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altLang="zh-CN" sz="800" i="1" dirty="0">
                <a:solidFill>
                  <a:srgbClr val="000000"/>
                </a:solidFill>
                <a:latin typeface="Intel Clear"/>
              </a:rPr>
              <a:t>*Other names and brands may be claimed as the property of others. </a:t>
            </a:r>
          </a:p>
          <a:p>
            <a:pPr>
              <a:spcBef>
                <a:spcPts val="0"/>
              </a:spcBef>
            </a:pPr>
            <a:r>
              <a:rPr altLang="zh-CN" sz="800" i="1" dirty="0">
                <a:solidFill>
                  <a:srgbClr val="000000"/>
                </a:solidFill>
                <a:latin typeface="Intel Clear"/>
              </a:rPr>
              <a:t>For more complete information about performance and benchmark results, visit </a:t>
            </a:r>
            <a:r>
              <a:rPr altLang="zh-CN" sz="800" i="1" u="sng" dirty="0">
                <a:solidFill>
                  <a:srgbClr val="000000"/>
                </a:solidFill>
                <a:latin typeface="Intel Clear"/>
              </a:rPr>
              <a:t>www.intel.com/benchmarks</a:t>
            </a:r>
            <a:r>
              <a:rPr altLang="zh-CN" sz="800" i="1" dirty="0">
                <a:solidFill>
                  <a:srgbClr val="000000"/>
                </a:solidFill>
                <a:latin typeface="Intel Clear"/>
              </a:rPr>
              <a:t>.</a:t>
            </a:r>
            <a:r>
              <a:rPr sz="800" dirty="0">
                <a:solidFill>
                  <a:srgbClr val="000000"/>
                </a:solidFill>
                <a:latin typeface="Intel Clear"/>
              </a:rPr>
              <a:t> </a:t>
            </a:r>
          </a:p>
          <a:p>
            <a:pPr>
              <a:spcBef>
                <a:spcPts val="0"/>
              </a:spcBef>
            </a:pPr>
            <a:r>
              <a:rPr sz="800" dirty="0">
                <a:solidFill>
                  <a:srgbClr val="000000"/>
                </a:solidFill>
                <a:latin typeface="Intel Clear"/>
              </a:rPr>
              <a:t>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0"/>
              </a:spcBef>
            </a:pPr>
            <a:endParaRPr altLang="zh-CN" sz="800" i="1" dirty="0">
              <a:solidFill>
                <a:srgbClr val="000000"/>
              </a:solidFill>
              <a:latin typeface="Intel Clear"/>
            </a:endParaRPr>
          </a:p>
          <a:p>
            <a:pPr>
              <a:spcBef>
                <a:spcPts val="0"/>
              </a:spcBef>
            </a:pPr>
            <a:endParaRPr altLang="zh-CN" sz="800" dirty="0">
              <a:solidFill>
                <a:srgbClr val="000000"/>
              </a:solidFill>
              <a:latin typeface="Intel Clear"/>
            </a:endParaRPr>
          </a:p>
          <a:p>
            <a:pPr>
              <a:spcBef>
                <a:spcPts val="0"/>
              </a:spcBef>
            </a:pPr>
            <a:endParaRPr altLang="zh-CN" sz="800" dirty="0">
              <a:solidFill>
                <a:srgbClr val="000000"/>
              </a:solidFill>
              <a:latin typeface="Intel Clear"/>
            </a:endParaRPr>
          </a:p>
        </p:txBody>
      </p:sp>
    </p:spTree>
    <p:extLst>
      <p:ext uri="{BB962C8B-B14F-4D97-AF65-F5344CB8AC3E}">
        <p14:creationId xmlns:p14="http://schemas.microsoft.com/office/powerpoint/2010/main" val="2156789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4025" y="1178032"/>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Observation</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3"/>
          <p:cNvSpPr txBox="1">
            <a:spLocks/>
          </p:cNvSpPr>
          <p:nvPr/>
        </p:nvSpPr>
        <p:spPr>
          <a:xfrm>
            <a:off x="454025" y="1848239"/>
            <a:ext cx="8228012" cy="365009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Spark Streaming need to schedule task with additional context. Under tiny batch interval case, the overhead could be dramatic worse compared to other frameworks. </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According to our test, minimum Batch Interval of Spark is about 80ms (140 tasks per batch), otherwise task schedule delay will keep increasing</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Repartition is heavy for every framework, but usually it’s unavoidable.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Latency of </a:t>
            </a:r>
            <a:r>
              <a:rPr kumimoji="0" lang="en-US" altLang="zh-CN" sz="1800" b="0" i="0" u="none" strike="noStrike" kern="1200" cap="none" spc="0" normalizeH="0" baseline="0" noProof="0" dirty="0" err="1" smtClean="0">
                <a:ln>
                  <a:noFill/>
                </a:ln>
                <a:solidFill>
                  <a:srgbClr val="0071C5"/>
                </a:solidFill>
                <a:effectLst/>
                <a:uLnTx/>
                <a:uFillTx/>
                <a:latin typeface="Intel Clear"/>
                <a:ea typeface="+mn-ea"/>
                <a:cs typeface="Arial" panose="020B0604020202020204" pitchFamily="34" charset="0"/>
              </a:rPr>
              <a:t>Gearpump</a:t>
            </a:r>
            <a:r>
              <a:rPr kumimoji="0" lang="en-US" altLang="zh-CN" sz="18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rPr>
              <a:t> is still quite low even under 800MB/s input throughput.</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Tree>
    <p:extLst>
      <p:ext uri="{BB962C8B-B14F-4D97-AF65-F5344CB8AC3E}">
        <p14:creationId xmlns:p14="http://schemas.microsoft.com/office/powerpoint/2010/main" val="1978737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4"/>
          <p:cNvSpPr txBox="1">
            <a:spLocks/>
          </p:cNvSpPr>
          <p:nvPr/>
        </p:nvSpPr>
        <p:spPr>
          <a:xfrm>
            <a:off x="455613" y="2969715"/>
            <a:ext cx="7772400"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alpha val="90000"/>
                  </a:schemeClr>
                </a:solidFill>
                <a:latin typeface="+mj-lt"/>
                <a:ea typeface="Intel Clear"/>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3C71">
                    <a:alpha val="90000"/>
                  </a:srgbClr>
                </a:solidFill>
                <a:effectLst/>
                <a:uLnTx/>
                <a:uFillTx/>
                <a:latin typeface="Intel Clear"/>
                <a:cs typeface="Arial" panose="020B0604020202020204" pitchFamily="34" charset="0"/>
              </a:rPr>
              <a:t>Q: What if I want to apply slightly complex logic which need to maintain entire state?</a:t>
            </a:r>
            <a:endParaRPr kumimoji="0" lang="en-US" sz="4000" b="0" i="0" u="none" strike="noStrike" kern="1200" cap="none" spc="0" normalizeH="0" baseline="0" noProof="0" dirty="0">
              <a:ln>
                <a:noFill/>
              </a:ln>
              <a:solidFill>
                <a:srgbClr val="003C71">
                  <a:alpha val="90000"/>
                </a:srgbClr>
              </a:solidFill>
              <a:effectLst/>
              <a:uLnTx/>
              <a:uFillTx/>
              <a:latin typeface="Intel Clear"/>
              <a:cs typeface="Arial" panose="020B0604020202020204" pitchFamily="34" charset="0"/>
            </a:endParaRPr>
          </a:p>
        </p:txBody>
      </p:sp>
    </p:spTree>
    <p:extLst>
      <p:ext uri="{BB962C8B-B14F-4D97-AF65-F5344CB8AC3E}">
        <p14:creationId xmlns:p14="http://schemas.microsoft.com/office/powerpoint/2010/main" val="157411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a:spLocks/>
          </p:cNvSpPr>
          <p:nvPr/>
        </p:nvSpPr>
        <p:spPr>
          <a:xfrm>
            <a:off x="6200303" y="2047791"/>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7" name="Rectangle 16"/>
          <p:cNvSpPr/>
          <p:nvPr/>
        </p:nvSpPr>
        <p:spPr>
          <a:xfrm>
            <a:off x="3118717" y="2047791"/>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8" name="Rectangle 17"/>
          <p:cNvSpPr/>
          <p:nvPr/>
        </p:nvSpPr>
        <p:spPr>
          <a:xfrm>
            <a:off x="71315" y="2047791"/>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9" name="Rectangle 18"/>
          <p:cNvSpPr/>
          <p:nvPr/>
        </p:nvSpPr>
        <p:spPr>
          <a:xfrm>
            <a:off x="7690725" y="2050539"/>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0" name="Rectangle 19"/>
          <p:cNvSpPr/>
          <p:nvPr/>
        </p:nvSpPr>
        <p:spPr>
          <a:xfrm>
            <a:off x="4609589" y="2050539"/>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21" name="Rectangle 20"/>
          <p:cNvSpPr/>
          <p:nvPr/>
        </p:nvSpPr>
        <p:spPr>
          <a:xfrm>
            <a:off x="1503560" y="2047791"/>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22" name="Content Placeholder 4"/>
          <p:cNvSpPr txBox="1">
            <a:spLocks/>
          </p:cNvSpPr>
          <p:nvPr/>
        </p:nvSpPr>
        <p:spPr>
          <a:xfrm>
            <a:off x="6147748" y="1222457"/>
            <a:ext cx="2926080" cy="73152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latin typeface="Intel Clear"/>
              </a:rPr>
              <a:t>Micro-Batch</a:t>
            </a:r>
          </a:p>
        </p:txBody>
      </p:sp>
      <p:cxnSp>
        <p:nvCxnSpPr>
          <p:cNvPr id="23" name="Straight Connector 22"/>
          <p:cNvCxnSpPr/>
          <p:nvPr/>
        </p:nvCxnSpPr>
        <p:spPr>
          <a:xfrm>
            <a:off x="6094052" y="1425649"/>
            <a:ext cx="0" cy="3232727"/>
          </a:xfrm>
          <a:prstGeom prst="line">
            <a:avLst/>
          </a:prstGeom>
          <a:noFill/>
          <a:ln w="25400" cap="flat" cmpd="sng" algn="ctr">
            <a:solidFill>
              <a:sysClr val="window" lastClr="FFFFFF">
                <a:lumMod val="65000"/>
              </a:sysClr>
            </a:solidFill>
            <a:prstDash val="solid"/>
          </a:ln>
          <a:effectLst/>
        </p:spPr>
      </p:cxnSp>
      <p:sp>
        <p:nvSpPr>
          <p:cNvPr id="24" name="Oval 23"/>
          <p:cNvSpPr/>
          <p:nvPr/>
        </p:nvSpPr>
        <p:spPr>
          <a:xfrm>
            <a:off x="1613287" y="3400657"/>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71C5"/>
              </a:solidFill>
              <a:effectLst/>
              <a:uLnTx/>
              <a:uFillTx/>
              <a:latin typeface="Intel Clear"/>
              <a:ea typeface="+mn-ea"/>
              <a:cs typeface="+mn-cs"/>
            </a:endParaRPr>
          </a:p>
        </p:txBody>
      </p:sp>
      <p:sp>
        <p:nvSpPr>
          <p:cNvPr id="25" name="Oval 24"/>
          <p:cNvSpPr/>
          <p:nvPr/>
        </p:nvSpPr>
        <p:spPr>
          <a:xfrm>
            <a:off x="2686375" y="3395345"/>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71C5"/>
              </a:solidFill>
              <a:effectLst/>
              <a:uLnTx/>
              <a:uFillTx/>
              <a:latin typeface="Intel Clear"/>
              <a:ea typeface="+mn-ea"/>
              <a:cs typeface="+mn-cs"/>
            </a:endParaRPr>
          </a:p>
        </p:txBody>
      </p:sp>
      <p:sp>
        <p:nvSpPr>
          <p:cNvPr id="26" name="Oval 25"/>
          <p:cNvSpPr/>
          <p:nvPr/>
        </p:nvSpPr>
        <p:spPr>
          <a:xfrm>
            <a:off x="3727888" y="3393872"/>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71C5"/>
              </a:solidFill>
              <a:effectLst/>
              <a:uLnTx/>
              <a:uFillTx/>
              <a:latin typeface="Intel Clear"/>
              <a:ea typeface="+mn-ea"/>
              <a:cs typeface="+mn-cs"/>
            </a:endParaRPr>
          </a:p>
        </p:txBody>
      </p:sp>
      <p:cxnSp>
        <p:nvCxnSpPr>
          <p:cNvPr id="27" name="Straight Arrow Connector 26"/>
          <p:cNvCxnSpPr>
            <a:stCxn id="24" idx="6"/>
            <a:endCxn id="25" idx="2"/>
          </p:cNvCxnSpPr>
          <p:nvPr/>
        </p:nvCxnSpPr>
        <p:spPr>
          <a:xfrm flipV="1">
            <a:off x="2344807" y="3761105"/>
            <a:ext cx="341568" cy="5312"/>
          </a:xfrm>
          <a:prstGeom prst="straightConnector1">
            <a:avLst/>
          </a:prstGeom>
          <a:noFill/>
          <a:ln w="25400" cap="flat" cmpd="sng" algn="ctr">
            <a:solidFill>
              <a:srgbClr val="003C71"/>
            </a:solidFill>
            <a:prstDash val="solid"/>
            <a:tailEnd type="triangle"/>
          </a:ln>
          <a:effectLst/>
        </p:spPr>
      </p:cxnSp>
      <p:cxnSp>
        <p:nvCxnSpPr>
          <p:cNvPr id="28" name="Straight Arrow Connector 27"/>
          <p:cNvCxnSpPr>
            <a:stCxn id="25" idx="6"/>
            <a:endCxn id="26" idx="2"/>
          </p:cNvCxnSpPr>
          <p:nvPr/>
        </p:nvCxnSpPr>
        <p:spPr>
          <a:xfrm flipV="1">
            <a:off x="3417895" y="3759632"/>
            <a:ext cx="309993" cy="1473"/>
          </a:xfrm>
          <a:prstGeom prst="straightConnector1">
            <a:avLst/>
          </a:prstGeom>
          <a:noFill/>
          <a:ln w="25400" cap="flat" cmpd="sng" algn="ctr">
            <a:solidFill>
              <a:srgbClr val="003C71"/>
            </a:solidFill>
            <a:prstDash val="solid"/>
            <a:tailEnd type="triangle"/>
          </a:ln>
          <a:effectLst/>
        </p:spPr>
      </p:cxnSp>
      <p:sp>
        <p:nvSpPr>
          <p:cNvPr id="29" name="Oval 28"/>
          <p:cNvSpPr/>
          <p:nvPr/>
        </p:nvSpPr>
        <p:spPr>
          <a:xfrm>
            <a:off x="1887607" y="3684717"/>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30" name="Oval 29"/>
          <p:cNvSpPr/>
          <p:nvPr/>
        </p:nvSpPr>
        <p:spPr>
          <a:xfrm>
            <a:off x="6238465" y="3355255"/>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71C5"/>
                </a:solidFill>
                <a:effectLst/>
                <a:uLnTx/>
                <a:uFillTx/>
                <a:latin typeface="Intel Clear"/>
                <a:ea typeface="+mn-ea"/>
                <a:cs typeface="+mn-cs"/>
              </a:rPr>
              <a:t>Source</a:t>
            </a:r>
          </a:p>
        </p:txBody>
      </p:sp>
      <p:sp>
        <p:nvSpPr>
          <p:cNvPr id="31" name="Oval 30"/>
          <p:cNvSpPr/>
          <p:nvPr/>
        </p:nvSpPr>
        <p:spPr>
          <a:xfrm>
            <a:off x="7333648" y="3364472"/>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71C5"/>
                </a:solidFill>
                <a:effectLst/>
                <a:uLnTx/>
                <a:uFillTx/>
                <a:latin typeface="Intel Clear"/>
                <a:ea typeface="+mn-ea"/>
                <a:cs typeface="+mn-cs"/>
              </a:rPr>
              <a:t>Operator</a:t>
            </a:r>
          </a:p>
        </p:txBody>
      </p:sp>
      <p:sp>
        <p:nvSpPr>
          <p:cNvPr id="32" name="Oval 31"/>
          <p:cNvSpPr/>
          <p:nvPr/>
        </p:nvSpPr>
        <p:spPr>
          <a:xfrm>
            <a:off x="8416026" y="3365591"/>
            <a:ext cx="731520" cy="731520"/>
          </a:xfrm>
          <a:prstGeom prst="ellipse">
            <a:avLst/>
          </a:prstGeom>
          <a:noFill/>
          <a:ln w="25400" cap="flat" cmpd="sng" algn="ctr">
            <a:solidFill>
              <a:srgbClr val="0071C5"/>
            </a:solidFill>
            <a:prstDash val="solid"/>
          </a:ln>
          <a:effectLst/>
        </p:spPr>
        <p:txBody>
          <a:bodyPr wrap="none"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71C5"/>
                </a:solidFill>
                <a:effectLst/>
                <a:uLnTx/>
                <a:uFillTx/>
                <a:latin typeface="Intel Clear"/>
                <a:ea typeface="+mn-ea"/>
                <a:cs typeface="+mn-cs"/>
              </a:rPr>
              <a:t>Sink</a:t>
            </a:r>
          </a:p>
        </p:txBody>
      </p:sp>
      <p:cxnSp>
        <p:nvCxnSpPr>
          <p:cNvPr id="33" name="Straight Arrow Connector 32"/>
          <p:cNvCxnSpPr>
            <a:stCxn id="30" idx="6"/>
            <a:endCxn id="31" idx="2"/>
          </p:cNvCxnSpPr>
          <p:nvPr/>
        </p:nvCxnSpPr>
        <p:spPr>
          <a:xfrm>
            <a:off x="6969985" y="3721015"/>
            <a:ext cx="363663" cy="9217"/>
          </a:xfrm>
          <a:prstGeom prst="straightConnector1">
            <a:avLst/>
          </a:prstGeom>
          <a:noFill/>
          <a:ln w="25400" cap="flat" cmpd="sng" algn="ctr">
            <a:solidFill>
              <a:srgbClr val="003C71"/>
            </a:solidFill>
            <a:prstDash val="solid"/>
            <a:tailEnd type="triangle"/>
          </a:ln>
          <a:effectLst/>
        </p:spPr>
      </p:cxnSp>
      <p:sp>
        <p:nvSpPr>
          <p:cNvPr id="34" name="Rounded Rectangle 33"/>
          <p:cNvSpPr/>
          <p:nvPr/>
        </p:nvSpPr>
        <p:spPr>
          <a:xfrm>
            <a:off x="6296278" y="3601385"/>
            <a:ext cx="610019" cy="246742"/>
          </a:xfrm>
          <a:prstGeom prst="roundRect">
            <a:avLst/>
          </a:prstGeom>
          <a:noFill/>
          <a:ln w="25400" cap="flat" cmpd="sng" algn="ctr">
            <a:solidFill>
              <a:srgbClr val="C3D6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35" name="Oval 34"/>
          <p:cNvSpPr/>
          <p:nvPr/>
        </p:nvSpPr>
        <p:spPr>
          <a:xfrm>
            <a:off x="2390527" y="3684717"/>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36" name="Oval 35"/>
          <p:cNvSpPr/>
          <p:nvPr/>
        </p:nvSpPr>
        <p:spPr>
          <a:xfrm>
            <a:off x="2946192" y="3679521"/>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37" name="Oval 36"/>
          <p:cNvSpPr/>
          <p:nvPr/>
        </p:nvSpPr>
        <p:spPr>
          <a:xfrm>
            <a:off x="3452155" y="3674977"/>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38" name="Oval 37"/>
          <p:cNvSpPr/>
          <p:nvPr/>
        </p:nvSpPr>
        <p:spPr>
          <a:xfrm>
            <a:off x="3999887" y="3668929"/>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cxnSp>
        <p:nvCxnSpPr>
          <p:cNvPr id="39" name="Straight Arrow Connector 38"/>
          <p:cNvCxnSpPr>
            <a:stCxn id="31" idx="6"/>
            <a:endCxn id="32" idx="2"/>
          </p:cNvCxnSpPr>
          <p:nvPr/>
        </p:nvCxnSpPr>
        <p:spPr>
          <a:xfrm>
            <a:off x="8065168" y="3730232"/>
            <a:ext cx="350858" cy="1119"/>
          </a:xfrm>
          <a:prstGeom prst="straightConnector1">
            <a:avLst/>
          </a:prstGeom>
          <a:noFill/>
          <a:ln w="25400" cap="flat" cmpd="sng" algn="ctr">
            <a:solidFill>
              <a:srgbClr val="003C71"/>
            </a:solidFill>
            <a:prstDash val="solid"/>
            <a:tailEnd type="triangle"/>
          </a:ln>
          <a:effectLst/>
        </p:spPr>
      </p:cxnSp>
      <p:sp>
        <p:nvSpPr>
          <p:cNvPr id="40" name="Oval 39"/>
          <p:cNvSpPr/>
          <p:nvPr/>
        </p:nvSpPr>
        <p:spPr>
          <a:xfrm>
            <a:off x="6328173" y="3637291"/>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1" name="Oval 40"/>
          <p:cNvSpPr/>
          <p:nvPr/>
        </p:nvSpPr>
        <p:spPr>
          <a:xfrm>
            <a:off x="6510365" y="3637291"/>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2" name="Oval 41"/>
          <p:cNvSpPr/>
          <p:nvPr/>
        </p:nvSpPr>
        <p:spPr>
          <a:xfrm>
            <a:off x="6702074" y="3637291"/>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3" name="Rounded Rectangle 42"/>
          <p:cNvSpPr/>
          <p:nvPr/>
        </p:nvSpPr>
        <p:spPr>
          <a:xfrm>
            <a:off x="7398465" y="3597338"/>
            <a:ext cx="610019" cy="246742"/>
          </a:xfrm>
          <a:prstGeom prst="roundRect">
            <a:avLst/>
          </a:prstGeom>
          <a:noFill/>
          <a:ln w="25400" cap="flat" cmpd="sng" algn="ctr">
            <a:solidFill>
              <a:srgbClr val="C3D6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44" name="Oval 43"/>
          <p:cNvSpPr/>
          <p:nvPr/>
        </p:nvSpPr>
        <p:spPr>
          <a:xfrm>
            <a:off x="7430360"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5" name="Oval 44"/>
          <p:cNvSpPr/>
          <p:nvPr/>
        </p:nvSpPr>
        <p:spPr>
          <a:xfrm>
            <a:off x="7612552"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6" name="Oval 45"/>
          <p:cNvSpPr/>
          <p:nvPr/>
        </p:nvSpPr>
        <p:spPr>
          <a:xfrm>
            <a:off x="7804261"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7" name="Rounded Rectangle 46"/>
          <p:cNvSpPr/>
          <p:nvPr/>
        </p:nvSpPr>
        <p:spPr>
          <a:xfrm>
            <a:off x="8489691" y="3597338"/>
            <a:ext cx="610019" cy="246742"/>
          </a:xfrm>
          <a:prstGeom prst="roundRect">
            <a:avLst/>
          </a:prstGeom>
          <a:noFill/>
          <a:ln w="25400" cap="flat" cmpd="sng" algn="ctr">
            <a:solidFill>
              <a:srgbClr val="C3D6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Intel Clear"/>
              <a:ea typeface="+mn-ea"/>
              <a:cs typeface="+mn-cs"/>
            </a:endParaRPr>
          </a:p>
        </p:txBody>
      </p:sp>
      <p:sp>
        <p:nvSpPr>
          <p:cNvPr id="48" name="Oval 47"/>
          <p:cNvSpPr/>
          <p:nvPr/>
        </p:nvSpPr>
        <p:spPr>
          <a:xfrm>
            <a:off x="8521586"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9" name="Oval 48"/>
          <p:cNvSpPr/>
          <p:nvPr/>
        </p:nvSpPr>
        <p:spPr>
          <a:xfrm>
            <a:off x="8703778"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50" name="Oval 49"/>
          <p:cNvSpPr/>
          <p:nvPr/>
        </p:nvSpPr>
        <p:spPr>
          <a:xfrm>
            <a:off x="8895487" y="3633244"/>
            <a:ext cx="182880" cy="182880"/>
          </a:xfrm>
          <a:prstGeom prst="ellipse">
            <a:avLst/>
          </a:prstGeom>
          <a:solidFill>
            <a:srgbClr val="C3D600"/>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51" name="Content Placeholder 4"/>
          <p:cNvSpPr txBox="1">
            <a:spLocks/>
          </p:cNvSpPr>
          <p:nvPr/>
        </p:nvSpPr>
        <p:spPr>
          <a:xfrm>
            <a:off x="1605068" y="1222457"/>
            <a:ext cx="2926080" cy="73152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latin typeface="Intel Clear"/>
              </a:rPr>
              <a:t>Continuous Streaming</a:t>
            </a:r>
          </a:p>
          <a:p>
            <a:pPr algn="ctr"/>
            <a:endParaRPr lang="en-US" sz="2000" dirty="0">
              <a:latin typeface="Intel Clear"/>
            </a:endParaRPr>
          </a:p>
        </p:txBody>
      </p:sp>
      <p:sp>
        <p:nvSpPr>
          <p:cNvPr id="52"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
        <p:nvSpPr>
          <p:cNvPr id="54" name="TextBox 53"/>
          <p:cNvSpPr txBox="1"/>
          <p:nvPr/>
        </p:nvSpPr>
        <p:spPr>
          <a:xfrm>
            <a:off x="1484127" y="3010932"/>
            <a:ext cx="1202248" cy="369332"/>
          </a:xfrm>
          <a:prstGeom prst="rect">
            <a:avLst/>
          </a:prstGeom>
          <a:noFill/>
        </p:spPr>
        <p:txBody>
          <a:bodyPr wrap="square" rtlCol="0">
            <a:spAutoFit/>
          </a:bodyPr>
          <a:lstStyle/>
          <a:p>
            <a:r>
              <a:rPr lang="en-US" kern="0" dirty="0">
                <a:solidFill>
                  <a:srgbClr val="0071C5"/>
                </a:solidFill>
                <a:latin typeface="Intel Clear"/>
              </a:rPr>
              <a:t>Source</a:t>
            </a:r>
            <a:endParaRPr lang="en-US" dirty="0"/>
          </a:p>
        </p:txBody>
      </p:sp>
      <p:sp>
        <p:nvSpPr>
          <p:cNvPr id="55" name="TextBox 54"/>
          <p:cNvSpPr txBox="1"/>
          <p:nvPr/>
        </p:nvSpPr>
        <p:spPr>
          <a:xfrm>
            <a:off x="2441276" y="3018581"/>
            <a:ext cx="1202248" cy="369332"/>
          </a:xfrm>
          <a:prstGeom prst="rect">
            <a:avLst/>
          </a:prstGeom>
          <a:noFill/>
        </p:spPr>
        <p:txBody>
          <a:bodyPr wrap="square" rtlCol="0">
            <a:spAutoFit/>
          </a:bodyPr>
          <a:lstStyle/>
          <a:p>
            <a:r>
              <a:rPr lang="en-US" kern="0" dirty="0" smtClean="0">
                <a:solidFill>
                  <a:srgbClr val="0071C5"/>
                </a:solidFill>
                <a:latin typeface="Intel Clear"/>
              </a:rPr>
              <a:t>Operator</a:t>
            </a:r>
            <a:endParaRPr lang="en-US" dirty="0"/>
          </a:p>
        </p:txBody>
      </p:sp>
      <p:sp>
        <p:nvSpPr>
          <p:cNvPr id="56" name="TextBox 55"/>
          <p:cNvSpPr txBox="1"/>
          <p:nvPr/>
        </p:nvSpPr>
        <p:spPr>
          <a:xfrm>
            <a:off x="3722123" y="3028917"/>
            <a:ext cx="1202248" cy="369332"/>
          </a:xfrm>
          <a:prstGeom prst="rect">
            <a:avLst/>
          </a:prstGeom>
          <a:noFill/>
        </p:spPr>
        <p:txBody>
          <a:bodyPr wrap="square" rtlCol="0">
            <a:spAutoFit/>
          </a:bodyPr>
          <a:lstStyle/>
          <a:p>
            <a:r>
              <a:rPr lang="en-US" kern="0" dirty="0" smtClean="0">
                <a:solidFill>
                  <a:srgbClr val="0071C5"/>
                </a:solidFill>
                <a:latin typeface="Intel Clear"/>
              </a:rPr>
              <a:t>Sink</a:t>
            </a:r>
            <a:endParaRPr lang="en-US" dirty="0"/>
          </a:p>
        </p:txBody>
      </p:sp>
    </p:spTree>
    <p:extLst>
      <p:ext uri="{BB962C8B-B14F-4D97-AF65-F5344CB8AC3E}">
        <p14:creationId xmlns:p14="http://schemas.microsoft.com/office/powerpoint/2010/main" val="2353708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88664"/>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Test </a:t>
            </a: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Case: Stateful WordCount</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3"/>
          <p:cNvSpPr txBox="1">
            <a:spLocks/>
          </p:cNvSpPr>
          <p:nvPr/>
        </p:nvSpPr>
        <p:spPr>
          <a:xfrm>
            <a:off x="455613" y="1812690"/>
            <a:ext cx="8228012" cy="854914"/>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Native state operator is supported by all frameworks we evaluated</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Stateful operator performance + Checkpoint/Acker cost</a:t>
            </a: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
        <p:nvSpPr>
          <p:cNvPr id="4" name="Oval 3"/>
          <p:cNvSpPr/>
          <p:nvPr/>
        </p:nvSpPr>
        <p:spPr>
          <a:xfrm>
            <a:off x="2434612" y="4100003"/>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Projection</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sp>
        <p:nvSpPr>
          <p:cNvPr id="5" name="Cylinder 34"/>
          <p:cNvSpPr/>
          <p:nvPr/>
        </p:nvSpPr>
        <p:spPr>
          <a:xfrm>
            <a:off x="3789610" y="2851635"/>
            <a:ext cx="1154082" cy="722099"/>
          </a:xfrm>
          <a:prstGeom prst="can">
            <a:avLst/>
          </a:prstGeom>
          <a:solidFill>
            <a:sysClr val="window" lastClr="FFFFFF"/>
          </a:solidFill>
          <a:ln w="25400" cap="flat" cmpd="sng" algn="ctr">
            <a:solidFill>
              <a:srgbClr val="FC4C02"/>
            </a:solidFill>
            <a:prstDash val="solid"/>
          </a:ln>
          <a:effectLst/>
        </p:spPr>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FC4C02"/>
                  </a:solidFill>
                </a:ln>
                <a:solidFill>
                  <a:srgbClr val="FC4C02"/>
                </a:solidFill>
                <a:effectLst/>
                <a:uLnTx/>
                <a:uFillTx/>
                <a:latin typeface="Intel Clear"/>
                <a:ea typeface="+mn-ea"/>
                <a:cs typeface="+mn-cs"/>
              </a:rPr>
              <a:t>Kafka</a:t>
            </a:r>
            <a:endParaRPr kumimoji="0" lang="en-US" sz="1600" b="0" i="0" u="none" strike="noStrike" kern="1200" cap="none" spc="0" normalizeH="0" baseline="0" noProof="0" dirty="0">
              <a:ln>
                <a:solidFill>
                  <a:srgbClr val="FC4C02"/>
                </a:solidFill>
              </a:ln>
              <a:solidFill>
                <a:srgbClr val="FC4C02"/>
              </a:solidFill>
              <a:effectLst/>
              <a:uLnTx/>
              <a:uFillTx/>
              <a:latin typeface="Intel Clear"/>
              <a:ea typeface="+mn-ea"/>
              <a:cs typeface="+mn-cs"/>
            </a:endParaRPr>
          </a:p>
        </p:txBody>
      </p:sp>
      <p:sp>
        <p:nvSpPr>
          <p:cNvPr id="6" name="U-Turn Arrow 5"/>
          <p:cNvSpPr/>
          <p:nvPr/>
        </p:nvSpPr>
        <p:spPr>
          <a:xfrm rot="16200000" flipH="1">
            <a:off x="616386" y="3397699"/>
            <a:ext cx="1765608" cy="1348707"/>
          </a:xfrm>
          <a:prstGeom prst="uturnArrow">
            <a:avLst>
              <a:gd name="adj1" fmla="val 25000"/>
              <a:gd name="adj2" fmla="val 25000"/>
              <a:gd name="adj3" fmla="val 25000"/>
              <a:gd name="adj4" fmla="val 43750"/>
              <a:gd name="adj5" fmla="val 100000"/>
            </a:avLst>
          </a:prstGeom>
          <a:solidFill>
            <a:sysClr val="window" lastClr="FFFFFF"/>
          </a:solidFill>
          <a:ln w="25400" cap="flat" cmpd="sng" algn="ctr">
            <a:solidFill>
              <a:srgbClr val="C3D6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C3D600"/>
                </a:solidFill>
              </a:ln>
              <a:solidFill>
                <a:srgbClr val="C3D600"/>
              </a:solidFill>
              <a:effectLst/>
              <a:uLnTx/>
              <a:uFillTx/>
              <a:latin typeface="Intel Clear"/>
              <a:ea typeface="+mn-ea"/>
              <a:cs typeface="+mn-cs"/>
            </a:endParaRPr>
          </a:p>
        </p:txBody>
      </p:sp>
      <p:sp>
        <p:nvSpPr>
          <p:cNvPr id="7" name="U-Turn Arrow 6"/>
          <p:cNvSpPr/>
          <p:nvPr/>
        </p:nvSpPr>
        <p:spPr>
          <a:xfrm rot="16200000" flipV="1">
            <a:off x="6726879" y="3121118"/>
            <a:ext cx="1765610" cy="1348708"/>
          </a:xfrm>
          <a:prstGeom prst="uturnArrow">
            <a:avLst>
              <a:gd name="adj1" fmla="val 25000"/>
              <a:gd name="adj2" fmla="val 25000"/>
              <a:gd name="adj3" fmla="val 25000"/>
              <a:gd name="adj4" fmla="val 41901"/>
              <a:gd name="adj5" fmla="val 100000"/>
            </a:avLst>
          </a:prstGeom>
          <a:solidFill>
            <a:sysClr val="window" lastClr="FFFFFF"/>
          </a:solidFill>
          <a:ln w="25400" cap="flat" cmpd="sng" algn="ctr">
            <a:solidFill>
              <a:srgbClr val="FFA3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C3D600"/>
                </a:solidFill>
              </a:ln>
              <a:solidFill>
                <a:srgbClr val="C3D600"/>
              </a:solidFill>
              <a:effectLst/>
              <a:uLnTx/>
              <a:uFillTx/>
              <a:latin typeface="Intel Clear"/>
              <a:ea typeface="+mn-ea"/>
              <a:cs typeface="+mn-cs"/>
            </a:endParaRPr>
          </a:p>
        </p:txBody>
      </p:sp>
      <p:sp>
        <p:nvSpPr>
          <p:cNvPr id="8" name="Oval 7"/>
          <p:cNvSpPr/>
          <p:nvPr/>
        </p:nvSpPr>
        <p:spPr>
          <a:xfrm>
            <a:off x="3983543" y="4100002"/>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State</a:t>
            </a:r>
          </a:p>
        </p:txBody>
      </p:sp>
      <p:cxnSp>
        <p:nvCxnSpPr>
          <p:cNvPr id="9" name="Straight Arrow Connector 8"/>
          <p:cNvCxnSpPr>
            <a:stCxn id="4" idx="6"/>
            <a:endCxn id="8" idx="2"/>
          </p:cNvCxnSpPr>
          <p:nvPr/>
        </p:nvCxnSpPr>
        <p:spPr>
          <a:xfrm flipV="1">
            <a:off x="3528974" y="4621648"/>
            <a:ext cx="454569" cy="1"/>
          </a:xfrm>
          <a:prstGeom prst="straightConnector1">
            <a:avLst/>
          </a:prstGeom>
          <a:noFill/>
          <a:ln w="25400" cap="flat" cmpd="sng" algn="ctr">
            <a:solidFill>
              <a:srgbClr val="003C71"/>
            </a:solidFill>
            <a:prstDash val="solid"/>
            <a:tailEnd type="triangle"/>
          </a:ln>
          <a:effectLst/>
        </p:spPr>
      </p:cxnSp>
      <p:sp>
        <p:nvSpPr>
          <p:cNvPr id="10" name="Oval 9"/>
          <p:cNvSpPr/>
          <p:nvPr/>
        </p:nvSpPr>
        <p:spPr>
          <a:xfrm>
            <a:off x="5598939" y="4100002"/>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rPr>
              <a:t>R</a:t>
            </a: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eporter</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cxnSp>
        <p:nvCxnSpPr>
          <p:cNvPr id="11" name="Straight Arrow Connector 10"/>
          <p:cNvCxnSpPr>
            <a:stCxn id="8" idx="6"/>
            <a:endCxn id="10" idx="2"/>
          </p:cNvCxnSpPr>
          <p:nvPr/>
        </p:nvCxnSpPr>
        <p:spPr>
          <a:xfrm>
            <a:off x="5077905" y="4621648"/>
            <a:ext cx="521034" cy="0"/>
          </a:xfrm>
          <a:prstGeom prst="straightConnector1">
            <a:avLst/>
          </a:prstGeom>
          <a:noFill/>
          <a:ln w="25400" cap="flat" cmpd="sng" algn="ctr">
            <a:solidFill>
              <a:srgbClr val="003C71"/>
            </a:solidFill>
            <a:prstDash val="solid"/>
            <a:tailEnd type="triangle"/>
          </a:ln>
          <a:effectLst/>
        </p:spPr>
      </p:cxnSp>
    </p:spTree>
    <p:extLst>
      <p:ext uri="{BB962C8B-B14F-4D97-AF65-F5344CB8AC3E}">
        <p14:creationId xmlns:p14="http://schemas.microsoft.com/office/powerpoint/2010/main" val="3852382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99297"/>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Result</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hart 2"/>
          <p:cNvGraphicFramePr/>
          <p:nvPr>
            <p:extLst>
              <p:ext uri="{D42A27DB-BD31-4B8C-83A1-F6EECF244321}">
                <p14:modId xmlns:p14="http://schemas.microsoft.com/office/powerpoint/2010/main" val="1858651306"/>
              </p:ext>
            </p:extLst>
          </p:nvPr>
        </p:nvGraphicFramePr>
        <p:xfrm>
          <a:off x="455613" y="1633638"/>
          <a:ext cx="4285673" cy="38556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4051080986"/>
              </p:ext>
            </p:extLst>
          </p:nvPr>
        </p:nvGraphicFramePr>
        <p:xfrm>
          <a:off x="4570413" y="1633637"/>
          <a:ext cx="4285673" cy="3855606"/>
        </p:xfrm>
        <a:graphic>
          <a:graphicData uri="http://schemas.openxmlformats.org/drawingml/2006/chart">
            <c:chart xmlns:c="http://schemas.openxmlformats.org/drawingml/2006/chart" xmlns:r="http://schemas.openxmlformats.org/officeDocument/2006/relationships" r:id="rId4"/>
          </a:graphicData>
        </a:graphic>
      </p:graphicFrame>
      <p:sp>
        <p:nvSpPr>
          <p:cNvPr id="5" name="Subtitle 2"/>
          <p:cNvSpPr txBox="1">
            <a:spLocks/>
          </p:cNvSpPr>
          <p:nvPr/>
        </p:nvSpPr>
        <p:spPr>
          <a:xfrm>
            <a:off x="24714" y="6248400"/>
            <a:ext cx="8130745" cy="24059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altLang="zh-CN" sz="800" i="1" dirty="0">
                <a:solidFill>
                  <a:srgbClr val="000000"/>
                </a:solidFill>
                <a:latin typeface="Intel Clear"/>
              </a:rPr>
              <a:t>*Other names and brands may be claimed as the property of others. </a:t>
            </a:r>
          </a:p>
          <a:p>
            <a:pPr>
              <a:spcBef>
                <a:spcPts val="0"/>
              </a:spcBef>
            </a:pPr>
            <a:r>
              <a:rPr altLang="zh-CN" sz="800" i="1" dirty="0">
                <a:solidFill>
                  <a:srgbClr val="000000"/>
                </a:solidFill>
                <a:latin typeface="Intel Clear"/>
              </a:rPr>
              <a:t>For more complete information about performance and benchmark results, visit </a:t>
            </a:r>
            <a:r>
              <a:rPr altLang="zh-CN" sz="800" i="1" u="sng" dirty="0">
                <a:solidFill>
                  <a:srgbClr val="000000"/>
                </a:solidFill>
                <a:latin typeface="Intel Clear"/>
              </a:rPr>
              <a:t>www.intel.com/benchmarks</a:t>
            </a:r>
            <a:r>
              <a:rPr altLang="zh-CN" sz="800" i="1" dirty="0">
                <a:solidFill>
                  <a:srgbClr val="000000"/>
                </a:solidFill>
                <a:latin typeface="Intel Clear"/>
              </a:rPr>
              <a:t>.</a:t>
            </a:r>
            <a:r>
              <a:rPr sz="800" dirty="0">
                <a:solidFill>
                  <a:srgbClr val="000000"/>
                </a:solidFill>
                <a:latin typeface="Intel Clear"/>
              </a:rPr>
              <a:t> </a:t>
            </a:r>
          </a:p>
          <a:p>
            <a:pPr>
              <a:spcBef>
                <a:spcPts val="0"/>
              </a:spcBef>
            </a:pPr>
            <a:r>
              <a:rPr sz="800" dirty="0">
                <a:solidFill>
                  <a:srgbClr val="000000"/>
                </a:solidFill>
                <a:latin typeface="Intel Clear"/>
              </a:rPr>
              <a:t>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0"/>
              </a:spcBef>
            </a:pPr>
            <a:endParaRPr altLang="zh-CN" sz="800" i="1" dirty="0">
              <a:solidFill>
                <a:srgbClr val="000000"/>
              </a:solidFill>
              <a:latin typeface="Intel Clear"/>
            </a:endParaRPr>
          </a:p>
          <a:p>
            <a:pPr>
              <a:spcBef>
                <a:spcPts val="0"/>
              </a:spcBef>
            </a:pPr>
            <a:endParaRPr altLang="zh-CN" sz="800" dirty="0">
              <a:solidFill>
                <a:srgbClr val="000000"/>
              </a:solidFill>
              <a:latin typeface="Intel Clear"/>
            </a:endParaRPr>
          </a:p>
          <a:p>
            <a:pPr>
              <a:spcBef>
                <a:spcPts val="0"/>
              </a:spcBef>
            </a:pPr>
            <a:endParaRPr altLang="zh-CN" sz="800" dirty="0">
              <a:solidFill>
                <a:srgbClr val="000000"/>
              </a:solidFill>
              <a:latin typeface="Intel Clear"/>
            </a:endParaRPr>
          </a:p>
        </p:txBody>
      </p:sp>
    </p:spTree>
    <p:extLst>
      <p:ext uri="{BB962C8B-B14F-4D97-AF65-F5344CB8AC3E}">
        <p14:creationId xmlns:p14="http://schemas.microsoft.com/office/powerpoint/2010/main" val="909528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4025"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Observation</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3"/>
          <p:cNvSpPr txBox="1">
            <a:spLocks/>
          </p:cNvSpPr>
          <p:nvPr/>
        </p:nvSpPr>
        <p:spPr>
          <a:xfrm>
            <a:off x="454025" y="1829263"/>
            <a:ext cx="8228012" cy="3668568"/>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Exactly-once semantics usually require state management and checkpoint. But better guarantees come at high cost. </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There is no obvious performance difference in Flink when switching fault tolerance on or off.</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Checkpoint mechanisms and storages play a critical role here.</a:t>
            </a:r>
            <a:endParaRPr kumimoji="0" lang="en-US" sz="18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Tree>
    <p:extLst>
      <p:ext uri="{BB962C8B-B14F-4D97-AF65-F5344CB8AC3E}">
        <p14:creationId xmlns:p14="http://schemas.microsoft.com/office/powerpoint/2010/main" val="1094207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4"/>
          <p:cNvSpPr txBox="1">
            <a:spLocks/>
          </p:cNvSpPr>
          <p:nvPr/>
        </p:nvSpPr>
        <p:spPr>
          <a:xfrm>
            <a:off x="455613" y="2108062"/>
            <a:ext cx="8051078"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alpha val="90000"/>
                  </a:schemeClr>
                </a:solidFill>
                <a:latin typeface="+mj-lt"/>
                <a:ea typeface="Intel Clear"/>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003C71">
                    <a:alpha val="90000"/>
                  </a:srgbClr>
                </a:solidFill>
                <a:effectLst/>
                <a:uLnTx/>
                <a:uFillTx/>
                <a:latin typeface="Intel Clear"/>
                <a:cs typeface="Arial" panose="020B0604020202020204" pitchFamily="34" charset="0"/>
              </a:rPr>
              <a:t>Q: How about Window Operation?  </a:t>
            </a:r>
            <a:endParaRPr kumimoji="0" lang="en-US" sz="4000" b="0" i="0" u="none" strike="noStrike" kern="1200" cap="none" spc="0" normalizeH="0" baseline="0" noProof="0" dirty="0">
              <a:ln>
                <a:noFill/>
              </a:ln>
              <a:solidFill>
                <a:srgbClr val="003C71">
                  <a:alpha val="90000"/>
                </a:srgbClr>
              </a:solidFill>
              <a:effectLst/>
              <a:uLnTx/>
              <a:uFillTx/>
              <a:latin typeface="Intel Clear"/>
              <a:cs typeface="Arial" panose="020B0604020202020204" pitchFamily="34" charset="0"/>
            </a:endParaRPr>
          </a:p>
        </p:txBody>
      </p:sp>
    </p:spTree>
    <p:extLst>
      <p:ext uri="{BB962C8B-B14F-4D97-AF65-F5344CB8AC3E}">
        <p14:creationId xmlns:p14="http://schemas.microsoft.com/office/powerpoint/2010/main" val="783829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1018" y="120992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Test Case: Window Based Aggregation</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3"/>
          <p:cNvSpPr txBox="1">
            <a:spLocks/>
          </p:cNvSpPr>
          <p:nvPr/>
        </p:nvSpPr>
        <p:spPr>
          <a:xfrm>
            <a:off x="451018" y="1811013"/>
            <a:ext cx="8337636" cy="657682"/>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This test case manages a 10-seconds sliding window</a:t>
            </a:r>
            <a:endParaRPr kumimoji="0" lang="en-US" sz="2000" b="0" i="0" u="none" strike="noStrike" kern="1200" cap="none" spc="0" normalizeH="0" baseline="0" noProof="0" dirty="0" smtClean="0">
              <a:ln>
                <a:noFill/>
              </a:ln>
              <a:solidFill>
                <a:srgbClr val="0071C5"/>
              </a:solidFill>
              <a:effectLst/>
              <a:uLnTx/>
              <a:uFillTx/>
              <a:latin typeface="Intel Clear"/>
              <a:ea typeface="+mn-ea"/>
              <a:cs typeface="Arial" panose="020B0604020202020204" pitchFamily="34" charset="0"/>
            </a:endParaRPr>
          </a:p>
        </p:txBody>
      </p:sp>
      <p:sp>
        <p:nvSpPr>
          <p:cNvPr id="4" name="Oval 3"/>
          <p:cNvSpPr/>
          <p:nvPr/>
        </p:nvSpPr>
        <p:spPr>
          <a:xfrm>
            <a:off x="2465111" y="4121268"/>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Projection</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sp>
        <p:nvSpPr>
          <p:cNvPr id="5" name="Cylinder 34"/>
          <p:cNvSpPr/>
          <p:nvPr/>
        </p:nvSpPr>
        <p:spPr>
          <a:xfrm>
            <a:off x="3906299" y="2933931"/>
            <a:ext cx="1154082" cy="722099"/>
          </a:xfrm>
          <a:prstGeom prst="can">
            <a:avLst/>
          </a:prstGeom>
          <a:solidFill>
            <a:sysClr val="window" lastClr="FFFFFF"/>
          </a:solidFill>
          <a:ln w="25400" cap="flat" cmpd="sng" algn="ctr">
            <a:solidFill>
              <a:srgbClr val="FC4C02"/>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FC4C02"/>
                  </a:solidFill>
                </a:ln>
                <a:solidFill>
                  <a:srgbClr val="FC4C02"/>
                </a:solidFill>
                <a:effectLst/>
                <a:uLnTx/>
                <a:uFillTx/>
                <a:latin typeface="Intel Clear"/>
                <a:ea typeface="+mn-ea"/>
                <a:cs typeface="+mn-cs"/>
              </a:rPr>
              <a:t>Kafka</a:t>
            </a:r>
            <a:endParaRPr kumimoji="0" lang="en-US" sz="1600" b="0" i="0" u="none" strike="noStrike" kern="1200" cap="none" spc="0" normalizeH="0" baseline="0" noProof="0" dirty="0">
              <a:ln>
                <a:solidFill>
                  <a:srgbClr val="FC4C02"/>
                </a:solidFill>
              </a:ln>
              <a:solidFill>
                <a:srgbClr val="FC4C02"/>
              </a:solidFill>
              <a:effectLst/>
              <a:uLnTx/>
              <a:uFillTx/>
              <a:latin typeface="Intel Clear"/>
              <a:ea typeface="+mn-ea"/>
              <a:cs typeface="+mn-cs"/>
            </a:endParaRPr>
          </a:p>
        </p:txBody>
      </p:sp>
      <p:sp>
        <p:nvSpPr>
          <p:cNvPr id="6" name="U-Turn Arrow 5"/>
          <p:cNvSpPr/>
          <p:nvPr/>
        </p:nvSpPr>
        <p:spPr>
          <a:xfrm rot="16200000" flipH="1">
            <a:off x="746075" y="3326601"/>
            <a:ext cx="1765608" cy="1348707"/>
          </a:xfrm>
          <a:prstGeom prst="uturnArrow">
            <a:avLst>
              <a:gd name="adj1" fmla="val 25000"/>
              <a:gd name="adj2" fmla="val 25000"/>
              <a:gd name="adj3" fmla="val 25000"/>
              <a:gd name="adj4" fmla="val 43750"/>
              <a:gd name="adj5" fmla="val 100000"/>
            </a:avLst>
          </a:prstGeom>
          <a:solidFill>
            <a:sysClr val="window" lastClr="FFFFFF"/>
          </a:solidFill>
          <a:ln w="25400" cap="flat" cmpd="sng" algn="ctr">
            <a:solidFill>
              <a:srgbClr val="C3D6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C3D600"/>
                </a:solidFill>
              </a:ln>
              <a:solidFill>
                <a:srgbClr val="C3D600"/>
              </a:solidFill>
              <a:effectLst/>
              <a:uLnTx/>
              <a:uFillTx/>
              <a:latin typeface="Intel Clear"/>
              <a:ea typeface="+mn-ea"/>
              <a:cs typeface="+mn-cs"/>
            </a:endParaRPr>
          </a:p>
        </p:txBody>
      </p:sp>
      <p:sp>
        <p:nvSpPr>
          <p:cNvPr id="7" name="U-Turn Arrow 6"/>
          <p:cNvSpPr/>
          <p:nvPr/>
        </p:nvSpPr>
        <p:spPr>
          <a:xfrm rot="16200000" flipV="1">
            <a:off x="6655782" y="3326601"/>
            <a:ext cx="1765610" cy="1348708"/>
          </a:xfrm>
          <a:prstGeom prst="uturnArrow">
            <a:avLst>
              <a:gd name="adj1" fmla="val 25000"/>
              <a:gd name="adj2" fmla="val 25000"/>
              <a:gd name="adj3" fmla="val 25000"/>
              <a:gd name="adj4" fmla="val 41901"/>
              <a:gd name="adj5" fmla="val 100000"/>
            </a:avLst>
          </a:prstGeom>
          <a:solidFill>
            <a:sysClr val="window" lastClr="FFFFFF"/>
          </a:solidFill>
          <a:ln w="25400" cap="flat" cmpd="sng" algn="ctr">
            <a:solidFill>
              <a:srgbClr val="FFA3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C3D600"/>
                </a:solidFill>
              </a:ln>
              <a:solidFill>
                <a:srgbClr val="C3D600"/>
              </a:solidFill>
              <a:effectLst/>
              <a:uLnTx/>
              <a:uFillTx/>
              <a:latin typeface="Intel Clear"/>
              <a:ea typeface="+mn-ea"/>
              <a:cs typeface="+mn-cs"/>
            </a:endParaRPr>
          </a:p>
        </p:txBody>
      </p:sp>
      <p:sp>
        <p:nvSpPr>
          <p:cNvPr id="8" name="Oval 7"/>
          <p:cNvSpPr/>
          <p:nvPr/>
        </p:nvSpPr>
        <p:spPr>
          <a:xfrm>
            <a:off x="4014042" y="4121267"/>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rPr>
              <a:t>W</a:t>
            </a: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indow</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cxnSp>
        <p:nvCxnSpPr>
          <p:cNvPr id="9" name="Straight Arrow Connector 8"/>
          <p:cNvCxnSpPr>
            <a:stCxn id="4" idx="6"/>
            <a:endCxn id="8" idx="2"/>
          </p:cNvCxnSpPr>
          <p:nvPr/>
        </p:nvCxnSpPr>
        <p:spPr>
          <a:xfrm flipV="1">
            <a:off x="3559473" y="4642913"/>
            <a:ext cx="454569" cy="1"/>
          </a:xfrm>
          <a:prstGeom prst="straightConnector1">
            <a:avLst/>
          </a:prstGeom>
          <a:noFill/>
          <a:ln w="25400" cap="flat" cmpd="sng" algn="ctr">
            <a:solidFill>
              <a:srgbClr val="003C71"/>
            </a:solidFill>
            <a:prstDash val="solid"/>
            <a:tailEnd type="triangle"/>
          </a:ln>
          <a:effectLst/>
        </p:spPr>
      </p:cxnSp>
      <p:sp>
        <p:nvSpPr>
          <p:cNvPr id="10" name="Oval 9"/>
          <p:cNvSpPr/>
          <p:nvPr/>
        </p:nvSpPr>
        <p:spPr>
          <a:xfrm>
            <a:off x="5629438" y="4121267"/>
            <a:ext cx="1094362" cy="1043291"/>
          </a:xfrm>
          <a:prstGeom prst="ellipse">
            <a:avLst/>
          </a:prstGeom>
          <a:noFill/>
          <a:ln w="25400" cap="flat" cmpd="sng" algn="ctr">
            <a:solidFill>
              <a:srgbClr val="0071C5"/>
            </a:solidFill>
            <a:prstDash val="solid"/>
          </a:ln>
          <a:effectLst/>
        </p:spPr>
        <p:txBody>
          <a:bodyPr rot="0" spcFirstLastPara="0" vert="horz" wrap="non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solidFill>
                    <a:srgbClr val="0071C5"/>
                  </a:solidFill>
                </a:ln>
                <a:solidFill>
                  <a:srgbClr val="0071C5"/>
                </a:solidFill>
                <a:effectLst/>
                <a:uLnTx/>
                <a:uFillTx/>
                <a:latin typeface="Intel Clear"/>
                <a:ea typeface="+mn-ea"/>
                <a:cs typeface="+mn-cs"/>
              </a:rPr>
              <a:t>Reporter</a:t>
            </a:r>
            <a:endParaRPr kumimoji="0" lang="en-US" sz="1600" b="0" i="0" u="none" strike="noStrike" kern="1200" cap="none" spc="0" normalizeH="0" baseline="0" noProof="0" dirty="0">
              <a:ln>
                <a:solidFill>
                  <a:srgbClr val="0071C5"/>
                </a:solidFill>
              </a:ln>
              <a:solidFill>
                <a:srgbClr val="0071C5"/>
              </a:solidFill>
              <a:effectLst/>
              <a:uLnTx/>
              <a:uFillTx/>
              <a:latin typeface="Intel Clear"/>
              <a:ea typeface="+mn-ea"/>
              <a:cs typeface="+mn-cs"/>
            </a:endParaRPr>
          </a:p>
        </p:txBody>
      </p:sp>
      <p:cxnSp>
        <p:nvCxnSpPr>
          <p:cNvPr id="11" name="Straight Arrow Connector 10"/>
          <p:cNvCxnSpPr>
            <a:stCxn id="8" idx="6"/>
            <a:endCxn id="10" idx="2"/>
          </p:cNvCxnSpPr>
          <p:nvPr/>
        </p:nvCxnSpPr>
        <p:spPr>
          <a:xfrm>
            <a:off x="5108404" y="4642913"/>
            <a:ext cx="521034" cy="0"/>
          </a:xfrm>
          <a:prstGeom prst="straightConnector1">
            <a:avLst/>
          </a:prstGeom>
          <a:noFill/>
          <a:ln w="25400" cap="flat" cmpd="sng" algn="ctr">
            <a:solidFill>
              <a:srgbClr val="003C71"/>
            </a:solidFill>
            <a:prstDash val="solid"/>
            <a:tailEnd type="triangle"/>
          </a:ln>
          <a:effectLst/>
        </p:spPr>
      </p:cxnSp>
    </p:spTree>
    <p:extLst>
      <p:ext uri="{BB962C8B-B14F-4D97-AF65-F5344CB8AC3E}">
        <p14:creationId xmlns:p14="http://schemas.microsoft.com/office/powerpoint/2010/main" val="3204856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78032"/>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Result</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graphicFrame>
        <p:nvGraphicFramePr>
          <p:cNvPr id="3" name="Chart 2"/>
          <p:cNvGraphicFramePr/>
          <p:nvPr>
            <p:extLst>
              <p:ext uri="{D42A27DB-BD31-4B8C-83A1-F6EECF244321}">
                <p14:modId xmlns:p14="http://schemas.microsoft.com/office/powerpoint/2010/main" val="529519202"/>
              </p:ext>
            </p:extLst>
          </p:nvPr>
        </p:nvGraphicFramePr>
        <p:xfrm>
          <a:off x="455613" y="1612372"/>
          <a:ext cx="4285673" cy="38556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516398930"/>
              </p:ext>
            </p:extLst>
          </p:nvPr>
        </p:nvGraphicFramePr>
        <p:xfrm>
          <a:off x="4570413" y="1612371"/>
          <a:ext cx="4285673" cy="3855605"/>
        </p:xfrm>
        <a:graphic>
          <a:graphicData uri="http://schemas.openxmlformats.org/drawingml/2006/chart">
            <c:chart xmlns:c="http://schemas.openxmlformats.org/drawingml/2006/chart" xmlns:r="http://schemas.openxmlformats.org/officeDocument/2006/relationships" r:id="rId3"/>
          </a:graphicData>
        </a:graphic>
      </p:graphicFrame>
      <p:sp>
        <p:nvSpPr>
          <p:cNvPr id="5" name="Subtitle 2"/>
          <p:cNvSpPr txBox="1">
            <a:spLocks/>
          </p:cNvSpPr>
          <p:nvPr/>
        </p:nvSpPr>
        <p:spPr>
          <a:xfrm>
            <a:off x="24714" y="6172200"/>
            <a:ext cx="8130745" cy="24059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lang="en-US" sz="1800" b="0" kern="1200" dirty="0" smtClean="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lang="en-US" sz="1600" kern="1200" baseline="0" dirty="0" smtClean="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lang="en-US" sz="1400" kern="1200" dirty="0" smtClean="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lang="en-US" sz="1200" kern="1200" dirty="0" smtClean="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lang="en-US" sz="1200" kern="1200" dirty="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altLang="zh-CN" sz="800" i="1" dirty="0">
                <a:solidFill>
                  <a:srgbClr val="000000"/>
                </a:solidFill>
                <a:latin typeface="Intel Clear"/>
              </a:rPr>
              <a:t>*Other names and brands may be claimed as the property of others. </a:t>
            </a:r>
          </a:p>
          <a:p>
            <a:pPr>
              <a:spcBef>
                <a:spcPts val="0"/>
              </a:spcBef>
            </a:pPr>
            <a:r>
              <a:rPr altLang="zh-CN" sz="800" i="1" dirty="0">
                <a:solidFill>
                  <a:srgbClr val="000000"/>
                </a:solidFill>
                <a:latin typeface="Intel Clear"/>
              </a:rPr>
              <a:t>For more complete information about performance and benchmark results, visit </a:t>
            </a:r>
            <a:r>
              <a:rPr altLang="zh-CN" sz="800" i="1" u="sng" dirty="0">
                <a:solidFill>
                  <a:srgbClr val="000000"/>
                </a:solidFill>
                <a:latin typeface="Intel Clear"/>
              </a:rPr>
              <a:t>www.intel.com/benchmarks</a:t>
            </a:r>
            <a:r>
              <a:rPr altLang="zh-CN" sz="800" i="1" dirty="0">
                <a:solidFill>
                  <a:srgbClr val="000000"/>
                </a:solidFill>
                <a:latin typeface="Intel Clear"/>
              </a:rPr>
              <a:t>.</a:t>
            </a:r>
            <a:r>
              <a:rPr sz="800" dirty="0">
                <a:solidFill>
                  <a:srgbClr val="000000"/>
                </a:solidFill>
                <a:latin typeface="Intel Clear"/>
              </a:rPr>
              <a:t> </a:t>
            </a:r>
          </a:p>
          <a:p>
            <a:pPr>
              <a:spcBef>
                <a:spcPts val="0"/>
              </a:spcBef>
            </a:pPr>
            <a:r>
              <a:rPr sz="800" dirty="0">
                <a:solidFill>
                  <a:srgbClr val="000000"/>
                </a:solidFill>
                <a:latin typeface="Intel Clear"/>
              </a:rPr>
              <a:t>Results have been estimated or simulated using internal Intel analysis or architecture simulation or modeling, and provided to you for informational purposes. Any differences in your system hardware, software or configuration may affect your actual performance.</a:t>
            </a:r>
          </a:p>
          <a:p>
            <a:pPr>
              <a:spcBef>
                <a:spcPts val="0"/>
              </a:spcBef>
            </a:pPr>
            <a:endParaRPr altLang="zh-CN" sz="800" i="1" dirty="0">
              <a:solidFill>
                <a:srgbClr val="000000"/>
              </a:solidFill>
              <a:latin typeface="Intel Clear"/>
            </a:endParaRPr>
          </a:p>
          <a:p>
            <a:pPr>
              <a:spcBef>
                <a:spcPts val="0"/>
              </a:spcBef>
            </a:pPr>
            <a:endParaRPr altLang="zh-CN" sz="800" dirty="0">
              <a:solidFill>
                <a:srgbClr val="000000"/>
              </a:solidFill>
              <a:latin typeface="Intel Clear"/>
            </a:endParaRPr>
          </a:p>
          <a:p>
            <a:pPr>
              <a:spcBef>
                <a:spcPts val="0"/>
              </a:spcBef>
            </a:pPr>
            <a:endParaRPr altLang="zh-CN" sz="800" dirty="0">
              <a:solidFill>
                <a:srgbClr val="000000"/>
              </a:solidFill>
              <a:latin typeface="Intel Clear"/>
            </a:endParaRPr>
          </a:p>
        </p:txBody>
      </p:sp>
    </p:spTree>
    <p:extLst>
      <p:ext uri="{BB962C8B-B14F-4D97-AF65-F5344CB8AC3E}">
        <p14:creationId xmlns:p14="http://schemas.microsoft.com/office/powerpoint/2010/main" val="285315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4"/>
          <p:cNvSpPr txBox="1">
            <a:spLocks/>
          </p:cNvSpPr>
          <p:nvPr/>
        </p:nvSpPr>
        <p:spPr>
          <a:xfrm>
            <a:off x="455613" y="2469569"/>
            <a:ext cx="7772400" cy="1021556"/>
          </a:xfrm>
          <a:prstGeom prst="rect">
            <a:avLst/>
          </a:prstGeom>
        </p:spPr>
        <p:txBody>
          <a:bodyPr vert="horz" lIns="0" tIns="0" rIns="0" bIns="0" rtlCol="0" anchor="b" anchorCtr="0">
            <a:noAutofit/>
          </a:bodyPr>
          <a:lstStyle>
            <a:lvl1pPr algn="l" defTabSz="457200" rtl="0" eaLnBrk="1" latinLnBrk="0" hangingPunct="1">
              <a:lnSpc>
                <a:spcPct val="80000"/>
              </a:lnSpc>
              <a:spcBef>
                <a:spcPct val="0"/>
              </a:spcBef>
              <a:buNone/>
              <a:defRPr sz="4000" b="0" i="0" kern="1200" cap="none" spc="0" baseline="0">
                <a:solidFill>
                  <a:schemeClr val="tx2">
                    <a:alpha val="90000"/>
                  </a:schemeClr>
                </a:solidFill>
                <a:latin typeface="+mj-lt"/>
                <a:ea typeface="Intel Clear"/>
                <a:cs typeface="Arial" panose="020B0604020202020204" pitchFamily="34" charset="0"/>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003C71">
                    <a:alpha val="90000"/>
                  </a:srgbClr>
                </a:solidFill>
                <a:effectLst/>
                <a:uLnTx/>
                <a:uFillTx/>
                <a:latin typeface="Intel Clear"/>
                <a:cs typeface="Arial" panose="020B0604020202020204" pitchFamily="34" charset="0"/>
              </a:rPr>
              <a:t>So which streaming framework should I use?</a:t>
            </a:r>
            <a:endParaRPr kumimoji="0" lang="en-US" sz="4000" b="0" i="0" u="none" strike="noStrike" kern="1200" cap="none" spc="0" normalizeH="0" baseline="0" noProof="0" dirty="0">
              <a:ln>
                <a:noFill/>
              </a:ln>
              <a:solidFill>
                <a:srgbClr val="003C71">
                  <a:alpha val="90000"/>
                </a:srgbClr>
              </a:solidFill>
              <a:effectLst/>
              <a:uLnTx/>
              <a:uFillTx/>
              <a:latin typeface="Intel Clear"/>
              <a:cs typeface="Arial" panose="020B0604020202020204" pitchFamily="34" charset="0"/>
            </a:endParaRPr>
          </a:p>
        </p:txBody>
      </p:sp>
    </p:spTree>
    <p:extLst>
      <p:ext uri="{BB962C8B-B14F-4D97-AF65-F5344CB8AC3E}">
        <p14:creationId xmlns:p14="http://schemas.microsoft.com/office/powerpoint/2010/main" val="12413757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p:cNvSpPr txBox="1">
            <a:spLocks/>
          </p:cNvSpPr>
          <p:nvPr/>
        </p:nvSpPr>
        <p:spPr>
          <a:xfrm>
            <a:off x="455613" y="1203325"/>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Do your own benchmark</a:t>
            </a: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sp>
        <p:nvSpPr>
          <p:cNvPr id="3" name="Content Placeholder 4"/>
          <p:cNvSpPr txBox="1">
            <a:spLocks/>
          </p:cNvSpPr>
          <p:nvPr/>
        </p:nvSpPr>
        <p:spPr>
          <a:xfrm>
            <a:off x="455613" y="2097802"/>
            <a:ext cx="8228012"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altLang="zh-CN" sz="3200" b="1"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HiBench </a:t>
            </a:r>
            <a:r>
              <a:rPr kumimoji="0" lang="en-US" altLang="zh-CN" sz="18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 </a:t>
            </a:r>
            <a:r>
              <a:rPr kumimoji="0" lang="en-US" altLang="zh-CN" sz="2000" b="0" i="0" u="none" strike="noStrike" kern="1200" cap="none" spc="0" normalizeH="0" baseline="0" noProof="0" smtClean="0">
                <a:ln>
                  <a:noFill/>
                </a:ln>
                <a:solidFill>
                  <a:srgbClr val="003C71"/>
                </a:solidFill>
                <a:effectLst/>
                <a:uLnTx/>
                <a:uFillTx/>
                <a:latin typeface="Intel Clear"/>
                <a:ea typeface="+mn-ea"/>
                <a:cs typeface="Arial" panose="020B0604020202020204" pitchFamily="34" charset="0"/>
              </a:rPr>
              <a:t>a cross platforms micro-benchmark suite for big data </a:t>
            </a:r>
            <a:r>
              <a:rPr kumimoji="0" lang="en-US" altLang="zh-CN"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a:t>
            </a: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hlinkClick r:id="rId2"/>
              </a:rPr>
              <a:t>https://github.com/intel-hadoop/HiBench</a:t>
            </a: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18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Open Source since 2012</a:t>
            </a: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endParaRPr>
          </a:p>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000" b="0" i="0" u="none" strike="noStrike" kern="1200" cap="none" spc="0" normalizeH="0" baseline="0" noProof="0" smtClean="0">
                <a:ln>
                  <a:noFill/>
                </a:ln>
                <a:solidFill>
                  <a:srgbClr val="0071C5"/>
                </a:solidFill>
                <a:effectLst/>
                <a:uLnTx/>
                <a:uFillTx/>
                <a:latin typeface="Intel Clear"/>
                <a:ea typeface="+mn-ea"/>
                <a:cs typeface="Arial" panose="020B0604020202020204" pitchFamily="34" charset="0"/>
              </a:rPr>
              <a:t>Better streaming benchmark supporting will be included in next release [HiBench 6.0]</a:t>
            </a:r>
            <a:endParaRPr kumimoji="0" lang="en-US" sz="2000" b="0" i="0" u="none" strike="noStrike" kern="1200" cap="none" spc="0" normalizeH="0" baseline="0" noProof="0" dirty="0">
              <a:ln>
                <a:noFill/>
              </a:ln>
              <a:solidFill>
                <a:srgbClr val="0071C5"/>
              </a:solidFill>
              <a:effectLst/>
              <a:uLnTx/>
              <a:uFillTx/>
              <a:latin typeface="Intel Clear"/>
              <a:ea typeface="+mn-ea"/>
              <a:cs typeface="Arial" panose="020B0604020202020204" pitchFamily="34" charset="0"/>
            </a:endParaRPr>
          </a:p>
        </p:txBody>
      </p:sp>
    </p:spTree>
    <p:extLst>
      <p:ext uri="{BB962C8B-B14F-4D97-AF65-F5344CB8AC3E}">
        <p14:creationId xmlns:p14="http://schemas.microsoft.com/office/powerpoint/2010/main" val="20583652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454025" y="33514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a:defRPr/>
            </a:pPr>
            <a:r>
              <a:rPr lang="en-US" dirty="0" smtClean="0">
                <a:solidFill>
                  <a:srgbClr val="003C71"/>
                </a:solidFill>
                <a:latin typeface="Intel Clear"/>
              </a:rPr>
              <a:t>Legal Disclaimer</a:t>
            </a:r>
            <a:endParaRPr lang="en-US" dirty="0">
              <a:solidFill>
                <a:srgbClr val="003C71"/>
              </a:solidFill>
              <a:latin typeface="Intel Clear"/>
            </a:endParaRPr>
          </a:p>
        </p:txBody>
      </p:sp>
      <p:sp>
        <p:nvSpPr>
          <p:cNvPr id="4" name="Content Placeholder 2"/>
          <p:cNvSpPr txBox="1">
            <a:spLocks/>
          </p:cNvSpPr>
          <p:nvPr/>
        </p:nvSpPr>
        <p:spPr>
          <a:xfrm>
            <a:off x="455613" y="957181"/>
            <a:ext cx="8228012" cy="4446873"/>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100" dirty="0" smtClean="0">
                <a:latin typeface="Intel Clear"/>
              </a:rPr>
              <a:t>No license (express or implied, by estoppel or otherwise) to any intellectual property rights is granted by this document.</a:t>
            </a:r>
          </a:p>
          <a:p>
            <a:pPr>
              <a:defRPr/>
            </a:pPr>
            <a:r>
              <a:rPr lang="en-US" sz="1100" dirty="0" smtClean="0">
                <a:latin typeface="Intel Clear"/>
              </a:rPr>
              <a:t>Intel does not control or audit third-party benchmark data or the web sites referenced in this document. You should visit the referenced web site and confirm whether referenced data are accurate.</a:t>
            </a:r>
          </a:p>
          <a:p>
            <a:pPr>
              <a:defRPr/>
            </a:pPr>
            <a:r>
              <a:rPr lang="en-US" sz="1100" dirty="0" smtClean="0">
                <a:latin typeface="Intel Clear"/>
              </a:rPr>
              <a:t>Intel and the Intel logo are trademarks of Intel Corporation in the U.S. and/or other countries. </a:t>
            </a:r>
          </a:p>
          <a:p>
            <a:pPr>
              <a:defRPr/>
            </a:pPr>
            <a:r>
              <a:rPr lang="en-US" sz="1100" dirty="0" smtClean="0">
                <a:latin typeface="Intel Clear"/>
              </a:rPr>
              <a:t>Software and workloads used in performance tests may have been optimized for performance only on Intel microprocessors. Performance tests, such as </a:t>
            </a:r>
            <a:r>
              <a:rPr lang="en-US" sz="1100" dirty="0" err="1" smtClean="0">
                <a:latin typeface="Intel Clear"/>
              </a:rPr>
              <a:t>SYSmark</a:t>
            </a:r>
            <a:r>
              <a:rPr lang="en-US" sz="1100" dirty="0" smtClean="0">
                <a:latin typeface="Intel Clear"/>
              </a:rPr>
              <a:t> and </a:t>
            </a:r>
            <a:r>
              <a:rPr lang="en-US" sz="1100" dirty="0" err="1" smtClean="0">
                <a:latin typeface="Intel Clear"/>
              </a:rPr>
              <a:t>MobileMark</a:t>
            </a:r>
            <a:r>
              <a:rPr lang="en-US" sz="1100" dirty="0" smtClean="0">
                <a:latin typeface="Intel Clear"/>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pPr>
              <a:defRPr/>
            </a:pPr>
            <a:r>
              <a:rPr lang="en-US" altLang="zh-CN" sz="1100" dirty="0">
                <a:latin typeface="Intel Clear"/>
              </a:rPr>
              <a:t>Configurations:  </a:t>
            </a:r>
          </a:p>
          <a:p>
            <a:pPr>
              <a:defRPr/>
            </a:pPr>
            <a:r>
              <a:rPr lang="en-US" altLang="zh-CN" sz="1100" dirty="0">
                <a:latin typeface="Intel Clear"/>
              </a:rPr>
              <a:t>	Hardware: </a:t>
            </a:r>
          </a:p>
          <a:p>
            <a:pPr>
              <a:defRPr/>
            </a:pPr>
            <a:r>
              <a:rPr lang="en-US" altLang="zh-CN" sz="1100" dirty="0">
                <a:latin typeface="Intel Clear"/>
              </a:rPr>
              <a:t>	    Apache Kafka* Cluster - </a:t>
            </a:r>
            <a:r>
              <a:rPr lang="pt-BR" altLang="zh-CN" sz="1100" dirty="0">
                <a:latin typeface="Intel Clear"/>
              </a:rPr>
              <a:t>CPU: 2 x Intel(R) Xeon(R) CPU E5-2699 v3@ 2.30GHz, Mem: 128 GB, Disk: 8 x HDD (1TB), Network: 10 Gbps. </a:t>
            </a:r>
          </a:p>
          <a:p>
            <a:pPr>
              <a:defRPr/>
            </a:pPr>
            <a:r>
              <a:rPr lang="pt-BR" altLang="zh-CN" sz="1100" dirty="0">
                <a:latin typeface="Intel Clear"/>
              </a:rPr>
              <a:t>	    Test Cluster - CPU: 2 x Intel(R) Xeon(R) CPU E5-2697 v2@ 2.70GHz</a:t>
            </a:r>
            <a:r>
              <a:rPr lang="zh-CN" altLang="pt-BR" sz="1100" dirty="0">
                <a:latin typeface="Intel Clear"/>
              </a:rPr>
              <a:t>，</a:t>
            </a:r>
            <a:r>
              <a:rPr lang="pt-BR" altLang="zh-CN" sz="1100" dirty="0">
                <a:latin typeface="Intel Clear"/>
              </a:rPr>
              <a:t>Core: 20 / 24, Mem: 80 / 128 GB, Disk: 8 x HDD  (1TB ), Network: 10 Gbps.   </a:t>
            </a:r>
          </a:p>
          <a:p>
            <a:pPr>
              <a:defRPr/>
            </a:pPr>
            <a:r>
              <a:rPr lang="pt-BR" altLang="zh-CN" sz="1100" dirty="0">
                <a:latin typeface="Intel Clear"/>
              </a:rPr>
              <a:t>	Software: </a:t>
            </a:r>
          </a:p>
          <a:p>
            <a:pPr>
              <a:defRPr/>
            </a:pPr>
            <a:r>
              <a:rPr lang="pt-BR" altLang="zh-CN" sz="1100" dirty="0">
                <a:latin typeface="Intel Clear"/>
              </a:rPr>
              <a:t>	    the software framework configuration is shown in page 29.  The test results in page 34, 37, 41 and 45 used above configurations.  </a:t>
            </a:r>
          </a:p>
          <a:p>
            <a:pPr>
              <a:defRPr/>
            </a:pPr>
            <a:r>
              <a:rPr lang="en-US" sz="1100" dirty="0" smtClean="0">
                <a:latin typeface="Intel Clear"/>
              </a:rPr>
              <a:t>*Other names and brands may be claimed as the property of others.</a:t>
            </a:r>
          </a:p>
          <a:p>
            <a:pPr>
              <a:defRPr/>
            </a:pPr>
            <a:r>
              <a:rPr lang="en-US" sz="1100" dirty="0" smtClean="0">
                <a:latin typeface="Intel Clear"/>
              </a:rPr>
              <a:t>Copyright ©2016 Intel Corporation.</a:t>
            </a:r>
            <a:endParaRPr lang="en-US" sz="1100" dirty="0">
              <a:latin typeface="Intel Clear"/>
            </a:endParaRPr>
          </a:p>
        </p:txBody>
      </p:sp>
    </p:spTree>
    <p:extLst>
      <p:ext uri="{BB962C8B-B14F-4D97-AF65-F5344CB8AC3E}">
        <p14:creationId xmlns:p14="http://schemas.microsoft.com/office/powerpoint/2010/main" val="2827556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898525"/>
            <a:ext cx="9163050"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86171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Straight Connector 1"/>
          <p:cNvCxnSpPr/>
          <p:nvPr/>
        </p:nvCxnSpPr>
        <p:spPr>
          <a:xfrm>
            <a:off x="2974108" y="2303105"/>
            <a:ext cx="0" cy="3232727"/>
          </a:xfrm>
          <a:prstGeom prst="line">
            <a:avLst/>
          </a:prstGeom>
          <a:noFill/>
          <a:ln w="25400" cap="flat" cmpd="sng" algn="ctr">
            <a:solidFill>
              <a:sysClr val="window" lastClr="FFFFFF">
                <a:lumMod val="65000"/>
              </a:sysClr>
            </a:solidFill>
            <a:prstDash val="sysDash"/>
          </a:ln>
          <a:effectLst/>
        </p:spPr>
      </p:cxnSp>
      <p:cxnSp>
        <p:nvCxnSpPr>
          <p:cNvPr id="3" name="Straight Connector 2"/>
          <p:cNvCxnSpPr/>
          <p:nvPr/>
        </p:nvCxnSpPr>
        <p:spPr>
          <a:xfrm>
            <a:off x="6094052" y="2303105"/>
            <a:ext cx="0" cy="3232727"/>
          </a:xfrm>
          <a:prstGeom prst="line">
            <a:avLst/>
          </a:prstGeom>
          <a:noFill/>
          <a:ln w="25400" cap="flat" cmpd="sng" algn="ctr">
            <a:solidFill>
              <a:sysClr val="window" lastClr="FFFFFF">
                <a:lumMod val="65000"/>
              </a:sysClr>
            </a:solidFill>
            <a:prstDash val="sysDash"/>
          </a:ln>
          <a:effectLst/>
        </p:spPr>
      </p:cxnSp>
      <p:sp>
        <p:nvSpPr>
          <p:cNvPr id="4" name="Content Placeholder 4"/>
          <p:cNvSpPr txBox="1">
            <a:spLocks/>
          </p:cNvSpPr>
          <p:nvPr/>
        </p:nvSpPr>
        <p:spPr>
          <a:xfrm>
            <a:off x="1575263" y="3215702"/>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Low Latency</a:t>
            </a:r>
            <a:endParaRPr lang="en-US" altLang="zh-CN" sz="2400" dirty="0" smtClean="0">
              <a:latin typeface="Intel Clear"/>
            </a:endParaRPr>
          </a:p>
        </p:txBody>
      </p:sp>
      <p:sp>
        <p:nvSpPr>
          <p:cNvPr id="5" name="Content Placeholder 4"/>
          <p:cNvSpPr txBox="1">
            <a:spLocks/>
          </p:cNvSpPr>
          <p:nvPr/>
        </p:nvSpPr>
        <p:spPr>
          <a:xfrm>
            <a:off x="6277763" y="3215702"/>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High Latency</a:t>
            </a:r>
            <a:endParaRPr lang="en-US" altLang="zh-CN" sz="2400" dirty="0" smtClean="0">
              <a:latin typeface="Intel Clear"/>
            </a:endParaRPr>
          </a:p>
        </p:txBody>
      </p:sp>
      <p:sp>
        <p:nvSpPr>
          <p:cNvPr id="6" name="Content Placeholder 4"/>
          <p:cNvSpPr txBox="1">
            <a:spLocks/>
          </p:cNvSpPr>
          <p:nvPr/>
        </p:nvSpPr>
        <p:spPr>
          <a:xfrm>
            <a:off x="4654938" y="4864834"/>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rgbClr val="FFA300"/>
                </a:solidFill>
                <a:latin typeface="Intel Clear"/>
              </a:rPr>
              <a:t>High Throughput</a:t>
            </a:r>
            <a:endParaRPr lang="en-US" altLang="zh-CN" sz="2400" dirty="0" smtClean="0">
              <a:solidFill>
                <a:srgbClr val="FFA300"/>
              </a:solidFill>
              <a:latin typeface="Intel Clear"/>
            </a:endParaRPr>
          </a:p>
        </p:txBody>
      </p:sp>
      <p:sp>
        <p:nvSpPr>
          <p:cNvPr id="7" name="Content Placeholder 4"/>
          <p:cNvSpPr txBox="1">
            <a:spLocks/>
          </p:cNvSpPr>
          <p:nvPr/>
        </p:nvSpPr>
        <p:spPr>
          <a:xfrm>
            <a:off x="196254" y="4864834"/>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rgbClr val="FFA300"/>
                </a:solidFill>
                <a:latin typeface="Intel Clear"/>
              </a:rPr>
              <a:t>Low Throughput</a:t>
            </a:r>
            <a:endParaRPr lang="en-US" altLang="zh-CN" sz="2400" dirty="0" smtClean="0">
              <a:solidFill>
                <a:srgbClr val="FFA300"/>
              </a:solidFill>
              <a:latin typeface="Intel Clear"/>
            </a:endParaRPr>
          </a:p>
        </p:txBody>
      </p:sp>
      <p:sp>
        <p:nvSpPr>
          <p:cNvPr id="8" name="Content Placeholder 4"/>
          <p:cNvSpPr txBox="1">
            <a:spLocks/>
          </p:cNvSpPr>
          <p:nvPr/>
        </p:nvSpPr>
        <p:spPr>
          <a:xfrm>
            <a:off x="179945" y="4161177"/>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rgbClr val="FFA300"/>
                </a:solidFill>
                <a:latin typeface="Intel Clear"/>
              </a:rPr>
              <a:t>High Overhead</a:t>
            </a:r>
            <a:endParaRPr lang="en-US" altLang="zh-CN" sz="2400" dirty="0" smtClean="0">
              <a:solidFill>
                <a:srgbClr val="FFA300"/>
              </a:solidFill>
              <a:latin typeface="Intel Clear"/>
            </a:endParaRPr>
          </a:p>
        </p:txBody>
      </p:sp>
      <p:sp>
        <p:nvSpPr>
          <p:cNvPr id="9" name="Content Placeholder 4"/>
          <p:cNvSpPr txBox="1">
            <a:spLocks/>
          </p:cNvSpPr>
          <p:nvPr/>
        </p:nvSpPr>
        <p:spPr>
          <a:xfrm>
            <a:off x="4240887" y="4161177"/>
            <a:ext cx="3641014"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rgbClr val="FFA300"/>
                </a:solidFill>
                <a:latin typeface="Intel Clear"/>
              </a:rPr>
              <a:t>Low Overhead</a:t>
            </a:r>
            <a:endParaRPr lang="en-US" altLang="zh-CN" sz="2400" dirty="0" smtClean="0">
              <a:solidFill>
                <a:srgbClr val="FFA300"/>
              </a:solidFill>
              <a:latin typeface="Intel Clear"/>
            </a:endParaRPr>
          </a:p>
        </p:txBody>
      </p:sp>
      <p:sp>
        <p:nvSpPr>
          <p:cNvPr id="10" name="Slide Number Placeholder 2"/>
          <p:cNvSpPr txBox="1">
            <a:spLocks/>
          </p:cNvSpPr>
          <p:nvPr/>
        </p:nvSpPr>
        <p:spPr>
          <a:xfrm>
            <a:off x="6872352" y="5878321"/>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6</a:t>
            </a:fld>
            <a:endParaRPr lang="en-US" dirty="0">
              <a:solidFill>
                <a:prstClr val="white"/>
              </a:solidFill>
              <a:latin typeface="Intel Clear"/>
            </a:endParaRPr>
          </a:p>
        </p:txBody>
      </p:sp>
      <p:sp>
        <p:nvSpPr>
          <p:cNvPr id="11" name="Rectangle 10"/>
          <p:cNvSpPr>
            <a:spLocks/>
          </p:cNvSpPr>
          <p:nvPr/>
        </p:nvSpPr>
        <p:spPr>
          <a:xfrm>
            <a:off x="6200303" y="2047791"/>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 name="Rectangle 11"/>
          <p:cNvSpPr/>
          <p:nvPr/>
        </p:nvSpPr>
        <p:spPr>
          <a:xfrm>
            <a:off x="3118717" y="2047791"/>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 name="Rectangle 12"/>
          <p:cNvSpPr/>
          <p:nvPr/>
        </p:nvSpPr>
        <p:spPr>
          <a:xfrm>
            <a:off x="71315" y="2047791"/>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4" name="Rectangle 13"/>
          <p:cNvSpPr/>
          <p:nvPr/>
        </p:nvSpPr>
        <p:spPr>
          <a:xfrm>
            <a:off x="7690725" y="2050539"/>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5" name="Rectangle 14"/>
          <p:cNvSpPr/>
          <p:nvPr/>
        </p:nvSpPr>
        <p:spPr>
          <a:xfrm>
            <a:off x="4609589" y="2050539"/>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6" name="Rectangle 15"/>
          <p:cNvSpPr/>
          <p:nvPr/>
        </p:nvSpPr>
        <p:spPr>
          <a:xfrm>
            <a:off x="1503560" y="2047791"/>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7" name="Content Placeholder 4"/>
          <p:cNvSpPr txBox="1">
            <a:spLocks/>
          </p:cNvSpPr>
          <p:nvPr/>
        </p:nvSpPr>
        <p:spPr>
          <a:xfrm>
            <a:off x="6147748" y="1222457"/>
            <a:ext cx="2926080" cy="73152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latin typeface="Intel Clear"/>
              </a:rPr>
              <a:t>Micro-Batch</a:t>
            </a:r>
          </a:p>
          <a:p>
            <a:pPr algn="ctr"/>
            <a:r>
              <a:rPr lang="en-US" sz="2000" dirty="0" smtClean="0">
                <a:solidFill>
                  <a:srgbClr val="FFA300"/>
                </a:solidFill>
                <a:latin typeface="Intel Clear"/>
              </a:rPr>
              <a:t>Checkpoint per Batch</a:t>
            </a:r>
            <a:endParaRPr lang="en-US" sz="2000" dirty="0">
              <a:solidFill>
                <a:srgbClr val="FFA300"/>
              </a:solidFill>
              <a:latin typeface="Intel Clear"/>
            </a:endParaRPr>
          </a:p>
        </p:txBody>
      </p:sp>
      <p:sp>
        <p:nvSpPr>
          <p:cNvPr id="18" name="Content Placeholder 4"/>
          <p:cNvSpPr txBox="1">
            <a:spLocks/>
          </p:cNvSpPr>
          <p:nvPr/>
        </p:nvSpPr>
        <p:spPr>
          <a:xfrm>
            <a:off x="3074844" y="1222457"/>
            <a:ext cx="2926080" cy="73152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latin typeface="Intel Clear"/>
              </a:rPr>
              <a:t>Continuous Streaming</a:t>
            </a:r>
          </a:p>
          <a:p>
            <a:pPr algn="ctr"/>
            <a:r>
              <a:rPr lang="en-US" sz="2000" dirty="0">
                <a:solidFill>
                  <a:srgbClr val="FFA300"/>
                </a:solidFill>
                <a:latin typeface="Intel Clear"/>
              </a:rPr>
              <a:t>Checkpoint </a:t>
            </a:r>
            <a:r>
              <a:rPr lang="en-US" sz="2000" dirty="0" smtClean="0">
                <a:solidFill>
                  <a:srgbClr val="FFA300"/>
                </a:solidFill>
                <a:latin typeface="Intel Clear"/>
              </a:rPr>
              <a:t>“per Batch”</a:t>
            </a:r>
          </a:p>
          <a:p>
            <a:pPr algn="ctr"/>
            <a:endParaRPr lang="en-US" sz="2000" dirty="0">
              <a:latin typeface="Intel Clear"/>
            </a:endParaRPr>
          </a:p>
        </p:txBody>
      </p:sp>
      <p:sp>
        <p:nvSpPr>
          <p:cNvPr id="19" name="Content Placeholder 4"/>
          <p:cNvSpPr txBox="1">
            <a:spLocks/>
          </p:cNvSpPr>
          <p:nvPr/>
        </p:nvSpPr>
        <p:spPr>
          <a:xfrm>
            <a:off x="16105" y="1222457"/>
            <a:ext cx="2926080" cy="731520"/>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latin typeface="Intel Clear"/>
              </a:rPr>
              <a:t>Continuous Streaming</a:t>
            </a:r>
          </a:p>
          <a:p>
            <a:pPr algn="ctr"/>
            <a:r>
              <a:rPr lang="en-US" sz="2000" dirty="0" smtClean="0">
                <a:solidFill>
                  <a:srgbClr val="FFA300"/>
                </a:solidFill>
                <a:latin typeface="Intel Clear"/>
              </a:rPr>
              <a:t>Ack per Record</a:t>
            </a:r>
          </a:p>
          <a:p>
            <a:pPr algn="ctr"/>
            <a:endParaRPr lang="en-US" sz="2000" dirty="0">
              <a:latin typeface="Intel Clear"/>
            </a:endParaRPr>
          </a:p>
        </p:txBody>
      </p:sp>
      <p:sp>
        <p:nvSpPr>
          <p:cNvPr id="20"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0992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177528"/>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t>Delivery Guarantee</a:t>
            </a:r>
            <a:br>
              <a:rPr kumimoji="0" lang="en-US" sz="2800" b="0" i="0" u="none" strike="noStrike" kern="1200" cap="none" spc="0" normalizeH="0" baseline="0" noProof="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cxnSp>
        <p:nvCxnSpPr>
          <p:cNvPr id="3" name="Straight Connector 2"/>
          <p:cNvCxnSpPr/>
          <p:nvPr/>
        </p:nvCxnSpPr>
        <p:spPr>
          <a:xfrm>
            <a:off x="2974108" y="2117851"/>
            <a:ext cx="0" cy="3232727"/>
          </a:xfrm>
          <a:prstGeom prst="line">
            <a:avLst/>
          </a:prstGeom>
          <a:noFill/>
          <a:ln w="25400" cap="flat" cmpd="sng" algn="ctr">
            <a:solidFill>
              <a:sysClr val="window" lastClr="FFFFFF">
                <a:lumMod val="65000"/>
              </a:sysClr>
            </a:solidFill>
            <a:prstDash val="solid"/>
          </a:ln>
          <a:effectLst/>
        </p:spPr>
      </p:cxnSp>
      <p:cxnSp>
        <p:nvCxnSpPr>
          <p:cNvPr id="4" name="Straight Connector 3"/>
          <p:cNvCxnSpPr/>
          <p:nvPr/>
        </p:nvCxnSpPr>
        <p:spPr>
          <a:xfrm>
            <a:off x="6094052" y="2117851"/>
            <a:ext cx="0" cy="3232727"/>
          </a:xfrm>
          <a:prstGeom prst="line">
            <a:avLst/>
          </a:prstGeom>
          <a:noFill/>
          <a:ln w="25400" cap="flat" cmpd="sng" algn="ctr">
            <a:solidFill>
              <a:sysClr val="window" lastClr="FFFFFF">
                <a:lumMod val="65000"/>
                <a:alpha val="50000"/>
              </a:sysClr>
            </a:solidFill>
            <a:prstDash val="dash"/>
          </a:ln>
          <a:effectLst/>
        </p:spPr>
      </p:cxnSp>
      <p:sp>
        <p:nvSpPr>
          <p:cNvPr id="5" name="Content Placeholder 4"/>
          <p:cNvSpPr txBox="1">
            <a:spLocks/>
          </p:cNvSpPr>
          <p:nvPr/>
        </p:nvSpPr>
        <p:spPr>
          <a:xfrm>
            <a:off x="45542" y="2778364"/>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At least once</a:t>
            </a:r>
            <a:endParaRPr lang="en-US" altLang="zh-CN" sz="2400" dirty="0" smtClean="0">
              <a:latin typeface="Intel Clear"/>
            </a:endParaRPr>
          </a:p>
        </p:txBody>
      </p:sp>
      <p:sp>
        <p:nvSpPr>
          <p:cNvPr id="6" name="Content Placeholder 4"/>
          <p:cNvSpPr txBox="1">
            <a:spLocks/>
          </p:cNvSpPr>
          <p:nvPr/>
        </p:nvSpPr>
        <p:spPr>
          <a:xfrm>
            <a:off x="4617330" y="2778364"/>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Exactly once</a:t>
            </a:r>
            <a:endParaRPr lang="en-US" altLang="zh-CN" sz="2400" dirty="0" smtClean="0">
              <a:latin typeface="Intel Clear"/>
            </a:endParaRPr>
          </a:p>
        </p:txBody>
      </p:sp>
      <p:sp>
        <p:nvSpPr>
          <p:cNvPr id="7" name="TextBox 6"/>
          <p:cNvSpPr txBox="1"/>
          <p:nvPr/>
        </p:nvSpPr>
        <p:spPr>
          <a:xfrm>
            <a:off x="343368" y="3614044"/>
            <a:ext cx="2299855" cy="1723549"/>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sz="1600" dirty="0" smtClean="0">
                <a:solidFill>
                  <a:prstClr val="black"/>
                </a:solidFill>
                <a:latin typeface="Intel Clear"/>
              </a:rPr>
              <a:t>Ackers know about if a record is processed successfully or not. If it failed, replay it. </a:t>
            </a:r>
          </a:p>
          <a:p>
            <a:pPr defTabSz="457200"/>
            <a:endParaRPr lang="en-US" sz="1600" dirty="0">
              <a:solidFill>
                <a:prstClr val="black"/>
              </a:solidFill>
              <a:latin typeface="Intel Clear"/>
            </a:endParaRPr>
          </a:p>
          <a:p>
            <a:pPr marL="171450" indent="-171450" defTabSz="457200">
              <a:buFont typeface="Arial" panose="020B0604020202020204" pitchFamily="34" charset="0"/>
              <a:buChar char="•"/>
            </a:pPr>
            <a:r>
              <a:rPr lang="en-US" sz="1600" dirty="0" smtClean="0">
                <a:solidFill>
                  <a:prstClr val="black"/>
                </a:solidFill>
                <a:latin typeface="Intel Clear"/>
              </a:rPr>
              <a:t>There is no state consistency guarantee.</a:t>
            </a:r>
          </a:p>
        </p:txBody>
      </p:sp>
      <p:sp>
        <p:nvSpPr>
          <p:cNvPr id="8" name="TextBox 7"/>
          <p:cNvSpPr txBox="1"/>
          <p:nvPr/>
        </p:nvSpPr>
        <p:spPr>
          <a:xfrm>
            <a:off x="4898192" y="3614044"/>
            <a:ext cx="2603914" cy="1231106"/>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sz="1600" dirty="0" smtClean="0">
                <a:solidFill>
                  <a:prstClr val="black"/>
                </a:solidFill>
                <a:latin typeface="Intel Clear"/>
              </a:rPr>
              <a:t>State is persisted in durable storage</a:t>
            </a:r>
          </a:p>
          <a:p>
            <a:pPr defTabSz="457200"/>
            <a:endParaRPr lang="en-US" sz="1600" dirty="0">
              <a:solidFill>
                <a:prstClr val="black"/>
              </a:solidFill>
              <a:latin typeface="Intel Clear"/>
            </a:endParaRPr>
          </a:p>
          <a:p>
            <a:pPr marL="174625" indent="-174625" defTabSz="457200">
              <a:buFont typeface="Arial" panose="020B0604020202020204" pitchFamily="34" charset="0"/>
              <a:buChar char="•"/>
            </a:pPr>
            <a:r>
              <a:rPr lang="en-US" sz="1600" dirty="0" smtClean="0">
                <a:solidFill>
                  <a:prstClr val="black"/>
                </a:solidFill>
                <a:latin typeface="Intel Clear"/>
              </a:rPr>
              <a:t>Checkpoint is linked with state storage </a:t>
            </a:r>
            <a:r>
              <a:rPr lang="en-US" altLang="zh-CN" sz="1600" dirty="0" smtClean="0">
                <a:solidFill>
                  <a:prstClr val="black"/>
                </a:solidFill>
                <a:latin typeface="Intel Clear"/>
              </a:rPr>
              <a:t>per Batch</a:t>
            </a:r>
            <a:endParaRPr lang="en-US" sz="1600" dirty="0" smtClean="0">
              <a:solidFill>
                <a:prstClr val="black"/>
              </a:solidFill>
              <a:latin typeface="Intel Clear"/>
            </a:endParaRPr>
          </a:p>
        </p:txBody>
      </p:sp>
      <p:sp>
        <p:nvSpPr>
          <p:cNvPr id="9" name="Slide Number Placeholder 4"/>
          <p:cNvSpPr txBox="1">
            <a:spLocks/>
          </p:cNvSpPr>
          <p:nvPr/>
        </p:nvSpPr>
        <p:spPr>
          <a:xfrm>
            <a:off x="6872352" y="5693067"/>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7</a:t>
            </a:fld>
            <a:endParaRPr lang="en-US" dirty="0">
              <a:solidFill>
                <a:prstClr val="white"/>
              </a:solidFill>
              <a:latin typeface="Intel Clear"/>
            </a:endParaRPr>
          </a:p>
        </p:txBody>
      </p:sp>
      <p:sp>
        <p:nvSpPr>
          <p:cNvPr id="10" name="Rectangle 9"/>
          <p:cNvSpPr>
            <a:spLocks/>
          </p:cNvSpPr>
          <p:nvPr/>
        </p:nvSpPr>
        <p:spPr>
          <a:xfrm>
            <a:off x="6200303" y="1862537"/>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1" name="Rectangle 10"/>
          <p:cNvSpPr/>
          <p:nvPr/>
        </p:nvSpPr>
        <p:spPr>
          <a:xfrm>
            <a:off x="3118717" y="1862537"/>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2" name="Rectangle 11"/>
          <p:cNvSpPr/>
          <p:nvPr/>
        </p:nvSpPr>
        <p:spPr>
          <a:xfrm>
            <a:off x="71315" y="1862537"/>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3" name="Rectangle 12"/>
          <p:cNvSpPr/>
          <p:nvPr/>
        </p:nvSpPr>
        <p:spPr>
          <a:xfrm>
            <a:off x="7690725" y="1865285"/>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4" name="Rectangle 13"/>
          <p:cNvSpPr/>
          <p:nvPr/>
        </p:nvSpPr>
        <p:spPr>
          <a:xfrm>
            <a:off x="4609589" y="1865285"/>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5" name="Rectangle 14"/>
          <p:cNvSpPr/>
          <p:nvPr/>
        </p:nvSpPr>
        <p:spPr>
          <a:xfrm>
            <a:off x="1503560" y="1862537"/>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6"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3969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2"/>
          <p:cNvSpPr txBox="1">
            <a:spLocks/>
          </p:cNvSpPr>
          <p:nvPr/>
        </p:nvSpPr>
        <p:spPr>
          <a:xfrm>
            <a:off x="455613" y="1204997"/>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003C71"/>
                </a:solidFill>
                <a:effectLst/>
                <a:uLnTx/>
                <a:uFillTx/>
                <a:latin typeface="Intel Clear"/>
                <a:cs typeface="Arial" panose="020B0604020202020204" pitchFamily="34" charset="0"/>
              </a:rPr>
              <a:t>Native State Operator</a:t>
            </a:r>
            <a:br>
              <a:rPr kumimoji="0" lang="en-US" sz="2800" b="0" i="0" u="none" strike="noStrike" kern="1200" cap="none" spc="0" normalizeH="0" baseline="0" noProof="0" dirty="0" smtClean="0">
                <a:ln>
                  <a:noFill/>
                </a:ln>
                <a:solidFill>
                  <a:srgbClr val="003C71"/>
                </a:solidFill>
                <a:effectLst/>
                <a:uLnTx/>
                <a:uFillTx/>
                <a:latin typeface="Intel Clear"/>
                <a:cs typeface="Arial" panose="020B0604020202020204" pitchFamily="34" charset="0"/>
              </a:rPr>
            </a:br>
            <a:endParaRPr kumimoji="0" lang="en-US" sz="2800" b="0" i="0" u="none" strike="noStrike" kern="1200" cap="none" spc="0" normalizeH="0" baseline="0" noProof="0" dirty="0">
              <a:ln>
                <a:noFill/>
              </a:ln>
              <a:solidFill>
                <a:srgbClr val="003C71"/>
              </a:solidFill>
              <a:effectLst/>
              <a:uLnTx/>
              <a:uFillTx/>
              <a:latin typeface="Intel Clear"/>
              <a:cs typeface="Arial" panose="020B0604020202020204" pitchFamily="34" charset="0"/>
            </a:endParaRPr>
          </a:p>
        </p:txBody>
      </p:sp>
      <p:cxnSp>
        <p:nvCxnSpPr>
          <p:cNvPr id="3" name="Straight Connector 2"/>
          <p:cNvCxnSpPr/>
          <p:nvPr/>
        </p:nvCxnSpPr>
        <p:spPr>
          <a:xfrm>
            <a:off x="2974108" y="2145320"/>
            <a:ext cx="0" cy="3232727"/>
          </a:xfrm>
          <a:prstGeom prst="line">
            <a:avLst/>
          </a:prstGeom>
          <a:noFill/>
          <a:ln w="25400" cap="flat" cmpd="sng" algn="ctr">
            <a:solidFill>
              <a:sysClr val="window" lastClr="FFFFFF">
                <a:lumMod val="65000"/>
              </a:sysClr>
            </a:solidFill>
            <a:prstDash val="solid"/>
          </a:ln>
          <a:effectLst/>
        </p:spPr>
      </p:cxnSp>
      <p:cxnSp>
        <p:nvCxnSpPr>
          <p:cNvPr id="4" name="Straight Connector 3"/>
          <p:cNvCxnSpPr/>
          <p:nvPr/>
        </p:nvCxnSpPr>
        <p:spPr>
          <a:xfrm>
            <a:off x="6094052" y="2145320"/>
            <a:ext cx="0" cy="3232727"/>
          </a:xfrm>
          <a:prstGeom prst="line">
            <a:avLst/>
          </a:prstGeom>
          <a:noFill/>
          <a:ln w="25400" cap="flat" cmpd="sng" algn="ctr">
            <a:solidFill>
              <a:sysClr val="window" lastClr="FFFFFF">
                <a:lumMod val="65000"/>
              </a:sysClr>
            </a:solidFill>
            <a:prstDash val="solid"/>
          </a:ln>
          <a:effectLst/>
        </p:spPr>
      </p:cxnSp>
      <p:sp>
        <p:nvSpPr>
          <p:cNvPr id="5" name="Content Placeholder 4"/>
          <p:cNvSpPr txBox="1">
            <a:spLocks/>
          </p:cNvSpPr>
          <p:nvPr/>
        </p:nvSpPr>
        <p:spPr>
          <a:xfrm>
            <a:off x="95855" y="2574815"/>
            <a:ext cx="2797690" cy="28868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400" dirty="0" smtClean="0">
                <a:latin typeface="Intel Clear"/>
              </a:rPr>
              <a:t>Yes*</a:t>
            </a:r>
          </a:p>
        </p:txBody>
      </p:sp>
      <p:sp>
        <p:nvSpPr>
          <p:cNvPr id="6" name="Content Placeholder 4"/>
          <p:cNvSpPr txBox="1">
            <a:spLocks/>
          </p:cNvSpPr>
          <p:nvPr/>
        </p:nvSpPr>
        <p:spPr>
          <a:xfrm>
            <a:off x="3150527" y="2560863"/>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Yes</a:t>
            </a:r>
            <a:endParaRPr lang="en-US" altLang="zh-CN" sz="2400" dirty="0" smtClean="0">
              <a:latin typeface="Intel Clear"/>
            </a:endParaRPr>
          </a:p>
        </p:txBody>
      </p:sp>
      <p:sp>
        <p:nvSpPr>
          <p:cNvPr id="7" name="Content Placeholder 4"/>
          <p:cNvSpPr txBox="1">
            <a:spLocks/>
          </p:cNvSpPr>
          <p:nvPr/>
        </p:nvSpPr>
        <p:spPr>
          <a:xfrm>
            <a:off x="6291511" y="2590930"/>
            <a:ext cx="2797690" cy="54494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latin typeface="Intel Clear"/>
              </a:rPr>
              <a:t>Yes</a:t>
            </a:r>
            <a:endParaRPr lang="en-US" altLang="zh-CN" sz="2400" dirty="0" smtClean="0">
              <a:latin typeface="Intel Clear"/>
            </a:endParaRPr>
          </a:p>
        </p:txBody>
      </p:sp>
      <p:sp>
        <p:nvSpPr>
          <p:cNvPr id="8" name="TextBox 7"/>
          <p:cNvSpPr txBox="1"/>
          <p:nvPr/>
        </p:nvSpPr>
        <p:spPr>
          <a:xfrm>
            <a:off x="3510264" y="3116354"/>
            <a:ext cx="2204346" cy="2462213"/>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sz="1600" dirty="0" smtClean="0">
                <a:solidFill>
                  <a:prstClr val="black"/>
                </a:solidFill>
                <a:latin typeface="Intel Clear"/>
              </a:rPr>
              <a:t>Flink Java API:</a:t>
            </a:r>
          </a:p>
          <a:p>
            <a:pPr marL="742950" lvl="1" indent="-285750" defTabSz="457200">
              <a:buFont typeface="Wingdings" panose="05000000000000000000" pitchFamily="2" charset="2"/>
              <a:buChar char="ü"/>
            </a:pPr>
            <a:r>
              <a:rPr lang="en-US" altLang="zh-CN" sz="1600" dirty="0" smtClean="0">
                <a:solidFill>
                  <a:prstClr val="black"/>
                </a:solidFill>
                <a:latin typeface="Intel Clear"/>
              </a:rPr>
              <a:t>ValueState</a:t>
            </a:r>
          </a:p>
          <a:p>
            <a:pPr marL="742950" lvl="1" indent="-285750" defTabSz="457200">
              <a:buFont typeface="Wingdings" panose="05000000000000000000" pitchFamily="2" charset="2"/>
              <a:buChar char="ü"/>
            </a:pPr>
            <a:r>
              <a:rPr lang="en-US" altLang="zh-CN" sz="1600" dirty="0" smtClean="0">
                <a:solidFill>
                  <a:prstClr val="black"/>
                </a:solidFill>
                <a:latin typeface="Intel Clear"/>
              </a:rPr>
              <a:t>ListState</a:t>
            </a:r>
            <a:endParaRPr lang="en-US" altLang="zh-CN" sz="1600" dirty="0">
              <a:solidFill>
                <a:prstClr val="black"/>
              </a:solidFill>
              <a:latin typeface="Intel Clear"/>
            </a:endParaRPr>
          </a:p>
          <a:p>
            <a:pPr marL="742950" lvl="1" indent="-285750" defTabSz="457200">
              <a:buFont typeface="Wingdings" panose="05000000000000000000" pitchFamily="2" charset="2"/>
              <a:buChar char="ü"/>
            </a:pPr>
            <a:r>
              <a:rPr lang="en-US" altLang="zh-CN" sz="1600" dirty="0" smtClean="0">
                <a:solidFill>
                  <a:prstClr val="black"/>
                </a:solidFill>
                <a:latin typeface="Intel Clear"/>
              </a:rPr>
              <a:t>ReduceState</a:t>
            </a:r>
          </a:p>
          <a:p>
            <a:pPr defTabSz="457200"/>
            <a:endParaRPr lang="en-US" sz="1600" dirty="0">
              <a:solidFill>
                <a:prstClr val="black"/>
              </a:solidFill>
              <a:latin typeface="Intel Clear"/>
            </a:endParaRPr>
          </a:p>
          <a:p>
            <a:pPr marL="171450" indent="-171450" defTabSz="457200">
              <a:buFont typeface="Arial" panose="020B0604020202020204" pitchFamily="34" charset="0"/>
              <a:buChar char="•"/>
            </a:pPr>
            <a:r>
              <a:rPr lang="en-US" altLang="zh-CN" sz="1600" dirty="0" smtClean="0">
                <a:solidFill>
                  <a:prstClr val="black"/>
                </a:solidFill>
                <a:latin typeface="Intel Clear"/>
              </a:rPr>
              <a:t>Flink Scala API: </a:t>
            </a:r>
          </a:p>
          <a:p>
            <a:pPr marL="742950" lvl="1" indent="-285750" defTabSz="457200">
              <a:buFont typeface="Wingdings" panose="05000000000000000000" pitchFamily="2" charset="2"/>
              <a:buChar char="ü"/>
            </a:pPr>
            <a:r>
              <a:rPr lang="en-US" sz="1600" dirty="0" smtClean="0">
                <a:solidFill>
                  <a:prstClr val="black"/>
                </a:solidFill>
                <a:latin typeface="Intel Clear"/>
              </a:rPr>
              <a:t>mapWithState</a:t>
            </a:r>
          </a:p>
          <a:p>
            <a:pPr lvl="1" defTabSz="457200"/>
            <a:endParaRPr lang="en-US" sz="1600" dirty="0">
              <a:solidFill>
                <a:prstClr val="black"/>
              </a:solidFill>
              <a:latin typeface="Intel Clear"/>
            </a:endParaRPr>
          </a:p>
          <a:p>
            <a:pPr marL="171450" indent="-171450" defTabSz="457200">
              <a:buFont typeface="Arial" panose="020B0604020202020204" pitchFamily="34" charset="0"/>
              <a:buChar char="•"/>
            </a:pPr>
            <a:r>
              <a:rPr lang="en-US" altLang="zh-CN" sz="1600" dirty="0" smtClean="0">
                <a:solidFill>
                  <a:prstClr val="black"/>
                </a:solidFill>
                <a:latin typeface="Intel Clear"/>
              </a:rPr>
              <a:t>Gearpump</a:t>
            </a:r>
          </a:p>
          <a:p>
            <a:pPr marL="742950" lvl="1" indent="-285750" defTabSz="457200">
              <a:buFont typeface="Wingdings" panose="05000000000000000000" pitchFamily="2" charset="2"/>
              <a:buChar char="ü"/>
            </a:pPr>
            <a:r>
              <a:rPr lang="en-US" sz="1600" dirty="0" smtClean="0">
                <a:solidFill>
                  <a:prstClr val="black"/>
                </a:solidFill>
                <a:latin typeface="Intel Clear"/>
              </a:rPr>
              <a:t>persistState</a:t>
            </a:r>
          </a:p>
        </p:txBody>
      </p:sp>
      <p:sp>
        <p:nvSpPr>
          <p:cNvPr id="9" name="TextBox 8"/>
          <p:cNvSpPr txBox="1"/>
          <p:nvPr/>
        </p:nvSpPr>
        <p:spPr>
          <a:xfrm>
            <a:off x="6313075" y="3135875"/>
            <a:ext cx="2692877" cy="2215991"/>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sz="1600" dirty="0" smtClean="0">
                <a:solidFill>
                  <a:prstClr val="black"/>
                </a:solidFill>
                <a:latin typeface="Intel Clear"/>
              </a:rPr>
              <a:t>Spark 1.5:</a:t>
            </a:r>
          </a:p>
          <a:p>
            <a:pPr marL="742950" lvl="1" indent="-285750" defTabSz="457200">
              <a:buFont typeface="Wingdings" panose="05000000000000000000" pitchFamily="2" charset="2"/>
              <a:buChar char="ü"/>
            </a:pPr>
            <a:r>
              <a:rPr lang="en-US" sz="1600" dirty="0" smtClean="0">
                <a:solidFill>
                  <a:prstClr val="black"/>
                </a:solidFill>
                <a:latin typeface="Intel Clear"/>
              </a:rPr>
              <a:t>update</a:t>
            </a:r>
            <a:r>
              <a:rPr lang="en-US" altLang="zh-CN" sz="1600" dirty="0" smtClean="0">
                <a:solidFill>
                  <a:prstClr val="black"/>
                </a:solidFill>
                <a:latin typeface="Intel Clear"/>
              </a:rPr>
              <a:t>StateByKey</a:t>
            </a:r>
          </a:p>
          <a:p>
            <a:pPr marL="628650" lvl="1" indent="-171450" defTabSz="457200">
              <a:buFont typeface="Arial" panose="020B0604020202020204" pitchFamily="34" charset="0"/>
              <a:buChar char="•"/>
            </a:pPr>
            <a:endParaRPr lang="en-US" sz="1600" dirty="0">
              <a:solidFill>
                <a:prstClr val="black"/>
              </a:solidFill>
              <a:latin typeface="Intel Clear"/>
            </a:endParaRPr>
          </a:p>
          <a:p>
            <a:pPr marL="171450" indent="-171450" defTabSz="457200">
              <a:buFont typeface="Arial" panose="020B0604020202020204" pitchFamily="34" charset="0"/>
              <a:buChar char="•"/>
            </a:pPr>
            <a:r>
              <a:rPr lang="en-US" sz="1600" dirty="0" smtClean="0">
                <a:solidFill>
                  <a:prstClr val="black"/>
                </a:solidFill>
                <a:latin typeface="Intel Clear"/>
              </a:rPr>
              <a:t>Spark 1.6:</a:t>
            </a:r>
          </a:p>
          <a:p>
            <a:pPr marL="742950" lvl="1" indent="-285750" defTabSz="457200">
              <a:buFont typeface="Wingdings" panose="05000000000000000000" pitchFamily="2" charset="2"/>
              <a:buChar char="ü"/>
            </a:pPr>
            <a:r>
              <a:rPr lang="en-US" sz="1600" dirty="0" smtClean="0">
                <a:solidFill>
                  <a:prstClr val="black"/>
                </a:solidFill>
                <a:latin typeface="Intel Clear"/>
              </a:rPr>
              <a:t>mapWithState</a:t>
            </a:r>
          </a:p>
          <a:p>
            <a:pPr marL="628650" lvl="1" indent="-171450" defTabSz="457200">
              <a:buFont typeface="Arial" panose="020B0604020202020204" pitchFamily="34" charset="0"/>
              <a:buChar char="•"/>
            </a:pPr>
            <a:endParaRPr lang="en-US" sz="1600" dirty="0">
              <a:solidFill>
                <a:prstClr val="black"/>
              </a:solidFill>
              <a:latin typeface="Intel Clear"/>
            </a:endParaRPr>
          </a:p>
          <a:p>
            <a:pPr marL="171450" indent="-171450" defTabSz="457200">
              <a:buFont typeface="Arial" panose="020B0604020202020204" pitchFamily="34" charset="0"/>
              <a:buChar char="•"/>
            </a:pPr>
            <a:r>
              <a:rPr lang="en-US" sz="1600" dirty="0" smtClean="0">
                <a:solidFill>
                  <a:prstClr val="black"/>
                </a:solidFill>
                <a:latin typeface="Intel Clear"/>
              </a:rPr>
              <a:t>Trident:</a:t>
            </a:r>
          </a:p>
          <a:p>
            <a:pPr marL="742950" lvl="1" indent="-285750" defTabSz="457200">
              <a:buFont typeface="Wingdings" panose="05000000000000000000" pitchFamily="2" charset="2"/>
              <a:buChar char="ü"/>
            </a:pPr>
            <a:r>
              <a:rPr lang="en-US" sz="1600" dirty="0" smtClean="0">
                <a:solidFill>
                  <a:prstClr val="black"/>
                </a:solidFill>
                <a:latin typeface="Intel Clear"/>
              </a:rPr>
              <a:t>persistentAggregate</a:t>
            </a:r>
            <a:endParaRPr lang="en-US" sz="1600" dirty="0">
              <a:solidFill>
                <a:prstClr val="black"/>
              </a:solidFill>
              <a:latin typeface="Intel Clear"/>
            </a:endParaRPr>
          </a:p>
          <a:p>
            <a:pPr marL="742950" lvl="1" indent="-285750" defTabSz="457200">
              <a:buFont typeface="Wingdings" panose="05000000000000000000" pitchFamily="2" charset="2"/>
              <a:buChar char="ü"/>
            </a:pPr>
            <a:r>
              <a:rPr lang="en-US" sz="1600" dirty="0" smtClean="0">
                <a:solidFill>
                  <a:prstClr val="black"/>
                </a:solidFill>
                <a:latin typeface="Intel Clear"/>
              </a:rPr>
              <a:t>State</a:t>
            </a:r>
          </a:p>
        </p:txBody>
      </p:sp>
      <p:sp>
        <p:nvSpPr>
          <p:cNvPr id="10" name="TextBox 9"/>
          <p:cNvSpPr txBox="1"/>
          <p:nvPr/>
        </p:nvSpPr>
        <p:spPr>
          <a:xfrm>
            <a:off x="375333" y="3071205"/>
            <a:ext cx="2204346" cy="1723549"/>
          </a:xfrm>
          <a:prstGeom prst="rect">
            <a:avLst/>
          </a:prstGeom>
          <a:noFill/>
        </p:spPr>
        <p:txBody>
          <a:bodyPr vert="horz" wrap="square" lIns="0" tIns="0" rIns="0" bIns="0" rtlCol="0">
            <a:spAutoFit/>
          </a:bodyPr>
          <a:lstStyle/>
          <a:p>
            <a:pPr marL="171450" indent="-171450" defTabSz="457200">
              <a:buFont typeface="Arial" panose="020B0604020202020204" pitchFamily="34" charset="0"/>
              <a:buChar char="•"/>
            </a:pPr>
            <a:r>
              <a:rPr lang="en-US" altLang="zh-CN" sz="1600" dirty="0" smtClean="0">
                <a:solidFill>
                  <a:prstClr val="black"/>
                </a:solidFill>
                <a:latin typeface="Intel Clear"/>
              </a:rPr>
              <a:t>Storm:</a:t>
            </a:r>
          </a:p>
          <a:p>
            <a:pPr marL="742950" lvl="1" indent="-285750" defTabSz="457200">
              <a:buFont typeface="Wingdings" panose="05000000000000000000" pitchFamily="2" charset="2"/>
              <a:buChar char="ü"/>
            </a:pPr>
            <a:r>
              <a:rPr lang="en-US" altLang="zh-CN" sz="1600" dirty="0" smtClean="0">
                <a:solidFill>
                  <a:prstClr val="black"/>
                </a:solidFill>
                <a:latin typeface="Intel Clear"/>
              </a:rPr>
              <a:t>KeyValueState</a:t>
            </a:r>
          </a:p>
          <a:p>
            <a:pPr lvl="1" defTabSz="457200"/>
            <a:endParaRPr lang="en-US" altLang="zh-CN" sz="1600" dirty="0" smtClean="0">
              <a:solidFill>
                <a:prstClr val="black"/>
              </a:solidFill>
              <a:latin typeface="Intel Clear"/>
            </a:endParaRPr>
          </a:p>
          <a:p>
            <a:pPr lvl="1" defTabSz="457200"/>
            <a:endParaRPr lang="en-US" altLang="zh-CN" sz="1600" dirty="0">
              <a:solidFill>
                <a:prstClr val="black"/>
              </a:solidFill>
              <a:latin typeface="Intel Clear"/>
            </a:endParaRPr>
          </a:p>
          <a:p>
            <a:pPr marL="174625" lvl="1" indent="-174625" defTabSz="457200">
              <a:buFont typeface="Arial" panose="020B0604020202020204" pitchFamily="34" charset="0"/>
              <a:buChar char="•"/>
            </a:pPr>
            <a:r>
              <a:rPr lang="en-US" altLang="zh-CN" sz="1600" dirty="0" smtClean="0">
                <a:solidFill>
                  <a:prstClr val="black"/>
                </a:solidFill>
                <a:latin typeface="Intel Clear"/>
              </a:rPr>
              <a:t>Heron:</a:t>
            </a:r>
          </a:p>
          <a:p>
            <a:pPr marL="742950" lvl="2" indent="-285750" defTabSz="457200">
              <a:buFont typeface="Intel Clear" panose="020B0604020203020204" pitchFamily="34" charset="0"/>
              <a:buChar char="X"/>
            </a:pPr>
            <a:r>
              <a:rPr lang="en-US" altLang="zh-CN" sz="1600" dirty="0" smtClean="0">
                <a:solidFill>
                  <a:prstClr val="black"/>
                </a:solidFill>
                <a:latin typeface="Intel Clear"/>
              </a:rPr>
              <a:t>User Maintain</a:t>
            </a:r>
          </a:p>
          <a:p>
            <a:pPr lvl="1" defTabSz="457200"/>
            <a:endParaRPr lang="en-US" altLang="zh-CN" sz="1600" dirty="0" smtClean="0">
              <a:solidFill>
                <a:prstClr val="black"/>
              </a:solidFill>
              <a:latin typeface="Intel Clear"/>
            </a:endParaRPr>
          </a:p>
        </p:txBody>
      </p:sp>
      <p:sp>
        <p:nvSpPr>
          <p:cNvPr id="11" name="Slide Number Placeholder 3"/>
          <p:cNvSpPr txBox="1">
            <a:spLocks/>
          </p:cNvSpPr>
          <p:nvPr/>
        </p:nvSpPr>
        <p:spPr>
          <a:xfrm>
            <a:off x="6872352" y="5720536"/>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prstClr val="white"/>
                </a:solidFill>
                <a:latin typeface="Intel Clear"/>
              </a:rPr>
              <a:pPr/>
              <a:t>8</a:t>
            </a:fld>
            <a:endParaRPr lang="en-US" dirty="0">
              <a:solidFill>
                <a:prstClr val="white"/>
              </a:solidFill>
              <a:latin typeface="Intel Clear"/>
            </a:endParaRPr>
          </a:p>
        </p:txBody>
      </p:sp>
      <p:sp>
        <p:nvSpPr>
          <p:cNvPr id="12" name="Rectangle 11"/>
          <p:cNvSpPr>
            <a:spLocks/>
          </p:cNvSpPr>
          <p:nvPr/>
        </p:nvSpPr>
        <p:spPr>
          <a:xfrm>
            <a:off x="6200303" y="1890006"/>
            <a:ext cx="1347432" cy="457200"/>
          </a:xfrm>
          <a:prstGeom prst="rect">
            <a:avLst/>
          </a:prstGeom>
          <a:solidFill>
            <a:srgbClr val="0071C5"/>
          </a:solidFill>
          <a:ln w="25400" cap="flat" cmpd="sng" algn="ctr">
            <a:noFill/>
            <a:prstDash val="solid"/>
          </a:ln>
          <a:effectLst/>
        </p:spPr>
        <p:txBody>
          <a:bodyPr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Apache Spark Streaming*</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3" name="Rectangle 12"/>
          <p:cNvSpPr/>
          <p:nvPr/>
        </p:nvSpPr>
        <p:spPr>
          <a:xfrm>
            <a:off x="3118717" y="1890006"/>
            <a:ext cx="1344168" cy="457200"/>
          </a:xfrm>
          <a:prstGeom prst="rect">
            <a:avLst/>
          </a:prstGeom>
          <a:solidFill>
            <a:srgbClr val="C3D60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Aapche</a:t>
            </a:r>
            <a:endPar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smtClean="0">
                <a:ln>
                  <a:noFill/>
                </a:ln>
                <a:solidFill>
                  <a:prstClr val="white"/>
                </a:solidFill>
                <a:effectLst/>
                <a:uLnTx/>
                <a:uFillTx/>
                <a:latin typeface="Intel Clear"/>
                <a:ea typeface="+mn-ea"/>
                <a:cs typeface="+mn-cs"/>
              </a:rPr>
              <a:t>Flink</a:t>
            </a: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4" name="Rectangle 13"/>
          <p:cNvSpPr/>
          <p:nvPr/>
        </p:nvSpPr>
        <p:spPr>
          <a:xfrm>
            <a:off x="71315" y="1890006"/>
            <a:ext cx="1344168" cy="457200"/>
          </a:xfrm>
          <a:prstGeom prst="rect">
            <a:avLst/>
          </a:prstGeom>
          <a:solidFill>
            <a:srgbClr val="F3D54E"/>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Storm*</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5" name="Rectangle 14"/>
          <p:cNvSpPr/>
          <p:nvPr/>
        </p:nvSpPr>
        <p:spPr>
          <a:xfrm>
            <a:off x="7690725" y="1892754"/>
            <a:ext cx="1344168" cy="457200"/>
          </a:xfrm>
          <a:prstGeom prst="rect">
            <a:avLst/>
          </a:prstGeom>
          <a:solidFill>
            <a:srgbClr val="FFA300"/>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 Storm Trident*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6" name="Rectangle 15"/>
          <p:cNvSpPr/>
          <p:nvPr/>
        </p:nvSpPr>
        <p:spPr>
          <a:xfrm>
            <a:off x="4609589" y="1892754"/>
            <a:ext cx="1344168" cy="457200"/>
          </a:xfrm>
          <a:prstGeom prst="rect">
            <a:avLst/>
          </a:prstGeom>
          <a:solidFill>
            <a:srgbClr val="FC4C02"/>
          </a:solidFill>
          <a:ln w="25400" cap="flat" cmpd="sng" algn="ctr">
            <a:no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Apache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white"/>
                </a:solidFill>
                <a:effectLst/>
                <a:uLnTx/>
                <a:uFillTx/>
                <a:latin typeface="Intel Clear"/>
                <a:ea typeface="+mn-ea"/>
                <a:cs typeface="+mn-cs"/>
              </a:rPr>
              <a:t>Gearpump</a:t>
            </a:r>
            <a:r>
              <a:rPr kumimoji="0" lang="en-US" altLang="zh-CN" sz="1400" b="0" i="0" u="none" strike="noStrike" kern="1200" cap="none" spc="0" normalizeH="0" baseline="0" noProof="0" dirty="0" smtClean="0">
                <a:ln>
                  <a:noFill/>
                </a:ln>
                <a:solidFill>
                  <a:prstClr val="white"/>
                </a:solidFill>
                <a:effectLst/>
                <a:uLnTx/>
                <a:uFillTx/>
                <a:latin typeface="Intel Clear"/>
                <a:ea typeface="+mn-ea"/>
                <a:cs typeface="+mn-cs"/>
              </a:rPr>
              <a:t>*</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17" name="Rectangle 16"/>
          <p:cNvSpPr/>
          <p:nvPr/>
        </p:nvSpPr>
        <p:spPr>
          <a:xfrm>
            <a:off x="1503560" y="1890006"/>
            <a:ext cx="1344168" cy="457200"/>
          </a:xfrm>
          <a:prstGeom prst="rect">
            <a:avLst/>
          </a:prstGeom>
          <a:solidFill>
            <a:srgbClr val="B1BAB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Twitter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white"/>
                </a:solidFill>
                <a:effectLst/>
                <a:uLnTx/>
                <a:uFillTx/>
                <a:latin typeface="Intel Clear"/>
                <a:ea typeface="+mn-ea"/>
                <a:cs typeface="+mn-cs"/>
              </a:rPr>
              <a:t>Heron*</a:t>
            </a:r>
            <a:endParaRPr kumimoji="0" lang="en-US" sz="1400" b="0" i="0" u="none" strike="noStrike" kern="0" cap="none" spc="0" normalizeH="0" baseline="0" noProof="0" dirty="0" smtClean="0">
              <a:ln>
                <a:noFill/>
              </a:ln>
              <a:solidFill>
                <a:prstClr val="white"/>
              </a:solidFill>
              <a:effectLst/>
              <a:uLnTx/>
              <a:uFillTx/>
              <a:latin typeface="Intel Clear"/>
              <a:ea typeface="+mn-ea"/>
              <a:cs typeface="+mn-cs"/>
            </a:endParaRPr>
          </a:p>
        </p:txBody>
      </p:sp>
      <p:sp>
        <p:nvSpPr>
          <p:cNvPr id="18" name="Subtitle 2"/>
          <p:cNvSpPr txBox="1">
            <a:spLocks/>
          </p:cNvSpPr>
          <p:nvPr/>
        </p:nvSpPr>
        <p:spPr>
          <a:xfrm>
            <a:off x="-2937" y="6544086"/>
            <a:ext cx="7924456" cy="308993"/>
          </a:xfrm>
          <a:prstGeom prst="rect">
            <a:avLst/>
          </a:prstGeom>
        </p:spPr>
        <p:txBody>
          <a:bodyPr>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i="1" dirty="0" smtClean="0">
                <a:solidFill>
                  <a:srgbClr val="000000"/>
                </a:solidFill>
                <a:latin typeface="Intel Clear"/>
              </a:rPr>
              <a:t>*Other names and brands may be claimed as the property of others.</a:t>
            </a:r>
            <a:endParaRPr lang="en-US" altLang="zh-CN" sz="1200" dirty="0" smtClean="0">
              <a:solidFill>
                <a:srgbClr val="000000"/>
              </a:solidFill>
              <a:latin typeface="Intel Clear"/>
            </a:endParaRPr>
          </a:p>
          <a:p>
            <a:endParaRPr lang="zh-CN" altLang="en-US" dirty="0">
              <a:latin typeface="Intel Clear"/>
            </a:endParaRPr>
          </a:p>
        </p:txBody>
      </p:sp>
    </p:spTree>
    <p:extLst>
      <p:ext uri="{BB962C8B-B14F-4D97-AF65-F5344CB8AC3E}">
        <p14:creationId xmlns:p14="http://schemas.microsoft.com/office/powerpoint/2010/main" val="241496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API</a:t>
            </a:r>
            <a:endParaRPr lang="en-US" dirty="0"/>
          </a:p>
        </p:txBody>
      </p:sp>
    </p:spTree>
    <p:extLst>
      <p:ext uri="{BB962C8B-B14F-4D97-AF65-F5344CB8AC3E}">
        <p14:creationId xmlns:p14="http://schemas.microsoft.com/office/powerpoint/2010/main" val="3041297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ue Theme">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tel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Intel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Intel1</Template>
  <TotalTime>6184</TotalTime>
  <Words>4937</Words>
  <Application>Microsoft Office PowerPoint</Application>
  <PresentationFormat>On-screen Show (4:3)</PresentationFormat>
  <Paragraphs>982</Paragraphs>
  <Slides>49</Slides>
  <Notes>35</Notes>
  <HiddenSlides>0</HiddenSlides>
  <MMClips>0</MMClips>
  <ScaleCrop>false</ScaleCrop>
  <HeadingPairs>
    <vt:vector size="4" baseType="variant">
      <vt:variant>
        <vt:lpstr>Theme</vt:lpstr>
      </vt:variant>
      <vt:variant>
        <vt:i4>4</vt:i4>
      </vt:variant>
      <vt:variant>
        <vt:lpstr>Slide Titles</vt:lpstr>
      </vt:variant>
      <vt:variant>
        <vt:i4>49</vt:i4>
      </vt:variant>
    </vt:vector>
  </HeadingPairs>
  <TitlesOfParts>
    <vt:vector size="53" baseType="lpstr">
      <vt:lpstr>Intel1</vt:lpstr>
      <vt:lpstr>Blue Theme</vt:lpstr>
      <vt:lpstr>Intel3</vt:lpstr>
      <vt:lpstr>1_Intel3</vt:lpstr>
      <vt:lpstr>PowerPoint Presentation</vt:lpstr>
      <vt:lpstr>PowerPoint Presentation</vt:lpstr>
      <vt:lpstr>Execution Model +  Fault Tolerance Mechanism  </vt:lpstr>
      <vt:lpstr>PowerPoint Presentation</vt:lpstr>
      <vt:lpstr>PowerPoint Presentation</vt:lpstr>
      <vt:lpstr>PowerPoint Presentation</vt:lpstr>
      <vt:lpstr>PowerPoint Presentation</vt:lpstr>
      <vt:lpstr>PowerPoint Presentation</vt:lpstr>
      <vt:lpstr>API</vt:lpstr>
      <vt:lpstr>PowerPoint Presentation</vt:lpstr>
      <vt:lpstr>PowerPoint Presentation</vt:lpstr>
      <vt:lpstr>PowerPoint Presentation</vt:lpstr>
      <vt:lpstr>PowerPoint Presentation</vt:lpstr>
      <vt:lpstr>PowerPoint Presentation</vt:lpstr>
      <vt:lpstr>Runtime Model</vt:lpstr>
      <vt:lpstr>PowerPoint Presentation</vt:lpstr>
      <vt:lpstr>PowerPoint Presentation</vt:lpstr>
      <vt:lpstr>MISC</vt:lpstr>
      <vt:lpstr>PowerPoint Presentation</vt:lpstr>
      <vt:lpstr>PowerPoint Presentation</vt:lpstr>
      <vt:lpstr>PowerPoint Presentation</vt:lpstr>
      <vt:lpstr>PowerPoint Presentation</vt:lpstr>
      <vt:lpstr>PowerPoint Presentation</vt:lpstr>
      <vt:lpstr>PowerPoint Presentation</vt:lpstr>
      <vt:lpstr>Performance Benchmark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Hadoop简介</dc:title>
  <dc:creator>Li, Rui</dc:creator>
  <cp:keywords>CTPClassification=CTP_NWR:VisualMarkings=</cp:keywords>
  <cp:lastModifiedBy>Wang, Huafeng</cp:lastModifiedBy>
  <cp:revision>382</cp:revision>
  <dcterms:created xsi:type="dcterms:W3CDTF">2006-08-16T00:00:00Z</dcterms:created>
  <dcterms:modified xsi:type="dcterms:W3CDTF">2016-11-12T10:52:04Z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243a9cc9-f6ef-49dc-acf8-65111cf7b489</vt:lpwstr>
  </property>
  <property fmtid="{D5CDD505-2E9C-101B-9397-08002B2CF9AE}" pid="3" name="CTP_TimeStamp">
    <vt:lpwstr>2016-11-12 10:52:03Z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CTP_NWR</vt:lpwstr>
  </property>
</Properties>
</file>