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0279975" cy="42808525"/>
  <p:notesSz cx="6669088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orient="horz" pos="25705">
          <p15:clr>
            <a:srgbClr val="A4A3A4"/>
          </p15:clr>
        </p15:guide>
        <p15:guide id="3" orient="horz" pos="3473">
          <p15:clr>
            <a:srgbClr val="A4A3A4"/>
          </p15:clr>
        </p15:guide>
        <p15:guide id="4" orient="horz" pos="26279">
          <p15:clr>
            <a:srgbClr val="A4A3A4"/>
          </p15:clr>
        </p15:guide>
        <p15:guide id="5" orient="horz" pos="2494">
          <p15:clr>
            <a:srgbClr val="A4A3A4"/>
          </p15:clr>
        </p15:guide>
        <p15:guide id="6" pos="9720">
          <p15:clr>
            <a:srgbClr val="A4A3A4"/>
          </p15:clr>
        </p15:guide>
        <p15:guide id="7" pos="9158">
          <p15:clr>
            <a:srgbClr val="A4A3A4"/>
          </p15:clr>
        </p15:guide>
        <p15:guide id="8" pos="18394">
          <p15:clr>
            <a:srgbClr val="A4A3A4"/>
          </p15:clr>
        </p15:guide>
        <p15:guide id="9" pos="4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652D89"/>
    <a:srgbClr val="D4D5E5"/>
    <a:srgbClr val="D4DFE7"/>
    <a:srgbClr val="006684"/>
    <a:srgbClr val="E3D9CE"/>
    <a:srgbClr val="F26531"/>
    <a:srgbClr val="E3D9DB"/>
    <a:srgbClr val="D11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4" autoAdjust="0"/>
    <p:restoredTop sz="94690"/>
  </p:normalViewPr>
  <p:slideViewPr>
    <p:cSldViewPr snapToGrid="0">
      <p:cViewPr varScale="1">
        <p:scale>
          <a:sx n="14" d="100"/>
          <a:sy n="14" d="100"/>
        </p:scale>
        <p:origin x="3082" y="110"/>
      </p:cViewPr>
      <p:guideLst>
        <p:guide orient="horz" pos="2165"/>
        <p:guide orient="horz" pos="25705"/>
        <p:guide orient="horz" pos="3473"/>
        <p:guide orient="horz" pos="26279"/>
        <p:guide orient="horz" pos="2494"/>
        <p:guide pos="9720"/>
        <p:guide pos="9158"/>
        <p:guide pos="18394"/>
        <p:guide pos="4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-2704" y="-104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rk\Code\bid-lands\presentation\auxilia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Bid Landscape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Sheet1!$B$2:$B$302</c:f>
              <c:numCache>
                <c:formatCode>0.00E+00</c:formatCode>
                <c:ptCount val="301"/>
                <c:pt idx="0" formatCode="General">
                  <c:v>0</c:v>
                </c:pt>
                <c:pt idx="1">
                  <c:v>1.01045421822305E-14</c:v>
                </c:pt>
                <c:pt idx="2">
                  <c:v>1.2666318089934499E-10</c:v>
                </c:pt>
                <c:pt idx="3">
                  <c:v>1.29715810709218E-8</c:v>
                </c:pt>
                <c:pt idx="4">
                  <c:v>2.3235486417265099E-7</c:v>
                </c:pt>
                <c:pt idx="5">
                  <c:v>1.7344790414938801E-6</c:v>
                </c:pt>
                <c:pt idx="6">
                  <c:v>7.7315337078731292E-6</c:v>
                </c:pt>
                <c:pt idx="7">
                  <c:v>2.4661389065978599E-5</c:v>
                </c:pt>
                <c:pt idx="8">
                  <c:v>6.2376467451593005E-5</c:v>
                </c:pt>
                <c:pt idx="9" formatCode="General">
                  <c:v>1.33285864517347E-4</c:v>
                </c:pt>
                <c:pt idx="10" formatCode="General">
                  <c:v>2.5081092773766199E-4</c:v>
                </c:pt>
                <c:pt idx="11" formatCode="General">
                  <c:v>4.2766698432869E-4</c:v>
                </c:pt>
                <c:pt idx="12" formatCode="General">
                  <c:v>6.7438208087221903E-4</c:v>
                </c:pt>
                <c:pt idx="13" formatCode="General">
                  <c:v>9.9827536450812905E-4</c:v>
                </c:pt>
                <c:pt idx="14" formatCode="General">
                  <c:v>1.4029493406690101E-3</c:v>
                </c:pt>
                <c:pt idx="15" formatCode="General">
                  <c:v>1.88823996455852E-3</c:v>
                </c:pt>
                <c:pt idx="16" formatCode="General">
                  <c:v>2.4505152647233399E-3</c:v>
                </c:pt>
                <c:pt idx="17" formatCode="General">
                  <c:v>3.0832011181160298E-3</c:v>
                </c:pt>
                <c:pt idx="18" formatCode="General">
                  <c:v>3.7774247603029501E-3</c:v>
                </c:pt>
                <c:pt idx="19" formatCode="General">
                  <c:v>4.5226893677972396E-3</c:v>
                </c:pt>
                <c:pt idx="20" formatCode="General">
                  <c:v>5.3075180744097204E-3</c:v>
                </c:pt>
                <c:pt idx="21" formatCode="General">
                  <c:v>6.1200284462863902E-3</c:v>
                </c:pt>
                <c:pt idx="22" formatCode="General">
                  <c:v>6.9484167633944802E-3</c:v>
                </c:pt>
                <c:pt idx="23" formatCode="General">
                  <c:v>7.7813450514287704E-3</c:v>
                </c:pt>
                <c:pt idx="24" formatCode="General">
                  <c:v>8.6082331161307507E-3</c:v>
                </c:pt>
                <c:pt idx="25" formatCode="General">
                  <c:v>9.4194636304740492E-3</c:v>
                </c:pt>
                <c:pt idx="26" formatCode="General">
                  <c:v>1.0206511454767199E-2</c:v>
                </c:pt>
                <c:pt idx="27" formatCode="General">
                  <c:v>1.0962009593493501E-2</c:v>
                </c:pt>
                <c:pt idx="28" formatCode="General">
                  <c:v>1.1679764140052E-2</c:v>
                </c:pt>
                <c:pt idx="29" formatCode="General">
                  <c:v>1.2354729717694701E-2</c:v>
                </c:pt>
                <c:pt idx="30" formatCode="General">
                  <c:v>1.2982955648138899E-2</c:v>
                </c:pt>
                <c:pt idx="31" formatCode="General">
                  <c:v>1.3561511617055299E-2</c:v>
                </c:pt>
                <c:pt idx="32" formatCode="General">
                  <c:v>1.4088400122250801E-2</c:v>
                </c:pt>
                <c:pt idx="33" formatCode="General">
                  <c:v>1.4562461587484501E-2</c:v>
                </c:pt>
                <c:pt idx="34" formatCode="General">
                  <c:v>1.4983276759229299E-2</c:v>
                </c:pt>
                <c:pt idx="35" formatCode="General">
                  <c:v>1.53510699011941E-2</c:v>
                </c:pt>
                <c:pt idx="36" formatCode="General">
                  <c:v>1.5666615367688E-2</c:v>
                </c:pt>
                <c:pt idx="37" formatCode="General">
                  <c:v>1.5931149365003599E-2</c:v>
                </c:pt>
                <c:pt idx="38" formatCode="General">
                  <c:v>1.6146288085890099E-2</c:v>
                </c:pt>
                <c:pt idx="39" formatCode="General">
                  <c:v>1.6313952908406301E-2</c:v>
                </c:pt>
                <c:pt idx="40" formatCode="General">
                  <c:v>1.6436302968534201E-2</c:v>
                </c:pt>
                <c:pt idx="41" formatCode="General">
                  <c:v>1.6515675127951001E-2</c:v>
                </c:pt>
                <c:pt idx="42" formatCode="General">
                  <c:v>1.6554531147712399E-2</c:v>
                </c:pt>
                <c:pt idx="43" formatCode="General">
                  <c:v>1.6555411730535801E-2</c:v>
                </c:pt>
                <c:pt idx="44" formatCode="General">
                  <c:v>1.65208969960777E-2</c:v>
                </c:pt>
                <c:pt idx="45" formatCode="General">
                  <c:v>1.64535728941946E-2</c:v>
                </c:pt>
                <c:pt idx="46" formatCode="General">
                  <c:v>1.6356003031598201E-2</c:v>
                </c:pt>
                <c:pt idx="47" formatCode="General">
                  <c:v>1.6230705380111302E-2</c:v>
                </c:pt>
                <c:pt idx="48" formatCode="General">
                  <c:v>1.60801333438787E-2</c:v>
                </c:pt>
                <c:pt idx="49" formatCode="General">
                  <c:v>1.5906660683570301E-2</c:v>
                </c:pt>
                <c:pt idx="50" formatCode="General">
                  <c:v>1.5712569824051E-2</c:v>
                </c:pt>
                <c:pt idx="51" formatCode="General">
                  <c:v>1.5500043105243401E-2</c:v>
                </c:pt>
                <c:pt idx="52" formatCode="General">
                  <c:v>1.52711565717368E-2</c:v>
                </c:pt>
                <c:pt idx="53" formatCode="General">
                  <c:v>1.5027875933418399E-2</c:v>
                </c:pt>
                <c:pt idx="54" formatCode="General">
                  <c:v>1.47720543657996E-2</c:v>
                </c:pt>
                <c:pt idx="55" formatCode="General">
                  <c:v>1.45054318539068E-2</c:v>
                </c:pt>
                <c:pt idx="56" formatCode="General">
                  <c:v>1.4229635817014001E-2</c:v>
                </c:pt>
                <c:pt idx="57" formatCode="General">
                  <c:v>1.3946182782740599E-2</c:v>
                </c:pt>
                <c:pt idx="58" formatCode="General">
                  <c:v>1.3656480907906301E-2</c:v>
                </c:pt>
                <c:pt idx="59" formatCode="General">
                  <c:v>1.33618331699417E-2</c:v>
                </c:pt>
                <c:pt idx="60" formatCode="General">
                  <c:v>1.30634410765954E-2</c:v>
                </c:pt>
                <c:pt idx="61" formatCode="General">
                  <c:v>1.2762408763223701E-2</c:v>
                </c:pt>
                <c:pt idx="62" formatCode="General">
                  <c:v>1.24597473662052E-2</c:v>
                </c:pt>
                <c:pt idx="63" formatCode="General">
                  <c:v>1.21563795781259E-2</c:v>
                </c:pt>
                <c:pt idx="64" formatCode="General">
                  <c:v>1.18531443054884E-2</c:v>
                </c:pt>
                <c:pt idx="65" formatCode="General">
                  <c:v>1.15508013629648E-2</c:v>
                </c:pt>
                <c:pt idx="66" formatCode="General">
                  <c:v>1.12500361498143E-2</c:v>
                </c:pt>
                <c:pt idx="67" formatCode="General">
                  <c:v>1.09514642641676E-2</c:v>
                </c:pt>
                <c:pt idx="68" formatCode="General">
                  <c:v>1.06556360196036E-2</c:v>
                </c:pt>
                <c:pt idx="69" formatCode="General">
                  <c:v>1.0363040835956201E-2</c:v>
                </c:pt>
                <c:pt idx="70" formatCode="General">
                  <c:v>1.0074111482718501E-2</c:v>
                </c:pt>
                <c:pt idx="71" formatCode="General">
                  <c:v>9.7892281588858893E-3</c:v>
                </c:pt>
                <c:pt idx="72" formatCode="General">
                  <c:v>9.5087223977195594E-3</c:v>
                </c:pt>
                <c:pt idx="73" formatCode="General">
                  <c:v>9.2328807888078703E-3</c:v>
                </c:pt>
                <c:pt idx="74" formatCode="General">
                  <c:v>8.9619485130615299E-3</c:v>
                </c:pt>
                <c:pt idx="75" formatCode="General">
                  <c:v>8.6961326889759098E-3</c:v>
                </c:pt>
                <c:pt idx="76" formatCode="General">
                  <c:v>8.4356055307071402E-3</c:v>
                </c:pt>
                <c:pt idx="77" formatCode="General">
                  <c:v>8.1805073203046197E-3</c:v>
                </c:pt>
                <c:pt idx="78" formatCode="General">
                  <c:v>7.9309491978804304E-3</c:v>
                </c:pt>
                <c:pt idx="79" formatCode="General">
                  <c:v>7.6870157746262496E-3</c:v>
                </c:pt>
                <c:pt idx="80" formatCode="General">
                  <c:v>7.4487675744585599E-3</c:v>
                </c:pt>
                <c:pt idx="81" formatCode="General">
                  <c:v>7.2162433107210398E-3</c:v>
                </c:pt>
                <c:pt idx="82" formatCode="General">
                  <c:v>6.9894620048353198E-3</c:v>
                </c:pt>
                <c:pt idx="83" formatCode="General">
                  <c:v>6.7684249540972199E-3</c:v>
                </c:pt>
                <c:pt idx="84" formatCode="General">
                  <c:v>6.5531175559917403E-3</c:v>
                </c:pt>
                <c:pt idx="85" formatCode="General">
                  <c:v>6.3435109964693603E-3</c:v>
                </c:pt>
                <c:pt idx="86" formatCode="General">
                  <c:v>6.1395638096067703E-3</c:v>
                </c:pt>
                <c:pt idx="87" formatCode="General">
                  <c:v>5.9412233159868199E-3</c:v>
                </c:pt>
                <c:pt idx="88" formatCode="General">
                  <c:v>5.7484269469846401E-3</c:v>
                </c:pt>
                <c:pt idx="89" formatCode="General">
                  <c:v>5.5611034619577997E-3</c:v>
                </c:pt>
                <c:pt idx="90" formatCode="General">
                  <c:v>5.3791740651122997E-3</c:v>
                </c:pt>
                <c:pt idx="91" formatCode="General">
                  <c:v>5.2025534285669497E-3</c:v>
                </c:pt>
                <c:pt idx="92" formatCode="General">
                  <c:v>5.0311506278698202E-3</c:v>
                </c:pt>
                <c:pt idx="93" formatCode="General">
                  <c:v>4.8648699959407196E-3</c:v>
                </c:pt>
                <c:pt idx="94" formatCode="General">
                  <c:v>4.7036119011262499E-3</c:v>
                </c:pt>
                <c:pt idx="95" formatCode="General">
                  <c:v>4.5472734547647E-3</c:v>
                </c:pt>
                <c:pt idx="96" formatCode="General">
                  <c:v>4.3957491533682296E-3</c:v>
                </c:pt>
                <c:pt idx="97" formatCode="General">
                  <c:v>4.2489314602453402E-3</c:v>
                </c:pt>
                <c:pt idx="98" formatCode="General">
                  <c:v>4.10671133110555E-3</c:v>
                </c:pt>
                <c:pt idx="99" formatCode="General">
                  <c:v>3.9689786879165403E-3</c:v>
                </c:pt>
                <c:pt idx="100" formatCode="General">
                  <c:v>3.8356228450197199E-3</c:v>
                </c:pt>
                <c:pt idx="101" formatCode="General">
                  <c:v>3.7065328912561698E-3</c:v>
                </c:pt>
                <c:pt idx="102" formatCode="General">
                  <c:v>3.5815980316111101E-3</c:v>
                </c:pt>
                <c:pt idx="103" formatCode="General">
                  <c:v>3.46070789165183E-3</c:v>
                </c:pt>
                <c:pt idx="104" formatCode="General">
                  <c:v>3.34375278781247E-3</c:v>
                </c:pt>
                <c:pt idx="105" formatCode="General">
                  <c:v>3.2306239663680699E-3</c:v>
                </c:pt>
                <c:pt idx="106" formatCode="General">
                  <c:v>3.1212138137405999E-3</c:v>
                </c:pt>
                <c:pt idx="107" formatCode="General">
                  <c:v>3.0154160405915301E-3</c:v>
                </c:pt>
                <c:pt idx="108" formatCode="General">
                  <c:v>2.9131258419773801E-3</c:v>
                </c:pt>
                <c:pt idx="109" formatCode="General">
                  <c:v>2.8142400356775E-3</c:v>
                </c:pt>
                <c:pt idx="110" formatCode="General">
                  <c:v>2.7186571806464598E-3</c:v>
                </c:pt>
                <c:pt idx="111" formatCode="General">
                  <c:v>2.6262776773959499E-3</c:v>
                </c:pt>
                <c:pt idx="112" formatCode="General">
                  <c:v>2.5370038519733E-3</c:v>
                </c:pt>
                <c:pt idx="113" formatCode="General">
                  <c:v>2.4507400250749801E-3</c:v>
                </c:pt>
                <c:pt idx="114" formatCode="General">
                  <c:v>2.3673925677129399E-3</c:v>
                </c:pt>
                <c:pt idx="115" formatCode="General">
                  <c:v>2.2868699447397799E-3</c:v>
                </c:pt>
                <c:pt idx="116" formatCode="General">
                  <c:v>2.2090827474340502E-3</c:v>
                </c:pt>
                <c:pt idx="117" formatCode="General">
                  <c:v>2.1339437162499102E-3</c:v>
                </c:pt>
                <c:pt idx="118" formatCode="General">
                  <c:v>2.0613677547453098E-3</c:v>
                </c:pt>
                <c:pt idx="119" formatCode="General">
                  <c:v>1.99127193561866E-3</c:v>
                </c:pt>
                <c:pt idx="120" formatCode="General">
                  <c:v>1.92357549970665E-3</c:v>
                </c:pt>
                <c:pt idx="121" formatCode="General">
                  <c:v>1.8581998487235999E-3</c:v>
                </c:pt>
                <c:pt idx="122" formatCode="General">
                  <c:v>1.79506853245624E-3</c:v>
                </c:pt>
                <c:pt idx="123" formatCode="General">
                  <c:v>1.7341072310659801E-3</c:v>
                </c:pt>
                <c:pt idx="124" formatCode="General">
                  <c:v>1.6752437330939101E-3</c:v>
                </c:pt>
                <c:pt idx="125" formatCode="General">
                  <c:v>1.61840790971117E-3</c:v>
                </c:pt>
                <c:pt idx="126" formatCode="General">
                  <c:v>1.5635316857084899E-3</c:v>
                </c:pt>
                <c:pt idx="127" formatCode="General">
                  <c:v>1.51054900767434E-3</c:v>
                </c:pt>
                <c:pt idx="128" formatCode="General">
                  <c:v>1.45939580976958E-3</c:v>
                </c:pt>
                <c:pt idx="129" formatCode="General">
                  <c:v>1.4100099774685801E-3</c:v>
                </c:pt>
                <c:pt idx="130" formatCode="General">
                  <c:v>1.36233130960204E-3</c:v>
                </c:pt>
                <c:pt idx="131" formatCode="General">
                  <c:v>1.31630147900429E-3</c:v>
                </c:pt>
                <c:pt idx="132" formatCode="General">
                  <c:v>1.2718639920386999E-3</c:v>
                </c:pt>
                <c:pt idx="133" formatCode="General">
                  <c:v>1.2289641472474401E-3</c:v>
                </c:pt>
                <c:pt idx="134" formatCode="General">
                  <c:v>1.1875489933473901E-3</c:v>
                </c:pt>
                <c:pt idx="135" formatCode="General">
                  <c:v>1.1475672867706399E-3</c:v>
                </c:pt>
                <c:pt idx="136" formatCode="General">
                  <c:v>1.1089694489279699E-3</c:v>
                </c:pt>
                <c:pt idx="137" formatCode="General">
                  <c:v>1.0717075233538701E-3</c:v>
                </c:pt>
                <c:pt idx="138" formatCode="General">
                  <c:v>1.0357351328747499E-3</c:v>
                </c:pt>
                <c:pt idx="139" formatCode="General">
                  <c:v>1.0010074369258301E-3</c:v>
                </c:pt>
                <c:pt idx="140" formatCode="General">
                  <c:v>9.6748108912782401E-4</c:v>
                </c:pt>
                <c:pt idx="141" formatCode="General">
                  <c:v>9.3511419522103803E-4</c:v>
                </c:pt>
                <c:pt idx="142" formatCode="General">
                  <c:v>9.0386627144275501E-4</c:v>
                </c:pt>
                <c:pt idx="143" formatCode="General">
                  <c:v>8.7369820342260397E-4</c:v>
                </c:pt>
                <c:pt idx="144" formatCode="General">
                  <c:v>8.4457220566065098E-4</c:v>
                </c:pt>
                <c:pt idx="145" formatCode="General">
                  <c:v>8.1645178164400196E-4</c:v>
                </c:pt>
                <c:pt idx="146" formatCode="General">
                  <c:v>7.8930168464938402E-4</c:v>
                </c:pt>
                <c:pt idx="147" formatCode="General">
                  <c:v>7.6308787927181201E-4</c:v>
                </c:pt>
                <c:pt idx="148" formatCode="General">
                  <c:v>7.3777750371271998E-4</c:v>
                </c:pt>
                <c:pt idx="149" formatCode="General">
                  <c:v>7.1333883285483902E-4</c:v>
                </c:pt>
                <c:pt idx="150" formatCode="General">
                  <c:v>6.8974124214567895E-4</c:v>
                </c:pt>
                <c:pt idx="151" formatCode="General">
                  <c:v>6.6695517230655195E-4</c:v>
                </c:pt>
                <c:pt idx="152" formatCode="General">
                  <c:v>6.4495209487961302E-4</c:v>
                </c:pt>
                <c:pt idx="153" formatCode="General">
                  <c:v>6.2370447862151405E-4</c:v>
                </c:pt>
                <c:pt idx="154" formatCode="General">
                  <c:v>6.0318575674867501E-4</c:v>
                </c:pt>
                <c:pt idx="155" formatCode="General">
                  <c:v>5.8337029503606605E-4</c:v>
                </c:pt>
                <c:pt idx="156" formatCode="General">
                  <c:v>5.6423336076853303E-4</c:v>
                </c:pt>
                <c:pt idx="157" formatCode="General">
                  <c:v>5.4575109254132901E-4</c:v>
                </c:pt>
                <c:pt idx="158" formatCode="General">
                  <c:v>5.2790047090418098E-4</c:v>
                </c:pt>
                <c:pt idx="159" formatCode="General">
                  <c:v>5.1065928984142799E-4</c:v>
                </c:pt>
                <c:pt idx="160" formatCode="General">
                  <c:v>4.9400612907900699E-4</c:v>
                </c:pt>
                <c:pt idx="161" formatCode="General">
                  <c:v>4.7792032720759902E-4</c:v>
                </c:pt>
                <c:pt idx="162" formatCode="General">
                  <c:v>4.6238195561003402E-4</c:v>
                </c:pt>
                <c:pt idx="163" formatCode="General">
                  <c:v>4.4737179317990599E-4</c:v>
                </c:pt>
                <c:pt idx="164" formatCode="General">
                  <c:v>4.3287130181747101E-4</c:v>
                </c:pt>
                <c:pt idx="165" formatCode="General">
                  <c:v>4.1886260268808199E-4</c:v>
                </c:pt>
                <c:pt idx="166" formatCode="General">
                  <c:v>4.05328453227836E-4</c:v>
                </c:pt>
                <c:pt idx="167" formatCode="General">
                  <c:v>3.9225222488050202E-4</c:v>
                </c:pt>
                <c:pt idx="168" formatCode="General">
                  <c:v>3.79617881549465E-4</c:v>
                </c:pt>
                <c:pt idx="169" formatCode="General">
                  <c:v>3.6740995874804397E-4</c:v>
                </c:pt>
                <c:pt idx="170" formatCode="General">
                  <c:v>3.5561354343134703E-4</c:v>
                </c:pt>
                <c:pt idx="171" formatCode="General">
                  <c:v>3.4421425449265798E-4</c:v>
                </c:pt>
                <c:pt idx="172" formatCode="General">
                  <c:v>3.3319822390725498E-4</c:v>
                </c:pt>
                <c:pt idx="173" formatCode="General">
                  <c:v>3.2255207850658002E-4</c:v>
                </c:pt>
                <c:pt idx="174" formatCode="General">
                  <c:v>3.1226292236565803E-4</c:v>
                </c:pt>
                <c:pt idx="175" formatCode="General">
                  <c:v>3.0231831978679702E-4</c:v>
                </c:pt>
                <c:pt idx="176" formatCode="General">
                  <c:v>2.92706278862674E-4</c:v>
                </c:pt>
                <c:pt idx="177" formatCode="General">
                  <c:v>2.8341523560212502E-4</c:v>
                </c:pt>
                <c:pt idx="178" formatCode="General">
                  <c:v>2.7443403860211998E-4</c:v>
                </c:pt>
                <c:pt idx="179" formatCode="General">
                  <c:v>2.6575193424963203E-4</c:v>
                </c:pt>
                <c:pt idx="180" formatCode="General">
                  <c:v>2.5735855243734902E-4</c:v>
                </c:pt>
                <c:pt idx="181" formatCode="General">
                  <c:v>2.4924389277748802E-4</c:v>
                </c:pt>
                <c:pt idx="182" formatCode="General">
                  <c:v>2.4139831129820299E-4</c:v>
                </c:pt>
                <c:pt idx="183" formatCode="General">
                  <c:v>2.3381250760739E-4</c:v>
                </c:pt>
                <c:pt idx="184" formatCode="General">
                  <c:v>2.26477512509057E-4</c:v>
                </c:pt>
                <c:pt idx="185" formatCode="General">
                  <c:v>2.19384676057675E-4</c:v>
                </c:pt>
                <c:pt idx="186" formatCode="General">
                  <c:v>2.1252565603631501E-4</c:v>
                </c:pt>
                <c:pt idx="187" formatCode="General">
                  <c:v>2.0589240684467801E-4</c:v>
                </c:pt>
                <c:pt idx="188" formatCode="General">
                  <c:v>1.9947716878348701E-4</c:v>
                </c:pt>
                <c:pt idx="189" formatCode="General">
                  <c:v>1.93272457722045E-4</c:v>
                </c:pt>
                <c:pt idx="190" formatCode="General">
                  <c:v>1.8727105513609499E-4</c:v>
                </c:pt>
                <c:pt idx="191" formatCode="General">
                  <c:v>1.8146599850350201E-4</c:v>
                </c:pt>
                <c:pt idx="192" formatCode="General">
                  <c:v>1.7585057204556201E-4</c:v>
                </c:pt>
                <c:pt idx="193" formatCode="General">
                  <c:v>1.7041829780214301E-4</c:v>
                </c:pt>
                <c:pt idx="194" formatCode="General">
                  <c:v>1.6516292702916199E-4</c:v>
                </c:pt>
                <c:pt idx="195" formatCode="General">
                  <c:v>1.6007843190725499E-4</c:v>
                </c:pt>
                <c:pt idx="196" formatCode="General">
                  <c:v>1.5515899755082601E-4</c:v>
                </c:pt>
                <c:pt idx="197" formatCode="General">
                  <c:v>1.5039901430698001E-4</c:v>
                </c:pt>
                <c:pt idx="198" formatCode="General">
                  <c:v>1.4579307033417801E-4</c:v>
                </c:pt>
                <c:pt idx="199" formatCode="General">
                  <c:v>1.4133594445076101E-4</c:v>
                </c:pt>
                <c:pt idx="200" formatCode="General">
                  <c:v>1.3702259924379401E-4</c:v>
                </c:pt>
                <c:pt idx="201" formatCode="General">
                  <c:v>1.32848174429001E-4</c:v>
                </c:pt>
                <c:pt idx="202" formatCode="General">
                  <c:v>1.2880798045283599E-4</c:v>
                </c:pt>
                <c:pt idx="203" formatCode="General">
                  <c:v>1.2489749232805599E-4</c:v>
                </c:pt>
                <c:pt idx="204" formatCode="General">
                  <c:v>1.2111234369441301E-4</c:v>
                </c:pt>
                <c:pt idx="205" formatCode="General">
                  <c:v>1.17448321096375E-4</c:v>
                </c:pt>
                <c:pt idx="206" formatCode="General">
                  <c:v>1.13901358470071E-4</c:v>
                </c:pt>
                <c:pt idx="207" formatCode="General">
                  <c:v>1.10467531831882E-4</c:v>
                </c:pt>
                <c:pt idx="208" formatCode="General">
                  <c:v>1.0714305416139E-4</c:v>
                </c:pt>
                <c:pt idx="209" formatCode="General">
                  <c:v>1.03924270471625E-4</c:v>
                </c:pt>
                <c:pt idx="210" formatCode="General">
                  <c:v>1.00807653059805E-4</c:v>
                </c:pt>
                <c:pt idx="211">
                  <c:v>9.7789796931987803E-5</c:v>
                </c:pt>
                <c:pt idx="212">
                  <c:v>9.4867415395290998E-5</c:v>
                </c:pt>
                <c:pt idx="213">
                  <c:v>9.2037335811555402E-5</c:v>
                </c:pt>
                <c:pt idx="214">
                  <c:v>8.9296495506543694E-5</c:v>
                </c:pt>
                <c:pt idx="215">
                  <c:v>8.6641937828957897E-5</c:v>
                </c:pt>
                <c:pt idx="216">
                  <c:v>8.4070808353799004E-5</c:v>
                </c:pt>
                <c:pt idx="217">
                  <c:v>8.1580351224743003E-5</c:v>
                </c:pt>
                <c:pt idx="218">
                  <c:v>7.9167905630431198E-5</c:v>
                </c:pt>
                <c:pt idx="219">
                  <c:v>7.68309024097363E-5</c:v>
                </c:pt>
                <c:pt idx="220">
                  <c:v>7.45668607812533E-5</c:v>
                </c:pt>
                <c:pt idx="221">
                  <c:v>7.2373385192429094E-5</c:v>
                </c:pt>
                <c:pt idx="222">
                  <c:v>7.0248162283917298E-5</c:v>
                </c:pt>
                <c:pt idx="223">
                  <c:v>6.8188957964895999E-5</c:v>
                </c:pt>
                <c:pt idx="224">
                  <c:v>6.6193614595252804E-5</c:v>
                </c:pt>
                <c:pt idx="225">
                  <c:v>6.4260048270678604E-5</c:v>
                </c:pt>
                <c:pt idx="226">
                  <c:v>6.23862462068656E-5</c:v>
                </c:pt>
                <c:pt idx="227">
                  <c:v>6.0570264219141403E-5</c:v>
                </c:pt>
                <c:pt idx="228">
                  <c:v>5.8810224294002697E-5</c:v>
                </c:pt>
                <c:pt idx="229">
                  <c:v>5.7104312249145899E-5</c:v>
                </c:pt>
                <c:pt idx="230">
                  <c:v>5.5450775478718999E-5</c:v>
                </c:pt>
                <c:pt idx="231">
                  <c:v>5.3847920780633097E-5</c:v>
                </c:pt>
                <c:pt idx="232">
                  <c:v>5.2294112262895402E-5</c:v>
                </c:pt>
                <c:pt idx="233">
                  <c:v>5.0787769326034302E-5</c:v>
                </c:pt>
                <c:pt idx="234">
                  <c:v>4.9327364718800602E-5</c:v>
                </c:pt>
                <c:pt idx="235">
                  <c:v>4.7911422664423598E-5</c:v>
                </c:pt>
                <c:pt idx="236">
                  <c:v>4.6538517054814201E-5</c:v>
                </c:pt>
                <c:pt idx="237">
                  <c:v>4.5207269710196101E-5</c:v>
                </c:pt>
                <c:pt idx="238">
                  <c:v>4.39163487017396E-5</c:v>
                </c:pt>
                <c:pt idx="239">
                  <c:v>4.2664466734870198E-5</c:v>
                </c:pt>
                <c:pt idx="240">
                  <c:v>4.1450379591002197E-5</c:v>
                </c:pt>
                <c:pt idx="241">
                  <c:v>4.0272884625536998E-5</c:v>
                </c:pt>
                <c:pt idx="242">
                  <c:v>3.9130819320045199E-5</c:v>
                </c:pt>
                <c:pt idx="243">
                  <c:v>3.8023059886629101E-5</c:v>
                </c:pt>
                <c:pt idx="244">
                  <c:v>3.6948519922536101E-5</c:v>
                </c:pt>
                <c:pt idx="245">
                  <c:v>3.5906149113166901E-5</c:v>
                </c:pt>
                <c:pt idx="246">
                  <c:v>3.4894931981693901E-5</c:v>
                </c:pt>
                <c:pt idx="247">
                  <c:v>3.3913886683566399E-5</c:v>
                </c:pt>
                <c:pt idx="248">
                  <c:v>3.2962063844248899E-5</c:v>
                </c:pt>
                <c:pt idx="249">
                  <c:v>3.2038545438599797E-5</c:v>
                </c:pt>
                <c:pt idx="250">
                  <c:v>3.1142443710352498E-5</c:v>
                </c:pt>
                <c:pt idx="251">
                  <c:v>3.0272900130229001E-5</c:v>
                </c:pt>
                <c:pt idx="252">
                  <c:v>2.94290843912577E-5</c:v>
                </c:pt>
                <c:pt idx="253">
                  <c:v>2.86101934399333E-5</c:v>
                </c:pt>
                <c:pt idx="254">
                  <c:v>2.78154505418982E-5</c:v>
                </c:pt>
                <c:pt idx="255">
                  <c:v>2.70441043808799E-5</c:v>
                </c:pt>
                <c:pt idx="256">
                  <c:v>2.6295428189664601E-5</c:v>
                </c:pt>
                <c:pt idx="257">
                  <c:v>2.5568718911930701E-5</c:v>
                </c:pt>
                <c:pt idx="258">
                  <c:v>2.4863296393815099E-5</c:v>
                </c:pt>
                <c:pt idx="259">
                  <c:v>2.4178502604120799E-5</c:v>
                </c:pt>
                <c:pt idx="260">
                  <c:v>2.35137008821216E-5</c:v>
                </c:pt>
                <c:pt idx="261">
                  <c:v>2.2868275211953401E-5</c:v>
                </c:pt>
                <c:pt idx="262">
                  <c:v>2.2241629522623099E-5</c:v>
                </c:pt>
                <c:pt idx="263">
                  <c:v>2.1633187012699601E-5</c:v>
                </c:pt>
                <c:pt idx="264">
                  <c:v>2.10423894987895E-5</c:v>
                </c:pt>
                <c:pt idx="265">
                  <c:v>2.0468696786929998E-5</c:v>
                </c:pt>
                <c:pt idx="266">
                  <c:v>1.9911586066065401E-5</c:v>
                </c:pt>
                <c:pt idx="267">
                  <c:v>1.9370551322807099E-5</c:v>
                </c:pt>
                <c:pt idx="268">
                  <c:v>1.8845102776702899E-5</c:v>
                </c:pt>
                <c:pt idx="269">
                  <c:v>1.8334766335270399E-5</c:v>
                </c:pt>
                <c:pt idx="270">
                  <c:v>1.7839083068083699E-5</c:v>
                </c:pt>
                <c:pt idx="271">
                  <c:v>1.7357608699217499E-5</c:v>
                </c:pt>
                <c:pt idx="272">
                  <c:v>1.6889913117389901E-5</c:v>
                </c:pt>
                <c:pt idx="273">
                  <c:v>1.64355799031632E-5</c:v>
                </c:pt>
                <c:pt idx="274">
                  <c:v>1.5994205872586E-5</c:v>
                </c:pt>
                <c:pt idx="275">
                  <c:v>1.5565400636687299E-5</c:v>
                </c:pt>
                <c:pt idx="276">
                  <c:v>1.51487861762481E-5</c:v>
                </c:pt>
                <c:pt idx="277">
                  <c:v>1.47439964313051E-5</c:v>
                </c:pt>
                <c:pt idx="278">
                  <c:v>1.43506769048544E-5</c:v>
                </c:pt>
                <c:pt idx="279">
                  <c:v>1.3968484280247899E-5</c:v>
                </c:pt>
                <c:pt idx="280">
                  <c:v>1.3597086051789901E-5</c:v>
                </c:pt>
                <c:pt idx="281">
                  <c:v>1.32361601680628E-5</c:v>
                </c:pt>
                <c:pt idx="282">
                  <c:v>1.28853946875269E-5</c:v>
                </c:pt>
                <c:pt idx="283">
                  <c:v>1.2544487445954399E-5</c:v>
                </c:pt>
                <c:pt idx="284">
                  <c:v>1.22131457352772E-5</c:v>
                </c:pt>
                <c:pt idx="285">
                  <c:v>1.1891085993441001E-5</c:v>
                </c:pt>
                <c:pt idx="286">
                  <c:v>1.15780335048745E-5</c:v>
                </c:pt>
                <c:pt idx="287">
                  <c:v>1.1273722111195801E-5</c:v>
                </c:pt>
                <c:pt idx="288">
                  <c:v>1.0977893931793199E-5</c:v>
                </c:pt>
                <c:pt idx="289">
                  <c:v>1.06902990939297E-5</c:v>
                </c:pt>
                <c:pt idx="290">
                  <c:v>1.04106954720349E-5</c:v>
                </c:pt>
                <c:pt idx="291">
                  <c:v>1.0138848435857999E-5</c:v>
                </c:pt>
                <c:pt idx="292">
                  <c:v>9.8745306071704593E-6</c:v>
                </c:pt>
                <c:pt idx="293">
                  <c:v>9.6175216247142795E-6</c:v>
                </c:pt>
                <c:pt idx="294">
                  <c:v>9.3676079171086698E-6</c:v>
                </c:pt>
                <c:pt idx="295">
                  <c:v>9.1245824834315793E-6</c:v>
                </c:pt>
                <c:pt idx="296">
                  <c:v>8.8882446812093404E-6</c:v>
                </c:pt>
                <c:pt idx="297">
                  <c:v>8.6584000215515692E-6</c:v>
                </c:pt>
                <c:pt idx="298">
                  <c:v>8.4348599711828906E-6</c:v>
                </c:pt>
                <c:pt idx="299">
                  <c:v>8.2174417611291993E-6</c:v>
                </c:pt>
                <c:pt idx="300">
                  <c:v>8.0059682018254999E-6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7D-41AB-BBA9-47C591D3AD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1601024"/>
        <c:axId val="2111606944"/>
      </c:lineChart>
      <c:catAx>
        <c:axId val="2111601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Market Price</a:t>
                </a:r>
              </a:p>
            </c:rich>
          </c:tx>
          <c:layout>
            <c:manualLayout>
              <c:xMode val="edge"/>
              <c:yMode val="edge"/>
              <c:x val="0.38357270837236102"/>
              <c:y val="0.867695291980932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1606944"/>
        <c:crosses val="autoZero"/>
        <c:auto val="1"/>
        <c:lblAlgn val="ctr"/>
        <c:lblOffset val="100"/>
        <c:noMultiLvlLbl val="0"/>
      </c:catAx>
      <c:valAx>
        <c:axId val="211160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Probability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1601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65" cy="496809"/>
          </a:xfrm>
          <a:prstGeom prst="rect">
            <a:avLst/>
          </a:prstGeom>
        </p:spPr>
        <p:txBody>
          <a:bodyPr vert="horz" lIns="90999" tIns="45499" rIns="90999" bIns="45499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6866" y="0"/>
            <a:ext cx="2890665" cy="496809"/>
          </a:xfrm>
          <a:prstGeom prst="rect">
            <a:avLst/>
          </a:prstGeom>
        </p:spPr>
        <p:txBody>
          <a:bodyPr vert="horz" wrap="square" lIns="90999" tIns="45499" rIns="90999" bIns="4549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2FF191F4-BEEE-4B59-924D-146E5100186C}" type="datetimeFigureOut">
              <a:rPr lang="en-US" altLang="zh-CN"/>
              <a:pPr>
                <a:defRPr/>
              </a:pPr>
              <a:t>5/7/2021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19300" y="744538"/>
            <a:ext cx="263048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99" tIns="45499" rIns="90999" bIns="4549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598" y="4715710"/>
            <a:ext cx="5335893" cy="4466511"/>
          </a:xfrm>
          <a:prstGeom prst="rect">
            <a:avLst/>
          </a:prstGeom>
        </p:spPr>
        <p:txBody>
          <a:bodyPr vert="horz" lIns="90999" tIns="45499" rIns="90999" bIns="45499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890665" cy="496809"/>
          </a:xfrm>
          <a:prstGeom prst="rect">
            <a:avLst/>
          </a:prstGeom>
        </p:spPr>
        <p:txBody>
          <a:bodyPr vert="horz" lIns="90999" tIns="45499" rIns="90999" bIns="45499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6866" y="9428242"/>
            <a:ext cx="2890665" cy="496809"/>
          </a:xfrm>
          <a:prstGeom prst="rect">
            <a:avLst/>
          </a:prstGeom>
        </p:spPr>
        <p:txBody>
          <a:bodyPr vert="horz" wrap="square" lIns="90999" tIns="45499" rIns="90999" bIns="4549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2EA2E364-9A8E-4FD0-B36A-0540C01E6B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74281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ea typeface="ＭＳ Ｐゴシック" panose="020B0600070205080204" pitchFamily="34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8731" indent="-283521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37235" indent="-226817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92444" indent="-226817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46078" indent="-226817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99712" indent="-22681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53346" indent="-22681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06980" indent="-22681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60613" indent="-22681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E156ED5-749F-4B66-B0BC-EE2BF5430547}" type="slidenum">
              <a:rPr lang="en-US" altLang="zh-CN" sz="1200"/>
              <a:pPr/>
              <a:t>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77418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318" y="9405981"/>
            <a:ext cx="36387892" cy="64910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0632" y="17158652"/>
            <a:ext cx="29967260" cy="7738216"/>
          </a:xfrm>
        </p:spPr>
        <p:txBody>
          <a:bodyPr/>
          <a:lstStyle>
            <a:lvl1pPr marL="0" indent="0" algn="ctr">
              <a:buNone/>
              <a:defRPr/>
            </a:lvl1pPr>
            <a:lvl2pPr marL="457230" indent="0" algn="ctr">
              <a:buNone/>
              <a:defRPr/>
            </a:lvl2pPr>
            <a:lvl3pPr marL="914462" indent="0" algn="ctr">
              <a:buNone/>
              <a:defRPr/>
            </a:lvl3pPr>
            <a:lvl4pPr marL="1371693" indent="0" algn="ctr">
              <a:buNone/>
              <a:defRPr/>
            </a:lvl4pPr>
            <a:lvl5pPr marL="1828925" indent="0" algn="ctr">
              <a:buNone/>
              <a:defRPr/>
            </a:lvl5pPr>
            <a:lvl6pPr marL="2286155" indent="0" algn="ctr">
              <a:buNone/>
              <a:defRPr/>
            </a:lvl6pPr>
            <a:lvl7pPr marL="2743386" indent="0" algn="ctr">
              <a:buNone/>
              <a:defRPr/>
            </a:lvl7pPr>
            <a:lvl8pPr marL="3200618" indent="0" algn="ctr">
              <a:buNone/>
              <a:defRPr/>
            </a:lvl8pPr>
            <a:lvl9pPr marL="365784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4A3FD-1BC9-43FB-9524-2A6E391B04DC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2876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969A1-6B96-45F9-956E-1D0AC2B68042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6999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502046" y="2691553"/>
            <a:ext cx="9096165" cy="242239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0318" y="2691553"/>
            <a:ext cx="27136624" cy="242239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2FCC-E168-49FB-BAC6-A03D1C9AB273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982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A9472-1EDC-4E78-B626-E8963B4DFD4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0006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578" y="19457251"/>
            <a:ext cx="36387892" cy="601393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1578" y="12833506"/>
            <a:ext cx="36387892" cy="662374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30" indent="0">
              <a:buNone/>
              <a:defRPr sz="1800"/>
            </a:lvl2pPr>
            <a:lvl3pPr marL="914462" indent="0">
              <a:buNone/>
              <a:defRPr sz="1600"/>
            </a:lvl3pPr>
            <a:lvl4pPr marL="1371693" indent="0">
              <a:buNone/>
              <a:defRPr sz="1400"/>
            </a:lvl4pPr>
            <a:lvl5pPr marL="1828925" indent="0">
              <a:buNone/>
              <a:defRPr sz="1400"/>
            </a:lvl5pPr>
            <a:lvl6pPr marL="2286155" indent="0">
              <a:buNone/>
              <a:defRPr sz="1400"/>
            </a:lvl6pPr>
            <a:lvl7pPr marL="2743386" indent="0">
              <a:buNone/>
              <a:defRPr sz="1400"/>
            </a:lvl7pPr>
            <a:lvl8pPr marL="3200618" indent="0">
              <a:buNone/>
              <a:defRPr sz="1400"/>
            </a:lvl8pPr>
            <a:lvl9pPr marL="365784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2ABAC-B4DD-45EC-82EC-C36DD6C4417A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1358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0318" y="8747548"/>
            <a:ext cx="18116394" cy="18167985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81816" y="8747548"/>
            <a:ext cx="18116395" cy="18167985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7D6C8-A081-4C67-909C-F5764EAE005C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4346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751" y="1213040"/>
            <a:ext cx="38527026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749" y="6777512"/>
            <a:ext cx="18914531" cy="28256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0" indent="0">
              <a:buNone/>
              <a:defRPr sz="2000" b="1"/>
            </a:lvl2pPr>
            <a:lvl3pPr marL="914462" indent="0">
              <a:buNone/>
              <a:defRPr sz="1800" b="1"/>
            </a:lvl3pPr>
            <a:lvl4pPr marL="1371693" indent="0">
              <a:buNone/>
              <a:defRPr sz="1600" b="1"/>
            </a:lvl4pPr>
            <a:lvl5pPr marL="1828925" indent="0">
              <a:buNone/>
              <a:defRPr sz="1600" b="1"/>
            </a:lvl5pPr>
            <a:lvl6pPr marL="2286155" indent="0">
              <a:buNone/>
              <a:defRPr sz="1600" b="1"/>
            </a:lvl6pPr>
            <a:lvl7pPr marL="2743386" indent="0">
              <a:buNone/>
              <a:defRPr sz="1600" b="1"/>
            </a:lvl7pPr>
            <a:lvl8pPr marL="3200618" indent="0">
              <a:buNone/>
              <a:defRPr sz="1600" b="1"/>
            </a:lvl8pPr>
            <a:lvl9pPr marL="36578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0749" y="9603116"/>
            <a:ext cx="18914531" cy="17445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46783" y="6777512"/>
            <a:ext cx="18920994" cy="28256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0" indent="0">
              <a:buNone/>
              <a:defRPr sz="2000" b="1"/>
            </a:lvl2pPr>
            <a:lvl3pPr marL="914462" indent="0">
              <a:buNone/>
              <a:defRPr sz="1800" b="1"/>
            </a:lvl3pPr>
            <a:lvl4pPr marL="1371693" indent="0">
              <a:buNone/>
              <a:defRPr sz="1600" b="1"/>
            </a:lvl4pPr>
            <a:lvl5pPr marL="1828925" indent="0">
              <a:buNone/>
              <a:defRPr sz="1600" b="1"/>
            </a:lvl5pPr>
            <a:lvl6pPr marL="2286155" indent="0">
              <a:buNone/>
              <a:defRPr sz="1600" b="1"/>
            </a:lvl6pPr>
            <a:lvl7pPr marL="2743386" indent="0">
              <a:buNone/>
              <a:defRPr sz="1600" b="1"/>
            </a:lvl7pPr>
            <a:lvl8pPr marL="3200618" indent="0">
              <a:buNone/>
              <a:defRPr sz="1600" b="1"/>
            </a:lvl8pPr>
            <a:lvl9pPr marL="36578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46783" y="9603116"/>
            <a:ext cx="18920994" cy="17445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FDE04-0147-494D-B9B4-666AC12382F0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9614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AEFDD-A041-40DE-8F3E-026A5D412433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8946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C1C43-DB4D-4DCF-BEF4-6AC3F85D9F09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05967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751" y="1205154"/>
            <a:ext cx="14083707" cy="51307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6621" y="1205155"/>
            <a:ext cx="23931156" cy="25843118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751" y="6335927"/>
            <a:ext cx="14083707" cy="20712344"/>
          </a:xfrm>
        </p:spPr>
        <p:txBody>
          <a:bodyPr/>
          <a:lstStyle>
            <a:lvl1pPr marL="0" indent="0">
              <a:buNone/>
              <a:defRPr sz="1400"/>
            </a:lvl1pPr>
            <a:lvl2pPr marL="457230" indent="0">
              <a:buNone/>
              <a:defRPr sz="1199"/>
            </a:lvl2pPr>
            <a:lvl3pPr marL="914462" indent="0">
              <a:buNone/>
              <a:defRPr sz="1001"/>
            </a:lvl3pPr>
            <a:lvl4pPr marL="1371693" indent="0">
              <a:buNone/>
              <a:defRPr sz="900"/>
            </a:lvl4pPr>
            <a:lvl5pPr marL="1828925" indent="0">
              <a:buNone/>
              <a:defRPr sz="900"/>
            </a:lvl5pPr>
            <a:lvl6pPr marL="2286155" indent="0">
              <a:buNone/>
              <a:defRPr sz="900"/>
            </a:lvl6pPr>
            <a:lvl7pPr marL="2743386" indent="0">
              <a:buNone/>
              <a:defRPr sz="900"/>
            </a:lvl7pPr>
            <a:lvl8pPr marL="3200618" indent="0">
              <a:buNone/>
              <a:defRPr sz="900"/>
            </a:lvl8pPr>
            <a:lvl9pPr marL="36578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98C72-8830-4B4E-8C2A-4C7388F748C9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1025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125" y="21195984"/>
            <a:ext cx="25685760" cy="250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90125" y="2706011"/>
            <a:ext cx="25685760" cy="18167985"/>
          </a:xfrm>
        </p:spPr>
        <p:txBody>
          <a:bodyPr/>
          <a:lstStyle>
            <a:lvl1pPr marL="0" indent="0">
              <a:buNone/>
              <a:defRPr sz="3200"/>
            </a:lvl1pPr>
            <a:lvl2pPr marL="457230" indent="0">
              <a:buNone/>
              <a:defRPr sz="2801"/>
            </a:lvl2pPr>
            <a:lvl3pPr marL="914462" indent="0">
              <a:buNone/>
              <a:defRPr sz="2400"/>
            </a:lvl3pPr>
            <a:lvl4pPr marL="1371693" indent="0">
              <a:buNone/>
              <a:defRPr sz="2000"/>
            </a:lvl4pPr>
            <a:lvl5pPr marL="1828925" indent="0">
              <a:buNone/>
              <a:defRPr sz="2000"/>
            </a:lvl5pPr>
            <a:lvl6pPr marL="2286155" indent="0">
              <a:buNone/>
              <a:defRPr sz="2000"/>
            </a:lvl6pPr>
            <a:lvl7pPr marL="2743386" indent="0">
              <a:buNone/>
              <a:defRPr sz="2000"/>
            </a:lvl7pPr>
            <a:lvl8pPr marL="3200618" indent="0">
              <a:buNone/>
              <a:defRPr sz="2000"/>
            </a:lvl8pPr>
            <a:lvl9pPr marL="3657848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0125" y="23698287"/>
            <a:ext cx="25685760" cy="3553692"/>
          </a:xfrm>
        </p:spPr>
        <p:txBody>
          <a:bodyPr/>
          <a:lstStyle>
            <a:lvl1pPr marL="0" indent="0">
              <a:buNone/>
              <a:defRPr sz="1400"/>
            </a:lvl1pPr>
            <a:lvl2pPr marL="457230" indent="0">
              <a:buNone/>
              <a:defRPr sz="1199"/>
            </a:lvl2pPr>
            <a:lvl3pPr marL="914462" indent="0">
              <a:buNone/>
              <a:defRPr sz="1001"/>
            </a:lvl3pPr>
            <a:lvl4pPr marL="1371693" indent="0">
              <a:buNone/>
              <a:defRPr sz="900"/>
            </a:lvl4pPr>
            <a:lvl5pPr marL="1828925" indent="0">
              <a:buNone/>
              <a:defRPr sz="900"/>
            </a:lvl5pPr>
            <a:lvl6pPr marL="2286155" indent="0">
              <a:buNone/>
              <a:defRPr sz="900"/>
            </a:lvl6pPr>
            <a:lvl7pPr marL="2743386" indent="0">
              <a:buNone/>
              <a:defRPr sz="900"/>
            </a:lvl7pPr>
            <a:lvl8pPr marL="3200618" indent="0">
              <a:buNone/>
              <a:defRPr sz="900"/>
            </a:lvl8pPr>
            <a:lvl9pPr marL="36578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EDF52-2A7D-40F9-8B51-AF015698430D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8870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25" y="3803650"/>
            <a:ext cx="25739725" cy="713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49187" tIns="224596" rIns="449187" bIns="2245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25" y="12366625"/>
            <a:ext cx="25739725" cy="256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49187" tIns="224596" rIns="449187" bIns="2245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25" y="39004875"/>
            <a:ext cx="6308725" cy="28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9187" tIns="224596" rIns="449187" bIns="22459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00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9004875"/>
            <a:ext cx="9588500" cy="28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9187" tIns="224596" rIns="449187" bIns="22459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00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9004875"/>
            <a:ext cx="6308725" cy="28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9187" tIns="224596" rIns="449187" bIns="22459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001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77F553CB-4169-495F-BA4E-447912B75DDA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1038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defTabSz="4491038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2pPr>
      <a:lvl3pPr algn="ctr" defTabSz="4491038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3pPr>
      <a:lvl4pPr algn="ctr" defTabSz="4491038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4pPr>
      <a:lvl5pPr algn="ctr" defTabSz="4491038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5pPr>
      <a:lvl6pPr marL="457230" algn="ctr" defTabSz="4491343" rtl="0" fontAlgn="base">
        <a:spcBef>
          <a:spcPct val="0"/>
        </a:spcBef>
        <a:spcAft>
          <a:spcPct val="0"/>
        </a:spcAft>
        <a:defRPr sz="21601">
          <a:solidFill>
            <a:schemeClr val="tx2"/>
          </a:solidFill>
          <a:latin typeface="Times New Roman" pitchFamily="18" charset="0"/>
        </a:defRPr>
      </a:lvl6pPr>
      <a:lvl7pPr marL="914462" algn="ctr" defTabSz="4491343" rtl="0" fontAlgn="base">
        <a:spcBef>
          <a:spcPct val="0"/>
        </a:spcBef>
        <a:spcAft>
          <a:spcPct val="0"/>
        </a:spcAft>
        <a:defRPr sz="21601">
          <a:solidFill>
            <a:schemeClr val="tx2"/>
          </a:solidFill>
          <a:latin typeface="Times New Roman" pitchFamily="18" charset="0"/>
        </a:defRPr>
      </a:lvl7pPr>
      <a:lvl8pPr marL="1371693" algn="ctr" defTabSz="4491343" rtl="0" fontAlgn="base">
        <a:spcBef>
          <a:spcPct val="0"/>
        </a:spcBef>
        <a:spcAft>
          <a:spcPct val="0"/>
        </a:spcAft>
        <a:defRPr sz="21601">
          <a:solidFill>
            <a:schemeClr val="tx2"/>
          </a:solidFill>
          <a:latin typeface="Times New Roman" pitchFamily="18" charset="0"/>
        </a:defRPr>
      </a:lvl8pPr>
      <a:lvl9pPr marL="1828925" algn="ctr" defTabSz="4491343" rtl="0" fontAlgn="base">
        <a:spcBef>
          <a:spcPct val="0"/>
        </a:spcBef>
        <a:spcAft>
          <a:spcPct val="0"/>
        </a:spcAft>
        <a:defRPr sz="21601">
          <a:solidFill>
            <a:schemeClr val="tx2"/>
          </a:solidFill>
          <a:latin typeface="Times New Roman" pitchFamily="18" charset="0"/>
        </a:defRPr>
      </a:lvl9pPr>
    </p:titleStyle>
    <p:bodyStyle>
      <a:lvl1pPr marL="1682750" indent="-1682750" algn="l" defTabSz="4491038" rtl="0" eaLnBrk="0" fontAlgn="base" hangingPunct="0">
        <a:spcBef>
          <a:spcPct val="20000"/>
        </a:spcBef>
        <a:spcAft>
          <a:spcPct val="0"/>
        </a:spcAft>
        <a:buChar char="•"/>
        <a:defRPr sz="155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649663" indent="-1400175" algn="l" defTabSz="4491038" rtl="0" eaLnBrk="0" fontAlgn="base" hangingPunct="0">
        <a:spcBef>
          <a:spcPct val="20000"/>
        </a:spcBef>
        <a:spcAft>
          <a:spcPct val="0"/>
        </a:spcAft>
        <a:buChar char="–"/>
        <a:defRPr sz="13600">
          <a:solidFill>
            <a:schemeClr val="tx1"/>
          </a:solidFill>
          <a:latin typeface="+mn-lt"/>
          <a:ea typeface="ＭＳ Ｐゴシック" charset="0"/>
        </a:defRPr>
      </a:lvl2pPr>
      <a:lvl3pPr marL="5614988" indent="-1123950" algn="l" defTabSz="4491038" rtl="0" eaLnBrk="0" fontAlgn="base" hangingPunct="0">
        <a:spcBef>
          <a:spcPct val="20000"/>
        </a:spcBef>
        <a:spcAft>
          <a:spcPct val="0"/>
        </a:spcAft>
        <a:buChar char="•"/>
        <a:defRPr sz="11700">
          <a:solidFill>
            <a:schemeClr val="tx1"/>
          </a:solidFill>
          <a:latin typeface="+mn-lt"/>
          <a:ea typeface="ＭＳ Ｐゴシック" charset="0"/>
        </a:defRPr>
      </a:lvl3pPr>
      <a:lvl4pPr marL="7864475" indent="-1125538" algn="l" defTabSz="4491038" rtl="0" eaLnBrk="0" fontAlgn="base" hangingPunct="0">
        <a:spcBef>
          <a:spcPct val="20000"/>
        </a:spcBef>
        <a:spcAft>
          <a:spcPct val="0"/>
        </a:spcAft>
        <a:buChar char="–"/>
        <a:defRPr sz="9900">
          <a:solidFill>
            <a:schemeClr val="tx1"/>
          </a:solidFill>
          <a:latin typeface="+mn-lt"/>
          <a:ea typeface="ＭＳ Ｐゴシック" charset="0"/>
        </a:defRPr>
      </a:lvl4pPr>
      <a:lvl5pPr marL="10106025" indent="-1125538" algn="l" defTabSz="4491038" rtl="0" eaLnBrk="0" fontAlgn="base" hangingPunct="0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  <a:ea typeface="ＭＳ Ｐゴシック" charset="0"/>
        </a:defRPr>
      </a:lvl5pPr>
      <a:lvl6pPr marL="10563942" indent="-1125614" algn="l" defTabSz="4491343" rtl="0" fontAlgn="base">
        <a:spcBef>
          <a:spcPct val="20000"/>
        </a:spcBef>
        <a:spcAft>
          <a:spcPct val="0"/>
        </a:spcAft>
        <a:buChar char="»"/>
        <a:defRPr sz="9901">
          <a:solidFill>
            <a:schemeClr val="tx1"/>
          </a:solidFill>
          <a:latin typeface="+mn-lt"/>
        </a:defRPr>
      </a:lvl6pPr>
      <a:lvl7pPr marL="11021174" indent="-1125614" algn="l" defTabSz="4491343" rtl="0" fontAlgn="base">
        <a:spcBef>
          <a:spcPct val="20000"/>
        </a:spcBef>
        <a:spcAft>
          <a:spcPct val="0"/>
        </a:spcAft>
        <a:buChar char="»"/>
        <a:defRPr sz="9901">
          <a:solidFill>
            <a:schemeClr val="tx1"/>
          </a:solidFill>
          <a:latin typeface="+mn-lt"/>
        </a:defRPr>
      </a:lvl7pPr>
      <a:lvl8pPr marL="11478404" indent="-1125614" algn="l" defTabSz="4491343" rtl="0" fontAlgn="base">
        <a:spcBef>
          <a:spcPct val="20000"/>
        </a:spcBef>
        <a:spcAft>
          <a:spcPct val="0"/>
        </a:spcAft>
        <a:buChar char="»"/>
        <a:defRPr sz="9901">
          <a:solidFill>
            <a:schemeClr val="tx1"/>
          </a:solidFill>
          <a:latin typeface="+mn-lt"/>
        </a:defRPr>
      </a:lvl8pPr>
      <a:lvl9pPr marL="11935635" indent="-1125614" algn="l" defTabSz="4491343" rtl="0" fontAlgn="base">
        <a:spcBef>
          <a:spcPct val="20000"/>
        </a:spcBef>
        <a:spcAft>
          <a:spcPct val="0"/>
        </a:spcAft>
        <a:buChar char="»"/>
        <a:defRPr sz="990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0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2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3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25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55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86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18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48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81"/>
          <p:cNvSpPr txBox="1">
            <a:spLocks noChangeArrowheads="1"/>
          </p:cNvSpPr>
          <p:nvPr/>
        </p:nvSpPr>
        <p:spPr bwMode="auto">
          <a:xfrm>
            <a:off x="0" y="41784588"/>
            <a:ext cx="30279975" cy="1125537"/>
          </a:xfrm>
          <a:prstGeom prst="rect">
            <a:avLst/>
          </a:prstGeom>
          <a:solidFill>
            <a:srgbClr val="652D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defTabSz="915988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5988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5988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5988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5988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 sz="5400">
              <a:solidFill>
                <a:srgbClr val="D11242"/>
              </a:solidFill>
              <a:latin typeface="Helvetica" panose="020B0604020202020204" pitchFamily="34" charset="0"/>
            </a:endParaRPr>
          </a:p>
        </p:txBody>
      </p:sp>
      <p:sp>
        <p:nvSpPr>
          <p:cNvPr id="14339" name="Rectangle 9"/>
          <p:cNvSpPr>
            <a:spLocks noChangeArrowheads="1"/>
          </p:cNvSpPr>
          <p:nvPr/>
        </p:nvSpPr>
        <p:spPr bwMode="auto">
          <a:xfrm>
            <a:off x="771525" y="41817925"/>
            <a:ext cx="218074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zh-CN" sz="5400">
                <a:solidFill>
                  <a:schemeClr val="bg1"/>
                </a:solidFill>
                <a:latin typeface="Helvetica" panose="020B0604020202020204" pitchFamily="34" charset="0"/>
              </a:rPr>
              <a:t>Apex Data </a:t>
            </a:r>
            <a:r>
              <a:rPr lang="en-US" altLang="zh-CN" sz="5400">
                <a:solidFill>
                  <a:schemeClr val="bg1"/>
                </a:solidFill>
                <a:latin typeface="Helvetica" panose="020B0604020202020204" pitchFamily="34" charset="0"/>
              </a:rPr>
              <a:t>&amp; Knowledge Management Lab</a:t>
            </a:r>
            <a:endParaRPr lang="en-GB" altLang="zh-CN" sz="540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22783800" y="41800463"/>
            <a:ext cx="69691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5400">
                <a:solidFill>
                  <a:schemeClr val="bg1"/>
                </a:solidFill>
                <a:latin typeface="Helvetica" panose="020B0604020202020204" pitchFamily="34" charset="0"/>
              </a:rPr>
              <a:t>http://</a:t>
            </a:r>
            <a:r>
              <a:rPr lang="en-GB" altLang="zh-CN" sz="5400">
                <a:solidFill>
                  <a:schemeClr val="bg1"/>
                </a:solidFill>
                <a:latin typeface="Helvetica" panose="020B0604020202020204" pitchFamily="34" charset="0"/>
              </a:rPr>
              <a:t>apex.sjtu.edu.cn</a:t>
            </a:r>
          </a:p>
        </p:txBody>
      </p:sp>
      <p:grpSp>
        <p:nvGrpSpPr>
          <p:cNvPr id="14341" name="Group 2"/>
          <p:cNvGrpSpPr>
            <a:grpSpLocks/>
          </p:cNvGrpSpPr>
          <p:nvPr/>
        </p:nvGrpSpPr>
        <p:grpSpPr bwMode="auto">
          <a:xfrm>
            <a:off x="676275" y="4841875"/>
            <a:ext cx="13860463" cy="1258888"/>
            <a:chOff x="676274" y="11468100"/>
            <a:chExt cx="13860464" cy="1258493"/>
          </a:xfrm>
        </p:grpSpPr>
        <p:sp>
          <p:nvSpPr>
            <p:cNvPr id="3199" name="Rectangle 249"/>
            <p:cNvSpPr>
              <a:spLocks noChangeArrowheads="1"/>
            </p:cNvSpPr>
            <p:nvPr/>
          </p:nvSpPr>
          <p:spPr bwMode="auto">
            <a:xfrm>
              <a:off x="676274" y="11618866"/>
              <a:ext cx="10636251" cy="1107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zh-CN" sz="6601" b="1" dirty="0">
                  <a:solidFill>
                    <a:srgbClr val="652D89"/>
                  </a:solidFill>
                  <a:latin typeface="Helvetica" charset="0"/>
                  <a:ea typeface="Helvetica" charset="0"/>
                  <a:cs typeface="Helvetica" charset="0"/>
                </a:rPr>
                <a:t>Background</a:t>
              </a:r>
            </a:p>
          </p:txBody>
        </p:sp>
        <p:cxnSp>
          <p:nvCxnSpPr>
            <p:cNvPr id="14432" name="Straight Connector 6"/>
            <p:cNvCxnSpPr>
              <a:cxnSpLocks noChangeShapeType="1"/>
            </p:cNvCxnSpPr>
            <p:nvPr/>
          </p:nvCxnSpPr>
          <p:spPr bwMode="auto">
            <a:xfrm>
              <a:off x="777875" y="11468100"/>
              <a:ext cx="13758863" cy="0"/>
            </a:xfrm>
            <a:prstGeom prst="line">
              <a:avLst/>
            </a:prstGeom>
            <a:noFill/>
            <a:ln w="12700">
              <a:solidFill>
                <a:srgbClr val="652D8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342" name="Group 5"/>
          <p:cNvGrpSpPr>
            <a:grpSpLocks/>
          </p:cNvGrpSpPr>
          <p:nvPr/>
        </p:nvGrpSpPr>
        <p:grpSpPr bwMode="auto">
          <a:xfrm>
            <a:off x="15289213" y="4822105"/>
            <a:ext cx="13912850" cy="1258893"/>
            <a:chOff x="15289213" y="5485680"/>
            <a:chExt cx="13912850" cy="1258945"/>
          </a:xfrm>
        </p:grpSpPr>
        <p:sp>
          <p:nvSpPr>
            <p:cNvPr id="3197" name="Rectangle 249"/>
            <p:cNvSpPr>
              <a:spLocks noChangeArrowheads="1"/>
            </p:cNvSpPr>
            <p:nvPr/>
          </p:nvSpPr>
          <p:spPr bwMode="auto">
            <a:xfrm>
              <a:off x="15289213" y="5636505"/>
              <a:ext cx="6688137" cy="1108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GB" altLang="zh-CN" sz="6600" b="1">
                  <a:solidFill>
                    <a:srgbClr val="652D89"/>
                  </a:solidFill>
                  <a:latin typeface="Helvetica" panose="020B0604020202020204" pitchFamily="34" charset="0"/>
                </a:rPr>
                <a:t>Our Approach</a:t>
              </a:r>
              <a:endParaRPr lang="en-US" altLang="zh-CN" sz="6600" b="1" dirty="0">
                <a:solidFill>
                  <a:srgbClr val="652D89"/>
                </a:solidFill>
                <a:latin typeface="Helvetica" panose="020B0604020202020204" pitchFamily="34" charset="0"/>
              </a:endParaRPr>
            </a:p>
          </p:txBody>
        </p:sp>
        <p:cxnSp>
          <p:nvCxnSpPr>
            <p:cNvPr id="14430" name="Straight Connector 6"/>
            <p:cNvCxnSpPr>
              <a:cxnSpLocks noChangeShapeType="1"/>
            </p:cNvCxnSpPr>
            <p:nvPr/>
          </p:nvCxnSpPr>
          <p:spPr bwMode="auto">
            <a:xfrm>
              <a:off x="15428913" y="5485680"/>
              <a:ext cx="13773150" cy="14288"/>
            </a:xfrm>
            <a:prstGeom prst="line">
              <a:avLst/>
            </a:prstGeom>
            <a:noFill/>
            <a:ln w="12700">
              <a:solidFill>
                <a:srgbClr val="652D8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43" name="TextBox 3"/>
          <p:cNvSpPr txBox="1">
            <a:spLocks noChangeArrowheads="1"/>
          </p:cNvSpPr>
          <p:nvPr/>
        </p:nvSpPr>
        <p:spPr bwMode="auto">
          <a:xfrm>
            <a:off x="-36563300" y="13154025"/>
            <a:ext cx="18415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zh-CN">
              <a:latin typeface="Helvetica" panose="020B0604020202020204" pitchFamily="34" charset="0"/>
            </a:endParaRPr>
          </a:p>
        </p:txBody>
      </p:sp>
      <p:sp>
        <p:nvSpPr>
          <p:cNvPr id="3083" name="Rectangle 6"/>
          <p:cNvSpPr>
            <a:spLocks noChangeArrowheads="1"/>
          </p:cNvSpPr>
          <p:nvPr/>
        </p:nvSpPr>
        <p:spPr bwMode="auto">
          <a:xfrm>
            <a:off x="0" y="0"/>
            <a:ext cx="30279975" cy="4098925"/>
          </a:xfrm>
          <a:prstGeom prst="rect">
            <a:avLst/>
          </a:prstGeom>
          <a:solidFill>
            <a:srgbClr val="652D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zh-CN" sz="660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3084" name="TextBox 26"/>
          <p:cNvSpPr txBox="1">
            <a:spLocks noChangeArrowheads="1"/>
          </p:cNvSpPr>
          <p:nvPr/>
        </p:nvSpPr>
        <p:spPr bwMode="auto">
          <a:xfrm>
            <a:off x="676275" y="214313"/>
            <a:ext cx="22490113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7800"/>
              </a:lnSpc>
              <a:defRPr/>
            </a:pPr>
            <a:r>
              <a:rPr lang="en-GB" altLang="zh-CN" sz="72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Functional Bid Landscape Forecasting</a:t>
            </a:r>
          </a:p>
          <a:p>
            <a:pPr eaLnBrk="1" hangingPunct="1">
              <a:lnSpc>
                <a:spcPts val="7800"/>
              </a:lnSpc>
              <a:defRPr/>
            </a:pPr>
            <a:r>
              <a:rPr lang="en-GB" altLang="zh-CN" sz="72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for Display Advertising</a:t>
            </a:r>
          </a:p>
        </p:txBody>
      </p:sp>
      <p:sp>
        <p:nvSpPr>
          <p:cNvPr id="14346" name="Rectangle 6"/>
          <p:cNvSpPr>
            <a:spLocks noChangeArrowheads="1"/>
          </p:cNvSpPr>
          <p:nvPr/>
        </p:nvSpPr>
        <p:spPr bwMode="auto">
          <a:xfrm>
            <a:off x="738188" y="2454275"/>
            <a:ext cx="20727001" cy="137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5000"/>
              </a:lnSpc>
            </a:pPr>
            <a:r>
              <a:rPr lang="en-GB" altLang="zh-CN" sz="4000" b="1" dirty="0" err="1">
                <a:solidFill>
                  <a:schemeClr val="bg1"/>
                </a:solidFill>
                <a:latin typeface="Helvetica" panose="020B0604020202020204" pitchFamily="34" charset="0"/>
              </a:rPr>
              <a:t>Yuchen</a:t>
            </a:r>
            <a:r>
              <a:rPr lang="en-GB" altLang="zh-CN" sz="4000" b="1" dirty="0">
                <a:solidFill>
                  <a:schemeClr val="bg1"/>
                </a:solidFill>
                <a:latin typeface="Helvetica" panose="020B0604020202020204" pitchFamily="34" charset="0"/>
              </a:rPr>
              <a:t> Wang, </a:t>
            </a:r>
            <a:r>
              <a:rPr lang="en-GB" altLang="zh-CN" sz="4000" b="1" dirty="0" err="1">
                <a:solidFill>
                  <a:schemeClr val="bg1"/>
                </a:solidFill>
                <a:latin typeface="Helvetica" panose="020B0604020202020204" pitchFamily="34" charset="0"/>
              </a:rPr>
              <a:t>Kan</a:t>
            </a:r>
            <a:r>
              <a:rPr lang="en-GB" altLang="zh-CN" sz="4000" b="1" dirty="0">
                <a:solidFill>
                  <a:schemeClr val="bg1"/>
                </a:solidFill>
                <a:latin typeface="Helvetica" panose="020B0604020202020204" pitchFamily="34" charset="0"/>
              </a:rPr>
              <a:t> Ren (</a:t>
            </a:r>
            <a:r>
              <a:rPr lang="en-GB" altLang="zh-CN" sz="4000" b="1" dirty="0" err="1">
                <a:solidFill>
                  <a:schemeClr val="bg1"/>
                </a:solidFill>
                <a:latin typeface="Helvetica" panose="020B0604020202020204" pitchFamily="34" charset="0"/>
              </a:rPr>
              <a:t>kren@apex.sjtu.edu.cn</a:t>
            </a:r>
            <a:r>
              <a:rPr lang="en-GB" altLang="zh-CN" sz="4000" b="1" dirty="0">
                <a:solidFill>
                  <a:schemeClr val="bg1"/>
                </a:solidFill>
                <a:latin typeface="Helvetica" panose="020B0604020202020204" pitchFamily="34" charset="0"/>
              </a:rPr>
              <a:t>), </a:t>
            </a:r>
            <a:r>
              <a:rPr lang="en-GB" altLang="zh-CN" sz="4000" b="1" dirty="0" err="1">
                <a:solidFill>
                  <a:schemeClr val="bg1"/>
                </a:solidFill>
                <a:latin typeface="Helvetica" panose="020B0604020202020204" pitchFamily="34" charset="0"/>
              </a:rPr>
              <a:t>Weinan</a:t>
            </a:r>
            <a:r>
              <a:rPr lang="en-GB" altLang="zh-CN" sz="4000" b="1" dirty="0">
                <a:solidFill>
                  <a:schemeClr val="bg1"/>
                </a:solidFill>
                <a:latin typeface="Helvetica" panose="020B0604020202020204" pitchFamily="34" charset="0"/>
              </a:rPr>
              <a:t> Zhang, Jun Wang, Yong Yu</a:t>
            </a:r>
          </a:p>
          <a:p>
            <a:pPr eaLnBrk="1" hangingPunct="1">
              <a:lnSpc>
                <a:spcPts val="5000"/>
              </a:lnSpc>
            </a:pPr>
            <a:r>
              <a:rPr lang="en-US" altLang="zh-CN" sz="4000" b="1" dirty="0">
                <a:solidFill>
                  <a:schemeClr val="bg1"/>
                </a:solidFill>
                <a:latin typeface="Helvetica" panose="020B0604020202020204" pitchFamily="34" charset="0"/>
              </a:rPr>
              <a:t>Apex Data &amp; Knowledge Management Lab, Shanghai Jiao Tong University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4561" y="517030"/>
            <a:ext cx="5353514" cy="1401166"/>
          </a:xfrm>
          <a:prstGeom prst="rect">
            <a:avLst/>
          </a:prstGeom>
        </p:spPr>
      </p:pic>
      <p:sp>
        <p:nvSpPr>
          <p:cNvPr id="14348" name="TextBox 2"/>
          <p:cNvSpPr txBox="1">
            <a:spLocks noChangeArrowheads="1"/>
          </p:cNvSpPr>
          <p:nvPr/>
        </p:nvSpPr>
        <p:spPr bwMode="auto">
          <a:xfrm>
            <a:off x="777875" y="6205538"/>
            <a:ext cx="45450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b="1">
                <a:latin typeface="Helvetica" panose="020B0604020202020204" pitchFamily="34" charset="0"/>
              </a:rPr>
              <a:t>Real-time Bidding</a:t>
            </a:r>
          </a:p>
        </p:txBody>
      </p:sp>
      <p:pic>
        <p:nvPicPr>
          <p:cNvPr id="14349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6786563"/>
            <a:ext cx="10534650" cy="554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0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094" y="13048456"/>
            <a:ext cx="11784013" cy="594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1" name="TextBox 46"/>
          <p:cNvSpPr txBox="1">
            <a:spLocks noChangeArrowheads="1"/>
          </p:cNvSpPr>
          <p:nvPr/>
        </p:nvSpPr>
        <p:spPr bwMode="auto">
          <a:xfrm>
            <a:off x="777875" y="12450763"/>
            <a:ext cx="6880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b="1">
                <a:latin typeface="Helvetica" panose="020B0604020202020204" pitchFamily="34" charset="0"/>
              </a:rPr>
              <a:t>Bid Landscape Forecasting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592638" y="9680575"/>
            <a:ext cx="1966912" cy="742950"/>
          </a:xfrm>
          <a:prstGeom prst="rect">
            <a:avLst/>
          </a:prstGeom>
          <a:noFill/>
          <a:ln w="28575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zh-CN" sz="660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92638" y="10510838"/>
            <a:ext cx="1966912" cy="839787"/>
          </a:xfrm>
          <a:prstGeom prst="rect">
            <a:avLst/>
          </a:prstGeom>
          <a:noFill/>
          <a:ln w="28575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zh-CN" sz="660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01519" y="20653281"/>
            <a:ext cx="13435220" cy="3939540"/>
          </a:xfrm>
          <a:prstGeom prst="rect">
            <a:avLst/>
          </a:prstGeom>
          <a:blipFill rotWithShape="0">
            <a:blip r:embed="rId6"/>
            <a:stretch>
              <a:fillRect l="-1407" t="-1548" r="-1225" b="-3560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grpSp>
        <p:nvGrpSpPr>
          <p:cNvPr id="14355" name="Group 11"/>
          <p:cNvGrpSpPr>
            <a:grpSpLocks/>
          </p:cNvGrpSpPr>
          <p:nvPr/>
        </p:nvGrpSpPr>
        <p:grpSpPr bwMode="auto">
          <a:xfrm>
            <a:off x="777875" y="25728613"/>
            <a:ext cx="13758863" cy="5180012"/>
            <a:chOff x="777876" y="24154429"/>
            <a:chExt cx="14749422" cy="5495782"/>
          </a:xfrm>
        </p:grpSpPr>
        <p:pic>
          <p:nvPicPr>
            <p:cNvPr id="14424" name="Picture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8880" y="24888897"/>
              <a:ext cx="6348418" cy="47613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25" name="图片 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76" y="24888897"/>
              <a:ext cx="5178664" cy="4761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426" name="TextBox 9"/>
            <p:cNvSpPr txBox="1">
              <a:spLocks noChangeArrowheads="1"/>
            </p:cNvSpPr>
            <p:nvPr/>
          </p:nvSpPr>
          <p:spPr bwMode="auto">
            <a:xfrm>
              <a:off x="1905910" y="24154429"/>
              <a:ext cx="2919923" cy="55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800">
                  <a:latin typeface="Helvetica" panose="020B0604020202020204" pitchFamily="34" charset="0"/>
                </a:rPr>
                <a:t>Auction Feature</a:t>
              </a: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5956426" y="26507358"/>
              <a:ext cx="3219788" cy="1524268"/>
            </a:xfrm>
            <a:prstGeom prst="rightArrow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600" dirty="0">
                  <a:solidFill>
                    <a:sysClr val="windowText" lastClr="000000"/>
                  </a:solidFill>
                  <a:latin typeface="Helvetica" charset="0"/>
                  <a:ea typeface="Helvetica" charset="0"/>
                  <a:cs typeface="Helvetica" charset="0"/>
                </a:rPr>
                <a:t>Forecasting</a:t>
              </a:r>
            </a:p>
          </p:txBody>
        </p:sp>
        <p:sp>
          <p:nvSpPr>
            <p:cNvPr id="14428" name="TextBox 56"/>
            <p:cNvSpPr txBox="1">
              <a:spLocks noChangeArrowheads="1"/>
            </p:cNvSpPr>
            <p:nvPr/>
          </p:nvSpPr>
          <p:spPr bwMode="auto">
            <a:xfrm>
              <a:off x="10975379" y="24154429"/>
              <a:ext cx="2749801" cy="55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800">
                  <a:latin typeface="Helvetica" panose="020B0604020202020204" pitchFamily="34" charset="0"/>
                </a:rPr>
                <a:t>Bid Landscape</a:t>
              </a:r>
            </a:p>
          </p:txBody>
        </p:sp>
      </p:grpSp>
      <p:sp>
        <p:nvSpPr>
          <p:cNvPr id="14356" name="Rectangle 12"/>
          <p:cNvSpPr>
            <a:spLocks noChangeArrowheads="1"/>
          </p:cNvSpPr>
          <p:nvPr/>
        </p:nvSpPr>
        <p:spPr bwMode="auto">
          <a:xfrm>
            <a:off x="777875" y="19457988"/>
            <a:ext cx="591343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6600" b="1">
                <a:solidFill>
                  <a:srgbClr val="652D89"/>
                </a:solidFill>
                <a:latin typeface="Helvetica" panose="020B0604020202020204" pitchFamily="34" charset="0"/>
              </a:rPr>
              <a:t>Terminologies</a:t>
            </a:r>
            <a:endParaRPr lang="en-US" altLang="zh-CN" sz="6600" b="1">
              <a:latin typeface="Helvetica" panose="020B0604020202020204" pitchFamily="34" charset="0"/>
            </a:endParaRPr>
          </a:p>
        </p:txBody>
      </p:sp>
      <p:sp>
        <p:nvSpPr>
          <p:cNvPr id="14357" name="Rectangle 59"/>
          <p:cNvSpPr>
            <a:spLocks noChangeArrowheads="1"/>
          </p:cNvSpPr>
          <p:nvPr/>
        </p:nvSpPr>
        <p:spPr bwMode="auto">
          <a:xfrm>
            <a:off x="777875" y="24553863"/>
            <a:ext cx="20542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6600" b="1">
                <a:solidFill>
                  <a:srgbClr val="652D89"/>
                </a:solidFill>
                <a:latin typeface="Helvetica" panose="020B0604020202020204" pitchFamily="34" charset="0"/>
              </a:rPr>
              <a:t>Task</a:t>
            </a:r>
          </a:p>
        </p:txBody>
      </p:sp>
      <p:sp>
        <p:nvSpPr>
          <p:cNvPr id="14358" name="TextBox 60"/>
          <p:cNvSpPr txBox="1">
            <a:spLocks noChangeArrowheads="1"/>
          </p:cNvSpPr>
          <p:nvPr/>
        </p:nvSpPr>
        <p:spPr bwMode="auto">
          <a:xfrm>
            <a:off x="777875" y="31161038"/>
            <a:ext cx="15732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>
                <a:latin typeface="Helvetica" panose="020B0604020202020204" pitchFamily="34" charset="0"/>
              </a:rPr>
              <a:t>Forecast the market price distribution of the specific auction.</a:t>
            </a:r>
          </a:p>
        </p:txBody>
      </p:sp>
      <p:sp>
        <p:nvSpPr>
          <p:cNvPr id="14359" name="Rectangle 61"/>
          <p:cNvSpPr>
            <a:spLocks noChangeArrowheads="1"/>
          </p:cNvSpPr>
          <p:nvPr/>
        </p:nvSpPr>
        <p:spPr bwMode="auto">
          <a:xfrm>
            <a:off x="676275" y="32335788"/>
            <a:ext cx="47053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6600" b="1">
                <a:solidFill>
                  <a:srgbClr val="652D89"/>
                </a:solidFill>
                <a:latin typeface="Helvetica" panose="020B0604020202020204" pitchFamily="34" charset="0"/>
              </a:rPr>
              <a:t>Challenges</a:t>
            </a:r>
          </a:p>
        </p:txBody>
      </p:sp>
      <p:sp>
        <p:nvSpPr>
          <p:cNvPr id="14360" name="TextBox 62"/>
          <p:cNvSpPr txBox="1">
            <a:spLocks noChangeArrowheads="1"/>
          </p:cNvSpPr>
          <p:nvPr/>
        </p:nvSpPr>
        <p:spPr bwMode="auto">
          <a:xfrm>
            <a:off x="1101725" y="33480375"/>
            <a:ext cx="14187488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5000"/>
              </a:lnSpc>
            </a:pPr>
            <a:r>
              <a:rPr lang="en-US" altLang="zh-CN" sz="3600" b="1" dirty="0">
                <a:latin typeface="Helvetica" panose="020B0604020202020204" pitchFamily="34" charset="0"/>
              </a:rPr>
              <a:t>Distribution Prediction: </a:t>
            </a:r>
            <a:r>
              <a:rPr lang="en-US" altLang="zh-CN" sz="3600" dirty="0">
                <a:latin typeface="Helvetica" panose="020B0604020202020204" pitchFamily="34" charset="0"/>
              </a:rPr>
              <a:t>not a traditional prediction task.</a:t>
            </a:r>
          </a:p>
          <a:p>
            <a:pPr>
              <a:lnSpc>
                <a:spcPts val="5000"/>
              </a:lnSpc>
            </a:pPr>
            <a:r>
              <a:rPr lang="en-US" altLang="zh-CN" sz="3600" b="1" dirty="0">
                <a:latin typeface="Helvetica" panose="020B0604020202020204" pitchFamily="34" charset="0"/>
              </a:rPr>
              <a:t>Sparse Categorical Feature: </a:t>
            </a:r>
            <a:r>
              <a:rPr lang="en-US" altLang="zh-CN" sz="3600" dirty="0">
                <a:latin typeface="Helvetica" panose="020B0604020202020204" pitchFamily="34" charset="0"/>
              </a:rPr>
              <a:t>long-tail sparse data, with categories.</a:t>
            </a:r>
          </a:p>
          <a:p>
            <a:pPr>
              <a:lnSpc>
                <a:spcPts val="5000"/>
              </a:lnSpc>
            </a:pPr>
            <a:r>
              <a:rPr lang="en-US" altLang="zh-CN" sz="3600" b="1" dirty="0">
                <a:latin typeface="Helvetica" panose="020B0604020202020204" pitchFamily="34" charset="0"/>
              </a:rPr>
              <a:t>Censored Data: </a:t>
            </a:r>
            <a:r>
              <a:rPr lang="en-US" altLang="zh-CN" sz="3600" dirty="0">
                <a:latin typeface="Helvetica" panose="020B0604020202020204" pitchFamily="34" charset="0"/>
              </a:rPr>
              <a:t>advertisers have no idea about the true market price when they lost the auction (only winning advertiser knows it).</a:t>
            </a:r>
          </a:p>
        </p:txBody>
      </p:sp>
      <p:grpSp>
        <p:nvGrpSpPr>
          <p:cNvPr id="14361" name="组合 39"/>
          <p:cNvGrpSpPr>
            <a:grpSpLocks/>
          </p:cNvGrpSpPr>
          <p:nvPr/>
        </p:nvGrpSpPr>
        <p:grpSpPr bwMode="auto">
          <a:xfrm>
            <a:off x="1101725" y="36415663"/>
            <a:ext cx="6156325" cy="4821237"/>
            <a:chOff x="3033172" y="234883"/>
            <a:chExt cx="6156641" cy="4822232"/>
          </a:xfrm>
        </p:grpSpPr>
        <p:grpSp>
          <p:nvGrpSpPr>
            <p:cNvPr id="14407" name="Group 39"/>
            <p:cNvGrpSpPr>
              <a:grpSpLocks/>
            </p:cNvGrpSpPr>
            <p:nvPr/>
          </p:nvGrpSpPr>
          <p:grpSpPr bwMode="auto">
            <a:xfrm>
              <a:off x="3033172" y="234883"/>
              <a:ext cx="1656184" cy="2088232"/>
              <a:chOff x="467544" y="3212976"/>
              <a:chExt cx="1656184" cy="2088232"/>
            </a:xfrm>
          </p:grpSpPr>
          <p:sp>
            <p:nvSpPr>
              <p:cNvPr id="79" name="Rectangle 28"/>
              <p:cNvSpPr/>
              <p:nvPr/>
            </p:nvSpPr>
            <p:spPr>
              <a:xfrm>
                <a:off x="467544" y="3212976"/>
                <a:ext cx="1655848" cy="20879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Demand-Side Platform</a:t>
                </a:r>
              </a:p>
              <a:p>
                <a:pPr algn="ctr"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defRPr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Advertiser</a:t>
                </a:r>
              </a:p>
            </p:txBody>
          </p:sp>
          <p:grpSp>
            <p:nvGrpSpPr>
              <p:cNvPr id="14421" name="Group 29"/>
              <p:cNvGrpSpPr>
                <a:grpSpLocks/>
              </p:cNvGrpSpPr>
              <p:nvPr/>
            </p:nvGrpSpPr>
            <p:grpSpPr bwMode="auto">
              <a:xfrm>
                <a:off x="1146074" y="4222488"/>
                <a:ext cx="299123" cy="430648"/>
                <a:chOff x="2802258" y="4016321"/>
                <a:chExt cx="299123" cy="430648"/>
              </a:xfrm>
            </p:grpSpPr>
            <p:sp>
              <p:nvSpPr>
                <p:cNvPr id="81" name="Oval 26"/>
                <p:cNvSpPr/>
                <p:nvPr/>
              </p:nvSpPr>
              <p:spPr>
                <a:xfrm>
                  <a:off x="2831789" y="4016667"/>
                  <a:ext cx="239725" cy="238174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sp>
              <p:nvSpPr>
                <p:cNvPr id="82" name="Isosceles Triangle 27"/>
                <p:cNvSpPr/>
                <p:nvPr/>
              </p:nvSpPr>
              <p:spPr>
                <a:xfrm>
                  <a:off x="2801626" y="4169099"/>
                  <a:ext cx="300052" cy="277869"/>
                </a:xfrm>
                <a:prstGeom prst="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</p:grpSp>
        </p:grpSp>
        <p:sp>
          <p:nvSpPr>
            <p:cNvPr id="66" name="Rectangle 20"/>
            <p:cNvSpPr/>
            <p:nvPr/>
          </p:nvSpPr>
          <p:spPr>
            <a:xfrm>
              <a:off x="6789390" y="234883"/>
              <a:ext cx="1655848" cy="20879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RTB</a:t>
              </a:r>
            </a:p>
            <a:p>
              <a:pPr algn="ctr">
                <a:defRPr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Ad</a:t>
              </a:r>
            </a:p>
            <a:p>
              <a:pPr algn="ctr">
                <a:defRPr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Exchange</a:t>
              </a:r>
            </a:p>
            <a:p>
              <a:pPr algn="ctr">
                <a:defRPr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409" name="Group 2048"/>
            <p:cNvGrpSpPr>
              <a:grpSpLocks/>
            </p:cNvGrpSpPr>
            <p:nvPr/>
          </p:nvGrpSpPr>
          <p:grpSpPr bwMode="auto">
            <a:xfrm>
              <a:off x="4689356" y="690397"/>
              <a:ext cx="2088232" cy="553998"/>
              <a:chOff x="1979712" y="3885270"/>
              <a:chExt cx="2088232" cy="553998"/>
            </a:xfrm>
          </p:grpSpPr>
          <p:cxnSp>
            <p:nvCxnSpPr>
              <p:cNvPr id="77" name="Straight Arrow Connector 43"/>
              <p:cNvCxnSpPr>
                <a:cxnSpLocks noChangeShapeType="1"/>
              </p:cNvCxnSpPr>
              <p:nvPr/>
            </p:nvCxnSpPr>
            <p:spPr bwMode="auto">
              <a:xfrm>
                <a:off x="1979712" y="4437112"/>
                <a:ext cx="2088232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419" name="TextBox 33"/>
              <p:cNvSpPr txBox="1">
                <a:spLocks noChangeArrowheads="1"/>
              </p:cNvSpPr>
              <p:nvPr/>
            </p:nvSpPr>
            <p:spPr bwMode="auto">
              <a:xfrm>
                <a:off x="2341589" y="3885270"/>
                <a:ext cx="1364476" cy="5539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zh-CN" sz="1600"/>
                  <a:t>Bid Response</a:t>
                </a:r>
              </a:p>
              <a:p>
                <a:pPr algn="ctr"/>
                <a:r>
                  <a:rPr lang="en-US" altLang="zh-CN" sz="1400">
                    <a:solidFill>
                      <a:srgbClr val="0070C0"/>
                    </a:solidFill>
                  </a:rPr>
                  <a:t>(bid price)</a:t>
                </a:r>
              </a:p>
            </p:txBody>
          </p:sp>
        </p:grpSp>
        <p:cxnSp>
          <p:nvCxnSpPr>
            <p:cNvPr id="68" name="直接箭头连接符 14"/>
            <p:cNvCxnSpPr>
              <a:stCxn id="75" idx="2"/>
              <a:endCxn id="79" idx="0"/>
            </p:cNvCxnSpPr>
            <p:nvPr/>
          </p:nvCxnSpPr>
          <p:spPr>
            <a:xfrm>
              <a:off x="5733649" y="1244741"/>
              <a:ext cx="6350" cy="14020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流程图: 决策 15"/>
            <p:cNvSpPr/>
            <p:nvPr/>
          </p:nvSpPr>
          <p:spPr>
            <a:xfrm>
              <a:off x="4950970" y="2646793"/>
              <a:ext cx="1578056" cy="579558"/>
            </a:xfrm>
            <a:prstGeom prst="flowChartDecis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b="1">
                  <a:solidFill>
                    <a:schemeClr val="tx1"/>
                  </a:solidFill>
                </a:rPr>
                <a:t>Largest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412" name="文本框 22"/>
            <p:cNvSpPr txBox="1">
              <a:spLocks noChangeArrowheads="1"/>
            </p:cNvSpPr>
            <p:nvPr/>
          </p:nvSpPr>
          <p:spPr bwMode="auto">
            <a:xfrm>
              <a:off x="5673542" y="3334721"/>
              <a:ext cx="5741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/>
                <a:t>Win</a:t>
              </a:r>
              <a:endParaRPr lang="zh-CN" altLang="en-US"/>
            </a:p>
          </p:txBody>
        </p:sp>
        <p:cxnSp>
          <p:nvCxnSpPr>
            <p:cNvPr id="72" name="直接箭头连接符 27"/>
            <p:cNvCxnSpPr>
              <a:stCxn id="79" idx="2"/>
            </p:cNvCxnSpPr>
            <p:nvPr/>
          </p:nvCxnSpPr>
          <p:spPr>
            <a:xfrm>
              <a:off x="5739999" y="3226350"/>
              <a:ext cx="0" cy="8415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连接符: 肘形 30"/>
            <p:cNvCxnSpPr/>
            <p:nvPr/>
          </p:nvCxnSpPr>
          <p:spPr>
            <a:xfrm>
              <a:off x="6529026" y="2935777"/>
              <a:ext cx="914447" cy="914589"/>
            </a:xfrm>
            <a:prstGeom prst="bentConnector3">
              <a:avLst>
                <a:gd name="adj1" fmla="val 2156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15" name="文本框 36"/>
            <p:cNvSpPr txBox="1">
              <a:spLocks noChangeArrowheads="1"/>
            </p:cNvSpPr>
            <p:nvPr/>
          </p:nvSpPr>
          <p:spPr bwMode="auto">
            <a:xfrm>
              <a:off x="6690996" y="3321806"/>
              <a:ext cx="6383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/>
                <a:t>Lose</a:t>
              </a:r>
            </a:p>
          </p:txBody>
        </p:sp>
        <p:sp>
          <p:nvSpPr>
            <p:cNvPr id="75" name="矩形: 圆角 37"/>
            <p:cNvSpPr/>
            <p:nvPr/>
          </p:nvSpPr>
          <p:spPr>
            <a:xfrm>
              <a:off x="4865241" y="4082189"/>
              <a:ext cx="1747928" cy="97492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tx1"/>
                  </a:solidFill>
                </a:rPr>
                <a:t>Deliver ads, record the market price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: 圆角 38"/>
            <p:cNvSpPr/>
            <p:nvPr/>
          </p:nvSpPr>
          <p:spPr>
            <a:xfrm>
              <a:off x="7443473" y="3393072"/>
              <a:ext cx="1746340" cy="97492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tx1"/>
                  </a:solidFill>
                </a:rPr>
                <a:t>Do nothing, only know market price is larger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363" name="TextBox 93"/>
          <p:cNvSpPr txBox="1">
            <a:spLocks noChangeArrowheads="1"/>
          </p:cNvSpPr>
          <p:nvPr/>
        </p:nvSpPr>
        <p:spPr bwMode="auto">
          <a:xfrm>
            <a:off x="15428913" y="6272213"/>
            <a:ext cx="140874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b="1">
                <a:latin typeface="Helvetica" panose="020B0604020202020204" pitchFamily="34" charset="0"/>
              </a:rPr>
              <a:t>Functional Landscape Forecasting (Tree-based Mapping)</a:t>
            </a:r>
          </a:p>
        </p:txBody>
      </p:sp>
      <p:sp>
        <p:nvSpPr>
          <p:cNvPr id="14364" name="TextBox 94"/>
          <p:cNvSpPr txBox="1">
            <a:spLocks noChangeArrowheads="1"/>
          </p:cNvSpPr>
          <p:nvPr/>
        </p:nvSpPr>
        <p:spPr bwMode="auto">
          <a:xfrm>
            <a:off x="15356076" y="13538993"/>
            <a:ext cx="36591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b="1" dirty="0">
                <a:latin typeface="Helvetica" panose="020B0604020202020204" pitchFamily="34" charset="0"/>
              </a:rPr>
              <a:t>Node Splitting</a:t>
            </a:r>
          </a:p>
        </p:txBody>
      </p:sp>
      <p:sp>
        <p:nvSpPr>
          <p:cNvPr id="96" name="TextBox 9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065309" y="14187354"/>
            <a:ext cx="7869391" cy="5863144"/>
          </a:xfrm>
          <a:prstGeom prst="rect">
            <a:avLst/>
          </a:prstGeom>
          <a:blipFill rotWithShape="0">
            <a:blip r:embed="rId9"/>
            <a:stretch>
              <a:fillRect l="-2324" t="-1040" r="-3176" b="-1975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grpSp>
        <p:nvGrpSpPr>
          <p:cNvPr id="14366" name="组合 36"/>
          <p:cNvGrpSpPr>
            <a:grpSpLocks/>
          </p:cNvGrpSpPr>
          <p:nvPr/>
        </p:nvGrpSpPr>
        <p:grpSpPr bwMode="auto">
          <a:xfrm>
            <a:off x="23934738" y="14341475"/>
            <a:ext cx="5989637" cy="5708650"/>
            <a:chOff x="1929468" y="343949"/>
            <a:chExt cx="6988029" cy="6198738"/>
          </a:xfrm>
        </p:grpSpPr>
        <p:grpSp>
          <p:nvGrpSpPr>
            <p:cNvPr id="14376" name="组合 22"/>
            <p:cNvGrpSpPr>
              <a:grpSpLocks/>
            </p:cNvGrpSpPr>
            <p:nvPr/>
          </p:nvGrpSpPr>
          <p:grpSpPr bwMode="auto">
            <a:xfrm>
              <a:off x="1929468" y="343949"/>
              <a:ext cx="6988029" cy="2701255"/>
              <a:chOff x="1929468" y="343949"/>
              <a:chExt cx="6988029" cy="2701255"/>
            </a:xfrm>
          </p:grpSpPr>
          <p:sp>
            <p:nvSpPr>
              <p:cNvPr id="112" name="矩形 3"/>
              <p:cNvSpPr/>
              <p:nvPr/>
            </p:nvSpPr>
            <p:spPr>
              <a:xfrm>
                <a:off x="1929468" y="343949"/>
                <a:ext cx="6988029" cy="270117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000" b="1"/>
              </a:p>
            </p:txBody>
          </p:sp>
          <p:sp>
            <p:nvSpPr>
              <p:cNvPr id="113" name="椭圆 4"/>
              <p:cNvSpPr/>
              <p:nvPr/>
            </p:nvSpPr>
            <p:spPr>
              <a:xfrm>
                <a:off x="2788849" y="640440"/>
                <a:ext cx="1640974" cy="5843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400" b="1" dirty="0">
                    <a:solidFill>
                      <a:schemeClr val="tx1"/>
                    </a:solidFill>
                  </a:rPr>
                  <a:t>New York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92" name="文本框 5"/>
              <p:cNvSpPr txBox="1">
                <a:spLocks noChangeArrowheads="1"/>
              </p:cNvSpPr>
              <p:nvPr/>
            </p:nvSpPr>
            <p:spPr bwMode="auto">
              <a:xfrm>
                <a:off x="1929468" y="343949"/>
                <a:ext cx="63350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000" b="1"/>
                  <a:t>City</a:t>
                </a:r>
                <a:endParaRPr lang="zh-CN" altLang="en-US" sz="2000" b="1"/>
              </a:p>
            </p:txBody>
          </p:sp>
          <p:sp>
            <p:nvSpPr>
              <p:cNvPr id="115" name="椭圆 9"/>
              <p:cNvSpPr/>
              <p:nvPr/>
            </p:nvSpPr>
            <p:spPr>
              <a:xfrm>
                <a:off x="3012955" y="2021194"/>
                <a:ext cx="1757658" cy="7498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400" b="1" dirty="0">
                    <a:solidFill>
                      <a:schemeClr val="tx1"/>
                    </a:solidFill>
                  </a:rPr>
                  <a:t>New Orleans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椭圆 10"/>
              <p:cNvSpPr/>
              <p:nvPr/>
            </p:nvSpPr>
            <p:spPr>
              <a:xfrm>
                <a:off x="3483392" y="1367878"/>
                <a:ext cx="1629861" cy="6309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400" b="1" dirty="0">
                    <a:solidFill>
                      <a:schemeClr val="tx1"/>
                    </a:solidFill>
                  </a:rPr>
                  <a:t>Los Angeles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椭圆 11"/>
              <p:cNvSpPr/>
              <p:nvPr/>
            </p:nvSpPr>
            <p:spPr>
              <a:xfrm>
                <a:off x="5646662" y="597346"/>
                <a:ext cx="1481692" cy="6274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400" b="1" dirty="0">
                    <a:solidFill>
                      <a:schemeClr val="tx1"/>
                    </a:solidFill>
                  </a:rPr>
                  <a:t>Honolulu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椭圆 12"/>
              <p:cNvSpPr/>
              <p:nvPr/>
            </p:nvSpPr>
            <p:spPr>
              <a:xfrm>
                <a:off x="6837573" y="1336850"/>
                <a:ext cx="1931755" cy="6843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400" b="1" dirty="0">
                    <a:solidFill>
                      <a:schemeClr val="tx1"/>
                    </a:solidFill>
                  </a:rPr>
                  <a:t>Indianapolis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椭圆 14"/>
              <p:cNvSpPr/>
              <p:nvPr/>
            </p:nvSpPr>
            <p:spPr>
              <a:xfrm>
                <a:off x="5646662" y="1998784"/>
                <a:ext cx="2248468" cy="7722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400" b="1" dirty="0" err="1">
                    <a:solidFill>
                      <a:schemeClr val="tx1"/>
                    </a:solidFill>
                  </a:rPr>
                  <a:t>Philadephia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98" name="文本框 15"/>
              <p:cNvSpPr txBox="1">
                <a:spLocks noChangeArrowheads="1"/>
              </p:cNvSpPr>
              <p:nvPr/>
            </p:nvSpPr>
            <p:spPr bwMode="auto">
              <a:xfrm>
                <a:off x="2669459" y="1356020"/>
                <a:ext cx="518091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3200" b="1"/>
                  <a:t>…</a:t>
                </a:r>
                <a:endParaRPr lang="zh-CN" altLang="en-US" sz="3200" b="1"/>
              </a:p>
            </p:txBody>
          </p:sp>
          <p:sp>
            <p:nvSpPr>
              <p:cNvPr id="14399" name="文本框 16"/>
              <p:cNvSpPr txBox="1">
                <a:spLocks noChangeArrowheads="1"/>
              </p:cNvSpPr>
              <p:nvPr/>
            </p:nvSpPr>
            <p:spPr bwMode="auto">
              <a:xfrm>
                <a:off x="6009676" y="1292185"/>
                <a:ext cx="518091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3200" b="1"/>
                  <a:t>…</a:t>
                </a:r>
                <a:endParaRPr lang="zh-CN" altLang="en-US" sz="3200" b="1"/>
              </a:p>
            </p:txBody>
          </p:sp>
          <p:cxnSp>
            <p:nvCxnSpPr>
              <p:cNvPr id="122" name="直接连接符 18"/>
              <p:cNvCxnSpPr/>
              <p:nvPr/>
            </p:nvCxnSpPr>
            <p:spPr>
              <a:xfrm>
                <a:off x="5261422" y="487024"/>
                <a:ext cx="0" cy="241502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77" name="组合 23"/>
            <p:cNvGrpSpPr>
              <a:grpSpLocks/>
            </p:cNvGrpSpPr>
            <p:nvPr/>
          </p:nvGrpSpPr>
          <p:grpSpPr bwMode="auto">
            <a:xfrm>
              <a:off x="1929468" y="3841432"/>
              <a:ext cx="6988029" cy="2701255"/>
              <a:chOff x="1929468" y="343949"/>
              <a:chExt cx="6988029" cy="2701255"/>
            </a:xfrm>
          </p:grpSpPr>
          <p:sp>
            <p:nvSpPr>
              <p:cNvPr id="101" name="矩形 24"/>
              <p:cNvSpPr/>
              <p:nvPr/>
            </p:nvSpPr>
            <p:spPr>
              <a:xfrm>
                <a:off x="1929468" y="344030"/>
                <a:ext cx="6988029" cy="270117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000" b="1"/>
              </a:p>
            </p:txBody>
          </p:sp>
          <p:sp>
            <p:nvSpPr>
              <p:cNvPr id="102" name="椭圆 25"/>
              <p:cNvSpPr/>
              <p:nvPr/>
            </p:nvSpPr>
            <p:spPr>
              <a:xfrm>
                <a:off x="3146307" y="712921"/>
                <a:ext cx="1283516" cy="5119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400" b="1" dirty="0">
                    <a:solidFill>
                      <a:schemeClr val="tx1"/>
                    </a:solidFill>
                  </a:rPr>
                  <a:t>Friday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81" name="文本框 26"/>
              <p:cNvSpPr txBox="1">
                <a:spLocks noChangeArrowheads="1"/>
              </p:cNvSpPr>
              <p:nvPr/>
            </p:nvSpPr>
            <p:spPr bwMode="auto">
              <a:xfrm>
                <a:off x="1929468" y="343949"/>
                <a:ext cx="125867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000" b="1"/>
                  <a:t>Weekday</a:t>
                </a:r>
                <a:endParaRPr lang="zh-CN" altLang="en-US" sz="2000" b="1"/>
              </a:p>
            </p:txBody>
          </p:sp>
          <p:sp>
            <p:nvSpPr>
              <p:cNvPr id="104" name="椭圆 27"/>
              <p:cNvSpPr/>
              <p:nvPr/>
            </p:nvSpPr>
            <p:spPr>
              <a:xfrm>
                <a:off x="2792554" y="1978180"/>
                <a:ext cx="1637270" cy="6481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400" b="1" dirty="0">
                    <a:solidFill>
                      <a:schemeClr val="tx1"/>
                    </a:solidFill>
                  </a:rPr>
                  <a:t>Saturday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椭圆 28"/>
              <p:cNvSpPr/>
              <p:nvPr/>
            </p:nvSpPr>
            <p:spPr>
              <a:xfrm>
                <a:off x="3726019" y="1361065"/>
                <a:ext cx="1535403" cy="6602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400" b="1" dirty="0">
                    <a:solidFill>
                      <a:schemeClr val="tx1"/>
                    </a:solidFill>
                  </a:rPr>
                  <a:t>Sunday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椭圆 29"/>
              <p:cNvSpPr/>
              <p:nvPr/>
            </p:nvSpPr>
            <p:spPr>
              <a:xfrm>
                <a:off x="5646662" y="573294"/>
                <a:ext cx="1687277" cy="53609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400" b="1" dirty="0">
                    <a:solidFill>
                      <a:schemeClr val="tx1"/>
                    </a:solidFill>
                  </a:rPr>
                  <a:t>Monday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椭圆 30"/>
              <p:cNvSpPr/>
              <p:nvPr/>
            </p:nvSpPr>
            <p:spPr>
              <a:xfrm>
                <a:off x="6643100" y="1095602"/>
                <a:ext cx="1748396" cy="77742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400" b="1" dirty="0">
                    <a:solidFill>
                      <a:schemeClr val="tx1"/>
                    </a:solidFill>
                  </a:rPr>
                  <a:t>Tuesday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椭圆 31"/>
              <p:cNvSpPr/>
              <p:nvPr/>
            </p:nvSpPr>
            <p:spPr>
              <a:xfrm>
                <a:off x="6052276" y="1969561"/>
                <a:ext cx="1709501" cy="6860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400" b="1" dirty="0">
                    <a:solidFill>
                      <a:schemeClr val="tx1"/>
                    </a:solidFill>
                  </a:rPr>
                  <a:t>Thursday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87" name="文本框 32"/>
              <p:cNvSpPr txBox="1">
                <a:spLocks noChangeArrowheads="1"/>
              </p:cNvSpPr>
              <p:nvPr/>
            </p:nvSpPr>
            <p:spPr bwMode="auto">
              <a:xfrm>
                <a:off x="2669459" y="1356020"/>
                <a:ext cx="518091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3200" b="1"/>
                  <a:t>…</a:t>
                </a:r>
                <a:endParaRPr lang="zh-CN" altLang="en-US" sz="3200" b="1"/>
              </a:p>
            </p:txBody>
          </p:sp>
          <p:sp>
            <p:nvSpPr>
              <p:cNvPr id="14388" name="文本框 33"/>
              <p:cNvSpPr txBox="1">
                <a:spLocks noChangeArrowheads="1"/>
              </p:cNvSpPr>
              <p:nvPr/>
            </p:nvSpPr>
            <p:spPr bwMode="auto">
              <a:xfrm>
                <a:off x="6009676" y="1292185"/>
                <a:ext cx="518091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3200" b="1"/>
                  <a:t>…</a:t>
                </a:r>
                <a:endParaRPr lang="zh-CN" altLang="en-US" sz="3200" b="1"/>
              </a:p>
            </p:txBody>
          </p:sp>
          <p:cxnSp>
            <p:nvCxnSpPr>
              <p:cNvPr id="111" name="直接连接符 34"/>
              <p:cNvCxnSpPr/>
              <p:nvPr/>
            </p:nvCxnSpPr>
            <p:spPr>
              <a:xfrm>
                <a:off x="5261422" y="487104"/>
                <a:ext cx="0" cy="241502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78" name="文本框 35"/>
            <p:cNvSpPr txBox="1">
              <a:spLocks noChangeArrowheads="1"/>
            </p:cNvSpPr>
            <p:nvPr/>
          </p:nvSpPr>
          <p:spPr bwMode="auto">
            <a:xfrm>
              <a:off x="5023090" y="3170316"/>
              <a:ext cx="51809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3200" b="1"/>
                <a:t>…</a:t>
              </a:r>
              <a:endParaRPr lang="zh-CN" altLang="en-US" sz="3200" b="1"/>
            </a:p>
          </p:txBody>
        </p:sp>
      </p:grpSp>
      <p:sp>
        <p:nvSpPr>
          <p:cNvPr id="14367" name="TextBox 123"/>
          <p:cNvSpPr txBox="1">
            <a:spLocks noChangeArrowheads="1"/>
          </p:cNvSpPr>
          <p:nvPr/>
        </p:nvSpPr>
        <p:spPr bwMode="auto">
          <a:xfrm>
            <a:off x="15428913" y="20123149"/>
            <a:ext cx="98694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b="1">
                <a:latin typeface="Helvetica" panose="020B0604020202020204" pitchFamily="34" charset="0"/>
              </a:rPr>
              <a:t>Survival</a:t>
            </a:r>
            <a:r>
              <a:rPr lang="zh-CN" altLang="en-US" sz="4000" b="1">
                <a:latin typeface="Helvetica" panose="020B0604020202020204" pitchFamily="34" charset="0"/>
              </a:rPr>
              <a:t> </a:t>
            </a:r>
            <a:r>
              <a:rPr lang="en-US" altLang="zh-CN" sz="4000" b="1">
                <a:latin typeface="Helvetica" panose="020B0604020202020204" pitchFamily="34" charset="0"/>
              </a:rPr>
              <a:t>Model for handling Censorship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68" name="TextBox 124"/>
              <p:cNvSpPr txBox="1">
                <a:spLocks noChangeArrowheads="1"/>
              </p:cNvSpPr>
              <p:nvPr/>
            </p:nvSpPr>
            <p:spPr bwMode="auto">
              <a:xfrm>
                <a:off x="16063913" y="20845463"/>
                <a:ext cx="13138150" cy="45807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ts val="5000"/>
                  </a:lnSpc>
                </a:pPr>
                <a:r>
                  <a:rPr lang="en-US" altLang="zh-CN" sz="3600" b="1" dirty="0">
                    <a:latin typeface="Helvetica" panose="020B0604020202020204" pitchFamily="34" charset="0"/>
                  </a:rPr>
                  <a:t>Intuition: </a:t>
                </a:r>
                <a:r>
                  <a:rPr lang="en-US" altLang="zh-CN" sz="3600" dirty="0">
                    <a:latin typeface="Helvetica" panose="020B0604020202020204" pitchFamily="34" charset="0"/>
                  </a:rPr>
                  <a:t>utilize both winning (know market price) and lost auctions (only know bid price without market price)</a:t>
                </a:r>
              </a:p>
              <a:p>
                <a:pPr marL="571500" indent="-571500">
                  <a:lnSpc>
                    <a:spcPts val="5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3600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3600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d>
                      <m:d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3600" dirty="0">
                    <a:latin typeface="Helvetica" panose="020B0604020202020204" pitchFamily="34" charset="0"/>
                    <a:ea typeface="Cambria Math" charset="0"/>
                    <a:cs typeface="Cambria Math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  <m:r>
                      <a:rPr lang="en-US" altLang="zh-CN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lang="en-US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sz="3600" b="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571500" indent="-571500">
                  <a:lnSpc>
                    <a:spcPts val="5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3600" dirty="0">
                    <a:latin typeface="Helvetica" panose="020B0604020202020204" pitchFamily="34" charset="0"/>
                    <a:ea typeface="Cambria Math" charset="0"/>
                    <a:cs typeface="Cambria Math" charset="0"/>
                  </a:rPr>
                  <a:t> is number of winning auctions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  <m:r>
                      <a:rPr lang="en-US" altLang="zh-CN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−1</m:t>
                    </m:r>
                  </m:oMath>
                </a14:m>
                <a:endParaRPr lang="en-US" altLang="zh-CN" sz="3600" b="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571500" indent="-571500">
                  <a:lnSpc>
                    <a:spcPts val="5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3600" dirty="0">
                    <a:latin typeface="Helvetica" panose="020B0604020202020204" pitchFamily="34" charset="0"/>
                    <a:ea typeface="Cambria Math" charset="0"/>
                    <a:cs typeface="Cambria Math" charset="0"/>
                  </a:rPr>
                  <a:t> is number of lost auctions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altLang="zh-CN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  <m:r>
                      <a:rPr lang="en-US" altLang="zh-CN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−1</m:t>
                    </m:r>
                  </m:oMath>
                </a14:m>
                <a:r>
                  <a:rPr lang="en-US" altLang="zh-CN" sz="3600" dirty="0">
                    <a:latin typeface="Helvetica" panose="020B0604020202020204" pitchFamily="34" charset="0"/>
                    <a:ea typeface="Cambria Math" charset="0"/>
                    <a:cs typeface="Cambria Math" charset="0"/>
                  </a:rPr>
                  <a:t>. So</a:t>
                </a:r>
              </a:p>
              <a:p>
                <a:pPr>
                  <a:lnSpc>
                    <a:spcPts val="5000"/>
                  </a:lnSpc>
                </a:pPr>
                <a:endParaRPr lang="en-US" altLang="zh-CN" sz="3600" b="0" dirty="0">
                  <a:latin typeface="Helvetica" panose="020B0604020202020204" pitchFamily="34" charset="0"/>
                  <a:ea typeface="Cambria Math" charset="0"/>
                  <a:cs typeface="Cambria Math" charset="0"/>
                </a:endParaRPr>
              </a:p>
              <a:p>
                <a:pPr>
                  <a:lnSpc>
                    <a:spcPts val="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charset="0"/>
                        </a:rPr>
                        <m:t>𝑤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zh-CN" sz="3600" b="0" i="1" smtClean="0">
                          <a:latin typeface="Cambria Math" charset="0"/>
                        </a:rPr>
                        <m:t>=1−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6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36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3600" b="0" i="1" smtClean="0">
                              <a:latin typeface="Cambria Math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6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3600" b="0" i="1" smtClean="0">
                                  <a:latin typeface="Cambria Math" charset="0"/>
                                </a:rPr>
                                <m:t>𝑥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bg-BG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3600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zh-CN" sz="3600" b="0" i="1" smtClean="0">
                          <a:latin typeface="Cambria Math" charset="0"/>
                        </a:rPr>
                        <m:t>,  </m:t>
                      </m:r>
                      <m:r>
                        <a:rPr lang="en-US" altLang="zh-CN" sz="36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 charset="0"/>
                        </a:rPr>
                        <m:t>𝑤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altLang="zh-CN" sz="3600" b="0" i="1" smtClean="0">
                              <a:latin typeface="Cambria Math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 charset="0"/>
                        </a:rPr>
                        <m:t>−</m:t>
                      </m:r>
                      <m:r>
                        <a:rPr lang="en-US" altLang="zh-CN" sz="3600" b="0" i="1" smtClean="0">
                          <a:latin typeface="Cambria Math" charset="0"/>
                        </a:rPr>
                        <m:t>𝑤</m:t>
                      </m:r>
                      <m:r>
                        <a:rPr lang="en-US" altLang="zh-CN" sz="3600" b="0" i="1" smtClean="0">
                          <a:latin typeface="Cambria Math" charset="0"/>
                        </a:rPr>
                        <m:t>(</m:t>
                      </m:r>
                      <m:r>
                        <a:rPr lang="en-US" altLang="zh-CN" sz="3600" b="0" i="1" smtClean="0">
                          <a:latin typeface="Cambria Math" charset="0"/>
                        </a:rPr>
                        <m:t>𝑧</m:t>
                      </m:r>
                      <m:r>
                        <a:rPr lang="en-US" altLang="zh-CN" sz="3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CN" sz="3600" dirty="0">
                  <a:latin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4368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63913" y="20845463"/>
                <a:ext cx="13138150" cy="4580741"/>
              </a:xfrm>
              <a:prstGeom prst="rect">
                <a:avLst/>
              </a:prstGeom>
              <a:blipFill rotWithShape="0">
                <a:blip r:embed="rId10"/>
                <a:stretch>
                  <a:fillRect l="-1392" t="-1465" b="-604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69" name="Rectangle 125"/>
          <p:cNvSpPr>
            <a:spLocks noChangeArrowheads="1"/>
          </p:cNvSpPr>
          <p:nvPr/>
        </p:nvSpPr>
        <p:spPr bwMode="auto">
          <a:xfrm>
            <a:off x="15182850" y="25638032"/>
            <a:ext cx="52673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6600" b="1">
                <a:solidFill>
                  <a:srgbClr val="652D89"/>
                </a:solidFill>
                <a:latin typeface="Helvetica" panose="020B0604020202020204" pitchFamily="34" charset="0"/>
              </a:rPr>
              <a:t>Experiments</a:t>
            </a:r>
            <a:endParaRPr lang="en-US" altLang="zh-CN" sz="6600" b="1">
              <a:latin typeface="Helvetica" panose="020B0604020202020204" pitchFamily="34" charset="0"/>
            </a:endParaRPr>
          </a:p>
        </p:txBody>
      </p:sp>
      <p:sp>
        <p:nvSpPr>
          <p:cNvPr id="14370" name="TextBox 126"/>
          <p:cNvSpPr txBox="1">
            <a:spLocks noChangeArrowheads="1"/>
          </p:cNvSpPr>
          <p:nvPr/>
        </p:nvSpPr>
        <p:spPr bwMode="auto">
          <a:xfrm>
            <a:off x="15289213" y="26719850"/>
            <a:ext cx="16081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b="1" dirty="0">
                <a:latin typeface="Helvetica" panose="020B0604020202020204" pitchFamily="34" charset="0"/>
              </a:rPr>
              <a:t>Setup</a:t>
            </a:r>
          </a:p>
        </p:txBody>
      </p:sp>
      <p:sp>
        <p:nvSpPr>
          <p:cNvPr id="14371" name="TextBox 127"/>
          <p:cNvSpPr txBox="1">
            <a:spLocks noChangeArrowheads="1"/>
          </p:cNvSpPr>
          <p:nvPr/>
        </p:nvSpPr>
        <p:spPr bwMode="auto">
          <a:xfrm>
            <a:off x="15289213" y="35821938"/>
            <a:ext cx="2038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b="1">
                <a:latin typeface="Helvetica" panose="020B0604020202020204" pitchFamily="34" charset="0"/>
              </a:rPr>
              <a:t>Results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5998825" y="27393901"/>
            <a:ext cx="13925550" cy="8428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3600" b="1" dirty="0">
                <a:latin typeface="Helvetica" charset="0"/>
                <a:ea typeface="Helvetica" charset="0"/>
                <a:cs typeface="Helvetica" charset="0"/>
              </a:rPr>
              <a:t>Dataset: </a:t>
            </a:r>
            <a:r>
              <a:rPr lang="en-US" sz="3600" dirty="0" err="1">
                <a:latin typeface="Helvetica" charset="0"/>
                <a:ea typeface="Helvetica" charset="0"/>
                <a:cs typeface="Helvetica" charset="0"/>
              </a:rPr>
              <a:t>iPinYou</a:t>
            </a:r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 Bidding Logs (64.7M auction samples)</a:t>
            </a:r>
          </a:p>
          <a:p>
            <a:pPr>
              <a:lnSpc>
                <a:spcPts val="5000"/>
              </a:lnSpc>
              <a:defRPr/>
            </a:pPr>
            <a:r>
              <a:rPr lang="en-US" sz="3600" b="1" dirty="0">
                <a:latin typeface="Helvetica" charset="0"/>
                <a:ea typeface="Helvetica" charset="0"/>
                <a:cs typeface="Helvetica" charset="0"/>
              </a:rPr>
              <a:t>Metrics</a:t>
            </a:r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: to measure the error between the forecasted distributions with the true one.</a:t>
            </a:r>
          </a:p>
          <a:p>
            <a:pPr marL="1028700" lvl="1" indent="-571500">
              <a:lnSpc>
                <a:spcPts val="5000"/>
              </a:lnSpc>
              <a:buFont typeface="Arial" charset="0"/>
              <a:buChar char="•"/>
              <a:defRPr/>
            </a:pPr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ANLP: Average Negative Log Probability</a:t>
            </a:r>
          </a:p>
          <a:p>
            <a:pPr marL="1028700" lvl="1" indent="-571500">
              <a:lnSpc>
                <a:spcPts val="5000"/>
              </a:lnSpc>
              <a:buFont typeface="Arial" charset="0"/>
              <a:buChar char="•"/>
              <a:defRPr/>
            </a:pPr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KLD: KL-Divergence</a:t>
            </a:r>
          </a:p>
          <a:p>
            <a:pPr>
              <a:lnSpc>
                <a:spcPts val="5000"/>
              </a:lnSpc>
              <a:defRPr/>
            </a:pPr>
            <a:r>
              <a:rPr lang="en-US" altLang="zh-CN" sz="3600" b="1" dirty="0">
                <a:latin typeface="Helvetica" charset="0"/>
                <a:ea typeface="Helvetica" charset="0"/>
                <a:cs typeface="Helvetica" charset="0"/>
              </a:rPr>
              <a:t>Compared</a:t>
            </a:r>
            <a:r>
              <a:rPr lang="zh-CN" altLang="en-US" sz="3600" b="1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3600" b="1" dirty="0">
                <a:latin typeface="Helvetica" charset="0"/>
                <a:ea typeface="Helvetica" charset="0"/>
                <a:cs typeface="Helvetica" charset="0"/>
              </a:rPr>
              <a:t>Models</a:t>
            </a:r>
          </a:p>
          <a:p>
            <a:pPr marL="571500" indent="-571500">
              <a:lnSpc>
                <a:spcPts val="5000"/>
              </a:lnSpc>
              <a:buFont typeface="Arial" charset="0"/>
              <a:buChar char="•"/>
              <a:defRPr/>
            </a:pPr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NM: Normal Model, only make statistics on the winning auctions.</a:t>
            </a:r>
          </a:p>
          <a:p>
            <a:pPr marL="571500" indent="-571500">
              <a:lnSpc>
                <a:spcPts val="5000"/>
              </a:lnSpc>
              <a:buFont typeface="Arial" charset="0"/>
              <a:buChar char="•"/>
              <a:defRPr/>
            </a:pPr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SM: Survival Model, additionally utilize the lost auctions.</a:t>
            </a:r>
          </a:p>
          <a:p>
            <a:pPr marL="571500" indent="-571500">
              <a:lnSpc>
                <a:spcPts val="5000"/>
              </a:lnSpc>
              <a:buFont typeface="Arial" charset="0"/>
              <a:buChar char="•"/>
              <a:defRPr/>
            </a:pPr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MM: Linear Mixture Model, implemented as KDD 2015 paper.</a:t>
            </a:r>
          </a:p>
          <a:p>
            <a:pPr marL="571500" indent="-571500">
              <a:lnSpc>
                <a:spcPts val="5000"/>
              </a:lnSpc>
              <a:buFont typeface="Arial" charset="0"/>
              <a:buChar char="•"/>
              <a:defRPr/>
            </a:pPr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NTM: Normal Tree Model, forecast the bid landscape using only tree model. </a:t>
            </a:r>
          </a:p>
          <a:p>
            <a:pPr marL="571500" indent="-571500">
              <a:lnSpc>
                <a:spcPts val="5000"/>
              </a:lnSpc>
              <a:buFont typeface="Arial" charset="0"/>
              <a:buChar char="•"/>
              <a:defRPr/>
            </a:pPr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STM: Survival Tree Model, the proposed tree Model with survival analysis.</a:t>
            </a:r>
          </a:p>
        </p:txBody>
      </p:sp>
      <p:pic>
        <p:nvPicPr>
          <p:cNvPr id="14373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2850" y="36585525"/>
            <a:ext cx="14720887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4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675" y="36117213"/>
            <a:ext cx="5849938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0" name="Group 99"/>
          <p:cNvGrpSpPr/>
          <p:nvPr/>
        </p:nvGrpSpPr>
        <p:grpSpPr>
          <a:xfrm>
            <a:off x="17384256" y="7320196"/>
            <a:ext cx="10485249" cy="5705340"/>
            <a:chOff x="1066800" y="310393"/>
            <a:chExt cx="10485249" cy="5705340"/>
          </a:xfrm>
        </p:grpSpPr>
        <p:grpSp>
          <p:nvGrpSpPr>
            <p:cNvPr id="103" name="组合 10"/>
            <p:cNvGrpSpPr/>
            <p:nvPr/>
          </p:nvGrpSpPr>
          <p:grpSpPr>
            <a:xfrm>
              <a:off x="1226588" y="310393"/>
              <a:ext cx="10325461" cy="4089633"/>
              <a:chOff x="1429788" y="310392"/>
              <a:chExt cx="10325461" cy="4089633"/>
            </a:xfrm>
          </p:grpSpPr>
          <p:pic>
            <p:nvPicPr>
              <p:cNvPr id="114" name="图片 4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01999" y="844435"/>
                <a:ext cx="6953250" cy="3555590"/>
              </a:xfrm>
              <a:prstGeom prst="rect">
                <a:avLst/>
              </a:prstGeom>
            </p:spPr>
          </p:pic>
          <p:pic>
            <p:nvPicPr>
              <p:cNvPr id="120" name="图片 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29788" y="310392"/>
                <a:ext cx="3137156" cy="2884332"/>
              </a:xfrm>
              <a:prstGeom prst="rect">
                <a:avLst/>
              </a:prstGeom>
            </p:spPr>
          </p:pic>
          <p:cxnSp>
            <p:nvCxnSpPr>
              <p:cNvPr id="121" name="直接箭头连接符 8"/>
              <p:cNvCxnSpPr/>
              <p:nvPr/>
            </p:nvCxnSpPr>
            <p:spPr>
              <a:xfrm flipV="1">
                <a:off x="4566944" y="1040236"/>
                <a:ext cx="2773423" cy="2516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直接箭头连接符 17"/>
            <p:cNvCxnSpPr/>
            <p:nvPr/>
          </p:nvCxnSpPr>
          <p:spPr>
            <a:xfrm flipH="1">
              <a:off x="4340442" y="4250267"/>
              <a:ext cx="807291" cy="454692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0" name="Chart 10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21998678"/>
                </p:ext>
              </p:extLst>
            </p:nvPr>
          </p:nvGraphicFramePr>
          <p:xfrm>
            <a:off x="1066800" y="3394184"/>
            <a:ext cx="3273641" cy="26215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4"/>
            </a:graphicData>
          </a:graphic>
        </p:graphicFrame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11242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4C67"/>
        </a:solidFill>
        <a:ln w="76200" cap="sq">
          <a:solidFill>
            <a:srgbClr val="969696"/>
          </a:solidFill>
          <a:round/>
          <a:headEnd/>
          <a:tailEnd/>
        </a:ln>
      </a:spPr>
      <a:bodyPr anchor="ctr"/>
      <a:lstStyle>
        <a:defPPr>
          <a:defRPr sz="6600" b="1" dirty="0">
            <a:solidFill>
              <a:schemeClr val="bg1"/>
            </a:solidFill>
            <a:ea typeface="Verdana" pitchFamily="34" charset="0"/>
            <a:cs typeface="Arial" charset="0"/>
          </a:defRPr>
        </a:defPPr>
      </a:lstStyle>
    </a:spDef>
    <a:lnDef>
      <a:spPr bwMode="auto"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25232</TotalTime>
  <Words>374</Words>
  <Application>Microsoft Office PowerPoint</Application>
  <PresentationFormat>自定义</PresentationFormat>
  <Paragraphs>81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Helvetica</vt:lpstr>
      <vt:lpstr>Times New Roman</vt:lpstr>
      <vt:lpstr>Default Design</vt:lpstr>
      <vt:lpstr>PowerPoint 演示文稿</vt:lpstr>
    </vt:vector>
  </TitlesOfParts>
  <Company>University of Cambridge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Koerber</dc:creator>
  <cp:lastModifiedBy>扬天 张</cp:lastModifiedBy>
  <cp:revision>684</cp:revision>
  <cp:lastPrinted>2016-07-04T05:07:13Z</cp:lastPrinted>
  <dcterms:created xsi:type="dcterms:W3CDTF">2000-02-09T12:19:10Z</dcterms:created>
  <dcterms:modified xsi:type="dcterms:W3CDTF">2021-05-07T14:27:30Z</dcterms:modified>
</cp:coreProperties>
</file>