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30279975" cy="42808525"/>
  <p:notesSz cx="6668770" cy="992632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 userDrawn="1">
          <p15:clr>
            <a:srgbClr val="A4A3A4"/>
          </p15:clr>
        </p15:guide>
        <p15:guide id="2" orient="horz" pos="25705" userDrawn="1">
          <p15:clr>
            <a:srgbClr val="A4A3A4"/>
          </p15:clr>
        </p15:guide>
        <p15:guide id="3" orient="horz" pos="3446" userDrawn="1">
          <p15:clr>
            <a:srgbClr val="A4A3A4"/>
          </p15:clr>
        </p15:guide>
        <p15:guide id="4" orient="horz" pos="26331" userDrawn="1">
          <p15:clr>
            <a:srgbClr val="A4A3A4"/>
          </p15:clr>
        </p15:guide>
        <p15:guide id="5" orient="horz" pos="2494" userDrawn="1">
          <p15:clr>
            <a:srgbClr val="A4A3A4"/>
          </p15:clr>
        </p15:guide>
        <p15:guide id="6" pos="9719" userDrawn="1">
          <p15:clr>
            <a:srgbClr val="A4A3A4"/>
          </p15:clr>
        </p15:guide>
        <p15:guide id="7" pos="9157" userDrawn="1">
          <p15:clr>
            <a:srgbClr val="A4A3A4"/>
          </p15:clr>
        </p15:guide>
        <p15:guide id="8" pos="18395" userDrawn="1">
          <p15:clr>
            <a:srgbClr val="A4A3A4"/>
          </p15:clr>
        </p15:guide>
        <p15:guide id="9" pos="4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652D89"/>
    <a:srgbClr val="D4D5E5"/>
    <a:srgbClr val="D4DFE7"/>
    <a:srgbClr val="006684"/>
    <a:srgbClr val="E3D9CE"/>
    <a:srgbClr val="F26531"/>
    <a:srgbClr val="E3D9DB"/>
    <a:srgbClr val="D11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4" autoAdjust="0"/>
    <p:restoredTop sz="94690"/>
  </p:normalViewPr>
  <p:slideViewPr>
    <p:cSldViewPr snapToGrid="0" showGuides="1">
      <p:cViewPr varScale="1">
        <p:scale>
          <a:sx n="14" d="100"/>
          <a:sy n="14" d="100"/>
        </p:scale>
        <p:origin x="3082" y="110"/>
      </p:cViewPr>
      <p:guideLst>
        <p:guide orient="horz" pos="2165"/>
        <p:guide orient="horz" pos="25705"/>
        <p:guide orient="horz" pos="3446"/>
        <p:guide orient="horz" pos="26331"/>
        <p:guide orient="horz" pos="2494"/>
        <p:guide pos="9719"/>
        <p:guide pos="9157"/>
        <p:guide pos="18395"/>
        <p:guide pos="4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-2704" y="-104"/>
      </p:cViewPr>
      <p:guideLst>
        <p:guide orient="horz" pos="3126"/>
        <p:guide pos="210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665" cy="496809"/>
          </a:xfrm>
          <a:prstGeom prst="rect">
            <a:avLst/>
          </a:prstGeom>
        </p:spPr>
        <p:txBody>
          <a:bodyPr vert="horz" lIns="90999" tIns="45499" rIns="90999" bIns="45499" rtlCol="0"/>
          <a:lstStyle>
            <a:lvl1pPr algn="l">
              <a:defRPr sz="1200"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6866" y="0"/>
            <a:ext cx="2890665" cy="496809"/>
          </a:xfrm>
          <a:prstGeom prst="rect">
            <a:avLst/>
          </a:prstGeom>
        </p:spPr>
        <p:txBody>
          <a:bodyPr vert="horz" wrap="square" lIns="90999" tIns="45499" rIns="90999" bIns="45499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2FF191F4-BEEE-4B59-924D-146E5100186C}" type="datetimeFigureOut">
              <a:rPr lang="en-US" altLang="zh-CN"/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19300" y="744538"/>
            <a:ext cx="263048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999" tIns="45499" rIns="90999" bIns="4549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598" y="4715710"/>
            <a:ext cx="5335893" cy="4466511"/>
          </a:xfrm>
          <a:prstGeom prst="rect">
            <a:avLst/>
          </a:prstGeom>
        </p:spPr>
        <p:txBody>
          <a:bodyPr vert="horz" lIns="90999" tIns="45499" rIns="90999" bIns="45499" rtlCol="0"/>
          <a:lstStyle/>
          <a:p>
            <a:pPr lvl="0"/>
            <a:r>
              <a:rPr lang="en-GB" noProof="0"/>
              <a:t>Click to edit Master text styles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242"/>
            <a:ext cx="2890665" cy="496809"/>
          </a:xfrm>
          <a:prstGeom prst="rect">
            <a:avLst/>
          </a:prstGeom>
        </p:spPr>
        <p:txBody>
          <a:bodyPr vert="horz" lIns="90999" tIns="45499" rIns="90999" bIns="45499" rtlCol="0" anchor="b"/>
          <a:lstStyle>
            <a:lvl1pPr algn="l">
              <a:defRPr sz="1200"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6866" y="9428242"/>
            <a:ext cx="2890665" cy="496809"/>
          </a:xfrm>
          <a:prstGeom prst="rect">
            <a:avLst/>
          </a:prstGeom>
        </p:spPr>
        <p:txBody>
          <a:bodyPr vert="horz" wrap="square" lIns="90999" tIns="45499" rIns="90999" bIns="45499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2EA2E364-9A8E-4FD0-B36A-0540C01E6B6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MS PGothic" panose="020B0600070205080204" pitchFamily="34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>
              <a:ea typeface="MS PGothic" panose="020B0600070205080204" pitchFamily="34" charset="-128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38505" indent="-28321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37285" indent="-226695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592580" indent="-226695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45970" indent="-226695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499995" indent="-22669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53385" indent="-22669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06775" indent="-22669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60800" indent="-22669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E156ED5-749F-4B66-B0BC-EE2BF5430547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318" y="9405981"/>
            <a:ext cx="36387892" cy="64910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0632" y="17158652"/>
            <a:ext cx="29967260" cy="7738216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4A3FD-1BC9-43FB-9524-2A6E391B04DC}" type="slidenum">
              <a:rPr lang="en-GB" altLang="zh-CN"/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969A1-6B96-45F9-956E-1D0AC2B68042}" type="slidenum">
              <a:rPr lang="en-GB" altLang="zh-CN"/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502046" y="2691553"/>
            <a:ext cx="9096165" cy="242239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0318" y="2691553"/>
            <a:ext cx="27136624" cy="242239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92FCC-E168-49FB-BAC6-A03D1C9AB273}" type="slidenum">
              <a:rPr lang="en-GB" altLang="zh-CN"/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A9472-1EDC-4E78-B626-E8963B4DFD4F}" type="slidenum">
              <a:rPr lang="en-GB" altLang="zh-CN"/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578" y="19457251"/>
            <a:ext cx="36387892" cy="6013939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1578" y="12833506"/>
            <a:ext cx="36387892" cy="662374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12ABAC-B4DD-45EC-82EC-C36DD6C4417A}" type="slidenum">
              <a:rPr lang="en-GB" altLang="zh-CN"/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0318" y="8747548"/>
            <a:ext cx="18116394" cy="181679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81816" y="8747548"/>
            <a:ext cx="18116395" cy="181679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7D6C8-A081-4C67-909C-F5764EAE005C}" type="slidenum">
              <a:rPr lang="en-GB" altLang="zh-CN"/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751" y="1213040"/>
            <a:ext cx="38527026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0749" y="6777512"/>
            <a:ext cx="18914531" cy="28256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0749" y="9603116"/>
            <a:ext cx="18914531" cy="17445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46783" y="6777512"/>
            <a:ext cx="18920994" cy="282560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46783" y="9603116"/>
            <a:ext cx="18920994" cy="174451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FDE04-0147-494D-B9B4-666AC12382F0}" type="slidenum">
              <a:rPr lang="en-GB" altLang="zh-CN"/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AEFDD-A041-40DE-8F3E-026A5D412433}" type="slidenum">
              <a:rPr lang="en-GB" altLang="zh-CN"/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C1C43-DB4D-4DCF-BEF4-6AC3F85D9F09}" type="slidenum">
              <a:rPr lang="en-GB" altLang="zh-CN"/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0751" y="1205154"/>
            <a:ext cx="14083707" cy="51307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6621" y="1205155"/>
            <a:ext cx="23931156" cy="2584311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0751" y="6335927"/>
            <a:ext cx="14083707" cy="207123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98C72-8830-4B4E-8C2A-4C7388F748C9}" type="slidenum">
              <a:rPr lang="en-GB" altLang="zh-CN"/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125" y="21195984"/>
            <a:ext cx="25685760" cy="250230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90125" y="2706011"/>
            <a:ext cx="25685760" cy="18167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0125" y="23698287"/>
            <a:ext cx="25685760" cy="355369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EDF52-2A7D-40F9-8B51-AF015698430D}" type="slidenum">
              <a:rPr lang="en-GB" altLang="zh-CN"/>
            </a:fld>
            <a:endParaRPr lang="en-GB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0125" y="3803650"/>
            <a:ext cx="25739725" cy="713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49187" tIns="224596" rIns="449187" bIns="224596" numCol="1" anchor="ctr" anchorCtr="0" compatLnSpc="1"/>
          <a:lstStyle/>
          <a:p>
            <a:pPr lvl="0"/>
            <a:r>
              <a:rPr lang="en-GB" altLang="zh-CN"/>
              <a:t>Click to edit Master title style</a:t>
            </a:r>
            <a:endParaRPr lang="en-GB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25" y="12366625"/>
            <a:ext cx="25739725" cy="256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49187" tIns="224596" rIns="449187" bIns="224596" numCol="1" anchor="t" anchorCtr="0" compatLnSpc="1"/>
          <a:lstStyle/>
          <a:p>
            <a:pPr lvl="0"/>
            <a:r>
              <a:rPr lang="en-GB" altLang="zh-CN"/>
              <a:t>Click to edit Master text styles</a:t>
            </a:r>
            <a:endParaRPr lang="en-GB" altLang="zh-CN"/>
          </a:p>
          <a:p>
            <a:pPr lvl="1"/>
            <a:r>
              <a:rPr lang="en-GB" altLang="zh-CN"/>
              <a:t>Second level</a:t>
            </a:r>
            <a:endParaRPr lang="en-GB" altLang="zh-CN"/>
          </a:p>
          <a:p>
            <a:pPr lvl="2"/>
            <a:r>
              <a:rPr lang="en-GB" altLang="zh-CN"/>
              <a:t>Third level</a:t>
            </a:r>
            <a:endParaRPr lang="en-GB" altLang="zh-CN"/>
          </a:p>
          <a:p>
            <a:pPr lvl="3"/>
            <a:r>
              <a:rPr lang="en-GB" altLang="zh-CN"/>
              <a:t>Fourth level</a:t>
            </a:r>
            <a:endParaRPr lang="en-GB" altLang="zh-CN"/>
          </a:p>
          <a:p>
            <a:pPr lvl="4"/>
            <a:r>
              <a:rPr lang="en-GB" altLang="zh-CN"/>
              <a:t>Fifth level</a:t>
            </a:r>
            <a:endParaRPr lang="en-GB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25" y="39004875"/>
            <a:ext cx="6308725" cy="28527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449187" tIns="224596" rIns="449187" bIns="224596" numCol="1" anchor="t" anchorCtr="0" compatLnSpc="1"/>
          <a:lstStyle>
            <a:lvl1pPr eaLnBrk="1" hangingPunct="1">
              <a:defRPr sz="70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5738" y="39004875"/>
            <a:ext cx="9588500" cy="28527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449187" tIns="224596" rIns="449187" bIns="224596" numCol="1" anchor="t" anchorCtr="0" compatLnSpc="1"/>
          <a:lstStyle>
            <a:lvl1pPr algn="ctr" eaLnBrk="1" hangingPunct="1">
              <a:defRPr sz="7000">
                <a:latin typeface="Times New Roman" panose="0202060305040502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1125" y="39004875"/>
            <a:ext cx="6308725" cy="28527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449187" tIns="224596" rIns="449187" bIns="224596" numCol="1" anchor="t" anchorCtr="0" compatLnSpc="1"/>
          <a:lstStyle>
            <a:lvl1pPr algn="r" eaLnBrk="1" hangingPunct="1">
              <a:defRPr sz="700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77F553CB-4169-495F-BA4E-447912B75DDA}" type="slidenum">
              <a:rPr lang="en-GB" altLang="zh-CN"/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1355" rtl="0" eaLnBrk="0" fontAlgn="base" hangingPunct="0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defTabSz="4491355" rtl="0" eaLnBrk="0" fontAlgn="base" hangingPunct="0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Times New Roman" panose="02020603050405020304" pitchFamily="18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defTabSz="4491355" rtl="0" eaLnBrk="0" fontAlgn="base" hangingPunct="0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Times New Roman" panose="02020603050405020304" pitchFamily="18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defTabSz="4491355" rtl="0" eaLnBrk="0" fontAlgn="base" hangingPunct="0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Times New Roman" panose="02020603050405020304" pitchFamily="18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defTabSz="4491355" rtl="0" eaLnBrk="0" fontAlgn="base" hangingPunct="0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Times New Roman" panose="02020603050405020304" pitchFamily="18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defTabSz="4491355" rtl="0" fontAlgn="base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Times New Roman" panose="02020603050405020304" pitchFamily="18" charset="0"/>
        </a:defRPr>
      </a:lvl6pPr>
      <a:lvl7pPr marL="914400" algn="ctr" defTabSz="4491355" rtl="0" fontAlgn="base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defTabSz="4491355" rtl="0" fontAlgn="base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defTabSz="4491355" rtl="0" fontAlgn="base">
        <a:spcBef>
          <a:spcPct val="0"/>
        </a:spcBef>
        <a:spcAft>
          <a:spcPct val="0"/>
        </a:spcAft>
        <a:defRPr sz="216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1682750" indent="-1682750" algn="l" defTabSz="4491355" rtl="0" eaLnBrk="0" fontAlgn="base" hangingPunct="0">
        <a:spcBef>
          <a:spcPct val="20000"/>
        </a:spcBef>
        <a:spcAft>
          <a:spcPct val="0"/>
        </a:spcAft>
        <a:buChar char="•"/>
        <a:defRPr sz="155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3649980" indent="-1400175" algn="l" defTabSz="4491355" rtl="0" eaLnBrk="0" fontAlgn="base" hangingPunct="0">
        <a:spcBef>
          <a:spcPct val="20000"/>
        </a:spcBef>
        <a:spcAft>
          <a:spcPct val="0"/>
        </a:spcAft>
        <a:buChar char="–"/>
        <a:defRPr sz="136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5615305" indent="-1123950" algn="l" defTabSz="4491355" rtl="0" eaLnBrk="0" fontAlgn="base" hangingPunct="0">
        <a:spcBef>
          <a:spcPct val="20000"/>
        </a:spcBef>
        <a:spcAft>
          <a:spcPct val="0"/>
        </a:spcAft>
        <a:buChar char="•"/>
        <a:defRPr sz="1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7864475" indent="-1125855" algn="l" defTabSz="4491355" rtl="0" eaLnBrk="0" fontAlgn="base" hangingPunct="0">
        <a:spcBef>
          <a:spcPct val="20000"/>
        </a:spcBef>
        <a:spcAft>
          <a:spcPct val="0"/>
        </a:spcAft>
        <a:buChar char="–"/>
        <a:defRPr sz="99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0106025" indent="-1125855" algn="l" defTabSz="4491355" rtl="0" eaLnBrk="0" fontAlgn="base" hangingPunct="0">
        <a:spcBef>
          <a:spcPct val="20000"/>
        </a:spcBef>
        <a:spcAft>
          <a:spcPct val="0"/>
        </a:spcAft>
        <a:buChar char="»"/>
        <a:defRPr sz="99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10563860" indent="-1125855" algn="l" defTabSz="4491355" rtl="0" fontAlgn="base">
        <a:spcBef>
          <a:spcPct val="20000"/>
        </a:spcBef>
        <a:spcAft>
          <a:spcPct val="0"/>
        </a:spcAft>
        <a:buChar char="»"/>
        <a:defRPr sz="9900">
          <a:solidFill>
            <a:schemeClr val="tx1"/>
          </a:solidFill>
          <a:latin typeface="+mn-lt"/>
        </a:defRPr>
      </a:lvl6pPr>
      <a:lvl7pPr marL="11021060" indent="-1125855" algn="l" defTabSz="4491355" rtl="0" fontAlgn="base">
        <a:spcBef>
          <a:spcPct val="20000"/>
        </a:spcBef>
        <a:spcAft>
          <a:spcPct val="0"/>
        </a:spcAft>
        <a:buChar char="»"/>
        <a:defRPr sz="9900">
          <a:solidFill>
            <a:schemeClr val="tx1"/>
          </a:solidFill>
          <a:latin typeface="+mn-lt"/>
        </a:defRPr>
      </a:lvl7pPr>
      <a:lvl8pPr marL="11478260" indent="-1125855" algn="l" defTabSz="4491355" rtl="0" fontAlgn="base">
        <a:spcBef>
          <a:spcPct val="20000"/>
        </a:spcBef>
        <a:spcAft>
          <a:spcPct val="0"/>
        </a:spcAft>
        <a:buChar char="»"/>
        <a:defRPr sz="9900">
          <a:solidFill>
            <a:schemeClr val="tx1"/>
          </a:solidFill>
          <a:latin typeface="+mn-lt"/>
        </a:defRPr>
      </a:lvl8pPr>
      <a:lvl9pPr marL="11935460" indent="-1125855" algn="l" defTabSz="4491355" rtl="0" fontAlgn="base">
        <a:spcBef>
          <a:spcPct val="20000"/>
        </a:spcBef>
        <a:spcAft>
          <a:spcPct val="0"/>
        </a:spcAft>
        <a:buChar char="»"/>
        <a:defRPr sz="9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5" Type="http://schemas.openxmlformats.org/officeDocument/2006/relationships/notesSlide" Target="../notesSlides/notesSlide1.x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81"/>
          <p:cNvSpPr txBox="1">
            <a:spLocks noChangeArrowheads="1"/>
          </p:cNvSpPr>
          <p:nvPr/>
        </p:nvSpPr>
        <p:spPr bwMode="auto">
          <a:xfrm>
            <a:off x="0" y="41784588"/>
            <a:ext cx="30279975" cy="1125537"/>
          </a:xfrm>
          <a:prstGeom prst="rect">
            <a:avLst/>
          </a:prstGeom>
          <a:solidFill>
            <a:srgbClr val="652D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defTabSz="916305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6305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6305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6305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6305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630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zh-CN" sz="5400">
              <a:solidFill>
                <a:srgbClr val="D11242"/>
              </a:solidFill>
              <a:latin typeface="Helvetica" panose="020B0604020202020204" pitchFamily="34" charset="0"/>
            </a:endParaRPr>
          </a:p>
        </p:txBody>
      </p:sp>
      <p:sp>
        <p:nvSpPr>
          <p:cNvPr id="14339" name="Rectangle 9"/>
          <p:cNvSpPr>
            <a:spLocks noChangeArrowheads="1"/>
          </p:cNvSpPr>
          <p:nvPr/>
        </p:nvSpPr>
        <p:spPr bwMode="auto">
          <a:xfrm>
            <a:off x="771525" y="41817925"/>
            <a:ext cx="218074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zh-CN" sz="5400">
                <a:solidFill>
                  <a:schemeClr val="bg1"/>
                </a:solidFill>
                <a:latin typeface="Helvetica" panose="020B0604020202020204" pitchFamily="34" charset="0"/>
              </a:rPr>
              <a:t>Apex Data </a:t>
            </a:r>
            <a:r>
              <a:rPr lang="en-US" altLang="zh-CN" sz="5400">
                <a:solidFill>
                  <a:schemeClr val="bg1"/>
                </a:solidFill>
                <a:latin typeface="Helvetica" panose="020B0604020202020204" pitchFamily="34" charset="0"/>
              </a:rPr>
              <a:t>&amp; Knowledge Management Lab</a:t>
            </a:r>
            <a:endParaRPr lang="en-GB" altLang="zh-CN" sz="540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22783800" y="41800463"/>
            <a:ext cx="69691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5400">
                <a:solidFill>
                  <a:schemeClr val="bg1"/>
                </a:solidFill>
                <a:latin typeface="Helvetica" panose="020B0604020202020204" pitchFamily="34" charset="0"/>
              </a:rPr>
              <a:t>http://</a:t>
            </a:r>
            <a:r>
              <a:rPr lang="en-GB" altLang="zh-CN" sz="5400">
                <a:solidFill>
                  <a:schemeClr val="bg1"/>
                </a:solidFill>
                <a:latin typeface="Helvetica" panose="020B0604020202020204" pitchFamily="34" charset="0"/>
              </a:rPr>
              <a:t>apex.sjtu.edu.cn</a:t>
            </a:r>
            <a:endParaRPr lang="en-GB" altLang="zh-CN" sz="540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grpSp>
        <p:nvGrpSpPr>
          <p:cNvPr id="14341" name="Group 2"/>
          <p:cNvGrpSpPr/>
          <p:nvPr/>
        </p:nvGrpSpPr>
        <p:grpSpPr bwMode="auto">
          <a:xfrm>
            <a:off x="676275" y="4841875"/>
            <a:ext cx="13860463" cy="1258888"/>
            <a:chOff x="676274" y="11468100"/>
            <a:chExt cx="13860464" cy="1258493"/>
          </a:xfrm>
        </p:grpSpPr>
        <p:sp>
          <p:nvSpPr>
            <p:cNvPr id="3199" name="Rectangle 249"/>
            <p:cNvSpPr>
              <a:spLocks noChangeArrowheads="1"/>
            </p:cNvSpPr>
            <p:nvPr/>
          </p:nvSpPr>
          <p:spPr bwMode="auto">
            <a:xfrm>
              <a:off x="676274" y="11618866"/>
              <a:ext cx="10636251" cy="11077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zh-CN" sz="6600" b="1" dirty="0">
                  <a:solidFill>
                    <a:srgbClr val="652D89"/>
                  </a:solidFill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</a:rPr>
                <a:t>Background</a:t>
              </a:r>
              <a:endParaRPr lang="en-US" altLang="zh-CN" sz="6600" b="1" dirty="0">
                <a:solidFill>
                  <a:srgbClr val="652D89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14432" name="Straight Connector 6"/>
            <p:cNvCxnSpPr>
              <a:cxnSpLocks noChangeShapeType="1"/>
            </p:cNvCxnSpPr>
            <p:nvPr/>
          </p:nvCxnSpPr>
          <p:spPr bwMode="auto">
            <a:xfrm>
              <a:off x="777875" y="11468100"/>
              <a:ext cx="13758863" cy="0"/>
            </a:xfrm>
            <a:prstGeom prst="line">
              <a:avLst/>
            </a:prstGeom>
            <a:noFill/>
            <a:ln w="12700">
              <a:solidFill>
                <a:srgbClr val="652D8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4430" name="Straight Connector 6"/>
          <p:cNvCxnSpPr>
            <a:cxnSpLocks noChangeShapeType="1"/>
          </p:cNvCxnSpPr>
          <p:nvPr/>
        </p:nvCxnSpPr>
        <p:spPr bwMode="auto">
          <a:xfrm>
            <a:off x="15429230" y="4822190"/>
            <a:ext cx="13773150" cy="13970"/>
          </a:xfrm>
          <a:prstGeom prst="line">
            <a:avLst/>
          </a:prstGeom>
          <a:noFill/>
          <a:ln w="12700">
            <a:solidFill>
              <a:srgbClr val="652D8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3" name="TextBox 3"/>
          <p:cNvSpPr txBox="1">
            <a:spLocks noChangeArrowheads="1"/>
          </p:cNvSpPr>
          <p:nvPr/>
        </p:nvSpPr>
        <p:spPr bwMode="auto">
          <a:xfrm>
            <a:off x="-36563300" y="13154025"/>
            <a:ext cx="18415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zh-CN">
              <a:latin typeface="Helvetica" panose="020B0604020202020204" pitchFamily="34" charset="0"/>
            </a:endParaRPr>
          </a:p>
        </p:txBody>
      </p:sp>
      <p:sp>
        <p:nvSpPr>
          <p:cNvPr id="3083" name="Rectangle 6"/>
          <p:cNvSpPr>
            <a:spLocks noChangeArrowheads="1"/>
          </p:cNvSpPr>
          <p:nvPr/>
        </p:nvSpPr>
        <p:spPr bwMode="auto">
          <a:xfrm>
            <a:off x="0" y="0"/>
            <a:ext cx="30279975" cy="4098925"/>
          </a:xfrm>
          <a:prstGeom prst="rect">
            <a:avLst/>
          </a:prstGeom>
          <a:solidFill>
            <a:srgbClr val="652D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 altLang="zh-CN" sz="6600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3084" name="TextBox 26"/>
          <p:cNvSpPr txBox="1">
            <a:spLocks noChangeArrowheads="1"/>
          </p:cNvSpPr>
          <p:nvPr/>
        </p:nvSpPr>
        <p:spPr bwMode="auto">
          <a:xfrm>
            <a:off x="676275" y="214313"/>
            <a:ext cx="22490113" cy="209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7800"/>
              </a:lnSpc>
              <a:defRPr/>
            </a:pPr>
            <a:r>
              <a:rPr lang="en-US" altLang="zh-CN" sz="7200" b="1" dirty="0">
                <a:solidFill>
                  <a:schemeClr val="bg1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Fulfilling the Potential of Crossformer with Feature</a:t>
            </a:r>
            <a:endParaRPr lang="en-US" altLang="zh-CN" sz="7200" b="1" dirty="0">
              <a:solidFill>
                <a:schemeClr val="bg1"/>
              </a:solidFill>
              <a:latin typeface="Helvetica" panose="020B0604020202020204" pitchFamily="34" charset="0"/>
              <a:ea typeface="Helvetica" panose="020B0604020202020204" pitchFamily="34" charset="0"/>
              <a:cs typeface="Helvetica" panose="020B0604020202020204" pitchFamily="34" charset="0"/>
            </a:endParaRPr>
          </a:p>
          <a:p>
            <a:pPr eaLnBrk="1" hangingPunct="1">
              <a:lnSpc>
                <a:spcPts val="7800"/>
              </a:lnSpc>
              <a:defRPr/>
            </a:pPr>
            <a:r>
              <a:rPr lang="en-US" altLang="zh-CN" sz="7200" b="1" dirty="0">
                <a:solidFill>
                  <a:schemeClr val="bg1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rPr>
              <a:t>Engineering: </a:t>
            </a:r>
            <a:r>
              <a:rPr lang="en-US" altLang="zh-CN" sz="7200" b="1" dirty="0">
                <a:solidFill>
                  <a:schemeClr val="bg1"/>
                </a:solidFill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Integrate Decomposition Method</a:t>
            </a:r>
            <a:endParaRPr lang="en-US" altLang="zh-CN" sz="7200" b="1" dirty="0">
              <a:solidFill>
                <a:schemeClr val="bg1"/>
              </a:solidFill>
              <a:latin typeface="Helvetica" panose="020B0604020202020204" pitchFamily="34" charset="0"/>
              <a:ea typeface="宋体" panose="02010600030101010101" pitchFamily="2" charset="-122"/>
              <a:cs typeface="Helvetica" panose="020B0604020202020204" pitchFamily="34" charset="0"/>
            </a:endParaRPr>
          </a:p>
        </p:txBody>
      </p:sp>
      <p:sp>
        <p:nvSpPr>
          <p:cNvPr id="14346" name="Rectangle 6"/>
          <p:cNvSpPr>
            <a:spLocks noChangeArrowheads="1"/>
          </p:cNvSpPr>
          <p:nvPr/>
        </p:nvSpPr>
        <p:spPr bwMode="auto">
          <a:xfrm>
            <a:off x="738188" y="2454275"/>
            <a:ext cx="20727001" cy="732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5000"/>
              </a:lnSpc>
            </a:pPr>
            <a:r>
              <a:rPr lang="en-US" altLang="en-GB" sz="4000" b="1" dirty="0" err="1">
                <a:solidFill>
                  <a:schemeClr val="bg1"/>
                </a:solidFill>
                <a:latin typeface="Helvetica" panose="020B0604020202020204" pitchFamily="34" charset="0"/>
              </a:rPr>
              <a:t>Chenyuan Zhou</a:t>
            </a:r>
            <a:endParaRPr lang="en-US" altLang="en-GB" sz="4000" b="1" dirty="0" err="1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4561" y="517030"/>
            <a:ext cx="5353514" cy="1401166"/>
          </a:xfrm>
          <a:prstGeom prst="rect">
            <a:avLst/>
          </a:prstGeom>
        </p:spPr>
      </p:pic>
      <p:sp>
        <p:nvSpPr>
          <p:cNvPr id="14348" name="TextBox 2"/>
          <p:cNvSpPr txBox="1">
            <a:spLocks noChangeArrowheads="1"/>
          </p:cNvSpPr>
          <p:nvPr/>
        </p:nvSpPr>
        <p:spPr bwMode="auto">
          <a:xfrm>
            <a:off x="777875" y="6205538"/>
            <a:ext cx="622490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4000" b="1">
                <a:latin typeface="Helvetica" panose="020B0604020202020204" pitchFamily="34" charset="0"/>
              </a:rPr>
              <a:t>Seasonal Decomposition</a:t>
            </a:r>
            <a:endParaRPr lang="en-US" altLang="zh-CN" sz="4000" b="1">
              <a:latin typeface="Helvetica" panose="020B0604020202020204" pitchFamily="34" charset="0"/>
            </a:endParaRPr>
          </a:p>
        </p:txBody>
      </p:sp>
      <p:sp>
        <p:nvSpPr>
          <p:cNvPr id="14351" name="TextBox 46"/>
          <p:cNvSpPr txBox="1">
            <a:spLocks noChangeArrowheads="1"/>
          </p:cNvSpPr>
          <p:nvPr/>
        </p:nvSpPr>
        <p:spPr bwMode="auto">
          <a:xfrm>
            <a:off x="777875" y="13368973"/>
            <a:ext cx="323151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4000" b="1">
                <a:latin typeface="Helvetica" panose="020B0604020202020204" pitchFamily="34" charset="0"/>
              </a:rPr>
              <a:t>Crossformer</a:t>
            </a:r>
            <a:endParaRPr lang="en-US" altLang="zh-CN" sz="4000" b="1">
              <a:latin typeface="Helvetica" panose="020B0604020202020204" pitchFamily="34" charset="0"/>
            </a:endParaRPr>
          </a:p>
        </p:txBody>
      </p:sp>
      <p:sp>
        <p:nvSpPr>
          <p:cNvPr id="14357" name="Rectangle 59"/>
          <p:cNvSpPr>
            <a:spLocks noChangeArrowheads="1"/>
          </p:cNvSpPr>
          <p:nvPr/>
        </p:nvSpPr>
        <p:spPr bwMode="auto">
          <a:xfrm>
            <a:off x="777875" y="19976783"/>
            <a:ext cx="20542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6600" b="1">
                <a:solidFill>
                  <a:srgbClr val="652D89"/>
                </a:solidFill>
                <a:latin typeface="Helvetica" panose="020B0604020202020204" pitchFamily="34" charset="0"/>
              </a:rPr>
              <a:t>Task</a:t>
            </a:r>
            <a:endParaRPr lang="en-US" altLang="zh-CN" sz="6600" b="1">
              <a:solidFill>
                <a:srgbClr val="652D89"/>
              </a:solidFill>
              <a:latin typeface="Helvetica" panose="020B0604020202020204" pitchFamily="34" charset="0"/>
            </a:endParaRPr>
          </a:p>
        </p:txBody>
      </p:sp>
      <p:sp>
        <p:nvSpPr>
          <p:cNvPr id="14358" name="TextBox 60"/>
          <p:cNvSpPr txBox="1">
            <a:spLocks noChangeArrowheads="1"/>
          </p:cNvSpPr>
          <p:nvPr/>
        </p:nvSpPr>
        <p:spPr bwMode="auto">
          <a:xfrm>
            <a:off x="897255" y="28639135"/>
            <a:ext cx="1315402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4000">
                <a:latin typeface="Helvetica" panose="020B0604020202020204" pitchFamily="34" charset="0"/>
              </a:rPr>
              <a:t>Forecast the ETTh dataset, with 7 related features.</a:t>
            </a:r>
            <a:endParaRPr lang="en-US" altLang="zh-CN" sz="4000">
              <a:latin typeface="Helvetica" panose="020B0604020202020204" pitchFamily="34" charset="0"/>
            </a:endParaRPr>
          </a:p>
        </p:txBody>
      </p:sp>
      <p:sp>
        <p:nvSpPr>
          <p:cNvPr id="14359" name="Rectangle 61"/>
          <p:cNvSpPr>
            <a:spLocks noChangeArrowheads="1"/>
          </p:cNvSpPr>
          <p:nvPr/>
        </p:nvSpPr>
        <p:spPr bwMode="auto">
          <a:xfrm>
            <a:off x="676275" y="29572268"/>
            <a:ext cx="470535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6600" b="1">
                <a:solidFill>
                  <a:srgbClr val="652D89"/>
                </a:solidFill>
                <a:latin typeface="Helvetica" panose="020B0604020202020204" pitchFamily="34" charset="0"/>
              </a:rPr>
              <a:t>Challenges</a:t>
            </a:r>
            <a:endParaRPr lang="en-US" altLang="zh-CN" sz="6600" b="1">
              <a:solidFill>
                <a:srgbClr val="652D89"/>
              </a:solidFill>
              <a:latin typeface="Helvetica" panose="020B0604020202020204" pitchFamily="34" charset="0"/>
            </a:endParaRPr>
          </a:p>
        </p:txBody>
      </p:sp>
      <p:sp>
        <p:nvSpPr>
          <p:cNvPr id="14360" name="TextBox 62"/>
          <p:cNvSpPr txBox="1">
            <a:spLocks noChangeArrowheads="1"/>
          </p:cNvSpPr>
          <p:nvPr/>
        </p:nvSpPr>
        <p:spPr bwMode="auto">
          <a:xfrm>
            <a:off x="1101725" y="30716855"/>
            <a:ext cx="14187488" cy="3938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5000"/>
              </a:lnSpc>
            </a:pPr>
            <a:r>
              <a:rPr lang="en-US" altLang="zh-CN" sz="3600" b="1" dirty="0">
                <a:latin typeface="Helvetica" panose="020B0604020202020204" pitchFamily="34" charset="0"/>
              </a:rPr>
              <a:t>Serial Prediction: </a:t>
            </a:r>
            <a:r>
              <a:rPr lang="en-US" altLang="zh-CN" sz="3600" dirty="0">
                <a:latin typeface="Helvetica" panose="020B0604020202020204" pitchFamily="34" charset="0"/>
              </a:rPr>
              <a:t>strong noise and uncertainty cause overfitting, especially training transformer based model with limited data.</a:t>
            </a:r>
            <a:endParaRPr lang="en-US" altLang="zh-CN" sz="3600" dirty="0">
              <a:latin typeface="Helvetica" panose="020B0604020202020204" pitchFamily="34" charset="0"/>
            </a:endParaRPr>
          </a:p>
          <a:p>
            <a:pPr>
              <a:lnSpc>
                <a:spcPts val="5000"/>
              </a:lnSpc>
            </a:pPr>
            <a:r>
              <a:rPr lang="en-US" altLang="zh-CN" sz="3600" b="1" dirty="0">
                <a:latin typeface="Helvetica" panose="020B0604020202020204" pitchFamily="34" charset="0"/>
              </a:rPr>
              <a:t>Data Feature: </a:t>
            </a:r>
            <a:r>
              <a:rPr lang="en-US" altLang="zh-CN" sz="3600" dirty="0">
                <a:latin typeface="Helvetica" panose="020B0604020202020204" pitchFamily="34" charset="0"/>
                <a:sym typeface="+mn-ea"/>
              </a:rPr>
              <a:t>seasonal cyclical fluctuations are complex and there</a:t>
            </a:r>
            <a:endParaRPr lang="en-US" altLang="zh-CN" sz="3600" dirty="0">
              <a:latin typeface="Helvetica" panose="020B0604020202020204" pitchFamily="34" charset="0"/>
              <a:sym typeface="+mn-ea"/>
            </a:endParaRPr>
          </a:p>
          <a:p>
            <a:pPr>
              <a:lnSpc>
                <a:spcPts val="5000"/>
              </a:lnSpc>
            </a:pPr>
            <a:r>
              <a:rPr lang="en-US" altLang="zh-CN" sz="3600" dirty="0">
                <a:latin typeface="Helvetica" panose="020B0604020202020204" pitchFamily="34" charset="0"/>
                <a:sym typeface="+mn-ea"/>
              </a:rPr>
              <a:t>are multiple periods which is hard for model to analyse.</a:t>
            </a:r>
            <a:endParaRPr lang="en-US" altLang="zh-CN" sz="3600" dirty="0">
              <a:latin typeface="Helvetica" panose="020B0604020202020204" pitchFamily="34" charset="0"/>
              <a:sym typeface="+mn-ea"/>
            </a:endParaRPr>
          </a:p>
          <a:p>
            <a:pPr>
              <a:lnSpc>
                <a:spcPts val="5000"/>
              </a:lnSpc>
            </a:pPr>
            <a:r>
              <a:rPr lang="en-US" altLang="zh-CN" sz="3600" b="1" dirty="0">
                <a:latin typeface="Helvetica" panose="020B0604020202020204" pitchFamily="34" charset="0"/>
              </a:rPr>
              <a:t>Unstable Training Process: </a:t>
            </a:r>
            <a:r>
              <a:rPr lang="en-US" altLang="zh-CN" sz="3600" dirty="0">
                <a:latin typeface="Helvetica" panose="020B0604020202020204" pitchFamily="34" charset="0"/>
              </a:rPr>
              <a:t>we find crossformer’s training process on this kind of dataset is unstable with a rather big variance</a:t>
            </a:r>
            <a:endParaRPr lang="en-US" altLang="zh-CN" sz="3600" dirty="0">
              <a:latin typeface="Helvetica" panose="020B0604020202020204" pitchFamily="34" charset="0"/>
            </a:endParaRPr>
          </a:p>
        </p:txBody>
      </p:sp>
      <p:sp>
        <p:nvSpPr>
          <p:cNvPr id="14363" name="TextBox 93"/>
          <p:cNvSpPr txBox="1">
            <a:spLocks noChangeArrowheads="1"/>
          </p:cNvSpPr>
          <p:nvPr/>
        </p:nvSpPr>
        <p:spPr bwMode="auto">
          <a:xfrm>
            <a:off x="15428913" y="6272213"/>
            <a:ext cx="1135253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4000" b="1">
                <a:latin typeface="Helvetica" panose="020B0604020202020204" pitchFamily="34" charset="0"/>
              </a:rPr>
              <a:t>Drift Window Method for Local Decomposition</a:t>
            </a:r>
            <a:endParaRPr lang="en-US" altLang="zh-CN" sz="4000" b="1">
              <a:latin typeface="Helvetica" panose="020B0604020202020204" pitchFamily="34" charset="0"/>
            </a:endParaRPr>
          </a:p>
        </p:txBody>
      </p:sp>
      <p:sp>
        <p:nvSpPr>
          <p:cNvPr id="14364" name="TextBox 94"/>
          <p:cNvSpPr txBox="1">
            <a:spLocks noChangeArrowheads="1"/>
          </p:cNvSpPr>
          <p:nvPr/>
        </p:nvSpPr>
        <p:spPr bwMode="auto">
          <a:xfrm>
            <a:off x="15356076" y="13538993"/>
            <a:ext cx="452056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4000" b="1" dirty="0">
                <a:latin typeface="Helvetica" panose="020B0604020202020204" pitchFamily="34" charset="0"/>
              </a:rPr>
              <a:t>Feature Fine Tune</a:t>
            </a:r>
            <a:endParaRPr lang="en-US" altLang="zh-CN" sz="4000" b="1" dirty="0">
              <a:latin typeface="Helvetica" panose="020B0604020202020204" pitchFamily="34" charset="0"/>
            </a:endParaRPr>
          </a:p>
        </p:txBody>
      </p:sp>
      <p:sp>
        <p:nvSpPr>
          <p:cNvPr id="14367" name="TextBox 123"/>
          <p:cNvSpPr txBox="1">
            <a:spLocks noChangeArrowheads="1"/>
          </p:cNvSpPr>
          <p:nvPr/>
        </p:nvSpPr>
        <p:spPr bwMode="auto">
          <a:xfrm>
            <a:off x="15428913" y="21050884"/>
            <a:ext cx="1087945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4000" b="1">
                <a:latin typeface="Helvetica" panose="020B0604020202020204" pitchFamily="34" charset="0"/>
              </a:rPr>
              <a:t>Hybrid Training Strategy: Multitask Learning</a:t>
            </a:r>
            <a:endParaRPr lang="en-US" altLang="zh-CN" sz="4000" b="1">
              <a:latin typeface="Helvetica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68" name="TextBox 124"/>
              <p:cNvSpPr txBox="1">
                <a:spLocks noChangeArrowheads="1"/>
              </p:cNvSpPr>
              <p:nvPr/>
            </p:nvSpPr>
            <p:spPr bwMode="auto">
              <a:xfrm>
                <a:off x="16063913" y="21773198"/>
                <a:ext cx="13138150" cy="3938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ts val="5000"/>
                  </a:lnSpc>
                </a:pPr>
                <a:r>
                  <a:rPr lang="en-US" altLang="zh-CN" sz="3600" b="1" dirty="0">
                    <a:latin typeface="Helvetica" panose="020B0604020202020204" pitchFamily="34" charset="0"/>
                  </a:rPr>
                  <a:t>Intuition: </a:t>
                </a:r>
                <a:r>
                  <a:rPr lang="en-US" altLang="zh-CN" sz="3600" dirty="0">
                    <a:latin typeface="Helvetica" panose="020B0604020202020204" pitchFamily="34" charset="0"/>
                  </a:rPr>
                  <a:t>Learning to predict the extra feature generated by decomposition may help the model focus on those valuable pattern and information rather than noise. So we carry out a contrast experiment, there are 2 types of loss.</a:t>
                </a:r>
                <a:endParaRPr lang="en-US" altLang="zh-CN" sz="3600" dirty="0">
                  <a:latin typeface="Helvetica" panose="020B0604020202020204" pitchFamily="34" charset="0"/>
                </a:endParaRPr>
              </a:p>
              <a:p>
                <a:pPr marL="571500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</a:pPr>
                <a:endParaRPr lang="en-US" altLang="zh-CN" sz="3600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571500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6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altLang="zh-CN" sz="36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36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36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36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𝑜𝑟𝑖𝑔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36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𝑜𝑟𝑖𝑔</m:t>
                                </m:r>
                              </m:sub>
                            </m:sSub>
                            <m:r>
                              <a:rPr lang="en-US" altLang="zh-CN" sz="36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6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US" altLang="zh-CN" sz="36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sz="3600" i="1" dirty="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𝑒𝑛𝑔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zh-CN" sz="3600" dirty="0">
                  <a:latin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14368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63913" y="21773198"/>
                <a:ext cx="13138150" cy="3938270"/>
              </a:xfrm>
              <a:prstGeom prst="rect">
                <a:avLst/>
              </a:prstGeom>
              <a:blipFill rotWithShape="1">
                <a:blip r:embed="rId2"/>
                <a:stretch>
                  <a:fillRect l="-2" t="-8" r="2" b="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69" name="Rectangle 125"/>
          <p:cNvSpPr>
            <a:spLocks noChangeArrowheads="1"/>
          </p:cNvSpPr>
          <p:nvPr/>
        </p:nvSpPr>
        <p:spPr bwMode="auto">
          <a:xfrm>
            <a:off x="15182850" y="28297412"/>
            <a:ext cx="52673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6600" b="1">
                <a:solidFill>
                  <a:srgbClr val="652D89"/>
                </a:solidFill>
                <a:latin typeface="Helvetica" panose="020B0604020202020204" pitchFamily="34" charset="0"/>
              </a:rPr>
              <a:t>Experiments</a:t>
            </a:r>
            <a:endParaRPr lang="en-US" altLang="zh-CN" sz="6600" b="1">
              <a:latin typeface="Helvetica" panose="020B0604020202020204" pitchFamily="34" charset="0"/>
            </a:endParaRPr>
          </a:p>
        </p:txBody>
      </p:sp>
      <p:sp>
        <p:nvSpPr>
          <p:cNvPr id="14370" name="TextBox 126"/>
          <p:cNvSpPr txBox="1">
            <a:spLocks noChangeArrowheads="1"/>
          </p:cNvSpPr>
          <p:nvPr/>
        </p:nvSpPr>
        <p:spPr bwMode="auto">
          <a:xfrm>
            <a:off x="15289213" y="29362720"/>
            <a:ext cx="16081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4000" b="1" dirty="0">
                <a:latin typeface="Helvetica" panose="020B0604020202020204" pitchFamily="34" charset="0"/>
              </a:rPr>
              <a:t>Setup</a:t>
            </a:r>
            <a:endParaRPr lang="en-US" altLang="zh-CN" sz="4000" b="1" dirty="0">
              <a:latin typeface="Helvetica" panose="020B0604020202020204" pitchFamily="34" charset="0"/>
            </a:endParaRPr>
          </a:p>
        </p:txBody>
      </p:sp>
      <p:sp>
        <p:nvSpPr>
          <p:cNvPr id="14371" name="TextBox 127"/>
          <p:cNvSpPr txBox="1">
            <a:spLocks noChangeArrowheads="1"/>
          </p:cNvSpPr>
          <p:nvPr/>
        </p:nvSpPr>
        <p:spPr bwMode="auto">
          <a:xfrm>
            <a:off x="15428913" y="35257423"/>
            <a:ext cx="2038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4000" b="1">
                <a:latin typeface="Helvetica" panose="020B0604020202020204" pitchFamily="34" charset="0"/>
              </a:rPr>
              <a:t>Results</a:t>
            </a:r>
            <a:endParaRPr lang="en-US" altLang="zh-CN" sz="4000" b="1">
              <a:latin typeface="Helvetica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/>
              <p:cNvSpPr txBox="1"/>
              <p:nvPr/>
            </p:nvSpPr>
            <p:spPr>
              <a:xfrm>
                <a:off x="15998825" y="30036771"/>
                <a:ext cx="13925550" cy="522097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lnSpc>
                    <a:spcPts val="5000"/>
                  </a:lnSpc>
                  <a:defRPr/>
                </a:pPr>
                <a:r>
                  <a:rPr lang="en-US" sz="3600" b="1" dirty="0">
                    <a:latin typeface="Helvetica" panose="020B0604020202020204" pitchFamily="34" charset="0"/>
                    <a:ea typeface="Helvetica" panose="020B0604020202020204" pitchFamily="34" charset="0"/>
                    <a:cs typeface="Helvetica" panose="020B0604020202020204" pitchFamily="34" charset="0"/>
                  </a:rPr>
                  <a:t>Dataset: </a:t>
                </a:r>
                <a:r>
                  <a:rPr lang="en-US" sz="3600" dirty="0" err="1">
                    <a:latin typeface="Helvetica" panose="020B0604020202020204" pitchFamily="34" charset="0"/>
                    <a:ea typeface="Helvetica" panose="020B0604020202020204" pitchFamily="34" charset="0"/>
                    <a:cs typeface="Helvetica" panose="020B0604020202020204" pitchFamily="34" charset="0"/>
                  </a:rPr>
                  <a:t>ETTh1</a:t>
                </a:r>
                <a:r>
                  <a:rPr lang="en-US" sz="3600" dirty="0">
                    <a:latin typeface="Helvetica" panose="020B0604020202020204" pitchFamily="34" charset="0"/>
                    <a:ea typeface="Helvetica" panose="020B0604020202020204" pitchFamily="34" charset="0"/>
                    <a:cs typeface="Helvetica" panose="020B0604020202020204" pitchFamily="34" charset="0"/>
                  </a:rPr>
                  <a:t> (2.4M  7 feature)</a:t>
                </a:r>
                <a:endParaRPr lang="en-US" sz="3600" dirty="0"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lnSpc>
                    <a:spcPts val="5000"/>
                  </a:lnSpc>
                  <a:defRPr/>
                </a:pPr>
                <a:r>
                  <a:rPr lang="en-US" sz="3600" b="1" dirty="0">
                    <a:latin typeface="Helvetica" panose="020B0604020202020204" pitchFamily="34" charset="0"/>
                    <a:ea typeface="Helvetica" panose="020B0604020202020204" pitchFamily="34" charset="0"/>
                    <a:cs typeface="Helvetica" panose="020B0604020202020204" pitchFamily="34" charset="0"/>
                  </a:rPr>
                  <a:t>Metrics</a:t>
                </a:r>
                <a:r>
                  <a:rPr lang="en-US" sz="3600" dirty="0">
                    <a:latin typeface="Helvetica" panose="020B0604020202020204" pitchFamily="34" charset="0"/>
                    <a:ea typeface="Helvetica" panose="020B0604020202020204" pitchFamily="34" charset="0"/>
                    <a:cs typeface="Helvetica" panose="020B0604020202020204" pitchFamily="34" charset="0"/>
                  </a:rPr>
                  <a:t>: to measure the error between the forecasted </a:t>
                </a:r>
                <a:r>
                  <a:rPr lang="en-US" sz="3600" dirty="0">
                    <a:latin typeface="Helvetica" panose="020B0604020202020204" pitchFamily="34" charset="0"/>
                    <a:ea typeface="Helvetica" panose="020B0604020202020204" pitchFamily="34" charset="0"/>
                    <a:cs typeface="Helvetica" panose="020B0604020202020204" pitchFamily="34" charset="0"/>
                  </a:rPr>
                  <a:t>feature values with the truth </a:t>
                </a:r>
                <a:endParaRPr lang="en-US" sz="3600" dirty="0"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1028700" lvl="1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3600" dirty="0">
                    <a:latin typeface="Helvetica" panose="020B0604020202020204" pitchFamily="34" charset="0"/>
                    <a:ea typeface="Helvetica" panose="020B0604020202020204" pitchFamily="34" charset="0"/>
                    <a:cs typeface="Helvetica" panose="020B0604020202020204" pitchFamily="34" charset="0"/>
                  </a:rPr>
                  <a:t>MAE: Mean Absolute Error  </a:t>
                </a:r>
                <a:endParaRPr lang="en-US" altLang="zh-CN" sz="3600" dirty="0"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1028700" lvl="1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3600" dirty="0">
                    <a:latin typeface="Helvetica" panose="020B0604020202020204" pitchFamily="34" charset="0"/>
                    <a:ea typeface="Helvetica" panose="020B0604020202020204" pitchFamily="34" charset="0"/>
                    <a:cs typeface="Helvetica" panose="020B0604020202020204" pitchFamily="34" charset="0"/>
                  </a:rPr>
                  <a:t>MSE: Mean Squared Error </a:t>
                </a:r>
                <a:r>
                  <a:rPr lang="en-US" altLang="zh-CN" sz="3600" b="1" dirty="0">
                    <a:latin typeface="Helvetica" panose="020B0604020202020204" pitchFamily="34" charset="0"/>
                    <a:ea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endParaRPr lang="en-US" altLang="zh-CN" sz="3600" b="1" dirty="0"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>
                  <a:lnSpc>
                    <a:spcPts val="5000"/>
                  </a:lnSpc>
                  <a:defRPr/>
                </a:pPr>
                <a:r>
                  <a:rPr lang="en-US" altLang="zh-CN" sz="3600" b="1" dirty="0">
                    <a:latin typeface="Helvetica" panose="020B0604020202020204" pitchFamily="34" charset="0"/>
                    <a:ea typeface="Helvetica" panose="020B0604020202020204" pitchFamily="34" charset="0"/>
                    <a:cs typeface="Helvetica" panose="020B0604020202020204" pitchFamily="34" charset="0"/>
                  </a:rPr>
                  <a:t>Compared</a:t>
                </a:r>
                <a:r>
                  <a:rPr lang="zh-CN" altLang="en-US" sz="3600" b="1" dirty="0">
                    <a:latin typeface="Helvetica" panose="020B0604020202020204" pitchFamily="34" charset="0"/>
                    <a:ea typeface="Helvetica" panose="020B0604020202020204" pitchFamily="34" charset="0"/>
                    <a:cs typeface="Helvetica" panose="020B0604020202020204" pitchFamily="34" charset="0"/>
                  </a:rPr>
                  <a:t> </a:t>
                </a:r>
                <a:r>
                  <a:rPr lang="en-US" altLang="zh-CN" sz="3600" b="1" dirty="0">
                    <a:latin typeface="Helvetica" panose="020B0604020202020204" pitchFamily="34" charset="0"/>
                    <a:ea typeface="Helvetica" panose="020B0604020202020204" pitchFamily="34" charset="0"/>
                    <a:cs typeface="Helvetica" panose="020B0604020202020204" pitchFamily="34" charset="0"/>
                  </a:rPr>
                  <a:t>Models</a:t>
                </a:r>
                <a:endParaRPr lang="en-US" altLang="zh-CN" sz="3600" b="1" dirty="0"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571500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sz="3600" dirty="0">
                    <a:latin typeface="Helvetica" panose="020B0604020202020204" pitchFamily="34" charset="0"/>
                    <a:ea typeface="Helvetica" panose="020B0604020202020204" pitchFamily="34" charset="0"/>
                    <a:cs typeface="Helvetica" panose="020B0604020202020204" pitchFamily="34" charset="0"/>
                  </a:rPr>
                  <a:t>Crossformer : the origin model</a:t>
                </a:r>
                <a:endParaRPr lang="en-US" sz="3600" dirty="0"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571500" indent="-571500">
                  <a:lnSpc>
                    <a:spcPts val="5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sz="3600" dirty="0">
                    <a:latin typeface="Helvetica" panose="020B0604020202020204" pitchFamily="34" charset="0"/>
                    <a:ea typeface="Helvetica" panose="020B0604020202020204" pitchFamily="34" charset="0"/>
                    <a:cs typeface="Helvetica" panose="020B0604020202020204" pitchFamily="34" charset="0"/>
                  </a:rPr>
                  <a:t>Contrast Group : training without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36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𝑒𝑛𝑔</m:t>
                        </m:r>
                      </m:sub>
                    </m:sSub>
                  </m:oMath>
                </a14:m>
                <a:endParaRPr lang="en-US" sz="3600" dirty="0">
                  <a:latin typeface="Helvetica" panose="020B0604020202020204" pitchFamily="34" charset="0"/>
                  <a:ea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8825" y="30036771"/>
                <a:ext cx="13925550" cy="52209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3060" y="38865175"/>
            <a:ext cx="12008485" cy="22809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10865" y="36087050"/>
            <a:ext cx="13107670" cy="23101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95930" y="38516560"/>
            <a:ext cx="7397115" cy="3949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54350" y="41146095"/>
            <a:ext cx="9258935" cy="330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98825" y="7005955"/>
            <a:ext cx="12392025" cy="6440805"/>
          </a:xfrm>
          <a:prstGeom prst="rect">
            <a:avLst/>
          </a:prstGeom>
        </p:spPr>
      </p:pic>
      <p:sp>
        <p:nvSpPr>
          <p:cNvPr id="10" name="TextBox 124"/>
          <p:cNvSpPr txBox="1">
            <a:spLocks noChangeArrowheads="1"/>
          </p:cNvSpPr>
          <p:nvPr/>
        </p:nvSpPr>
        <p:spPr bwMode="auto">
          <a:xfrm>
            <a:off x="15822295" y="14341475"/>
            <a:ext cx="6835140" cy="670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5000"/>
              </a:lnSpc>
            </a:pPr>
            <a:r>
              <a:rPr lang="en-US" altLang="zh-CN" sz="3600" b="1" dirty="0">
                <a:latin typeface="Helvetica" panose="020B0604020202020204" pitchFamily="34" charset="0"/>
              </a:rPr>
              <a:t>Smoothing: </a:t>
            </a:r>
            <a:r>
              <a:rPr lang="en-US" altLang="zh-CN" sz="3600" dirty="0">
                <a:latin typeface="Helvetica" panose="020B0604020202020204" pitchFamily="34" charset="0"/>
              </a:rPr>
              <a:t>apply a Savitzky-Golay filter to smooth the extracted trend components, reduce the impact of noise</a:t>
            </a:r>
            <a:endParaRPr lang="en-US" altLang="zh-CN" sz="3600" b="1" dirty="0">
              <a:latin typeface="Helvetica" panose="020B0604020202020204" pitchFamily="34" charset="0"/>
              <a:sym typeface="+mn-ea"/>
            </a:endParaRPr>
          </a:p>
          <a:p>
            <a:pPr>
              <a:lnSpc>
                <a:spcPts val="5000"/>
              </a:lnSpc>
            </a:pPr>
            <a:r>
              <a:rPr lang="en-US" altLang="zh-CN" sz="3600" b="1" dirty="0">
                <a:latin typeface="Helvetica" panose="020B0604020202020204" pitchFamily="34" charset="0"/>
                <a:sym typeface="+mn-ea"/>
              </a:rPr>
              <a:t>Time Features: </a:t>
            </a:r>
            <a:r>
              <a:rPr lang="en-US" altLang="zh-CN" sz="3600" dirty="0">
                <a:latin typeface="Helvetica" panose="020B0604020202020204" pitchFamily="34" charset="0"/>
                <a:sym typeface="+mn-ea"/>
              </a:rPr>
              <a:t>help the model learn the time information, including </a:t>
            </a:r>
            <a:r>
              <a:rPr lang="en-US" altLang="zh-CN" sz="3600" dirty="0">
                <a:latin typeface="Helvetica" panose="020B0604020202020204" pitchFamily="34" charset="0"/>
                <a:sym typeface="+mn-ea"/>
              </a:rPr>
              <a:t>sin representation of</a:t>
            </a:r>
            <a:r>
              <a:rPr lang="en-US" altLang="zh-CN" sz="3600" dirty="0">
                <a:latin typeface="Helvetica" panose="020B0604020202020204" pitchFamily="34" charset="0"/>
                <a:sym typeface="+mn-ea"/>
              </a:rPr>
              <a:t>:</a:t>
            </a:r>
            <a:endParaRPr lang="en-US" altLang="zh-CN" sz="3600" dirty="0">
              <a:latin typeface="Helvetica" panose="020B0604020202020204" pitchFamily="34" charset="0"/>
              <a:sym typeface="+mn-ea"/>
            </a:endParaRPr>
          </a:p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Helvetica" panose="020B0604020202020204" pitchFamily="34" charset="0"/>
                <a:sym typeface="+mn-ea"/>
              </a:rPr>
              <a:t>day of week</a:t>
            </a:r>
            <a:endParaRPr lang="en-US" altLang="zh-CN" sz="3600" dirty="0">
              <a:latin typeface="Helvetica" panose="020B0604020202020204" pitchFamily="34" charset="0"/>
              <a:sym typeface="+mn-ea"/>
            </a:endParaRPr>
          </a:p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Helvetica" panose="020B0604020202020204" pitchFamily="34" charset="0"/>
                <a:sym typeface="+mn-ea"/>
              </a:rPr>
              <a:t>hour</a:t>
            </a:r>
            <a:endParaRPr lang="en-US" altLang="zh-CN" sz="3600" dirty="0">
              <a:latin typeface="Helvetica" panose="020B0604020202020204" pitchFamily="34" charset="0"/>
              <a:sym typeface="+mn-ea"/>
            </a:endParaRPr>
          </a:p>
          <a:p>
            <a:pPr marL="571500" indent="-571500">
              <a:lnSpc>
                <a:spcPts val="5000"/>
              </a:lnSpc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Helvetica" panose="020B0604020202020204" pitchFamily="34" charset="0"/>
                <a:sym typeface="+mn-ea"/>
              </a:rPr>
              <a:t>month</a:t>
            </a:r>
            <a:endParaRPr lang="en-US" altLang="zh-CN" sz="3600" dirty="0">
              <a:latin typeface="Helvetica" panose="020B0604020202020204" pitchFamily="34" charset="0"/>
              <a:sym typeface="+mn-ea"/>
            </a:endParaRPr>
          </a:p>
          <a:p>
            <a:pPr>
              <a:lnSpc>
                <a:spcPts val="5000"/>
              </a:lnSpc>
            </a:pPr>
            <a:endParaRPr lang="en-US" altLang="zh-CN" sz="3600" dirty="0">
              <a:latin typeface="Helvetica" panose="020B0604020202020204" pitchFamily="34" charset="0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7255" y="7005955"/>
            <a:ext cx="11513820" cy="614870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1725" y="14077950"/>
            <a:ext cx="10075545" cy="538035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295485" y="14341475"/>
            <a:ext cx="7282180" cy="467550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295485" y="19401790"/>
            <a:ext cx="7350760" cy="79184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7875" y="20962620"/>
            <a:ext cx="13489305" cy="7499350"/>
          </a:xfrm>
          <a:prstGeom prst="rect">
            <a:avLst/>
          </a:prstGeom>
        </p:spPr>
      </p:pic>
      <p:sp>
        <p:nvSpPr>
          <p:cNvPr id="19" name="TextBox 123"/>
          <p:cNvSpPr txBox="1">
            <a:spLocks noChangeArrowheads="1"/>
          </p:cNvSpPr>
          <p:nvPr/>
        </p:nvSpPr>
        <p:spPr bwMode="auto">
          <a:xfrm>
            <a:off x="15428913" y="25845134"/>
            <a:ext cx="678751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l"/>
            <a:r>
              <a:rPr lang="en-US" altLang="zh-CN" sz="4000" b="1">
                <a:latin typeface="Helvetica" panose="020B0604020202020204" pitchFamily="34" charset="0"/>
              </a:rPr>
              <a:t>Efficient Feature Extraction</a:t>
            </a:r>
            <a:endParaRPr lang="en-US" altLang="zh-CN" sz="4000" b="1">
              <a:latin typeface="Helvetica" panose="020B0604020202020204" pitchFamily="34" charset="0"/>
            </a:endParaRPr>
          </a:p>
        </p:txBody>
      </p:sp>
      <p:sp>
        <p:nvSpPr>
          <p:cNvPr id="20" name="TextBox 124"/>
          <p:cNvSpPr txBox="1">
            <a:spLocks noChangeArrowheads="1"/>
          </p:cNvSpPr>
          <p:nvPr/>
        </p:nvSpPr>
        <p:spPr bwMode="auto">
          <a:xfrm>
            <a:off x="16063913" y="26423303"/>
            <a:ext cx="13138150" cy="2656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5000"/>
              </a:lnSpc>
            </a:pPr>
            <a:r>
              <a:rPr lang="en-US" altLang="zh-CN" sz="3600" b="1" dirty="0">
                <a:latin typeface="Helvetica" panose="020B0604020202020204" pitchFamily="34" charset="0"/>
              </a:rPr>
              <a:t>Generate: </a:t>
            </a:r>
            <a:r>
              <a:rPr lang="en-US" altLang="zh-CN" sz="3600" dirty="0">
                <a:latin typeface="Helvetica" panose="020B0604020202020204" pitchFamily="34" charset="0"/>
              </a:rPr>
              <a:t>use drift window with fixed step size to pre-generate the trend and seasonal feature before training.</a:t>
            </a:r>
            <a:endParaRPr lang="en-US" altLang="zh-CN" sz="3600" dirty="0">
              <a:latin typeface="Helvetica" panose="020B0604020202020204" pitchFamily="34" charset="0"/>
            </a:endParaRPr>
          </a:p>
          <a:p>
            <a:pPr>
              <a:lnSpc>
                <a:spcPts val="5000"/>
              </a:lnSpc>
            </a:pPr>
            <a:r>
              <a:rPr lang="en-US" altLang="zh-CN" sz="3600" b="1" dirty="0">
                <a:latin typeface="Helvetica" panose="020B0604020202020204" pitchFamily="34" charset="0"/>
              </a:rPr>
              <a:t>Evaluation: </a:t>
            </a:r>
            <a:r>
              <a:rPr lang="en-US" altLang="zh-CN" sz="3600" dirty="0">
                <a:latin typeface="Helvetica" panose="020B0604020202020204" pitchFamily="34" charset="0"/>
              </a:rPr>
              <a:t>use online STL Decompostion to generate . </a:t>
            </a:r>
            <a:endParaRPr lang="en-US" altLang="zh-CN" sz="3600" dirty="0">
              <a:latin typeface="Helvetica" panose="020B0604020202020204" pitchFamily="34" charset="0"/>
            </a:endParaRPr>
          </a:p>
          <a:p>
            <a:pPr marL="0" indent="0">
              <a:lnSpc>
                <a:spcPts val="5000"/>
              </a:lnSpc>
              <a:buFont typeface="Arial" panose="020B0604020202020204" pitchFamily="34" charset="0"/>
              <a:buNone/>
            </a:pPr>
            <a:endParaRPr lang="en-US" altLang="zh-CN" sz="3600" dirty="0">
              <a:latin typeface="Helvetica" panose="020B0604020202020204" pitchFamily="34" charset="0"/>
            </a:endParaRPr>
          </a:p>
        </p:txBody>
      </p:sp>
      <p:sp>
        <p:nvSpPr>
          <p:cNvPr id="3" name="Rectangle 249"/>
          <p:cNvSpPr>
            <a:spLocks noChangeArrowheads="1"/>
          </p:cNvSpPr>
          <p:nvPr/>
        </p:nvSpPr>
        <p:spPr bwMode="auto">
          <a:xfrm>
            <a:off x="675958" y="34657268"/>
            <a:ext cx="6688137" cy="110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zh-CN" sz="6600" b="1">
                <a:solidFill>
                  <a:srgbClr val="652D89"/>
                </a:solidFill>
                <a:latin typeface="Helvetica" panose="020B0604020202020204" pitchFamily="34" charset="0"/>
              </a:rPr>
              <a:t>Our Approach</a:t>
            </a:r>
            <a:endParaRPr lang="en-US" altLang="zh-CN" sz="6600" b="1" dirty="0">
              <a:solidFill>
                <a:srgbClr val="652D89"/>
              </a:solidFill>
              <a:latin typeface="Helvetica" panose="020B0604020202020204" pitchFamily="34" charset="0"/>
            </a:endParaRPr>
          </a:p>
        </p:txBody>
      </p:sp>
      <p:sp>
        <p:nvSpPr>
          <p:cNvPr id="7" name="TextBox 94"/>
          <p:cNvSpPr txBox="1">
            <a:spLocks noChangeArrowheads="1"/>
          </p:cNvSpPr>
          <p:nvPr/>
        </p:nvSpPr>
        <p:spPr bwMode="auto">
          <a:xfrm>
            <a:off x="1101596" y="35765263"/>
            <a:ext cx="801116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4000" b="1" dirty="0">
                <a:latin typeface="Helvetica" panose="020B0604020202020204" pitchFamily="34" charset="0"/>
              </a:rPr>
              <a:t>Decomposition Method Analysis</a:t>
            </a:r>
            <a:endParaRPr lang="en-US" altLang="zh-CN" sz="4000" b="1" dirty="0">
              <a:latin typeface="Helvetica" panose="020B0604020202020204" pitchFamily="34" charset="0"/>
            </a:endParaRPr>
          </a:p>
        </p:txBody>
      </p:sp>
      <p:sp>
        <p:nvSpPr>
          <p:cNvPr id="11" name="TextBox 124"/>
          <p:cNvSpPr txBox="1">
            <a:spLocks noChangeArrowheads="1"/>
          </p:cNvSpPr>
          <p:nvPr/>
        </p:nvSpPr>
        <p:spPr bwMode="auto">
          <a:xfrm>
            <a:off x="1567815" y="36567745"/>
            <a:ext cx="11965305" cy="461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ts val="5000"/>
              </a:lnSpc>
            </a:pPr>
            <a:r>
              <a:rPr lang="en-US" altLang="zh-CN" sz="3600" b="1" dirty="0">
                <a:latin typeface="Helvetica" panose="020B0604020202020204" pitchFamily="34" charset="0"/>
              </a:rPr>
              <a:t>STL decomposition:</a:t>
            </a:r>
            <a:r>
              <a:rPr lang="en-US" altLang="zh-CN" sz="3600" dirty="0">
                <a:latin typeface="Helvetica" panose="020B0604020202020204" pitchFamily="34" charset="0"/>
              </a:rPr>
              <a:t>get the trend and seasonal features</a:t>
            </a:r>
            <a:endParaRPr lang="en-US" altLang="zh-CN" sz="3600" b="1" dirty="0">
              <a:latin typeface="Helvetica" panose="020B0604020202020204" pitchFamily="34" charset="0"/>
              <a:sym typeface="+mn-ea"/>
            </a:endParaRPr>
          </a:p>
          <a:p>
            <a:pPr>
              <a:lnSpc>
                <a:spcPts val="5000"/>
              </a:lnSpc>
            </a:pPr>
            <a:r>
              <a:rPr lang="en-US" altLang="zh-CN" sz="3600" b="1" dirty="0">
                <a:latin typeface="Helvetica" panose="020B0604020202020204" pitchFamily="34" charset="0"/>
                <a:sym typeface="+mn-ea"/>
              </a:rPr>
              <a:t>Period: </a:t>
            </a:r>
            <a:r>
              <a:rPr lang="en-US" altLang="zh-CN" sz="3600" dirty="0">
                <a:latin typeface="Helvetica" panose="020B0604020202020204" pitchFamily="34" charset="0"/>
                <a:sym typeface="+mn-ea"/>
              </a:rPr>
              <a:t>we tried out two kinds of seasonal periods—one day and one week—and found that decomposition with a period of one day is less likely to overfit.</a:t>
            </a:r>
            <a:endParaRPr lang="en-US" altLang="zh-CN" sz="3600" dirty="0">
              <a:latin typeface="Helvetica" panose="020B0604020202020204" pitchFamily="34" charset="0"/>
              <a:sym typeface="+mn-ea"/>
            </a:endParaRPr>
          </a:p>
          <a:p>
            <a:pPr>
              <a:lnSpc>
                <a:spcPts val="5000"/>
              </a:lnSpc>
            </a:pPr>
            <a:r>
              <a:rPr lang="en-US" altLang="zh-CN" sz="3600" b="1" dirty="0">
                <a:latin typeface="Helvetica" panose="020B0604020202020204" pitchFamily="34" charset="0"/>
                <a:sym typeface="+mn-ea"/>
              </a:rPr>
              <a:t>2-Step decomposition*: </a:t>
            </a:r>
            <a:r>
              <a:rPr lang="en-US" altLang="zh-CN" sz="3600" dirty="0">
                <a:latin typeface="Helvetica" panose="020B0604020202020204" pitchFamily="34" charset="0"/>
                <a:sym typeface="+mn-ea"/>
              </a:rPr>
              <a:t> for some with complex</a:t>
            </a:r>
            <a:endParaRPr lang="en-US" altLang="zh-CN" sz="3600" dirty="0">
              <a:latin typeface="Helvetica" panose="020B0604020202020204" pitchFamily="34" charset="0"/>
              <a:sym typeface="+mn-ea"/>
            </a:endParaRPr>
          </a:p>
          <a:p>
            <a:pPr>
              <a:lnSpc>
                <a:spcPts val="5000"/>
              </a:lnSpc>
            </a:pPr>
            <a:r>
              <a:rPr lang="en-US" altLang="zh-CN" sz="3600" dirty="0">
                <a:latin typeface="Helvetica" panose="020B0604020202020204" pitchFamily="34" charset="0"/>
                <a:sym typeface="+mn-ea"/>
              </a:rPr>
              <a:t>seasonal features, we use 2-step decomposition (first by period of one day, then one week).  </a:t>
            </a:r>
            <a:endParaRPr lang="en-US" altLang="zh-CN" sz="3600" dirty="0">
              <a:latin typeface="Helvetica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11242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4C67"/>
        </a:solidFill>
        <a:ln w="76200" cap="sq">
          <a:solidFill>
            <a:srgbClr val="969696"/>
          </a:solidFill>
          <a:round/>
        </a:ln>
      </a:spPr>
      <a:bodyPr anchor="ctr"/>
      <a:lstStyle>
        <a:defPPr>
          <a:defRPr sz="6600" b="1" dirty="0">
            <a:solidFill>
              <a:schemeClr val="bg1"/>
            </a:solidFill>
            <a:ea typeface="Verdana" panose="020B0604030504040204" pitchFamily="34" charset="0"/>
            <a:cs typeface="Arial" panose="020B0604020202020204" pitchFamily="34" charset="0"/>
          </a:defRPr>
        </a:defPPr>
      </a:lstStyle>
    </a:spDef>
    <a:lnDef>
      <a:spPr bwMode="auto">
        <a:solidFill>
          <a:schemeClr val="accent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2108</Words>
  <Application>WPS 演示</Application>
  <PresentationFormat>自定义</PresentationFormat>
  <Paragraphs>72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MS PGothic</vt:lpstr>
      <vt:lpstr>Verdana</vt:lpstr>
      <vt:lpstr>Times New Roman</vt:lpstr>
      <vt:lpstr>Helvetica</vt:lpstr>
      <vt:lpstr>Cambria Math</vt:lpstr>
      <vt:lpstr>微软雅黑</vt:lpstr>
      <vt:lpstr>Arial Unicode MS</vt:lpstr>
      <vt:lpstr>Calibri</vt:lpstr>
      <vt:lpstr>Default Design</vt:lpstr>
      <vt:lpstr>PowerPoint 演示文稿</vt:lpstr>
    </vt:vector>
  </TitlesOfParts>
  <Company>University of Cambridge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 Koerber</dc:creator>
  <cp:lastModifiedBy>周宸源</cp:lastModifiedBy>
  <cp:revision>695</cp:revision>
  <cp:lastPrinted>2016-07-04T05:07:00Z</cp:lastPrinted>
  <dcterms:created xsi:type="dcterms:W3CDTF">2000-02-09T12:19:00Z</dcterms:created>
  <dcterms:modified xsi:type="dcterms:W3CDTF">2025-05-28T14:02:49Z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F4036593032C4AFAAA3713DA4B735D9E_12</vt:lpwstr>
  </property>
  <property fmtid="{D5CDD505-2E9C-101B-9397-08002B2CF9AE}" pid="3" name="KSOProductBuildVer">
    <vt:lpwstr>2052-12.1.0.21171</vt:lpwstr>
  </property>
</Properties>
</file>