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6" r:id="rId2"/>
    <p:sldId id="335" r:id="rId3"/>
    <p:sldId id="338" r:id="rId4"/>
    <p:sldId id="342" r:id="rId5"/>
    <p:sldId id="351" r:id="rId6"/>
    <p:sldId id="348" r:id="rId7"/>
    <p:sldId id="347" r:id="rId8"/>
    <p:sldId id="389" r:id="rId9"/>
    <p:sldId id="352" r:id="rId10"/>
    <p:sldId id="354" r:id="rId11"/>
    <p:sldId id="332" r:id="rId12"/>
    <p:sldId id="353" r:id="rId13"/>
    <p:sldId id="355" r:id="rId14"/>
    <p:sldId id="357" r:id="rId15"/>
    <p:sldId id="359" r:id="rId16"/>
    <p:sldId id="358" r:id="rId17"/>
    <p:sldId id="270" r:id="rId18"/>
  </p:sldIdLst>
  <p:sldSz cx="12188825" cy="6858000"/>
  <p:notesSz cx="6858000" cy="9296400"/>
  <p:embeddedFontLst>
    <p:embeddedFont>
      <p:font typeface="Manulife JH Sans" panose="020B0503040401060103" pitchFamily="34" charset="77"/>
      <p:regular r:id="rId21"/>
      <p:bold r:id="rId22"/>
    </p:embeddedFont>
    <p:embeddedFont>
      <p:font typeface="Manulife JH Sans Demibold" panose="020B0503040401060103" pitchFamily="34" charset="77"/>
      <p:regular r:id="rId23"/>
      <p:bold r:id="rId24"/>
    </p:embeddedFont>
    <p:embeddedFont>
      <p:font typeface="Manulife JH Sans Light" panose="020B0303040401060103" pitchFamily="34" charset="77"/>
      <p:regular r:id="rId25"/>
    </p:embeddedFont>
    <p:embeddedFont>
      <p:font typeface="Manulife JH Serif Italic" panose="02020503040401060103" pitchFamily="18" charset="77"/>
      <p:italic r:id="rId26"/>
    </p:embeddedFont>
    <p:embeddedFont>
      <p:font typeface="Trebuchet MS" panose="020B070302020209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39">
          <p15:clr>
            <a:srgbClr val="A4A3A4"/>
          </p15:clr>
        </p15:guide>
        <p15:guide id="5" orient="horz" pos="336" userDrawn="1">
          <p15:clr>
            <a:srgbClr val="A4A3A4"/>
          </p15:clr>
        </p15:guide>
        <p15:guide id="6" orient="horz" pos="9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30">
          <p15:clr>
            <a:srgbClr val="A4A3A4"/>
          </p15:clr>
        </p15:guide>
        <p15:guide id="2" pos="345">
          <p15:clr>
            <a:srgbClr val="A4A3A4"/>
          </p15:clr>
        </p15:guide>
        <p15:guide id="3" pos="39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F"/>
    <a:srgbClr val="FDFEFF"/>
    <a:srgbClr val="FEFEFF"/>
    <a:srgbClr val="FEFFFD"/>
    <a:srgbClr val="FFFEFD"/>
    <a:srgbClr val="FFFFFD"/>
    <a:srgbClr val="FFFDFF"/>
    <a:srgbClr val="FDFFFF"/>
    <a:srgbClr val="FEFEFE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82832" autoAdjust="0"/>
  </p:normalViewPr>
  <p:slideViewPr>
    <p:cSldViewPr snapToGrid="0" snapToObjects="1">
      <p:cViewPr varScale="1">
        <p:scale>
          <a:sx n="119" d="100"/>
          <a:sy n="119" d="100"/>
        </p:scale>
        <p:origin x="216" y="312"/>
      </p:cViewPr>
      <p:guideLst>
        <p:guide pos="3839"/>
        <p:guide orient="horz" pos="336"/>
        <p:guide orient="horz" pos="9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52" y="84"/>
      </p:cViewPr>
      <p:guideLst>
        <p:guide orient="horz" pos="2330"/>
        <p:guide pos="345"/>
        <p:guide pos="39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5FD6-6E8E-4481-9C29-1B483B424A57}" type="slidenum">
              <a:rPr sz="1400"/>
              <a:t>‹#›</a:t>
            </a:fld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2295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319088"/>
            <a:ext cx="5761037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513" y="3718559"/>
            <a:ext cx="5764213" cy="4958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latin typeface="+mn-lt"/>
              </a:defRPr>
            </a:lvl1pPr>
          </a:lstStyle>
          <a:p>
            <a:fld id="{4FF0573C-F130-4D1E-A886-85FBB65D3A1B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6337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spcBef>
        <a:spcPts val="600"/>
      </a:spcBef>
      <a:buClr>
        <a:schemeClr val="tx1"/>
      </a:buClr>
      <a:buFont typeface="Manulife JH Sans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indent="-171450" algn="l" defTabSz="914400" rtl="0" eaLnBrk="1" latinLnBrk="0" hangingPunct="1">
      <a:spcBef>
        <a:spcPts val="600"/>
      </a:spcBef>
      <a:buClr>
        <a:schemeClr val="tx1"/>
      </a:buClr>
      <a:buFont typeface="Manulife JH Sans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49808" indent="-171450" algn="l" defTabSz="914400" rtl="0" eaLnBrk="1" latinLnBrk="0" hangingPunct="1">
      <a:spcBef>
        <a:spcPts val="600"/>
      </a:spcBef>
      <a:buClr>
        <a:schemeClr val="tx1"/>
      </a:buClr>
      <a:buFont typeface="Manulife JH Sans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033272" indent="-171450" algn="l" defTabSz="914400" rtl="0" eaLnBrk="1" latinLnBrk="0" hangingPunct="1">
      <a:spcBef>
        <a:spcPts val="600"/>
      </a:spcBef>
      <a:buClr>
        <a:schemeClr val="tx1"/>
      </a:buClr>
      <a:buFont typeface="Manulife JH Sans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316736" indent="-171450" algn="l" defTabSz="914400" rtl="0" eaLnBrk="1" latinLnBrk="0" hangingPunct="1">
      <a:spcBef>
        <a:spcPts val="600"/>
      </a:spcBef>
      <a:buClr>
        <a:schemeClr val="tx1"/>
      </a:buClr>
      <a:buFont typeface="Manulife JH Sans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0573C-F130-4D1E-A886-85FBB65D3A1B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422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0573C-F130-4D1E-A886-85FBB65D3A1B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747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0573C-F130-4D1E-A886-85FBB65D3A1B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30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0573C-F130-4D1E-A886-85FBB65D3A1B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207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0573C-F130-4D1E-A886-85FBB65D3A1B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473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0573C-F130-4D1E-A886-85FBB65D3A1B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227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0573C-F130-4D1E-A886-85FBB65D3A1B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357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answer what’s good enough, we need to know our definitions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0573C-F130-4D1E-A886-85FBB65D3A1B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981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E30535-8629-4398-9877-EE3F944CB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840"/>
          <a:stretch/>
        </p:blipFill>
        <p:spPr>
          <a:xfrm rot="10800000">
            <a:off x="7161376" y="-6"/>
            <a:ext cx="5027448" cy="6858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79FD9-D925-45D9-A7DA-662A6E696E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5613" y="737668"/>
            <a:ext cx="7321061" cy="3438682"/>
          </a:xfrm>
        </p:spPr>
        <p:txBody>
          <a:bodyPr anchor="ctr">
            <a:normAutofit/>
          </a:bodyPr>
          <a:lstStyle>
            <a:lvl1pPr algn="l">
              <a:lnSpc>
                <a:spcPct val="95000"/>
              </a:lnSpc>
              <a:defRPr sz="7200"/>
            </a:lvl1pPr>
          </a:lstStyle>
          <a:p>
            <a:r>
              <a:rPr lang="en-CA" dirty="0"/>
              <a:t>Title of </a:t>
            </a:r>
            <a:br>
              <a:rPr lang="en-CA" dirty="0"/>
            </a:br>
            <a:r>
              <a:rPr lang="en-CA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218ED-EAF3-4B2E-B594-07CC7613C3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5612" y="4789255"/>
            <a:ext cx="7321061" cy="407584"/>
          </a:xfrm>
        </p:spPr>
        <p:txBody>
          <a:bodyPr anchor="b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063" indent="0" algn="r">
              <a:buNone/>
              <a:defRPr sz="1200">
                <a:solidFill>
                  <a:schemeClr val="tx1"/>
                </a:solidFill>
              </a:defRPr>
            </a:lvl2pPr>
            <a:lvl3pPr marL="914126" indent="0" algn="r">
              <a:buNone/>
              <a:defRPr sz="1200">
                <a:solidFill>
                  <a:schemeClr val="tx1"/>
                </a:solidFill>
              </a:defRPr>
            </a:lvl3pPr>
            <a:lvl4pPr marL="1371189" indent="0" algn="r">
              <a:buNone/>
              <a:defRPr sz="1200">
                <a:solidFill>
                  <a:schemeClr val="tx1"/>
                </a:solidFill>
              </a:defRPr>
            </a:lvl4pPr>
            <a:lvl5pPr marL="1828251" indent="0" algn="r">
              <a:buNone/>
              <a:defRPr sz="1200">
                <a:solidFill>
                  <a:schemeClr val="tx1"/>
                </a:solidFill>
              </a:defRPr>
            </a:lvl5pPr>
            <a:lvl6pPr marL="2285314" indent="0" algn="r">
              <a:buNone/>
              <a:defRPr sz="1200">
                <a:solidFill>
                  <a:schemeClr val="tx1"/>
                </a:solidFill>
              </a:defRPr>
            </a:lvl6pPr>
            <a:lvl7pPr marL="2742377" indent="0" algn="r">
              <a:buNone/>
              <a:defRPr sz="1200">
                <a:solidFill>
                  <a:schemeClr val="tx1"/>
                </a:solidFill>
              </a:defRPr>
            </a:lvl7pPr>
            <a:lvl8pPr marL="3199440" indent="0" algn="r">
              <a:buNone/>
              <a:defRPr sz="1200">
                <a:solidFill>
                  <a:schemeClr val="tx1"/>
                </a:solidFill>
              </a:defRPr>
            </a:lvl8pPr>
            <a:lvl9pPr marL="3656503" indent="0" algn="r">
              <a:buNone/>
              <a:defRPr sz="1200"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Presenter Full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9E835-F42F-4EB7-9CF0-61AE2C50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455613" y="5459994"/>
            <a:ext cx="7321060" cy="267194"/>
          </a:xfrm>
        </p:spPr>
        <p:txBody>
          <a:bodyPr anchor="t"/>
          <a:lstStyle>
            <a:lvl1pPr algn="l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D3FA57E-F3C9-4422-B7DF-F56B8E1A49EB}" type="datetime4">
              <a:rPr lang="en-CA" smtClean="0"/>
              <a:t>October 21, 2019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3F65-764D-4A7E-A10B-5BE34488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613" y="7010400"/>
            <a:ext cx="11280656" cy="45719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7EB5-B07A-46BB-AD80-255361B7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>
          <a:xfrm>
            <a:off x="11740895" y="7010398"/>
            <a:ext cx="447930" cy="45720"/>
          </a:xfrm>
        </p:spPr>
        <p:txBody>
          <a:bodyPr/>
          <a:lstStyle>
            <a:lvl1pPr>
              <a:defRPr sz="100">
                <a:solidFill>
                  <a:srgbClr val="E6E6E6"/>
                </a:solidFill>
              </a:defRPr>
            </a:lvl1pPr>
          </a:lstStyle>
          <a:p>
            <a:fld id="{63CCAC63-48FA-4D87-8511-FFBEA58AD00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54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8912" y="2279077"/>
            <a:ext cx="10191045" cy="1774281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dirty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1510D-34D1-4B3A-9459-3FC94A26D1AA}" type="datetime4">
              <a:rPr lang="en-CA" smtClean="0"/>
              <a:t>October 21,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7BF8860-4559-416A-BBFD-A437DE713E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8912" y="2279077"/>
            <a:ext cx="10191045" cy="1774281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dirty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1510D-34D1-4B3A-9459-3FC94A26D1AA}" type="datetime4">
              <a:rPr lang="en-CA" smtClean="0"/>
              <a:t>October 21,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5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/>
          <a:p>
            <a:r>
              <a:rPr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1619-AA93-4060-BD60-C576B19528E8}" type="datetime4">
              <a:rPr lang="en-CA" smtClean="0"/>
              <a:t>October 21,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4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/>
          <a:p>
            <a:r>
              <a:rPr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4599-B0CF-427C-90FA-8448CA06BC9E}" type="datetime4">
              <a:rPr lang="en-CA" smtClean="0"/>
              <a:t>October 21, 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CA64D4B-F13B-4926-B9D7-FE08922425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20336" y="6162420"/>
            <a:ext cx="8914067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5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/>
          <a:p>
            <a:r>
              <a:rPr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434588"/>
            <a:ext cx="5551994" cy="4592007"/>
          </a:xfrm>
        </p:spPr>
        <p:txBody>
          <a:bodyPr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/>
              <a:t>Click to add main bullet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902" y="1434191"/>
            <a:ext cx="5551994" cy="4596370"/>
          </a:xfrm>
        </p:spPr>
        <p:txBody>
          <a:bodyPr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/>
              <a:t>Click to add main bullet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E892-DA9C-470A-9EFD-1F1333ED0846}" type="datetime4">
              <a:rPr lang="en-CA" smtClean="0"/>
              <a:t>October 21, 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193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/>
            </a:lvl1pPr>
          </a:lstStyle>
          <a:p>
            <a:r>
              <a:rPr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342" y="1435608"/>
            <a:ext cx="5550410" cy="63976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2" y="2126105"/>
            <a:ext cx="5550410" cy="3917743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/>
              <a:t>Click to add main bullet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1342" y="1435608"/>
            <a:ext cx="5550410" cy="639762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81342" y="2126105"/>
            <a:ext cx="5550410" cy="3917743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dirty="0"/>
              <a:t>Click to add main bullet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CB11-CC29-45DE-86FE-3B5E9B18E485}" type="datetime4">
              <a:rPr lang="en-CA" smtClean="0"/>
              <a:t>October 21, 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0"/>
            <a:ext cx="3120272" cy="6857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46751"/>
            <a:ext cx="2425329" cy="340147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of slide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FF132DD1-ED70-4BDF-9A73-CA79C3A1B7D9}" type="datetime4">
              <a:rPr lang="en-CA" smtClean="0"/>
              <a:t>October 21,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D66D4D4-5CB5-4536-ACAA-F21F023D94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9179" y="6162420"/>
            <a:ext cx="7575224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9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with sou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0"/>
            <a:ext cx="3120272" cy="6857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46751"/>
            <a:ext cx="2425329" cy="340147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of slide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2225BEF7-362C-47A2-99CE-F92BC52601A4}" type="datetime4">
              <a:rPr lang="en-CA" smtClean="0"/>
              <a:t>October 21,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D66D4D4-5CB5-4536-ACAA-F21F023D94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9180" y="6162420"/>
            <a:ext cx="7575223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0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0"/>
            <a:ext cx="3120272" cy="6857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AF97CD5-66AE-4EDA-8D23-A23D9D49A5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9180" y="475488"/>
            <a:ext cx="8165784" cy="792162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338328" indent="0">
              <a:buNone/>
              <a:defRPr/>
            </a:lvl2pPr>
            <a:lvl3pPr marL="685800" indent="0">
              <a:buNone/>
              <a:defRPr/>
            </a:lvl3pPr>
            <a:lvl4pPr marL="1014984" indent="0">
              <a:buNone/>
              <a:defRPr/>
            </a:lvl4pPr>
            <a:lvl5pPr marL="1380744" indent="0"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46751"/>
            <a:ext cx="2425329" cy="340147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of slide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FF132DD1-ED70-4BDF-9A73-CA79C3A1B7D9}" type="datetime4">
              <a:rPr lang="en-CA" smtClean="0"/>
              <a:t>October 21,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D66D4D4-5CB5-4536-ACAA-F21F023D94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9179" y="6162420"/>
            <a:ext cx="7575224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8F0D64-3A18-458E-9DB0-82116D7EB0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59179" y="1434190"/>
            <a:ext cx="8163303" cy="4584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dirty="0"/>
              <a:t>Click to add main </a:t>
            </a:r>
            <a:r>
              <a:rPr lang="en-US" dirty="0"/>
              <a:t>bullet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320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41A91C-8450-4F8B-8FBF-3E634ED3081E}"/>
              </a:ext>
            </a:extLst>
          </p:cNvPr>
          <p:cNvSpPr/>
          <p:nvPr userDrawn="1"/>
        </p:nvSpPr>
        <p:spPr bwMode="hidden">
          <a:xfrm>
            <a:off x="0" y="0"/>
            <a:ext cx="3120272" cy="6857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AF97CD5-66AE-4EDA-8D23-A23D9D49A5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9180" y="475488"/>
            <a:ext cx="2464549" cy="792162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338328" indent="0">
              <a:buNone/>
              <a:defRPr/>
            </a:lvl2pPr>
            <a:lvl3pPr marL="685800" indent="0">
              <a:buNone/>
              <a:defRPr/>
            </a:lvl3pPr>
            <a:lvl4pPr marL="1014984" indent="0">
              <a:buNone/>
              <a:defRPr/>
            </a:lvl4pPr>
            <a:lvl5pPr marL="1380744" indent="0"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46751"/>
            <a:ext cx="2425329" cy="340147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of slide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2225BEF7-362C-47A2-99CE-F92BC52601A4}" type="datetime4">
              <a:rPr lang="en-CA" smtClean="0"/>
              <a:t>October 21,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D66D4D4-5CB5-4536-ACAA-F21F023D94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A51932F0-EBB7-48D2-9591-40F3F9E75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33315" y="475488"/>
            <a:ext cx="5207070" cy="792162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latin typeface="+mj-lt"/>
              </a:defRPr>
            </a:lvl1pPr>
            <a:lvl2pPr marL="338328" indent="0">
              <a:buNone/>
              <a:defRPr/>
            </a:lvl2pPr>
            <a:lvl3pPr marL="685800" indent="0">
              <a:buNone/>
              <a:defRPr/>
            </a:lvl3pPr>
            <a:lvl4pPr marL="1014984" indent="0">
              <a:buNone/>
              <a:defRPr/>
            </a:lvl4pPr>
            <a:lvl5pPr marL="1380744" indent="0">
              <a:buNone/>
              <a:defRPr/>
            </a:lvl5pPr>
          </a:lstStyle>
          <a:p>
            <a:pPr lvl="0"/>
            <a:r>
              <a:rPr lang="en-US" dirty="0"/>
              <a:t>Optional 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484C2BD-24ED-45A0-81D7-5E2A0324D7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9180" y="6162420"/>
            <a:ext cx="7575223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456917-5A0D-4B01-9F9A-CC25458866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9180" y="1435608"/>
            <a:ext cx="2463800" cy="450323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spcBef>
                <a:spcPts val="600"/>
              </a:spcBef>
              <a:defRPr sz="14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400"/>
            </a:lvl4pPr>
            <a:lvl5pPr>
              <a:spcBef>
                <a:spcPts val="600"/>
              </a:spcBef>
              <a:defRPr sz="1400"/>
            </a:lvl5pPr>
            <a:lvl6pPr>
              <a:spcBef>
                <a:spcPts val="600"/>
              </a:spcBef>
              <a:defRPr sz="1400"/>
            </a:lvl6pPr>
            <a:lvl7pPr>
              <a:spcBef>
                <a:spcPts val="600"/>
              </a:spcBef>
              <a:defRPr sz="1400"/>
            </a:lvl7pPr>
            <a:lvl8pPr>
              <a:spcBef>
                <a:spcPts val="600"/>
              </a:spcBef>
              <a:defRPr sz="1400"/>
            </a:lvl8pPr>
            <a:lvl9pPr>
              <a:spcBef>
                <a:spcPts val="600"/>
              </a:spcBef>
              <a:defRPr sz="1400"/>
            </a:lvl9pPr>
          </a:lstStyle>
          <a:p>
            <a:pPr lvl="0"/>
            <a:r>
              <a:rPr lang="en-US" dirty="0"/>
              <a:t>Click to add body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en-CA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0063603-5807-4630-8EB7-C1EBC7302DA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533316" y="1435608"/>
            <a:ext cx="5207580" cy="450323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spcBef>
                <a:spcPts val="600"/>
              </a:spcBef>
              <a:defRPr sz="1400"/>
            </a:lvl2pPr>
            <a:lvl3pPr>
              <a:spcBef>
                <a:spcPts val="600"/>
              </a:spcBef>
              <a:defRPr sz="1400"/>
            </a:lvl3pPr>
            <a:lvl4pPr>
              <a:spcBef>
                <a:spcPts val="600"/>
              </a:spcBef>
              <a:defRPr sz="1400"/>
            </a:lvl4pPr>
            <a:lvl5pPr>
              <a:spcBef>
                <a:spcPts val="600"/>
              </a:spcBef>
              <a:defRPr sz="1400"/>
            </a:lvl5pPr>
            <a:lvl6pPr>
              <a:spcBef>
                <a:spcPts val="600"/>
              </a:spcBef>
              <a:defRPr sz="1400"/>
            </a:lvl6pPr>
            <a:lvl7pPr>
              <a:spcBef>
                <a:spcPts val="600"/>
              </a:spcBef>
              <a:defRPr sz="1400"/>
            </a:lvl7pPr>
            <a:lvl8pPr>
              <a:spcBef>
                <a:spcPts val="600"/>
              </a:spcBef>
              <a:defRPr sz="1400"/>
            </a:lvl8pPr>
            <a:lvl9pPr>
              <a:spcBef>
                <a:spcPts val="600"/>
              </a:spcBef>
              <a:defRPr sz="1400"/>
            </a:lvl9pPr>
          </a:lstStyle>
          <a:p>
            <a:pPr lvl="0"/>
            <a:r>
              <a:rPr lang="en-US" dirty="0"/>
              <a:t>Add body copy or click icon for other content options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69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343" y="1434190"/>
            <a:ext cx="11274552" cy="458484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dirty="0"/>
              <a:t>Click to add main </a:t>
            </a:r>
            <a:r>
              <a:rPr lang="en-US" dirty="0"/>
              <a:t>bullet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  <a:endParaRPr lang="en-CA" dirty="0"/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00AC8BC0-4B7F-45B2-9F9D-C2C3E01E876C}" type="datetime4">
              <a:rPr lang="en-CA" smtClean="0"/>
              <a:t>October 21,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3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6896-6C98-4CA5-8352-966F1C5B8B94}" type="datetime4">
              <a:rPr lang="en-CA" smtClean="0"/>
              <a:t>October 21, 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76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C3B442-1249-4FC3-83EE-3BA61C9623C1}" type="datetime4">
              <a:rPr lang="en-CA" smtClean="0"/>
              <a:t>October 21,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3B2BA9-18B8-4BF7-A976-37C3F4646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281876" y="1951013"/>
            <a:ext cx="7625073" cy="29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911C52-8BD4-4F0D-866B-C996C90A70C0}"/>
              </a:ext>
            </a:extLst>
          </p:cNvPr>
          <p:cNvSpPr/>
          <p:nvPr userDrawn="1"/>
        </p:nvSpPr>
        <p:spPr>
          <a:xfrm>
            <a:off x="373167" y="1482272"/>
            <a:ext cx="113677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Manulife JH Sans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recommendations: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slides are included to help you get started. You can edit these sample slides or insert new slides, however it is recommended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maintain a consistent title and finishing slide.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Maintain the integrity of the key template features: Ensure consistency in locations and space around the logo, leverage the embedded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palette and fonts, and use the icons and images that have been provided for you.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ulife JH Serif Italic" panose="02020503040401060103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sending to an external party or for viewing on a mobile device, create a pdf of your final PowerPoint file to maintain the integrity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your document.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nulife JH Sans Demibold" panose="00000700000000000000" pitchFamily="2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have any questions or concerns, please email us at brand@manulife.com.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92F06-F4FB-4621-9169-B57FD0A41EED}"/>
              </a:ext>
            </a:extLst>
          </p:cNvPr>
          <p:cNvSpPr/>
          <p:nvPr userDrawn="1"/>
        </p:nvSpPr>
        <p:spPr>
          <a:xfrm>
            <a:off x="381712" y="950978"/>
            <a:ext cx="11340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Getting Started – Official Manulife Template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1A4BEF5-9A05-4D20-83E5-233E87403DC0}" type="datetime4">
              <a:rPr lang="en-CA" smtClean="0"/>
              <a:t>October 21, 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3B09A-151F-464A-973F-FF30F816F5E8}"/>
              </a:ext>
            </a:extLst>
          </p:cNvPr>
          <p:cNvSpPr/>
          <p:nvPr userDrawn="1"/>
        </p:nvSpPr>
        <p:spPr>
          <a:xfrm>
            <a:off x="455613" y="362061"/>
            <a:ext cx="2636940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dirty="0">
                <a:latin typeface="+mn-lt"/>
              </a:rPr>
              <a:t>For use with Microsoft Office PowerPoint 365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A77877-E7F5-44A9-8558-8B1854B9BE9D}"/>
              </a:ext>
            </a:extLst>
          </p:cNvPr>
          <p:cNvGrpSpPr/>
          <p:nvPr userDrawn="1"/>
        </p:nvGrpSpPr>
        <p:grpSpPr>
          <a:xfrm>
            <a:off x="8398975" y="3812591"/>
            <a:ext cx="2953238" cy="1842692"/>
            <a:chOff x="8769245" y="3855321"/>
            <a:chExt cx="2953238" cy="18426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07AAB9-07C4-471A-82CA-B9CC3B84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6580" y="3855321"/>
              <a:ext cx="1485903" cy="849088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EB376C-8015-482E-AB3C-248D43987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7469" y="4186522"/>
              <a:ext cx="1485903" cy="849088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0A915D-BCDC-4667-8B0E-615ACA128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9258357" y="4517723"/>
              <a:ext cx="1485903" cy="849088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22688B-6F51-4A20-96FE-C8031E8570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769245" y="4848925"/>
              <a:ext cx="1485903" cy="849088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0848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F526-185A-4FF3-B481-BA48AB59B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69778" y="1580690"/>
            <a:ext cx="2053356" cy="1185665"/>
          </a:xfrm>
          <a:prstGeom prst="rect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9911C52-8BD4-4F0D-866B-C996C90A70C0}"/>
              </a:ext>
            </a:extLst>
          </p:cNvPr>
          <p:cNvSpPr/>
          <p:nvPr userDrawn="1"/>
        </p:nvSpPr>
        <p:spPr>
          <a:xfrm>
            <a:off x="373167" y="1492070"/>
            <a:ext cx="536960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400" b="1" dirty="0"/>
              <a:t>To insert a new slide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the bottom of the New Slide </a:t>
            </a:r>
            <a:b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 on the Home tab.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a layout from the gallery.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content using </a:t>
            </a:r>
            <a:r>
              <a:rPr lang="en-US" sz="1400" dirty="0"/>
              <a:t>the default </a:t>
            </a:r>
            <a:br>
              <a:rPr lang="en-US" sz="1400" dirty="0"/>
            </a:br>
            <a:r>
              <a:rPr lang="en-US" sz="1400" dirty="0"/>
              <a:t>boxes provided.</a:t>
            </a:r>
          </a:p>
          <a:p>
            <a:pPr>
              <a:spcBef>
                <a:spcPts val="1200"/>
              </a:spcBef>
            </a:pPr>
            <a:endParaRPr lang="en-US" sz="14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/>
              <a:t>To change the layout of an existing slide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lang="en-US" sz="1400" dirty="0"/>
              <a:t>Go </a:t>
            </a: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the slide you want to change.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Layout on the Home tab.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a new layout from the gallery.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content </a:t>
            </a:r>
            <a:r>
              <a:rPr lang="en-US" sz="1400" dirty="0"/>
              <a:t>using the default boxes provided.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92F06-F4FB-4621-9169-B57FD0A41EED}"/>
              </a:ext>
            </a:extLst>
          </p:cNvPr>
          <p:cNvSpPr/>
          <p:nvPr userDrawn="1"/>
        </p:nvSpPr>
        <p:spPr>
          <a:xfrm>
            <a:off x="381712" y="950978"/>
            <a:ext cx="5241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To Insert or Change a Slide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C0D-E009-46A8-9602-4C9F4E3543F3}" type="datetime4">
              <a:rPr lang="en-CA" smtClean="0"/>
              <a:t>October 21, 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E1E742-A967-4A3E-9F77-DA40A8E46B45}"/>
              </a:ext>
            </a:extLst>
          </p:cNvPr>
          <p:cNvCxnSpPr>
            <a:cxnSpLocks/>
          </p:cNvCxnSpPr>
          <p:nvPr userDrawn="1"/>
        </p:nvCxnSpPr>
        <p:spPr>
          <a:xfrm>
            <a:off x="6094412" y="1032065"/>
            <a:ext cx="0" cy="462896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414DEA0-13FF-4DE4-9D76-9E6417F4FE5D}"/>
              </a:ext>
            </a:extLst>
          </p:cNvPr>
          <p:cNvSpPr txBox="1">
            <a:spLocks/>
          </p:cNvSpPr>
          <p:nvPr userDrawn="1"/>
        </p:nvSpPr>
        <p:spPr>
          <a:xfrm>
            <a:off x="6565693" y="1530944"/>
            <a:ext cx="2698704" cy="4130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44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59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2257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91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580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SzPct val="100000"/>
            </a:pPr>
            <a:r>
              <a:rPr lang="en-US" sz="1400" dirty="0"/>
              <a:t>A proprietary font, directly uploaded to all computers. </a:t>
            </a:r>
          </a:p>
          <a:p>
            <a:pPr>
              <a:spcBef>
                <a:spcPts val="1200"/>
              </a:spcBef>
              <a:buSzPct val="100000"/>
            </a:pPr>
            <a:r>
              <a:rPr lang="en-US" sz="1400" dirty="0"/>
              <a:t>This is the only font allowed. </a:t>
            </a:r>
            <a:br>
              <a:rPr lang="en-US" sz="1400" dirty="0"/>
            </a:br>
            <a:r>
              <a:rPr lang="en-US" sz="1400" dirty="0"/>
              <a:t>Do not use any other fonts located in the font menu, </a:t>
            </a:r>
            <a:br>
              <a:rPr lang="en-US" sz="1400" dirty="0"/>
            </a:br>
            <a:r>
              <a:rPr lang="en-US" sz="1400" dirty="0"/>
              <a:t>such as Arial, Calibri, Times New Roman, etc.</a:t>
            </a:r>
          </a:p>
          <a:p>
            <a:pPr>
              <a:spcBef>
                <a:spcPts val="1200"/>
              </a:spcBef>
              <a:buSzPct val="100000"/>
            </a:pPr>
            <a:r>
              <a:rPr lang="en-US" sz="1400" dirty="0"/>
              <a:t>The font is embedded into this </a:t>
            </a:r>
            <a:br>
              <a:rPr lang="en-US" sz="1400" dirty="0"/>
            </a:br>
            <a:r>
              <a:rPr lang="en-US" sz="1400" dirty="0"/>
              <a:t>PowerPoint template.</a:t>
            </a:r>
          </a:p>
          <a:p>
            <a:pPr>
              <a:spcBef>
                <a:spcPts val="1200"/>
              </a:spcBef>
              <a:buSzPct val="100000"/>
            </a:pPr>
            <a:r>
              <a:rPr lang="en-US" sz="1400" dirty="0"/>
              <a:t>If an external company is using the template, it will default to the Manulife JH font. Ensure the font is never substituted.</a:t>
            </a:r>
          </a:p>
        </p:txBody>
      </p:sp>
      <p:sp>
        <p:nvSpPr>
          <p:cNvPr id="27" name="Title 5">
            <a:extLst>
              <a:ext uri="{FF2B5EF4-FFF2-40B4-BE49-F238E27FC236}">
                <a16:creationId xmlns:a16="http://schemas.microsoft.com/office/drawing/2014/main" id="{AEA8B13C-3D00-4B76-989C-A1F6F0840923}"/>
              </a:ext>
            </a:extLst>
          </p:cNvPr>
          <p:cNvSpPr txBox="1">
            <a:spLocks/>
          </p:cNvSpPr>
          <p:nvPr userDrawn="1"/>
        </p:nvSpPr>
        <p:spPr>
          <a:xfrm>
            <a:off x="6546903" y="1032065"/>
            <a:ext cx="5186700" cy="4931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The Manulife JH Font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A5A91D-E85D-4CBF-9A84-9C7AC20173D8}"/>
              </a:ext>
            </a:extLst>
          </p:cNvPr>
          <p:cNvGrpSpPr/>
          <p:nvPr userDrawn="1"/>
        </p:nvGrpSpPr>
        <p:grpSpPr>
          <a:xfrm>
            <a:off x="9616040" y="1580374"/>
            <a:ext cx="2104066" cy="4073831"/>
            <a:chOff x="3804036" y="2092613"/>
            <a:chExt cx="1791204" cy="346807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13AECE-8313-4732-803E-403E689E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036" y="2092613"/>
              <a:ext cx="1791204" cy="3468077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A45162-F41D-46D3-9B91-4FC785C42FAA}"/>
                </a:ext>
              </a:extLst>
            </p:cNvPr>
            <p:cNvSpPr/>
            <p:nvPr/>
          </p:nvSpPr>
          <p:spPr>
            <a:xfrm>
              <a:off x="3837526" y="4779154"/>
              <a:ext cx="1628489" cy="644376"/>
            </a:xfrm>
            <a:prstGeom prst="rect">
              <a:avLst/>
            </a:prstGeom>
            <a:noFill/>
            <a:ln w="28575" cap="flat">
              <a:solidFill>
                <a:schemeClr val="accent3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noAutofit/>
            </a:bodyPr>
            <a:lstStyle/>
            <a:p>
              <a:pPr algn="ctr" defTabSz="412667" hangingPunct="0"/>
              <a:endParaRPr lang="en-US" sz="1600">
                <a:solidFill>
                  <a:srgbClr val="FFFFFF"/>
                </a:solidFill>
                <a:sym typeface="Manulife JH San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17CB5-F2BE-4A24-9128-54B915A02C7D}"/>
              </a:ext>
            </a:extLst>
          </p:cNvPr>
          <p:cNvSpPr/>
          <p:nvPr userDrawn="1"/>
        </p:nvSpPr>
        <p:spPr>
          <a:xfrm>
            <a:off x="455613" y="362061"/>
            <a:ext cx="2636940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dirty="0">
                <a:latin typeface="+mn-lt"/>
              </a:rPr>
              <a:t>For use with Microsoft Office PowerPoint 365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37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414DEA0-13FF-4DE4-9D76-9E6417F4FE5D}"/>
              </a:ext>
            </a:extLst>
          </p:cNvPr>
          <p:cNvSpPr txBox="1">
            <a:spLocks/>
          </p:cNvSpPr>
          <p:nvPr userDrawn="1"/>
        </p:nvSpPr>
        <p:spPr>
          <a:xfrm>
            <a:off x="2841643" y="1539028"/>
            <a:ext cx="2800670" cy="21757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44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59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2257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91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580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SzPct val="100000"/>
            </a:pPr>
            <a:r>
              <a:rPr lang="en-US" sz="1400" dirty="0"/>
              <a:t>Primary </a:t>
            </a:r>
            <a:r>
              <a:rPr lang="en-US" sz="1400" dirty="0" err="1"/>
              <a:t>colours</a:t>
            </a:r>
            <a:r>
              <a:rPr lang="en-US" sz="1400" dirty="0"/>
              <a:t> Green and Blue may be used interchangeably across the organization.</a:t>
            </a:r>
          </a:p>
          <a:p>
            <a:pPr>
              <a:spcBef>
                <a:spcPts val="1200"/>
              </a:spcBef>
              <a:buSzPct val="100000"/>
            </a:pPr>
            <a:r>
              <a:rPr lang="en-US" sz="1400" dirty="0"/>
              <a:t>Text colour: use black or white reverse text.</a:t>
            </a:r>
          </a:p>
          <a:p>
            <a:pPr>
              <a:spcBef>
                <a:spcPts val="1200"/>
              </a:spcBef>
              <a:buSzPct val="100000"/>
            </a:pPr>
            <a:r>
              <a:rPr lang="en-US" sz="1400" dirty="0"/>
              <a:t>Charts and graphics only: use any of the primary or secondary </a:t>
            </a:r>
            <a:r>
              <a:rPr lang="en-US" sz="1400" dirty="0" err="1"/>
              <a:t>colours</a:t>
            </a:r>
            <a:r>
              <a:rPr lang="en-US" sz="1400" dirty="0"/>
              <a:t> provided.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E1E742-A967-4A3E-9F77-DA40A8E46B45}"/>
              </a:ext>
            </a:extLst>
          </p:cNvPr>
          <p:cNvCxnSpPr>
            <a:cxnSpLocks/>
          </p:cNvCxnSpPr>
          <p:nvPr userDrawn="1"/>
        </p:nvCxnSpPr>
        <p:spPr>
          <a:xfrm>
            <a:off x="6094412" y="1032065"/>
            <a:ext cx="0" cy="438597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9D3C-3137-4F15-BA72-B988755605E7}" type="datetime4">
              <a:rPr lang="en-CA" smtClean="0"/>
              <a:t>October 21, 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0C1F430-FF2A-4D43-A079-6138771B60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6600915"/>
              </p:ext>
            </p:extLst>
          </p:nvPr>
        </p:nvGraphicFramePr>
        <p:xfrm>
          <a:off x="455613" y="1466461"/>
          <a:ext cx="5175575" cy="3694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115">
                  <a:extLst>
                    <a:ext uri="{9D8B030D-6E8A-4147-A177-3AD203B41FA5}">
                      <a16:colId xmlns:a16="http://schemas.microsoft.com/office/drawing/2014/main" val="1797523732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2173720451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1029007346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713328310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2205100299"/>
                    </a:ext>
                  </a:extLst>
                </a:gridCol>
              </a:tblGrid>
              <a:tr h="239964">
                <a:tc gridSpan="5"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100" b="1" dirty="0"/>
                        <a:t>Primary </a:t>
                      </a:r>
                      <a:r>
                        <a:rPr lang="en-US" sz="1100" b="1" dirty="0" err="1"/>
                        <a:t>colours</a:t>
                      </a:r>
                      <a:r>
                        <a:rPr lang="en-US" sz="1100" b="1" dirty="0"/>
                        <a:t> – RGB values</a:t>
                      </a:r>
                      <a:endParaRPr lang="en-CA" sz="1100" b="1" dirty="0"/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49648"/>
                  </a:ext>
                </a:extLst>
              </a:tr>
              <a:tr h="43193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Green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0  167  88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Blue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0  0  193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5217441"/>
                  </a:ext>
                </a:extLst>
              </a:tr>
              <a:tr h="43193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Dark 2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4  97  56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1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Dark 2 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0  0  130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8347594"/>
                  </a:ext>
                </a:extLst>
              </a:tr>
              <a:tr h="43193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Light 3 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172  229  196</a:t>
                      </a:r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E5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Light 4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193  216  247</a:t>
                      </a:r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8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CA" sz="1000" dirty="0"/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2122771"/>
                  </a:ext>
                </a:extLst>
              </a:tr>
              <a:tr h="602776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Secondary </a:t>
                      </a:r>
                      <a:r>
                        <a:rPr kumimoji="0" 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colours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RGB values</a:t>
                      </a:r>
                      <a:endParaRPr kumimoji="0" lang="en-CA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564763"/>
                  </a:ext>
                </a:extLst>
              </a:tr>
              <a:tr h="43193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Coral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255  119  105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Violet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54  21  88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244  150  0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Turquoise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6  199  186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7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Dark Navy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40  43  62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342461"/>
                  </a:ext>
                </a:extLst>
              </a:tr>
              <a:tr h="43193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Dark 3 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193  74  54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4A3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Light 1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83  53  115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35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Dark 2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206  118  18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76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Dark 1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5  178  167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Light 4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142  144  162</a:t>
                      </a:r>
                      <a:endParaRPr lang="en-CA" sz="1000" dirty="0">
                        <a:solidFill>
                          <a:schemeClr val="bg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9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112420"/>
                  </a:ext>
                </a:extLst>
              </a:tr>
              <a:tr h="431934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Light 3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246  204  199</a:t>
                      </a:r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CC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Light 3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190  180  211</a:t>
                      </a:r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4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Light 3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248  211  138</a:t>
                      </a:r>
                      <a:endParaRPr lang="en-CA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3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Light 3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157  243  237</a:t>
                      </a:r>
                      <a:endParaRPr lang="en-CA" sz="1000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F3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Light Grey</a:t>
                      </a: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</a:rPr>
                        <a:t>237  237  237</a:t>
                      </a:r>
                      <a:endParaRPr lang="en-CA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86321"/>
                  </a:ext>
                </a:extLst>
              </a:tr>
            </a:tbl>
          </a:graphicData>
        </a:graphic>
      </p:graphicFrame>
      <p:sp>
        <p:nvSpPr>
          <p:cNvPr id="27" name="Title 5">
            <a:extLst>
              <a:ext uri="{FF2B5EF4-FFF2-40B4-BE49-F238E27FC236}">
                <a16:creationId xmlns:a16="http://schemas.microsoft.com/office/drawing/2014/main" id="{AEA8B13C-3D00-4B76-989C-A1F6F0840923}"/>
              </a:ext>
            </a:extLst>
          </p:cNvPr>
          <p:cNvSpPr txBox="1">
            <a:spLocks/>
          </p:cNvSpPr>
          <p:nvPr userDrawn="1"/>
        </p:nvSpPr>
        <p:spPr>
          <a:xfrm>
            <a:off x="455613" y="1032065"/>
            <a:ext cx="5186700" cy="4931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Colours</a:t>
            </a:r>
            <a:r>
              <a:rPr lang="en-US" b="1" dirty="0"/>
              <a:t> &amp; Images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F1EF2E9-1005-4071-B482-10D7F95E3EF3}"/>
              </a:ext>
            </a:extLst>
          </p:cNvPr>
          <p:cNvSpPr txBox="1">
            <a:spLocks/>
          </p:cNvSpPr>
          <p:nvPr userDrawn="1"/>
        </p:nvSpPr>
        <p:spPr>
          <a:xfrm>
            <a:off x="6565692" y="1530944"/>
            <a:ext cx="5167511" cy="4130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9344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3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659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2257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91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580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None/>
              <a:tabLst/>
              <a:defRPr/>
            </a:pPr>
            <a:r>
              <a:rPr lang="en-US" sz="1400" b="1" dirty="0"/>
              <a:t>Embedded </a:t>
            </a:r>
            <a:r>
              <a:rPr lang="en-US" sz="1400" b="1" dirty="0" err="1"/>
              <a:t>Colour</a:t>
            </a:r>
            <a:r>
              <a:rPr lang="en-US" sz="1400" b="1" dirty="0"/>
              <a:t> Palette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Branded </a:t>
            </a:r>
            <a:r>
              <a:rPr kumimoji="0" lang="en-US" sz="14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colours</a:t>
            </a: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embedded</a:t>
            </a:r>
            <a:b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template for your immediate use.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endParaRPr kumimoji="0" lang="en-US" sz="5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/>
              <a:t>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Manulife JH Sans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add your own copyright free photos</a:t>
            </a:r>
            <a:b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customize your content slides.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CE9538-62AC-466B-9B79-0BD8ED5ABE3C}"/>
              </a:ext>
            </a:extLst>
          </p:cNvPr>
          <p:cNvGrpSpPr/>
          <p:nvPr userDrawn="1"/>
        </p:nvGrpSpPr>
        <p:grpSpPr>
          <a:xfrm>
            <a:off x="6808033" y="2520055"/>
            <a:ext cx="1626433" cy="1817208"/>
            <a:chOff x="6808033" y="2485869"/>
            <a:chExt cx="1626433" cy="18172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B967C5-76A1-4C6C-AC66-CAE652DC4F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796" t="1136" r="1057"/>
            <a:stretch/>
          </p:blipFill>
          <p:spPr>
            <a:xfrm>
              <a:off x="6808033" y="2485869"/>
              <a:ext cx="1626433" cy="1817208"/>
            </a:xfrm>
            <a:prstGeom prst="rect">
              <a:avLst/>
            </a:prstGeom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AA5D3A-0890-4BAF-8CEB-D2DF3EFC8E52}"/>
                </a:ext>
              </a:extLst>
            </p:cNvPr>
            <p:cNvSpPr/>
            <p:nvPr userDrawn="1"/>
          </p:nvSpPr>
          <p:spPr>
            <a:xfrm>
              <a:off x="6808033" y="2485869"/>
              <a:ext cx="1626433" cy="394064"/>
            </a:xfrm>
            <a:prstGeom prst="rect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lstStyle/>
            <a:p>
              <a:pPr algn="l"/>
              <a:endParaRPr lang="en-CA" dirty="0" err="1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38F2055-4983-4560-A35F-C2AD8B91C608}"/>
              </a:ext>
            </a:extLst>
          </p:cNvPr>
          <p:cNvSpPr/>
          <p:nvPr userDrawn="1"/>
        </p:nvSpPr>
        <p:spPr>
          <a:xfrm>
            <a:off x="455613" y="362061"/>
            <a:ext cx="2636940" cy="24622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1000" dirty="0">
                <a:latin typeface="+mn-lt"/>
              </a:rPr>
              <a:t>For use with Microsoft Office PowerPoint 365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49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itre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8912" y="2279077"/>
            <a:ext cx="10191045" cy="1774281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ysClr val="windowText" lastClr="000000"/>
                </a:solidFill>
              </a:defRPr>
            </a:lvl1pPr>
          </a:lstStyle>
          <a:p>
            <a:r>
              <a:rPr lang="fr-CA" noProof="0"/>
              <a:t>Diapositive Chapitre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F1B40E-93DB-47A2-84B0-921FAB9919F4}" type="datetime4">
              <a:rPr lang="fr-CA" noProof="0" smtClean="0"/>
              <a:t>21 octobre 2019</a:t>
            </a:fld>
            <a:endParaRPr lang="fr-C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738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146B9A2-5B3A-4C43-B5A0-D51935827E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178466" y="-6"/>
            <a:ext cx="5010357" cy="6858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4" y="554780"/>
            <a:ext cx="7321060" cy="3036177"/>
          </a:xfrm>
        </p:spPr>
        <p:txBody>
          <a:bodyPr anchor="b">
            <a:normAutofit/>
          </a:bodyPr>
          <a:lstStyle>
            <a:lvl1pPr>
              <a:lnSpc>
                <a:spcPct val="95000"/>
              </a:lnSpc>
              <a:defRPr sz="7200" b="1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T</a:t>
            </a:r>
            <a:r>
              <a:rPr lang="en-US" dirty="0"/>
              <a:t>itle of</a:t>
            </a:r>
            <a:r>
              <a:rPr dirty="0"/>
              <a:t> </a:t>
            </a:r>
            <a:br>
              <a:rPr lang="en-US" dirty="0"/>
            </a:br>
            <a:r>
              <a:rPr dirty="0"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4789255"/>
            <a:ext cx="7321061" cy="40758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chemeClr val="tx1"/>
                </a:solidFill>
              </a:defRPr>
            </a:lvl1pPr>
            <a:lvl2pPr marL="0" indent="0" algn="r">
              <a:spcBef>
                <a:spcPts val="3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 algn="r">
              <a:buNone/>
              <a:defRPr sz="1200">
                <a:solidFill>
                  <a:schemeClr val="tx1"/>
                </a:solidFill>
              </a:defRPr>
            </a:lvl3pPr>
            <a:lvl4pPr marL="1371600" indent="0" algn="r">
              <a:buNone/>
              <a:defRPr sz="1200">
                <a:solidFill>
                  <a:schemeClr val="tx1"/>
                </a:solidFill>
              </a:defRPr>
            </a:lvl4pPr>
            <a:lvl5pPr marL="1828800" indent="0" algn="r">
              <a:buNone/>
              <a:defRPr sz="1200">
                <a:solidFill>
                  <a:schemeClr val="tx1"/>
                </a:solidFill>
              </a:defRPr>
            </a:lvl5pPr>
            <a:lvl6pPr marL="2286000" indent="0" algn="r">
              <a:buNone/>
              <a:defRPr sz="1200">
                <a:solidFill>
                  <a:schemeClr val="tx1"/>
                </a:solidFill>
              </a:defRPr>
            </a:lvl6pPr>
            <a:lvl7pPr marL="2743200" indent="0" algn="r">
              <a:buNone/>
              <a:defRPr sz="1200">
                <a:solidFill>
                  <a:schemeClr val="tx1"/>
                </a:solidFill>
              </a:defRPr>
            </a:lvl7pPr>
            <a:lvl8pPr marL="3200400" indent="0" algn="r">
              <a:buNone/>
              <a:defRPr sz="1200">
                <a:solidFill>
                  <a:schemeClr val="tx1"/>
                </a:solidFill>
              </a:defRPr>
            </a:lvl8pPr>
            <a:lvl9pPr marL="3657600" indent="0" algn="r">
              <a:buNone/>
              <a:defRPr sz="1200">
                <a:solidFill>
                  <a:schemeClr val="tx1"/>
                </a:solidFill>
              </a:defRPr>
            </a:lvl9pPr>
          </a:lstStyle>
          <a:p>
            <a:r>
              <a:rPr lang="en-CA" dirty="0"/>
              <a:t>Presenter Full Name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 bwMode="black">
          <a:xfrm>
            <a:off x="455613" y="5459994"/>
            <a:ext cx="7321060" cy="267194"/>
          </a:xfrm>
        </p:spPr>
        <p:txBody>
          <a:bodyPr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EE08E108-527B-4B52-98A7-35210C16A695}" type="datetime4">
              <a:rPr lang="en-CA" smtClean="0"/>
              <a:t>October 21, 2019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55613" y="7010400"/>
            <a:ext cx="11280656" cy="45719"/>
          </a:xfrm>
        </p:spPr>
        <p:txBody>
          <a:bodyPr/>
          <a:lstStyle/>
          <a:p>
            <a:endParaRPr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 bwMode="white">
          <a:xfrm>
            <a:off x="11740895" y="7010398"/>
            <a:ext cx="447930" cy="45720"/>
          </a:xfrm>
        </p:spPr>
        <p:txBody>
          <a:bodyPr/>
          <a:lstStyle>
            <a:lvl1pPr>
              <a:defRPr sz="100">
                <a:solidFill>
                  <a:srgbClr val="E6E6E6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051F6-97A8-498B-82C1-AD3B80219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613" y="3773690"/>
            <a:ext cx="7321061" cy="74982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338328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14984" indent="0">
              <a:buNone/>
              <a:defRPr>
                <a:solidFill>
                  <a:schemeClr val="bg1"/>
                </a:solidFill>
              </a:defRPr>
            </a:lvl4pPr>
            <a:lvl5pPr marL="138074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of presentation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9541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343" y="1434190"/>
            <a:ext cx="11274552" cy="458484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dirty="0"/>
              <a:t>Click to add main </a:t>
            </a:r>
            <a:r>
              <a:rPr lang="en-US" dirty="0"/>
              <a:t>bullet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  <a:endParaRPr lang="en-CA" dirty="0"/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A2E7EEF7-2239-440B-8A6E-F3B93774E491}" type="datetime4">
              <a:rPr lang="en-CA" smtClean="0"/>
              <a:t>October 21,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E9F8E0-BCC7-4049-9B66-CBD41765F7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20336" y="6160980"/>
            <a:ext cx="8914067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27C25E0-5C72-4BF6-BE5E-DE72BD8BC6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485832" y="0"/>
            <a:ext cx="27029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932F7-6B32-4C34-AD3E-BF597CA112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343" y="472437"/>
            <a:ext cx="8935565" cy="7921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 slide title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4783F-45F3-432B-A08E-B5187165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9580-1DE4-4AED-B4F0-F01E2D77314B}" type="datetime4">
              <a:rPr lang="en-CA" smtClean="0"/>
              <a:t>October 21,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4AD97-4B30-4713-8D26-04AAD8A6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1261F-A43F-4893-A9BE-991C000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9076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5B93E3-EEA6-456D-B67D-D16BEF5255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3" y="1434190"/>
            <a:ext cx="4236689" cy="458484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8613" indent="-228600"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Section headline or item 1</a:t>
            </a:r>
          </a:p>
          <a:p>
            <a:pPr lvl="1"/>
            <a:r>
              <a:rPr lang="en-US" dirty="0"/>
              <a:t>Item 2</a:t>
            </a:r>
          </a:p>
          <a:p>
            <a:pPr lvl="2"/>
            <a:r>
              <a:rPr lang="en-US" dirty="0"/>
              <a:t>Item 3</a:t>
            </a:r>
          </a:p>
          <a:p>
            <a:pPr lvl="3"/>
            <a:r>
              <a:rPr lang="en-US" dirty="0"/>
              <a:t>Item 4</a:t>
            </a:r>
          </a:p>
          <a:p>
            <a:pPr lvl="4"/>
            <a:r>
              <a:rPr lang="en-US" dirty="0"/>
              <a:t>Item 5</a:t>
            </a:r>
          </a:p>
          <a:p>
            <a:pPr marL="1598613" lvl="4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</a:pPr>
            <a:r>
              <a:rPr lang="en-US" dirty="0"/>
              <a:t>Item 6</a:t>
            </a:r>
          </a:p>
          <a:p>
            <a:pPr lvl="6"/>
            <a:r>
              <a:rPr lang="en-US" dirty="0"/>
              <a:t>Item 7</a:t>
            </a:r>
          </a:p>
          <a:p>
            <a:pPr lvl="7"/>
            <a:r>
              <a:rPr lang="en-US" dirty="0"/>
              <a:t>Item 8</a:t>
            </a:r>
          </a:p>
          <a:p>
            <a:pPr lvl="8"/>
            <a:r>
              <a:rPr lang="en-US" dirty="0"/>
              <a:t>Item 9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2507130D-B493-4337-BB0F-5DB874909A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65218" y="1434189"/>
            <a:ext cx="4236689" cy="45942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8613" indent="-228600"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Section headline or item 1</a:t>
            </a:r>
          </a:p>
          <a:p>
            <a:pPr lvl="1"/>
            <a:r>
              <a:rPr lang="en-US" dirty="0"/>
              <a:t>Item 2</a:t>
            </a:r>
          </a:p>
          <a:p>
            <a:pPr lvl="2"/>
            <a:r>
              <a:rPr lang="en-US" dirty="0"/>
              <a:t>Item 3</a:t>
            </a:r>
          </a:p>
          <a:p>
            <a:pPr lvl="3"/>
            <a:r>
              <a:rPr lang="en-US" dirty="0"/>
              <a:t>Item 4</a:t>
            </a:r>
          </a:p>
          <a:p>
            <a:pPr lvl="4"/>
            <a:r>
              <a:rPr lang="en-US" dirty="0"/>
              <a:t>Item 5</a:t>
            </a:r>
          </a:p>
          <a:p>
            <a:pPr marL="1598613" lvl="4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</a:pPr>
            <a:r>
              <a:rPr lang="en-US" dirty="0"/>
              <a:t>Item 6</a:t>
            </a:r>
          </a:p>
          <a:p>
            <a:pPr lvl="6"/>
            <a:r>
              <a:rPr lang="en-US" dirty="0"/>
              <a:t>Item 7</a:t>
            </a:r>
          </a:p>
          <a:p>
            <a:pPr lvl="7"/>
            <a:r>
              <a:rPr lang="en-US" dirty="0"/>
              <a:t>Item 8</a:t>
            </a:r>
          </a:p>
          <a:p>
            <a:pPr lvl="8"/>
            <a:r>
              <a:rPr lang="en-US" dirty="0"/>
              <a:t>Item 9</a:t>
            </a:r>
          </a:p>
        </p:txBody>
      </p:sp>
    </p:spTree>
    <p:extLst>
      <p:ext uri="{BB962C8B-B14F-4D97-AF65-F5344CB8AC3E}">
        <p14:creationId xmlns:p14="http://schemas.microsoft.com/office/powerpoint/2010/main" val="9652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343" y="1463674"/>
            <a:ext cx="11274552" cy="455535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icon to add table or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516914B5-AEA6-47C1-80F7-C7FD18A22EA2}" type="datetime4">
              <a:rPr lang="en-CA" smtClean="0"/>
              <a:t>October 21,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9DA36B3-22EA-47CB-9DCD-C1A0BC2D23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20336" y="6162420"/>
            <a:ext cx="8914067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Char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>
            <a:lvl1pPr>
              <a:defRPr baseline="0"/>
            </a:lvl1pPr>
          </a:lstStyle>
          <a:p>
            <a:r>
              <a:rPr dirty="0"/>
              <a:t>Slide</a:t>
            </a:r>
            <a:r>
              <a:rPr lang="en-US" dirty="0"/>
              <a:t> </a:t>
            </a:r>
            <a:r>
              <a:rPr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343" y="1829560"/>
            <a:ext cx="11274552" cy="4189472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icon to add table or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740895" y="7010398"/>
            <a:ext cx="447930" cy="45720"/>
          </a:xfrm>
        </p:spPr>
        <p:txBody>
          <a:bodyPr/>
          <a:lstStyle/>
          <a:p>
            <a:fld id="{977C927B-EA5B-4D38-B63B-A75272FB7D5F}" type="datetime4">
              <a:rPr lang="en-CA" smtClean="0"/>
              <a:t>October 21,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9993" y="6399283"/>
            <a:ext cx="283219" cy="175694"/>
          </a:xfrm>
        </p:spPr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9DA36B3-22EA-47CB-9DCD-C1A0BC2D23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20336" y="6162420"/>
            <a:ext cx="8914067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0F0699-528E-4D23-AAD0-9014222C8A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342" y="1435608"/>
            <a:ext cx="11274552" cy="23124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 b="1"/>
            </a:lvl2pPr>
            <a:lvl3pPr marL="0" indent="0">
              <a:spcBef>
                <a:spcPts val="0"/>
              </a:spcBef>
              <a:buNone/>
              <a:defRPr sz="1600" b="1"/>
            </a:lvl3pPr>
            <a:lvl4pPr marL="0" indent="0">
              <a:spcBef>
                <a:spcPts val="0"/>
              </a:spcBef>
              <a:buNone/>
              <a:defRPr sz="1600" b="1"/>
            </a:lvl4pPr>
            <a:lvl5pPr marL="0" indent="0">
              <a:spcBef>
                <a:spcPts val="0"/>
              </a:spcBef>
              <a:buNone/>
              <a:defRPr sz="1600" b="1"/>
            </a:lvl5pPr>
            <a:lvl6pPr marL="0" indent="0">
              <a:spcBef>
                <a:spcPts val="0"/>
              </a:spcBef>
              <a:buNone/>
              <a:defRPr sz="1600" b="1"/>
            </a:lvl6pPr>
            <a:lvl7pPr marL="0" indent="0">
              <a:spcBef>
                <a:spcPts val="0"/>
              </a:spcBef>
              <a:buNone/>
              <a:defRPr sz="1600" b="1"/>
            </a:lvl7pPr>
            <a:lvl8pPr marL="0" indent="0">
              <a:spcBef>
                <a:spcPts val="0"/>
              </a:spcBef>
              <a:buNone/>
              <a:defRPr sz="1600" b="1"/>
            </a:lvl8pPr>
            <a:lvl9pPr marL="0" indent="0">
              <a:spcBef>
                <a:spcPts val="0"/>
              </a:spcBef>
              <a:buNone/>
              <a:defRPr sz="1600" b="1"/>
            </a:lvl9pPr>
          </a:lstStyle>
          <a:p>
            <a:pPr lvl="0"/>
            <a:r>
              <a:rPr lang="en-CA" dirty="0"/>
              <a:t>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87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/Chart with commen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66342" y="472437"/>
            <a:ext cx="11274553" cy="792167"/>
          </a:xfrm>
        </p:spPr>
        <p:txBody>
          <a:bodyPr/>
          <a:lstStyle/>
          <a:p>
            <a:r>
              <a:rPr dirty="0"/>
              <a:t>Slide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2" y="2042740"/>
            <a:ext cx="11274552" cy="446932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 b="1"/>
            </a:lvl2pPr>
            <a:lvl3pPr marL="0" indent="0">
              <a:spcBef>
                <a:spcPts val="0"/>
              </a:spcBef>
              <a:buNone/>
              <a:defRPr sz="1600" b="1"/>
            </a:lvl3pPr>
            <a:lvl4pPr marL="0" indent="0">
              <a:spcBef>
                <a:spcPts val="0"/>
              </a:spcBef>
              <a:buNone/>
              <a:defRPr sz="1600" b="1"/>
            </a:lvl4pPr>
            <a:lvl5pPr marL="0" indent="0">
              <a:spcBef>
                <a:spcPts val="0"/>
              </a:spcBef>
              <a:buNone/>
              <a:defRPr sz="1600" b="1"/>
            </a:lvl5pPr>
            <a:lvl6pPr marL="0" indent="0">
              <a:spcBef>
                <a:spcPts val="0"/>
              </a:spcBef>
              <a:buNone/>
              <a:defRPr sz="1600" b="1"/>
            </a:lvl6pPr>
            <a:lvl7pPr marL="0" indent="0">
              <a:spcBef>
                <a:spcPts val="0"/>
              </a:spcBef>
              <a:buNone/>
              <a:defRPr sz="1600" b="1"/>
            </a:lvl7pPr>
            <a:lvl8pPr marL="0" indent="0">
              <a:spcBef>
                <a:spcPts val="0"/>
              </a:spcBef>
              <a:buNone/>
              <a:defRPr sz="1600" b="1"/>
            </a:lvl8pPr>
            <a:lvl9pPr marL="0" indent="0">
              <a:spcBef>
                <a:spcPts val="0"/>
              </a:spcBef>
              <a:buNone/>
              <a:defRPr sz="1600" b="1"/>
            </a:lvl9pPr>
          </a:lstStyle>
          <a:p>
            <a:pPr lvl="0"/>
            <a:r>
              <a:rPr lang="en-CA" dirty="0"/>
              <a:t>Subtitle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342" y="2659526"/>
            <a:ext cx="11274552" cy="322869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dirty="0"/>
              <a:t>Click icon to add table or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66EC-54C3-4C8D-8FE0-8AEBBA9ABC1B}" type="datetime4">
              <a:rPr lang="en-CA" smtClean="0"/>
              <a:t>October 21, 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/>
              <a:t>‹#›</a:t>
            </a:fld>
            <a:endParaRPr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F51E73-F575-4AF1-A9C3-6773B5E3B8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613" y="1435608"/>
            <a:ext cx="11285537" cy="44498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623888" indent="-285750">
              <a:buFont typeface="Manulife JH Sans" panose="020B0604020202020204" pitchFamily="34" charset="0"/>
              <a:buChar char="•"/>
              <a:defRPr sz="1400"/>
            </a:lvl2pPr>
            <a:lvl3pPr marL="971550" indent="-285750">
              <a:buFont typeface="Manulife JH Sans" panose="020B0604020202020204" pitchFamily="34" charset="0"/>
              <a:buChar char="•"/>
              <a:defRPr sz="1400"/>
            </a:lvl3pPr>
            <a:lvl4pPr marL="1301750" indent="-285750">
              <a:buFont typeface="Manulife JH Sans" panose="020B0604020202020204" pitchFamily="34" charset="0"/>
              <a:buChar char="•"/>
              <a:defRPr sz="1400"/>
            </a:lvl4pPr>
            <a:lvl5pPr marL="1665287" indent="-285750">
              <a:buFont typeface="Manulife JH Sans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Commentary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D19C7E4-B96E-41AD-BB65-D258494D38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20336" y="6162420"/>
            <a:ext cx="8914067" cy="402451"/>
          </a:xfrm>
        </p:spPr>
        <p:txBody>
          <a:bodyPr anchor="b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5pPr>
            <a:lvl6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6pPr>
            <a:lvl7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7pPr>
            <a:lvl8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8pPr>
            <a:lvl9pPr marL="0" indent="0">
              <a:lnSpc>
                <a:spcPct val="95000"/>
              </a:lnSpc>
              <a:spcBef>
                <a:spcPts val="0"/>
              </a:spcBef>
              <a:buNone/>
              <a:defRPr sz="800">
                <a:latin typeface="Manulife JH Sans Light" panose="00000400000000000000" pitchFamily="2" charset="0"/>
              </a:defRPr>
            </a:lvl9pPr>
          </a:lstStyle>
          <a:p>
            <a:pPr lvl="0"/>
            <a:r>
              <a:rPr lang="en-CA" sz="800" dirty="0">
                <a:latin typeface="Manulife JH Sans Light" panose="020B0303040401060103" pitchFamily="34" charset="0"/>
                <a:cs typeface="Arial" panose="020B0604020202020204" pitchFamily="34" charset="0"/>
              </a:rPr>
              <a:t>Source text should be Manulife JH Sans Light, size 8.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4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38912" y="2279077"/>
            <a:ext cx="10191045" cy="1774281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dirty="0"/>
              <a:t>Chapter slide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4D86A9-B95A-42FA-8B03-2725FDB90EC5}" type="datetime4">
              <a:rPr lang="en-CA" smtClean="0"/>
              <a:t>October 21,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7067D23-7C13-456E-BC85-626C96E33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8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6342" y="472437"/>
            <a:ext cx="11274553" cy="7921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dirty="0"/>
              <a:t>Slide</a:t>
            </a:r>
            <a:r>
              <a:rPr lang="en-US" dirty="0"/>
              <a:t> </a:t>
            </a:r>
            <a:r>
              <a:rPr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43" y="1434190"/>
            <a:ext cx="11274552" cy="45848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dirty="0"/>
              <a:t>Click to add main bullet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  <a:p>
            <a:pPr lvl="5"/>
            <a:r>
              <a:rPr lang="en-US" dirty="0"/>
              <a:t>Sixth </a:t>
            </a:r>
            <a:r>
              <a:rPr lang="en-CA" dirty="0"/>
              <a:t>level</a:t>
            </a:r>
          </a:p>
          <a:p>
            <a:pPr lvl="6"/>
            <a:r>
              <a:rPr lang="en-US" dirty="0"/>
              <a:t>Seventh </a:t>
            </a:r>
            <a:r>
              <a:rPr lang="en-CA" dirty="0"/>
              <a:t>level</a:t>
            </a:r>
          </a:p>
          <a:p>
            <a:pPr lvl="7"/>
            <a:r>
              <a:rPr lang="en-US" dirty="0"/>
              <a:t>Eighth </a:t>
            </a:r>
            <a:r>
              <a:rPr lang="en-CA" dirty="0"/>
              <a:t>level</a:t>
            </a:r>
          </a:p>
          <a:p>
            <a:pPr lvl="8"/>
            <a:r>
              <a:rPr lang="en-US" dirty="0"/>
              <a:t>Ninth </a:t>
            </a:r>
            <a:r>
              <a:rPr lang="en-CA" dirty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40895" y="7010399"/>
            <a:ext cx="447930" cy="4572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">
                <a:solidFill>
                  <a:srgbClr val="E6E6E6"/>
                </a:solidFill>
              </a:defRPr>
            </a:lvl1pPr>
          </a:lstStyle>
          <a:p>
            <a:fld id="{B2679580-1DE4-4AED-B4F0-F01E2D77314B}" type="datetime4">
              <a:rPr lang="en-CA" smtClean="0"/>
              <a:t>October 21,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7010400"/>
            <a:ext cx="11280656" cy="45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100">
                <a:solidFill>
                  <a:srgbClr val="E6E6E6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9993" y="6399283"/>
            <a:ext cx="283219" cy="17569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B333B34-C87C-402E-ABB0-13B7C9DEBBC4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B74CC63-9B99-44C0-AC52-7D0009DE2D8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 bwMode="black">
          <a:xfrm>
            <a:off x="243673" y="6129600"/>
            <a:ext cx="1718093" cy="6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8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50" r:id="rId2"/>
    <p:sldLayoutId id="2147483683" r:id="rId3"/>
    <p:sldLayoutId id="2147483690" r:id="rId4"/>
    <p:sldLayoutId id="2147483701" r:id="rId5"/>
    <p:sldLayoutId id="2147483691" r:id="rId6"/>
    <p:sldLayoutId id="2147483695" r:id="rId7"/>
    <p:sldLayoutId id="2147483665" r:id="rId8"/>
    <p:sldLayoutId id="2147483696" r:id="rId9"/>
    <p:sldLayoutId id="2147483697" r:id="rId10"/>
    <p:sldLayoutId id="2147483700" r:id="rId11"/>
    <p:sldLayoutId id="2147483654" r:id="rId12"/>
    <p:sldLayoutId id="2147483698" r:id="rId13"/>
    <p:sldLayoutId id="2147483652" r:id="rId14"/>
    <p:sldLayoutId id="2147483653" r:id="rId15"/>
    <p:sldLayoutId id="2147483705" r:id="rId16"/>
    <p:sldLayoutId id="2147483704" r:id="rId17"/>
    <p:sldLayoutId id="2147483692" r:id="rId18"/>
    <p:sldLayoutId id="2147483703" r:id="rId19"/>
    <p:sldLayoutId id="2147483655" r:id="rId20"/>
    <p:sldLayoutId id="2147483668" r:id="rId21"/>
    <p:sldLayoutId id="2147483693" r:id="rId22"/>
    <p:sldLayoutId id="2147483694" r:id="rId23"/>
    <p:sldLayoutId id="2147483699" r:id="rId24"/>
    <p:sldLayoutId id="2147483706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lnSpc>
          <a:spcPct val="100000"/>
        </a:lnSpc>
        <a:spcBef>
          <a:spcPts val="15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37744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2728" indent="-237744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98613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598613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98613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613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Manulife JH Sans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39" userDrawn="1">
          <p15:clr>
            <a:srgbClr val="F26B43"/>
          </p15:clr>
        </p15:guide>
        <p15:guide id="3" pos="287" userDrawn="1">
          <p15:clr>
            <a:srgbClr val="F26B43"/>
          </p15:clr>
        </p15:guide>
        <p15:guide id="4" pos="7391" userDrawn="1">
          <p15:clr>
            <a:srgbClr val="F26B43"/>
          </p15:clr>
        </p15:guide>
        <p15:guide id="5" orient="horz" pos="41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test-driven-development.html" TargetMode="External"/><Relationship Id="rId3" Type="http://schemas.openxmlformats.org/officeDocument/2006/relationships/slideLayout" Target="../slideLayouts/slideLayout9.xml"/><Relationship Id="rId7" Type="http://schemas.openxmlformats.org/officeDocument/2006/relationships/hyperlink" Target="https://semaphoreci.com/community/tutorials/best-practices-for-spies-stubs-and-mocks-in-sinon-js" TargetMode="Externa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hyperlink" Target="https://app.pluralsight.com/library/courses/testing-javascript" TargetMode="External"/><Relationship Id="rId5" Type="http://schemas.openxmlformats.org/officeDocument/2006/relationships/hyperlink" Target="https://app.pluralsight.com/library/courses/test-driven-development-react" TargetMode="External"/><Relationship Id="rId4" Type="http://schemas.openxmlformats.org/officeDocument/2006/relationships/hyperlink" Target="https://www.amazon.ca/Test-Driven-Development-Kent-Beck/dp/032114653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Test 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896C9-90C4-41B2-B825-88529D1D4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Hai Hua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D4764A-49A9-434D-B95F-71D4E235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0F04-01EC-4DC6-BB3B-B7B8381DB434}" type="datetime4">
              <a:rPr lang="en-CA" smtClean="0"/>
              <a:pPr/>
              <a:t>October 21, 2019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EEE25-44C3-43E7-952E-4BF54EFB86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In-depth Look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1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F7051DB-7A28-4703-8139-CA072CD3A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Some rules to always remember!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543CF7-0A18-48E0-8F90-05311DA7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D4DA3-B693-2C47-AD9F-A805A91F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9E19A0-562C-42AC-92F8-84ADC1BDF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89F8461-16A4-48CC-B404-47B9E07E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are you trying to do?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Follow TDD Cycle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Continually make small, incremental changes</a:t>
            </a: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The build must work at all times</a:t>
            </a:r>
            <a:r>
              <a:rPr lang="en-US" dirty="0"/>
              <a:t>.</a:t>
            </a:r>
          </a:p>
          <a:p>
            <a:r>
              <a:rPr lang="en-US" sz="1600" dirty="0"/>
              <a:t>Changes that break the system or tests that failures must be fixed!</a:t>
            </a:r>
            <a:endParaRPr lang="en-US" sz="2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282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F7051DB-7A28-4703-8139-CA072CD3A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Many benefits of doing TDD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543CF7-0A18-48E0-8F90-05311DA7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D4DA3-B693-2C47-AD9F-A805A91F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9E19A0-562C-42AC-92F8-84ADC1BDF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89F8461-16A4-48CC-B404-47B9E07E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Higher code quality</a:t>
            </a:r>
          </a:p>
          <a:p>
            <a:r>
              <a:rPr lang="en-US" sz="2800" dirty="0"/>
              <a:t>Maintainability</a:t>
            </a:r>
          </a:p>
          <a:p>
            <a:r>
              <a:rPr lang="en-US" sz="2800" dirty="0"/>
              <a:t>Flexibility</a:t>
            </a:r>
          </a:p>
          <a:p>
            <a:r>
              <a:rPr lang="en-US" sz="2800" dirty="0"/>
              <a:t>Predictability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 well designed application!</a:t>
            </a:r>
          </a:p>
        </p:txBody>
      </p:sp>
    </p:spTree>
    <p:extLst>
      <p:ext uri="{BB962C8B-B14F-4D97-AF65-F5344CB8AC3E}">
        <p14:creationId xmlns:p14="http://schemas.microsoft.com/office/powerpoint/2010/main" val="18163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F7051DB-7A28-4703-8139-CA072CD3A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following activities still need to be performed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543CF7-0A18-48E0-8F90-05311DA7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testing…</a:t>
            </a: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D4DA3-B693-2C47-AD9F-A805A91F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9E19A0-562C-42AC-92F8-84ADC1BDF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89F8461-16A4-48CC-B404-47B9E07E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Unit/API Testing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Integration Testing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UI / UX Testing (AODA compliancy)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Regression!</a:t>
            </a:r>
          </a:p>
        </p:txBody>
      </p:sp>
    </p:spTree>
    <p:extLst>
      <p:ext uri="{BB962C8B-B14F-4D97-AF65-F5344CB8AC3E}">
        <p14:creationId xmlns:p14="http://schemas.microsoft.com/office/powerpoint/2010/main" val="11261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F7051DB-7A28-4703-8139-CA072CD3A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is good enough?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543CF7-0A18-48E0-8F90-05311DA7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Rules</a:t>
            </a: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D4DA3-B693-2C47-AD9F-A805A91F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9E19A0-562C-42AC-92F8-84ADC1BDF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89F8461-16A4-48CC-B404-47B9E07E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Code coverage</a:t>
            </a:r>
            <a:r>
              <a:rPr lang="en-US" sz="2800" dirty="0"/>
              <a:t> – testing the execution of </a:t>
            </a:r>
            <a:r>
              <a:rPr lang="en-US" sz="2800" dirty="0">
                <a:highlight>
                  <a:srgbClr val="FFFF00"/>
                </a:highlight>
              </a:rPr>
              <a:t>code paths</a:t>
            </a:r>
          </a:p>
          <a:p>
            <a:pPr marL="0" indent="0">
              <a:buNone/>
            </a:pPr>
            <a:r>
              <a:rPr lang="en-US" sz="2800" b="1" dirty="0"/>
              <a:t>Test coverage</a:t>
            </a:r>
            <a:r>
              <a:rPr lang="en-US" sz="2800" dirty="0"/>
              <a:t> – testing the execution of </a:t>
            </a:r>
            <a:r>
              <a:rPr lang="en-US" sz="2800" dirty="0">
                <a:highlight>
                  <a:srgbClr val="FFFF00"/>
                </a:highlight>
              </a:rPr>
              <a:t>scenarios</a:t>
            </a:r>
          </a:p>
          <a:p>
            <a:pPr marL="0" indent="0">
              <a:buNone/>
            </a:pPr>
            <a:endParaRPr lang="en-US" sz="2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800" dirty="0"/>
              <a:t>At least 80% code coverage for deployment!</a:t>
            </a:r>
          </a:p>
          <a:p>
            <a:pPr marL="0" indent="0">
              <a:buNone/>
            </a:pPr>
            <a:r>
              <a:rPr lang="en-US" sz="2800" dirty="0"/>
              <a:t>At least 90% code coverage for confidence!</a:t>
            </a:r>
          </a:p>
        </p:txBody>
      </p:sp>
    </p:spTree>
    <p:extLst>
      <p:ext uri="{BB962C8B-B14F-4D97-AF65-F5344CB8AC3E}">
        <p14:creationId xmlns:p14="http://schemas.microsoft.com/office/powerpoint/2010/main" val="135657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12" y="468636"/>
            <a:ext cx="10191045" cy="1774281"/>
          </a:xfrm>
        </p:spPr>
        <p:txBody>
          <a:bodyPr>
            <a:normAutofit/>
          </a:bodyPr>
          <a:lstStyle/>
          <a:p>
            <a:r>
              <a:rPr lang="en-CA" sz="4800" dirty="0"/>
              <a:t>Testing frameworks for </a:t>
            </a:r>
            <a:r>
              <a:rPr lang="en-CA" sz="4800" dirty="0" err="1"/>
              <a:t>Javascript</a:t>
            </a:r>
            <a:endParaRPr lang="en-CA" sz="6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6DA5C-A487-684F-86CC-4CC612BE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E3B8B-4980-1142-BB85-30092CCE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556" y="2438655"/>
            <a:ext cx="14224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4E379-B6FA-854D-8379-FB8AC706F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456" y="2438655"/>
            <a:ext cx="1422400" cy="142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ABA6AA-999B-5940-92AE-E7581A187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452" y="2438655"/>
            <a:ext cx="2721877" cy="142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BA315-8DBA-7949-9AEA-92601A03C12B}"/>
              </a:ext>
            </a:extLst>
          </p:cNvPr>
          <p:cNvSpPr txBox="1"/>
          <p:nvPr/>
        </p:nvSpPr>
        <p:spPr>
          <a:xfrm>
            <a:off x="1932452" y="4000500"/>
            <a:ext cx="2721877" cy="42110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chai / mocha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3A43A-FE7B-C146-BB2E-4B5188575F2D}"/>
              </a:ext>
            </a:extLst>
          </p:cNvPr>
          <p:cNvSpPr txBox="1"/>
          <p:nvPr/>
        </p:nvSpPr>
        <p:spPr>
          <a:xfrm>
            <a:off x="7690817" y="3979208"/>
            <a:ext cx="2721877" cy="42110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D9035-4358-4F4D-B75B-BD9AC6EE8841}"/>
              </a:ext>
            </a:extLst>
          </p:cNvPr>
          <p:cNvSpPr txBox="1"/>
          <p:nvPr/>
        </p:nvSpPr>
        <p:spPr>
          <a:xfrm>
            <a:off x="5141717" y="3969342"/>
            <a:ext cx="2721877" cy="42110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jasmine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BFB5AB-483E-214A-BF68-0BF5DE65D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018" y="4964059"/>
            <a:ext cx="2811632" cy="942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675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900" dirty="0"/>
              <a:t>Testing frameworks for other languages:</a:t>
            </a:r>
            <a:br>
              <a:rPr lang="en-CA" dirty="0"/>
            </a:br>
            <a:br>
              <a:rPr lang="en-CA" sz="2700" dirty="0"/>
            </a:br>
            <a:br>
              <a:rPr lang="en-CA" sz="2700" dirty="0"/>
            </a:br>
            <a:br>
              <a:rPr lang="en-CA" sz="2700" dirty="0"/>
            </a:br>
            <a:r>
              <a:rPr lang="en-CA" sz="2700" dirty="0"/>
              <a:t>.NET: </a:t>
            </a:r>
            <a:r>
              <a:rPr lang="en-CA" sz="2700" b="0" dirty="0" err="1"/>
              <a:t>MSTest</a:t>
            </a:r>
            <a:r>
              <a:rPr lang="en-CA" sz="2700" b="0" dirty="0"/>
              <a:t>, </a:t>
            </a:r>
            <a:r>
              <a:rPr lang="en-CA" sz="2700" b="0" dirty="0" err="1"/>
              <a:t>NUnit</a:t>
            </a:r>
            <a:r>
              <a:rPr lang="en-CA" sz="2700" b="0" dirty="0"/>
              <a:t>, </a:t>
            </a:r>
            <a:r>
              <a:rPr lang="en-CA" sz="2700" b="0" dirty="0" err="1"/>
              <a:t>xUnit.NET</a:t>
            </a:r>
            <a:r>
              <a:rPr lang="en-CA" sz="2700" b="0" dirty="0">
                <a:sym typeface="Wingdings" pitchFamily="2" charset="2"/>
              </a:rPr>
              <a:t> </a:t>
            </a:r>
            <a:br>
              <a:rPr lang="en-CA" sz="2700" dirty="0">
                <a:sym typeface="Wingdings" pitchFamily="2" charset="2"/>
              </a:rPr>
            </a:br>
            <a:br>
              <a:rPr lang="en-CA" sz="2700" dirty="0">
                <a:sym typeface="Wingdings" pitchFamily="2" charset="2"/>
              </a:rPr>
            </a:br>
            <a:r>
              <a:rPr lang="en-CA" sz="2700" dirty="0">
                <a:sym typeface="Wingdings" pitchFamily="2" charset="2"/>
              </a:rPr>
              <a:t>Java: </a:t>
            </a:r>
            <a:r>
              <a:rPr lang="en-CA" sz="2700" b="0" dirty="0">
                <a:sym typeface="Wingdings" pitchFamily="2" charset="2"/>
              </a:rPr>
              <a:t>Selenium, JUnit, REST Assured</a:t>
            </a:r>
            <a:br>
              <a:rPr lang="en-CA" sz="2700" dirty="0">
                <a:sym typeface="Wingdings" pitchFamily="2" charset="2"/>
              </a:rPr>
            </a:br>
            <a:br>
              <a:rPr lang="en-CA" sz="2700" dirty="0">
                <a:sym typeface="Wingdings" pitchFamily="2" charset="2"/>
              </a:rPr>
            </a:br>
            <a:r>
              <a:rPr lang="en-CA" sz="2700" dirty="0">
                <a:sym typeface="Wingdings" pitchFamily="2" charset="2"/>
              </a:rPr>
              <a:t>Python: </a:t>
            </a:r>
            <a:r>
              <a:rPr lang="en-CA" sz="2700" b="0" dirty="0">
                <a:sym typeface="Wingdings" pitchFamily="2" charset="2"/>
              </a:rPr>
              <a:t>Robo Framework, </a:t>
            </a:r>
            <a:r>
              <a:rPr lang="en-CA" sz="2700" b="0" dirty="0" err="1">
                <a:sym typeface="Wingdings" pitchFamily="2" charset="2"/>
              </a:rPr>
              <a:t>Pytest</a:t>
            </a:r>
            <a:r>
              <a:rPr lang="en-CA" sz="2700" b="0" dirty="0">
                <a:sym typeface="Wingdings" pitchFamily="2" charset="2"/>
              </a:rPr>
              <a:t>, </a:t>
            </a:r>
            <a:r>
              <a:rPr lang="en-CA" sz="2700" b="0" dirty="0" err="1">
                <a:sym typeface="Wingdings" pitchFamily="2" charset="2"/>
              </a:rPr>
              <a:t>UnitTest</a:t>
            </a:r>
            <a:r>
              <a:rPr lang="en-CA" sz="2700" b="0" dirty="0">
                <a:sym typeface="Wingdings" pitchFamily="2" charset="2"/>
              </a:rPr>
              <a:t>/</a:t>
            </a:r>
            <a:r>
              <a:rPr lang="en-CA" sz="2700" b="0" dirty="0" err="1">
                <a:sym typeface="Wingdings" pitchFamily="2" charset="2"/>
              </a:rPr>
              <a:t>PyUnit</a:t>
            </a:r>
            <a:endParaRPr lang="en-CA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6DA5C-A487-684F-86CC-4CC612BE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15</a:t>
            </a:fld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1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6DA5C-A487-684F-86CC-4CC612BE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993" y="5522983"/>
            <a:ext cx="283219" cy="175694"/>
          </a:xfrm>
        </p:spPr>
        <p:txBody>
          <a:bodyPr/>
          <a:lstStyle/>
          <a:p>
            <a:fld id="{BB333B34-C87C-402E-ABB0-13B7C9DEBBC4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A619D24-54C9-CB4E-8999-83B74B8DAEE5}"/>
              </a:ext>
            </a:extLst>
          </p:cNvPr>
          <p:cNvSpPr txBox="1">
            <a:spLocks/>
          </p:cNvSpPr>
          <p:nvPr/>
        </p:nvSpPr>
        <p:spPr>
          <a:xfrm>
            <a:off x="630000" y="1925307"/>
            <a:ext cx="2793919" cy="343478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>
                <a:solidFill>
                  <a:schemeClr val="bg1"/>
                </a:solidFill>
              </a:rPr>
              <a:t>Test Driven Development: By Example</a:t>
            </a:r>
            <a:br>
              <a:rPr lang="en-US" sz="1600">
                <a:solidFill>
                  <a:schemeClr val="bg1"/>
                </a:solidFill>
              </a:rPr>
            </a:b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Test-driven Development Using React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 </a:t>
            </a:r>
            <a:br>
              <a:rPr lang="en-US" sz="160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Testing Clientside JavaScript</a:t>
            </a:r>
            <a:br>
              <a:rPr lang="en-US" sz="1600">
                <a:solidFill>
                  <a:srgbClr val="FFFFFF"/>
                </a:solidFill>
              </a:rPr>
            </a:br>
            <a:br>
              <a:rPr lang="en-US" sz="1600">
                <a:solidFill>
                  <a:srgbClr val="FFFFFF"/>
                </a:solidFill>
              </a:rPr>
            </a:br>
            <a:r>
              <a:rPr lang="en-US" sz="400">
                <a:solidFill>
                  <a:schemeClr val="bg1"/>
                </a:solidFill>
              </a:rPr>
              <a:t> 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Best Practices for Spies, Stubs and Mocks in Sinon.js</a:t>
            </a:r>
            <a:br>
              <a:rPr lang="en-US" sz="1600">
                <a:solidFill>
                  <a:srgbClr val="FFFFFF"/>
                </a:solidFill>
              </a:rPr>
            </a:br>
            <a:br>
              <a:rPr lang="en-US" sz="1600">
                <a:solidFill>
                  <a:schemeClr val="bg1"/>
                </a:solidFill>
              </a:rPr>
            </a:br>
            <a:r>
              <a:rPr lang="en-US" sz="400">
                <a:solidFill>
                  <a:schemeClr val="bg1"/>
                </a:solidFill>
              </a:rPr>
              <a:t> </a:t>
            </a:r>
            <a:br>
              <a:rPr lang="en-US" sz="1600">
                <a:solidFill>
                  <a:srgbClr val="FFFFFF"/>
                </a:solidFill>
              </a:rPr>
            </a:br>
            <a:r>
              <a:rPr lang="en-US" sz="1600">
                <a:solidFill>
                  <a:srgbClr val="FFFFFF"/>
                </a:solidFill>
              </a:rPr>
              <a:t>What is Test Driven Development (TDD)? Tutorial with Example</a:t>
            </a:r>
            <a:br>
              <a:rPr lang="en-US"/>
            </a:b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F1298-16DF-2D4E-A48D-ECAEB27F3194}"/>
              </a:ext>
            </a:extLst>
          </p:cNvPr>
          <p:cNvSpPr txBox="1"/>
          <p:nvPr/>
        </p:nvSpPr>
        <p:spPr>
          <a:xfrm>
            <a:off x="2883032" y="527194"/>
            <a:ext cx="3792000" cy="92333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Additional reading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D9B905-494E-804A-B87D-73DE13EF2DC3}"/>
              </a:ext>
            </a:extLst>
          </p:cNvPr>
          <p:cNvCxnSpPr/>
          <p:nvPr/>
        </p:nvCxnSpPr>
        <p:spPr>
          <a:xfrm>
            <a:off x="628650" y="1858645"/>
            <a:ext cx="10934700" cy="0"/>
          </a:xfrm>
          <a:prstGeom prst="line">
            <a:avLst/>
          </a:prstGeom>
          <a:ln w="222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bcgIcons_OpenBook">
            <a:extLst>
              <a:ext uri="{FF2B5EF4-FFF2-40B4-BE49-F238E27FC236}">
                <a16:creationId xmlns:a16="http://schemas.microsoft.com/office/drawing/2014/main" id="{30177959-47CD-F04C-908D-CC084D8CD3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0950" y="184160"/>
            <a:ext cx="1644396" cy="1645920"/>
            <a:chOff x="1682" y="0"/>
            <a:chExt cx="4316" cy="4320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F3B8E25C-F1AD-6845-BD7F-0C0582D8F45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B76F1D9E-AD86-FA45-B77B-14642BB3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7" y="831"/>
              <a:ext cx="3506" cy="2475"/>
            </a:xfrm>
            <a:custGeom>
              <a:avLst/>
              <a:gdLst>
                <a:gd name="T0" fmla="*/ 207 w 1872"/>
                <a:gd name="T1" fmla="*/ 339 h 1320"/>
                <a:gd name="T2" fmla="*/ 207 w 1872"/>
                <a:gd name="T3" fmla="*/ 295 h 1320"/>
                <a:gd name="T4" fmla="*/ 772 w 1872"/>
                <a:gd name="T5" fmla="*/ 317 h 1320"/>
                <a:gd name="T6" fmla="*/ 772 w 1872"/>
                <a:gd name="T7" fmla="*/ 422 h 1320"/>
                <a:gd name="T8" fmla="*/ 207 w 1872"/>
                <a:gd name="T9" fmla="*/ 400 h 1320"/>
                <a:gd name="T10" fmla="*/ 207 w 1872"/>
                <a:gd name="T11" fmla="*/ 444 h 1320"/>
                <a:gd name="T12" fmla="*/ 772 w 1872"/>
                <a:gd name="T13" fmla="*/ 422 h 1320"/>
                <a:gd name="T14" fmla="*/ 750 w 1872"/>
                <a:gd name="T15" fmla="*/ 506 h 1320"/>
                <a:gd name="T16" fmla="*/ 185 w 1872"/>
                <a:gd name="T17" fmla="*/ 528 h 1320"/>
                <a:gd name="T18" fmla="*/ 750 w 1872"/>
                <a:gd name="T19" fmla="*/ 550 h 1320"/>
                <a:gd name="T20" fmla="*/ 772 w 1872"/>
                <a:gd name="T21" fmla="*/ 633 h 1320"/>
                <a:gd name="T22" fmla="*/ 207 w 1872"/>
                <a:gd name="T23" fmla="*/ 611 h 1320"/>
                <a:gd name="T24" fmla="*/ 207 w 1872"/>
                <a:gd name="T25" fmla="*/ 655 h 1320"/>
                <a:gd name="T26" fmla="*/ 772 w 1872"/>
                <a:gd name="T27" fmla="*/ 633 h 1320"/>
                <a:gd name="T28" fmla="*/ 750 w 1872"/>
                <a:gd name="T29" fmla="*/ 717 h 1320"/>
                <a:gd name="T30" fmla="*/ 185 w 1872"/>
                <a:gd name="T31" fmla="*/ 739 h 1320"/>
                <a:gd name="T32" fmla="*/ 750 w 1872"/>
                <a:gd name="T33" fmla="*/ 761 h 1320"/>
                <a:gd name="T34" fmla="*/ 772 w 1872"/>
                <a:gd name="T35" fmla="*/ 844 h 1320"/>
                <a:gd name="T36" fmla="*/ 207 w 1872"/>
                <a:gd name="T37" fmla="*/ 822 h 1320"/>
                <a:gd name="T38" fmla="*/ 207 w 1872"/>
                <a:gd name="T39" fmla="*/ 866 h 1320"/>
                <a:gd name="T40" fmla="*/ 772 w 1872"/>
                <a:gd name="T41" fmla="*/ 844 h 1320"/>
                <a:gd name="T42" fmla="*/ 750 w 1872"/>
                <a:gd name="T43" fmla="*/ 928 h 1320"/>
                <a:gd name="T44" fmla="*/ 185 w 1872"/>
                <a:gd name="T45" fmla="*/ 950 h 1320"/>
                <a:gd name="T46" fmla="*/ 750 w 1872"/>
                <a:gd name="T47" fmla="*/ 972 h 1320"/>
                <a:gd name="T48" fmla="*/ 772 w 1872"/>
                <a:gd name="T49" fmla="*/ 1055 h 1320"/>
                <a:gd name="T50" fmla="*/ 207 w 1872"/>
                <a:gd name="T51" fmla="*/ 1033 h 1320"/>
                <a:gd name="T52" fmla="*/ 207 w 1872"/>
                <a:gd name="T53" fmla="*/ 1077 h 1320"/>
                <a:gd name="T54" fmla="*/ 772 w 1872"/>
                <a:gd name="T55" fmla="*/ 1055 h 1320"/>
                <a:gd name="T56" fmla="*/ 1665 w 1872"/>
                <a:gd name="T57" fmla="*/ 717 h 1320"/>
                <a:gd name="T58" fmla="*/ 1100 w 1872"/>
                <a:gd name="T59" fmla="*/ 739 h 1320"/>
                <a:gd name="T60" fmla="*/ 1665 w 1872"/>
                <a:gd name="T61" fmla="*/ 761 h 1320"/>
                <a:gd name="T62" fmla="*/ 1687 w 1872"/>
                <a:gd name="T63" fmla="*/ 844 h 1320"/>
                <a:gd name="T64" fmla="*/ 1122 w 1872"/>
                <a:gd name="T65" fmla="*/ 822 h 1320"/>
                <a:gd name="T66" fmla="*/ 1122 w 1872"/>
                <a:gd name="T67" fmla="*/ 866 h 1320"/>
                <a:gd name="T68" fmla="*/ 1687 w 1872"/>
                <a:gd name="T69" fmla="*/ 844 h 1320"/>
                <a:gd name="T70" fmla="*/ 1665 w 1872"/>
                <a:gd name="T71" fmla="*/ 928 h 1320"/>
                <a:gd name="T72" fmla="*/ 1100 w 1872"/>
                <a:gd name="T73" fmla="*/ 950 h 1320"/>
                <a:gd name="T74" fmla="*/ 1665 w 1872"/>
                <a:gd name="T75" fmla="*/ 972 h 1320"/>
                <a:gd name="T76" fmla="*/ 1687 w 1872"/>
                <a:gd name="T77" fmla="*/ 1055 h 1320"/>
                <a:gd name="T78" fmla="*/ 1122 w 1872"/>
                <a:gd name="T79" fmla="*/ 1033 h 1320"/>
                <a:gd name="T80" fmla="*/ 1122 w 1872"/>
                <a:gd name="T81" fmla="*/ 1077 h 1320"/>
                <a:gd name="T82" fmla="*/ 1687 w 1872"/>
                <a:gd name="T83" fmla="*/ 1055 h 1320"/>
                <a:gd name="T84" fmla="*/ 1872 w 1872"/>
                <a:gd name="T85" fmla="*/ 1298 h 1320"/>
                <a:gd name="T86" fmla="*/ 936 w 1872"/>
                <a:gd name="T87" fmla="*/ 1320 h 1320"/>
                <a:gd name="T88" fmla="*/ 0 w 1872"/>
                <a:gd name="T89" fmla="*/ 1298 h 1320"/>
                <a:gd name="T90" fmla="*/ 22 w 1872"/>
                <a:gd name="T91" fmla="*/ 0 h 1320"/>
                <a:gd name="T92" fmla="*/ 1211 w 1872"/>
                <a:gd name="T93" fmla="*/ 0 h 1320"/>
                <a:gd name="T94" fmla="*/ 958 w 1872"/>
                <a:gd name="T95" fmla="*/ 44 h 1320"/>
                <a:gd name="T96" fmla="*/ 1828 w 1872"/>
                <a:gd name="T97" fmla="*/ 1276 h 1320"/>
                <a:gd name="T98" fmla="*/ 1608 w 1872"/>
                <a:gd name="T99" fmla="*/ 44 h 1320"/>
                <a:gd name="T100" fmla="*/ 1850 w 1872"/>
                <a:gd name="T101" fmla="*/ 0 h 1320"/>
                <a:gd name="T102" fmla="*/ 44 w 1872"/>
                <a:gd name="T103" fmla="*/ 1276 h 1320"/>
                <a:gd name="T104" fmla="*/ 914 w 1872"/>
                <a:gd name="T105" fmla="*/ 44 h 1320"/>
                <a:gd name="T106" fmla="*/ 44 w 1872"/>
                <a:gd name="T107" fmla="*/ 1276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72" h="1320">
                  <a:moveTo>
                    <a:pt x="750" y="339"/>
                  </a:moveTo>
                  <a:cubicBezTo>
                    <a:pt x="207" y="339"/>
                    <a:pt x="207" y="339"/>
                    <a:pt x="207" y="339"/>
                  </a:cubicBezTo>
                  <a:cubicBezTo>
                    <a:pt x="195" y="339"/>
                    <a:pt x="185" y="329"/>
                    <a:pt x="185" y="317"/>
                  </a:cubicBezTo>
                  <a:cubicBezTo>
                    <a:pt x="185" y="305"/>
                    <a:pt x="195" y="295"/>
                    <a:pt x="207" y="295"/>
                  </a:cubicBezTo>
                  <a:cubicBezTo>
                    <a:pt x="750" y="295"/>
                    <a:pt x="750" y="295"/>
                    <a:pt x="750" y="295"/>
                  </a:cubicBezTo>
                  <a:cubicBezTo>
                    <a:pt x="762" y="295"/>
                    <a:pt x="772" y="305"/>
                    <a:pt x="772" y="317"/>
                  </a:cubicBezTo>
                  <a:cubicBezTo>
                    <a:pt x="772" y="329"/>
                    <a:pt x="762" y="339"/>
                    <a:pt x="750" y="339"/>
                  </a:cubicBezTo>
                  <a:close/>
                  <a:moveTo>
                    <a:pt x="772" y="422"/>
                  </a:moveTo>
                  <a:cubicBezTo>
                    <a:pt x="772" y="410"/>
                    <a:pt x="762" y="400"/>
                    <a:pt x="750" y="400"/>
                  </a:cubicBezTo>
                  <a:cubicBezTo>
                    <a:pt x="207" y="400"/>
                    <a:pt x="207" y="400"/>
                    <a:pt x="207" y="400"/>
                  </a:cubicBezTo>
                  <a:cubicBezTo>
                    <a:pt x="195" y="400"/>
                    <a:pt x="185" y="410"/>
                    <a:pt x="185" y="422"/>
                  </a:cubicBezTo>
                  <a:cubicBezTo>
                    <a:pt x="185" y="434"/>
                    <a:pt x="195" y="444"/>
                    <a:pt x="207" y="444"/>
                  </a:cubicBezTo>
                  <a:cubicBezTo>
                    <a:pt x="750" y="444"/>
                    <a:pt x="750" y="444"/>
                    <a:pt x="750" y="444"/>
                  </a:cubicBezTo>
                  <a:cubicBezTo>
                    <a:pt x="762" y="444"/>
                    <a:pt x="772" y="434"/>
                    <a:pt x="772" y="422"/>
                  </a:cubicBezTo>
                  <a:close/>
                  <a:moveTo>
                    <a:pt x="772" y="528"/>
                  </a:moveTo>
                  <a:cubicBezTo>
                    <a:pt x="772" y="516"/>
                    <a:pt x="762" y="506"/>
                    <a:pt x="750" y="506"/>
                  </a:cubicBezTo>
                  <a:cubicBezTo>
                    <a:pt x="207" y="506"/>
                    <a:pt x="207" y="506"/>
                    <a:pt x="207" y="506"/>
                  </a:cubicBezTo>
                  <a:cubicBezTo>
                    <a:pt x="195" y="506"/>
                    <a:pt x="185" y="516"/>
                    <a:pt x="185" y="528"/>
                  </a:cubicBezTo>
                  <a:cubicBezTo>
                    <a:pt x="185" y="540"/>
                    <a:pt x="195" y="550"/>
                    <a:pt x="207" y="550"/>
                  </a:cubicBezTo>
                  <a:cubicBezTo>
                    <a:pt x="750" y="550"/>
                    <a:pt x="750" y="550"/>
                    <a:pt x="750" y="550"/>
                  </a:cubicBezTo>
                  <a:cubicBezTo>
                    <a:pt x="762" y="550"/>
                    <a:pt x="772" y="540"/>
                    <a:pt x="772" y="528"/>
                  </a:cubicBezTo>
                  <a:close/>
                  <a:moveTo>
                    <a:pt x="772" y="633"/>
                  </a:moveTo>
                  <a:cubicBezTo>
                    <a:pt x="772" y="621"/>
                    <a:pt x="762" y="611"/>
                    <a:pt x="750" y="611"/>
                  </a:cubicBezTo>
                  <a:cubicBezTo>
                    <a:pt x="207" y="611"/>
                    <a:pt x="207" y="611"/>
                    <a:pt x="207" y="611"/>
                  </a:cubicBezTo>
                  <a:cubicBezTo>
                    <a:pt x="195" y="611"/>
                    <a:pt x="185" y="621"/>
                    <a:pt x="185" y="633"/>
                  </a:cubicBezTo>
                  <a:cubicBezTo>
                    <a:pt x="185" y="645"/>
                    <a:pt x="195" y="655"/>
                    <a:pt x="207" y="655"/>
                  </a:cubicBezTo>
                  <a:cubicBezTo>
                    <a:pt x="750" y="655"/>
                    <a:pt x="750" y="655"/>
                    <a:pt x="750" y="655"/>
                  </a:cubicBezTo>
                  <a:cubicBezTo>
                    <a:pt x="762" y="655"/>
                    <a:pt x="772" y="645"/>
                    <a:pt x="772" y="633"/>
                  </a:cubicBezTo>
                  <a:close/>
                  <a:moveTo>
                    <a:pt x="772" y="739"/>
                  </a:moveTo>
                  <a:cubicBezTo>
                    <a:pt x="772" y="727"/>
                    <a:pt x="762" y="717"/>
                    <a:pt x="750" y="717"/>
                  </a:cubicBezTo>
                  <a:cubicBezTo>
                    <a:pt x="207" y="717"/>
                    <a:pt x="207" y="717"/>
                    <a:pt x="207" y="717"/>
                  </a:cubicBezTo>
                  <a:cubicBezTo>
                    <a:pt x="195" y="717"/>
                    <a:pt x="185" y="727"/>
                    <a:pt x="185" y="739"/>
                  </a:cubicBezTo>
                  <a:cubicBezTo>
                    <a:pt x="185" y="751"/>
                    <a:pt x="195" y="761"/>
                    <a:pt x="207" y="761"/>
                  </a:cubicBezTo>
                  <a:cubicBezTo>
                    <a:pt x="750" y="761"/>
                    <a:pt x="750" y="761"/>
                    <a:pt x="750" y="761"/>
                  </a:cubicBezTo>
                  <a:cubicBezTo>
                    <a:pt x="762" y="761"/>
                    <a:pt x="772" y="751"/>
                    <a:pt x="772" y="739"/>
                  </a:cubicBezTo>
                  <a:close/>
                  <a:moveTo>
                    <a:pt x="772" y="844"/>
                  </a:moveTo>
                  <a:cubicBezTo>
                    <a:pt x="772" y="832"/>
                    <a:pt x="762" y="822"/>
                    <a:pt x="750" y="822"/>
                  </a:cubicBezTo>
                  <a:cubicBezTo>
                    <a:pt x="207" y="822"/>
                    <a:pt x="207" y="822"/>
                    <a:pt x="207" y="822"/>
                  </a:cubicBezTo>
                  <a:cubicBezTo>
                    <a:pt x="195" y="822"/>
                    <a:pt x="185" y="832"/>
                    <a:pt x="185" y="844"/>
                  </a:cubicBezTo>
                  <a:cubicBezTo>
                    <a:pt x="185" y="856"/>
                    <a:pt x="195" y="866"/>
                    <a:pt x="207" y="866"/>
                  </a:cubicBezTo>
                  <a:cubicBezTo>
                    <a:pt x="750" y="866"/>
                    <a:pt x="750" y="866"/>
                    <a:pt x="750" y="866"/>
                  </a:cubicBezTo>
                  <a:cubicBezTo>
                    <a:pt x="762" y="866"/>
                    <a:pt x="772" y="856"/>
                    <a:pt x="772" y="844"/>
                  </a:cubicBezTo>
                  <a:close/>
                  <a:moveTo>
                    <a:pt x="772" y="950"/>
                  </a:moveTo>
                  <a:cubicBezTo>
                    <a:pt x="772" y="938"/>
                    <a:pt x="762" y="928"/>
                    <a:pt x="750" y="928"/>
                  </a:cubicBezTo>
                  <a:cubicBezTo>
                    <a:pt x="207" y="928"/>
                    <a:pt x="207" y="928"/>
                    <a:pt x="207" y="928"/>
                  </a:cubicBezTo>
                  <a:cubicBezTo>
                    <a:pt x="195" y="928"/>
                    <a:pt x="185" y="938"/>
                    <a:pt x="185" y="950"/>
                  </a:cubicBezTo>
                  <a:cubicBezTo>
                    <a:pt x="185" y="962"/>
                    <a:pt x="195" y="972"/>
                    <a:pt x="207" y="972"/>
                  </a:cubicBezTo>
                  <a:cubicBezTo>
                    <a:pt x="750" y="972"/>
                    <a:pt x="750" y="972"/>
                    <a:pt x="750" y="972"/>
                  </a:cubicBezTo>
                  <a:cubicBezTo>
                    <a:pt x="762" y="972"/>
                    <a:pt x="772" y="962"/>
                    <a:pt x="772" y="950"/>
                  </a:cubicBezTo>
                  <a:close/>
                  <a:moveTo>
                    <a:pt x="772" y="1055"/>
                  </a:moveTo>
                  <a:cubicBezTo>
                    <a:pt x="772" y="1043"/>
                    <a:pt x="762" y="1033"/>
                    <a:pt x="750" y="1033"/>
                  </a:cubicBezTo>
                  <a:cubicBezTo>
                    <a:pt x="207" y="1033"/>
                    <a:pt x="207" y="1033"/>
                    <a:pt x="207" y="1033"/>
                  </a:cubicBezTo>
                  <a:cubicBezTo>
                    <a:pt x="195" y="1033"/>
                    <a:pt x="185" y="1043"/>
                    <a:pt x="185" y="1055"/>
                  </a:cubicBezTo>
                  <a:cubicBezTo>
                    <a:pt x="185" y="1067"/>
                    <a:pt x="195" y="1077"/>
                    <a:pt x="207" y="1077"/>
                  </a:cubicBezTo>
                  <a:cubicBezTo>
                    <a:pt x="750" y="1077"/>
                    <a:pt x="750" y="1077"/>
                    <a:pt x="750" y="1077"/>
                  </a:cubicBezTo>
                  <a:cubicBezTo>
                    <a:pt x="762" y="1077"/>
                    <a:pt x="772" y="1067"/>
                    <a:pt x="772" y="1055"/>
                  </a:cubicBezTo>
                  <a:close/>
                  <a:moveTo>
                    <a:pt x="1687" y="739"/>
                  </a:moveTo>
                  <a:cubicBezTo>
                    <a:pt x="1687" y="727"/>
                    <a:pt x="1677" y="717"/>
                    <a:pt x="1665" y="717"/>
                  </a:cubicBezTo>
                  <a:cubicBezTo>
                    <a:pt x="1122" y="717"/>
                    <a:pt x="1122" y="717"/>
                    <a:pt x="1122" y="717"/>
                  </a:cubicBezTo>
                  <a:cubicBezTo>
                    <a:pt x="1110" y="717"/>
                    <a:pt x="1100" y="727"/>
                    <a:pt x="1100" y="739"/>
                  </a:cubicBezTo>
                  <a:cubicBezTo>
                    <a:pt x="1100" y="751"/>
                    <a:pt x="1110" y="761"/>
                    <a:pt x="1122" y="761"/>
                  </a:cubicBezTo>
                  <a:cubicBezTo>
                    <a:pt x="1665" y="761"/>
                    <a:pt x="1665" y="761"/>
                    <a:pt x="1665" y="761"/>
                  </a:cubicBezTo>
                  <a:cubicBezTo>
                    <a:pt x="1677" y="761"/>
                    <a:pt x="1687" y="751"/>
                    <a:pt x="1687" y="739"/>
                  </a:cubicBezTo>
                  <a:close/>
                  <a:moveTo>
                    <a:pt x="1687" y="844"/>
                  </a:moveTo>
                  <a:cubicBezTo>
                    <a:pt x="1687" y="832"/>
                    <a:pt x="1677" y="822"/>
                    <a:pt x="1665" y="822"/>
                  </a:cubicBezTo>
                  <a:cubicBezTo>
                    <a:pt x="1122" y="822"/>
                    <a:pt x="1122" y="822"/>
                    <a:pt x="1122" y="822"/>
                  </a:cubicBezTo>
                  <a:cubicBezTo>
                    <a:pt x="1110" y="822"/>
                    <a:pt x="1100" y="832"/>
                    <a:pt x="1100" y="844"/>
                  </a:cubicBezTo>
                  <a:cubicBezTo>
                    <a:pt x="1100" y="856"/>
                    <a:pt x="1110" y="866"/>
                    <a:pt x="1122" y="866"/>
                  </a:cubicBezTo>
                  <a:cubicBezTo>
                    <a:pt x="1665" y="866"/>
                    <a:pt x="1665" y="866"/>
                    <a:pt x="1665" y="866"/>
                  </a:cubicBezTo>
                  <a:cubicBezTo>
                    <a:pt x="1677" y="866"/>
                    <a:pt x="1687" y="856"/>
                    <a:pt x="1687" y="844"/>
                  </a:cubicBezTo>
                  <a:close/>
                  <a:moveTo>
                    <a:pt x="1687" y="950"/>
                  </a:moveTo>
                  <a:cubicBezTo>
                    <a:pt x="1687" y="938"/>
                    <a:pt x="1677" y="928"/>
                    <a:pt x="1665" y="928"/>
                  </a:cubicBezTo>
                  <a:cubicBezTo>
                    <a:pt x="1122" y="928"/>
                    <a:pt x="1122" y="928"/>
                    <a:pt x="1122" y="928"/>
                  </a:cubicBezTo>
                  <a:cubicBezTo>
                    <a:pt x="1110" y="928"/>
                    <a:pt x="1100" y="938"/>
                    <a:pt x="1100" y="950"/>
                  </a:cubicBezTo>
                  <a:cubicBezTo>
                    <a:pt x="1100" y="962"/>
                    <a:pt x="1110" y="972"/>
                    <a:pt x="1122" y="972"/>
                  </a:cubicBezTo>
                  <a:cubicBezTo>
                    <a:pt x="1665" y="972"/>
                    <a:pt x="1665" y="972"/>
                    <a:pt x="1665" y="972"/>
                  </a:cubicBezTo>
                  <a:cubicBezTo>
                    <a:pt x="1677" y="972"/>
                    <a:pt x="1687" y="962"/>
                    <a:pt x="1687" y="950"/>
                  </a:cubicBezTo>
                  <a:close/>
                  <a:moveTo>
                    <a:pt x="1687" y="1055"/>
                  </a:moveTo>
                  <a:cubicBezTo>
                    <a:pt x="1687" y="1043"/>
                    <a:pt x="1677" y="1033"/>
                    <a:pt x="1665" y="1033"/>
                  </a:cubicBezTo>
                  <a:cubicBezTo>
                    <a:pt x="1122" y="1033"/>
                    <a:pt x="1122" y="1033"/>
                    <a:pt x="1122" y="1033"/>
                  </a:cubicBezTo>
                  <a:cubicBezTo>
                    <a:pt x="1110" y="1033"/>
                    <a:pt x="1100" y="1043"/>
                    <a:pt x="1100" y="1055"/>
                  </a:cubicBezTo>
                  <a:cubicBezTo>
                    <a:pt x="1100" y="1067"/>
                    <a:pt x="1110" y="1077"/>
                    <a:pt x="1122" y="1077"/>
                  </a:cubicBezTo>
                  <a:cubicBezTo>
                    <a:pt x="1665" y="1077"/>
                    <a:pt x="1665" y="1077"/>
                    <a:pt x="1665" y="1077"/>
                  </a:cubicBezTo>
                  <a:cubicBezTo>
                    <a:pt x="1677" y="1077"/>
                    <a:pt x="1687" y="1067"/>
                    <a:pt x="1687" y="1055"/>
                  </a:cubicBezTo>
                  <a:close/>
                  <a:moveTo>
                    <a:pt x="1872" y="22"/>
                  </a:moveTo>
                  <a:cubicBezTo>
                    <a:pt x="1872" y="1298"/>
                    <a:pt x="1872" y="1298"/>
                    <a:pt x="1872" y="1298"/>
                  </a:cubicBezTo>
                  <a:cubicBezTo>
                    <a:pt x="1872" y="1310"/>
                    <a:pt x="1863" y="1320"/>
                    <a:pt x="1850" y="1320"/>
                  </a:cubicBezTo>
                  <a:cubicBezTo>
                    <a:pt x="936" y="1320"/>
                    <a:pt x="936" y="1320"/>
                    <a:pt x="936" y="1320"/>
                  </a:cubicBezTo>
                  <a:cubicBezTo>
                    <a:pt x="22" y="1320"/>
                    <a:pt x="22" y="1320"/>
                    <a:pt x="22" y="1320"/>
                  </a:cubicBezTo>
                  <a:cubicBezTo>
                    <a:pt x="9" y="1320"/>
                    <a:pt x="0" y="1310"/>
                    <a:pt x="0" y="129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9" y="0"/>
                    <a:pt x="22" y="0"/>
                  </a:cubicBezTo>
                  <a:cubicBezTo>
                    <a:pt x="936" y="0"/>
                    <a:pt x="936" y="0"/>
                    <a:pt x="936" y="0"/>
                  </a:cubicBezTo>
                  <a:cubicBezTo>
                    <a:pt x="1211" y="0"/>
                    <a:pt x="1211" y="0"/>
                    <a:pt x="1211" y="0"/>
                  </a:cubicBezTo>
                  <a:cubicBezTo>
                    <a:pt x="1211" y="44"/>
                    <a:pt x="1211" y="44"/>
                    <a:pt x="1211" y="44"/>
                  </a:cubicBezTo>
                  <a:cubicBezTo>
                    <a:pt x="958" y="44"/>
                    <a:pt x="958" y="44"/>
                    <a:pt x="958" y="44"/>
                  </a:cubicBezTo>
                  <a:cubicBezTo>
                    <a:pt x="958" y="1276"/>
                    <a:pt x="958" y="1276"/>
                    <a:pt x="958" y="1276"/>
                  </a:cubicBezTo>
                  <a:cubicBezTo>
                    <a:pt x="1828" y="1276"/>
                    <a:pt x="1828" y="1276"/>
                    <a:pt x="1828" y="1276"/>
                  </a:cubicBezTo>
                  <a:cubicBezTo>
                    <a:pt x="1828" y="44"/>
                    <a:pt x="1828" y="44"/>
                    <a:pt x="1828" y="44"/>
                  </a:cubicBezTo>
                  <a:cubicBezTo>
                    <a:pt x="1608" y="44"/>
                    <a:pt x="1608" y="44"/>
                    <a:pt x="1608" y="44"/>
                  </a:cubicBezTo>
                  <a:cubicBezTo>
                    <a:pt x="1608" y="0"/>
                    <a:pt x="1608" y="0"/>
                    <a:pt x="1608" y="0"/>
                  </a:cubicBezTo>
                  <a:cubicBezTo>
                    <a:pt x="1850" y="0"/>
                    <a:pt x="1850" y="0"/>
                    <a:pt x="1850" y="0"/>
                  </a:cubicBezTo>
                  <a:cubicBezTo>
                    <a:pt x="1863" y="0"/>
                    <a:pt x="1872" y="10"/>
                    <a:pt x="1872" y="22"/>
                  </a:cubicBezTo>
                  <a:close/>
                  <a:moveTo>
                    <a:pt x="44" y="1276"/>
                  </a:moveTo>
                  <a:cubicBezTo>
                    <a:pt x="914" y="1276"/>
                    <a:pt x="914" y="1276"/>
                    <a:pt x="914" y="1276"/>
                  </a:cubicBezTo>
                  <a:cubicBezTo>
                    <a:pt x="914" y="44"/>
                    <a:pt x="914" y="44"/>
                    <a:pt x="914" y="44"/>
                  </a:cubicBezTo>
                  <a:cubicBezTo>
                    <a:pt x="44" y="44"/>
                    <a:pt x="44" y="44"/>
                    <a:pt x="44" y="44"/>
                  </a:cubicBezTo>
                  <a:lnTo>
                    <a:pt x="44" y="1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C5105A6-3DBF-4148-B18C-E71CD4397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0" y="831"/>
              <a:ext cx="3960" cy="2700"/>
            </a:xfrm>
            <a:custGeom>
              <a:avLst/>
              <a:gdLst>
                <a:gd name="T0" fmla="*/ 2114 w 2114"/>
                <a:gd name="T1" fmla="*/ 0 h 1440"/>
                <a:gd name="T2" fmla="*/ 2114 w 2114"/>
                <a:gd name="T3" fmla="*/ 1418 h 1440"/>
                <a:gd name="T4" fmla="*/ 2092 w 2114"/>
                <a:gd name="T5" fmla="*/ 1440 h 1440"/>
                <a:gd name="T6" fmla="*/ 22 w 2114"/>
                <a:gd name="T7" fmla="*/ 1440 h 1440"/>
                <a:gd name="T8" fmla="*/ 0 w 2114"/>
                <a:gd name="T9" fmla="*/ 1418 h 1440"/>
                <a:gd name="T10" fmla="*/ 0 w 2114"/>
                <a:gd name="T11" fmla="*/ 0 h 1440"/>
                <a:gd name="T12" fmla="*/ 63 w 2114"/>
                <a:gd name="T13" fmla="*/ 0 h 1440"/>
                <a:gd name="T14" fmla="*/ 63 w 2114"/>
                <a:gd name="T15" fmla="*/ 1354 h 1440"/>
                <a:gd name="T16" fmla="*/ 85 w 2114"/>
                <a:gd name="T17" fmla="*/ 1376 h 1440"/>
                <a:gd name="T18" fmla="*/ 2029 w 2114"/>
                <a:gd name="T19" fmla="*/ 1376 h 1440"/>
                <a:gd name="T20" fmla="*/ 2051 w 2114"/>
                <a:gd name="T21" fmla="*/ 1354 h 1440"/>
                <a:gd name="T22" fmla="*/ 2051 w 2114"/>
                <a:gd name="T23" fmla="*/ 0 h 1440"/>
                <a:gd name="T24" fmla="*/ 2114 w 2114"/>
                <a:gd name="T25" fmla="*/ 0 h 1440"/>
                <a:gd name="T26" fmla="*/ 1670 w 2114"/>
                <a:gd name="T27" fmla="*/ 544 h 1440"/>
                <a:gd name="T28" fmla="*/ 1685 w 2114"/>
                <a:gd name="T29" fmla="*/ 536 h 1440"/>
                <a:gd name="T30" fmla="*/ 1685 w 2114"/>
                <a:gd name="T31" fmla="*/ 11 h 1440"/>
                <a:gd name="T32" fmla="*/ 1675 w 2114"/>
                <a:gd name="T33" fmla="*/ 0 h 1440"/>
                <a:gd name="T34" fmla="*/ 1386 w 2114"/>
                <a:gd name="T35" fmla="*/ 0 h 1440"/>
                <a:gd name="T36" fmla="*/ 1376 w 2114"/>
                <a:gd name="T37" fmla="*/ 11 h 1440"/>
                <a:gd name="T38" fmla="*/ 1376 w 2114"/>
                <a:gd name="T39" fmla="*/ 536 h 1440"/>
                <a:gd name="T40" fmla="*/ 1392 w 2114"/>
                <a:gd name="T41" fmla="*/ 544 h 1440"/>
                <a:gd name="T42" fmla="*/ 1525 w 2114"/>
                <a:gd name="T43" fmla="*/ 415 h 1440"/>
                <a:gd name="T44" fmla="*/ 1537 w 2114"/>
                <a:gd name="T45" fmla="*/ 415 h 1440"/>
                <a:gd name="T46" fmla="*/ 1670 w 2114"/>
                <a:gd name="T47" fmla="*/ 544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14" h="1440">
                  <a:moveTo>
                    <a:pt x="2114" y="0"/>
                  </a:moveTo>
                  <a:cubicBezTo>
                    <a:pt x="2114" y="1418"/>
                    <a:pt x="2114" y="1418"/>
                    <a:pt x="2114" y="1418"/>
                  </a:cubicBezTo>
                  <a:cubicBezTo>
                    <a:pt x="2114" y="1430"/>
                    <a:pt x="2104" y="1440"/>
                    <a:pt x="2092" y="1440"/>
                  </a:cubicBezTo>
                  <a:cubicBezTo>
                    <a:pt x="22" y="1440"/>
                    <a:pt x="22" y="1440"/>
                    <a:pt x="22" y="1440"/>
                  </a:cubicBezTo>
                  <a:cubicBezTo>
                    <a:pt x="10" y="1440"/>
                    <a:pt x="0" y="1430"/>
                    <a:pt x="0" y="14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354"/>
                    <a:pt x="63" y="1354"/>
                    <a:pt x="63" y="1354"/>
                  </a:cubicBezTo>
                  <a:cubicBezTo>
                    <a:pt x="63" y="1366"/>
                    <a:pt x="73" y="1376"/>
                    <a:pt x="85" y="1376"/>
                  </a:cubicBezTo>
                  <a:cubicBezTo>
                    <a:pt x="2029" y="1376"/>
                    <a:pt x="2029" y="1376"/>
                    <a:pt x="2029" y="1376"/>
                  </a:cubicBezTo>
                  <a:cubicBezTo>
                    <a:pt x="2041" y="1376"/>
                    <a:pt x="2051" y="1366"/>
                    <a:pt x="2051" y="1354"/>
                  </a:cubicBezTo>
                  <a:cubicBezTo>
                    <a:pt x="2051" y="0"/>
                    <a:pt x="2051" y="0"/>
                    <a:pt x="2051" y="0"/>
                  </a:cubicBezTo>
                  <a:lnTo>
                    <a:pt x="2114" y="0"/>
                  </a:lnTo>
                  <a:close/>
                  <a:moveTo>
                    <a:pt x="1670" y="544"/>
                  </a:moveTo>
                  <a:cubicBezTo>
                    <a:pt x="1675" y="551"/>
                    <a:pt x="1685" y="545"/>
                    <a:pt x="1685" y="536"/>
                  </a:cubicBezTo>
                  <a:cubicBezTo>
                    <a:pt x="1685" y="536"/>
                    <a:pt x="1685" y="536"/>
                    <a:pt x="1685" y="11"/>
                  </a:cubicBezTo>
                  <a:cubicBezTo>
                    <a:pt x="1685" y="5"/>
                    <a:pt x="1681" y="0"/>
                    <a:pt x="1675" y="0"/>
                  </a:cubicBezTo>
                  <a:cubicBezTo>
                    <a:pt x="1675" y="0"/>
                    <a:pt x="1675" y="0"/>
                    <a:pt x="1386" y="0"/>
                  </a:cubicBezTo>
                  <a:cubicBezTo>
                    <a:pt x="1381" y="0"/>
                    <a:pt x="1376" y="5"/>
                    <a:pt x="1376" y="11"/>
                  </a:cubicBezTo>
                  <a:cubicBezTo>
                    <a:pt x="1376" y="11"/>
                    <a:pt x="1376" y="11"/>
                    <a:pt x="1376" y="536"/>
                  </a:cubicBezTo>
                  <a:cubicBezTo>
                    <a:pt x="1376" y="545"/>
                    <a:pt x="1386" y="551"/>
                    <a:pt x="1392" y="544"/>
                  </a:cubicBezTo>
                  <a:cubicBezTo>
                    <a:pt x="1392" y="544"/>
                    <a:pt x="1392" y="544"/>
                    <a:pt x="1525" y="415"/>
                  </a:cubicBezTo>
                  <a:cubicBezTo>
                    <a:pt x="1528" y="412"/>
                    <a:pt x="1533" y="412"/>
                    <a:pt x="1537" y="415"/>
                  </a:cubicBezTo>
                  <a:cubicBezTo>
                    <a:pt x="1537" y="415"/>
                    <a:pt x="1537" y="415"/>
                    <a:pt x="1670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itle 2">
            <a:extLst>
              <a:ext uri="{FF2B5EF4-FFF2-40B4-BE49-F238E27FC236}">
                <a16:creationId xmlns:a16="http://schemas.microsoft.com/office/drawing/2014/main" id="{FC436F7A-AF2D-F643-87D3-242466C0AFAF}"/>
              </a:ext>
            </a:extLst>
          </p:cNvPr>
          <p:cNvSpPr txBox="1">
            <a:spLocks/>
          </p:cNvSpPr>
          <p:nvPr/>
        </p:nvSpPr>
        <p:spPr>
          <a:xfrm>
            <a:off x="3553645" y="1948167"/>
            <a:ext cx="8110035" cy="354558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sz="16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https://www.amazon.ca/Test-Driven-Development-Kent-Beck/dp/0321146530</a:t>
            </a:r>
            <a:endParaRPr lang="en-US" sz="1600" dirty="0">
              <a:solidFill>
                <a:srgbClr val="FFFFFF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600" dirty="0">
              <a:solidFill>
                <a:srgbClr val="FFFFFF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600" dirty="0">
              <a:solidFill>
                <a:srgbClr val="FFFFFF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dirty="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https://app.pluralsight.com/library/courses/test-driven-development-react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 </a:t>
            </a:r>
          </a:p>
          <a:p>
            <a:endParaRPr lang="en-US" sz="1600" dirty="0">
              <a:solidFill>
                <a:srgbClr val="FFFFFF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600" dirty="0">
              <a:solidFill>
                <a:srgbClr val="FFFFFF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dirty="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https://app.pluralsight.com/library/courses/testing-javascript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 </a:t>
            </a:r>
            <a:br>
              <a:rPr lang="en-US" sz="1600" dirty="0">
                <a:solidFill>
                  <a:srgbClr val="FFFFFF"/>
                </a:solidFill>
              </a:rPr>
            </a:b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https://semaphoreci.com/community/tutorials/best-practices-for-spies-stubs-and-mocks-in-sinon-js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https://www.guru99.com/test-driven-development.html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3" name="NavigationTriangle">
            <a:extLst>
              <a:ext uri="{FF2B5EF4-FFF2-40B4-BE49-F238E27FC236}">
                <a16:creationId xmlns:a16="http://schemas.microsoft.com/office/drawing/2014/main" id="{376565AA-7C54-5949-8C27-4FF1626F875D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chemeClr val="bg1">
              <a:lumMod val="10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rgbClr val="FFFFFF"/>
              </a:solidFill>
            </a:endParaRPr>
          </a:p>
        </p:txBody>
      </p:sp>
      <p:sp>
        <p:nvSpPr>
          <p:cNvPr id="14" name="NavigationText">
            <a:extLst>
              <a:ext uri="{FF2B5EF4-FFF2-40B4-BE49-F238E27FC236}">
                <a16:creationId xmlns:a16="http://schemas.microsoft.com/office/drawing/2014/main" id="{11CA14D3-7CF8-724F-AC85-E943F886FAB4}"/>
              </a:ext>
            </a:extLst>
          </p:cNvPr>
          <p:cNvSpPr/>
          <p:nvPr/>
        </p:nvSpPr>
        <p:spPr>
          <a:xfrm>
            <a:off x="10043082" y="256093"/>
            <a:ext cx="1321797" cy="258077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144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100000"/>
                  </a:schemeClr>
                </a:solidFill>
                <a:latin typeface="Trebuchet MS" panose="020B0603020202020204" pitchFamily="34" charset="0"/>
              </a:rPr>
              <a:t>Resources</a:t>
            </a:r>
          </a:p>
        </p:txBody>
      </p:sp>
      <p:grpSp>
        <p:nvGrpSpPr>
          <p:cNvPr id="15" name="NavigationIcon">
            <a:extLst>
              <a:ext uri="{FF2B5EF4-FFF2-40B4-BE49-F238E27FC236}">
                <a16:creationId xmlns:a16="http://schemas.microsoft.com/office/drawing/2014/main" id="{129DCD00-D9C9-EF48-B44B-D71C9443866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11735687" y="132877"/>
            <a:ext cx="275475" cy="365760"/>
            <a:chOff x="2645" y="574"/>
            <a:chExt cx="2386" cy="316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CD1A0F6-CEC4-8048-BB60-31A737602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748"/>
              <a:ext cx="1637" cy="2820"/>
            </a:xfrm>
            <a:custGeom>
              <a:avLst/>
              <a:gdLst>
                <a:gd name="T0" fmla="*/ 776 w 874"/>
                <a:gd name="T1" fmla="*/ 0 h 1504"/>
                <a:gd name="T2" fmla="*/ 776 w 874"/>
                <a:gd name="T3" fmla="*/ 438 h 1504"/>
                <a:gd name="T4" fmla="*/ 764 w 874"/>
                <a:gd name="T5" fmla="*/ 445 h 1504"/>
                <a:gd name="T6" fmla="*/ 651 w 874"/>
                <a:gd name="T7" fmla="*/ 335 h 1504"/>
                <a:gd name="T8" fmla="*/ 641 w 874"/>
                <a:gd name="T9" fmla="*/ 335 h 1504"/>
                <a:gd name="T10" fmla="*/ 529 w 874"/>
                <a:gd name="T11" fmla="*/ 445 h 1504"/>
                <a:gd name="T12" fmla="*/ 516 w 874"/>
                <a:gd name="T13" fmla="*/ 438 h 1504"/>
                <a:gd name="T14" fmla="*/ 516 w 874"/>
                <a:gd name="T15" fmla="*/ 0 h 1504"/>
                <a:gd name="T16" fmla="*/ 0 w 874"/>
                <a:gd name="T17" fmla="*/ 0 h 1504"/>
                <a:gd name="T18" fmla="*/ 0 w 874"/>
                <a:gd name="T19" fmla="*/ 1504 h 1504"/>
                <a:gd name="T20" fmla="*/ 874 w 874"/>
                <a:gd name="T21" fmla="*/ 1504 h 1504"/>
                <a:gd name="T22" fmla="*/ 874 w 874"/>
                <a:gd name="T23" fmla="*/ 0 h 1504"/>
                <a:gd name="T24" fmla="*/ 776 w 874"/>
                <a:gd name="T25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4" h="1504">
                  <a:moveTo>
                    <a:pt x="776" y="0"/>
                  </a:moveTo>
                  <a:cubicBezTo>
                    <a:pt x="776" y="438"/>
                    <a:pt x="776" y="438"/>
                    <a:pt x="776" y="438"/>
                  </a:cubicBezTo>
                  <a:cubicBezTo>
                    <a:pt x="776" y="446"/>
                    <a:pt x="768" y="451"/>
                    <a:pt x="764" y="445"/>
                  </a:cubicBezTo>
                  <a:cubicBezTo>
                    <a:pt x="651" y="335"/>
                    <a:pt x="651" y="335"/>
                    <a:pt x="651" y="335"/>
                  </a:cubicBezTo>
                  <a:cubicBezTo>
                    <a:pt x="648" y="333"/>
                    <a:pt x="644" y="333"/>
                    <a:pt x="641" y="335"/>
                  </a:cubicBezTo>
                  <a:cubicBezTo>
                    <a:pt x="529" y="445"/>
                    <a:pt x="529" y="445"/>
                    <a:pt x="529" y="445"/>
                  </a:cubicBezTo>
                  <a:cubicBezTo>
                    <a:pt x="524" y="451"/>
                    <a:pt x="516" y="446"/>
                    <a:pt x="516" y="438"/>
                  </a:cubicBezTo>
                  <a:cubicBezTo>
                    <a:pt x="516" y="99"/>
                    <a:pt x="516" y="19"/>
                    <a:pt x="5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04"/>
                    <a:pt x="0" y="1504"/>
                    <a:pt x="0" y="1504"/>
                  </a:cubicBezTo>
                  <a:cubicBezTo>
                    <a:pt x="874" y="1504"/>
                    <a:pt x="874" y="1504"/>
                    <a:pt x="874" y="1504"/>
                  </a:cubicBezTo>
                  <a:cubicBezTo>
                    <a:pt x="874" y="0"/>
                    <a:pt x="874" y="0"/>
                    <a:pt x="874" y="0"/>
                  </a:cubicBezTo>
                  <a:lnTo>
                    <a:pt x="776" y="0"/>
                  </a:lnTo>
                  <a:close/>
                </a:path>
              </a:pathLst>
            </a:custGeom>
            <a:solidFill>
              <a:srgbClr val="146D46">
                <a:lumMod val="10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chemeClr val="bg1">
                    <a:lumMod val="100000"/>
                  </a:schemeClr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71B3179-291A-C540-B720-F815F9339A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5" y="574"/>
              <a:ext cx="2386" cy="3168"/>
            </a:xfrm>
            <a:custGeom>
              <a:avLst/>
              <a:gdLst>
                <a:gd name="T0" fmla="*/ 1252 w 1274"/>
                <a:gd name="T1" fmla="*/ 1690 h 1690"/>
                <a:gd name="T2" fmla="*/ 22 w 1274"/>
                <a:gd name="T3" fmla="*/ 1690 h 1690"/>
                <a:gd name="T4" fmla="*/ 0 w 1274"/>
                <a:gd name="T5" fmla="*/ 1668 h 1690"/>
                <a:gd name="T6" fmla="*/ 0 w 1274"/>
                <a:gd name="T7" fmla="*/ 22 h 1690"/>
                <a:gd name="T8" fmla="*/ 22 w 1274"/>
                <a:gd name="T9" fmla="*/ 0 h 1690"/>
                <a:gd name="T10" fmla="*/ 1252 w 1274"/>
                <a:gd name="T11" fmla="*/ 0 h 1690"/>
                <a:gd name="T12" fmla="*/ 1274 w 1274"/>
                <a:gd name="T13" fmla="*/ 22 h 1690"/>
                <a:gd name="T14" fmla="*/ 1274 w 1274"/>
                <a:gd name="T15" fmla="*/ 1668 h 1690"/>
                <a:gd name="T16" fmla="*/ 1252 w 1274"/>
                <a:gd name="T17" fmla="*/ 1690 h 1690"/>
                <a:gd name="T18" fmla="*/ 44 w 1274"/>
                <a:gd name="T19" fmla="*/ 1646 h 1690"/>
                <a:gd name="T20" fmla="*/ 1230 w 1274"/>
                <a:gd name="T21" fmla="*/ 1646 h 1690"/>
                <a:gd name="T22" fmla="*/ 1230 w 1274"/>
                <a:gd name="T23" fmla="*/ 44 h 1690"/>
                <a:gd name="T24" fmla="*/ 44 w 1274"/>
                <a:gd name="T25" fmla="*/ 44 h 1690"/>
                <a:gd name="T26" fmla="*/ 44 w 1274"/>
                <a:gd name="T27" fmla="*/ 1646 h 1690"/>
                <a:gd name="T28" fmla="*/ 262 w 1274"/>
                <a:gd name="T29" fmla="*/ 93 h 1690"/>
                <a:gd name="T30" fmla="*/ 94 w 1274"/>
                <a:gd name="T31" fmla="*/ 93 h 1690"/>
                <a:gd name="T32" fmla="*/ 94 w 1274"/>
                <a:gd name="T33" fmla="*/ 1597 h 1690"/>
                <a:gd name="T34" fmla="*/ 262 w 1274"/>
                <a:gd name="T35" fmla="*/ 1597 h 1690"/>
                <a:gd name="T36" fmla="*/ 262 w 1274"/>
                <a:gd name="T37" fmla="*/ 93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74" h="1690">
                  <a:moveTo>
                    <a:pt x="1252" y="1690"/>
                  </a:moveTo>
                  <a:cubicBezTo>
                    <a:pt x="22" y="1690"/>
                    <a:pt x="22" y="1690"/>
                    <a:pt x="22" y="1690"/>
                  </a:cubicBezTo>
                  <a:cubicBezTo>
                    <a:pt x="10" y="1690"/>
                    <a:pt x="0" y="1680"/>
                    <a:pt x="0" y="166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252" y="0"/>
                    <a:pt x="1252" y="0"/>
                    <a:pt x="1252" y="0"/>
                  </a:cubicBezTo>
                  <a:cubicBezTo>
                    <a:pt x="1264" y="0"/>
                    <a:pt x="1274" y="10"/>
                    <a:pt x="1274" y="22"/>
                  </a:cubicBezTo>
                  <a:cubicBezTo>
                    <a:pt x="1274" y="1668"/>
                    <a:pt x="1274" y="1668"/>
                    <a:pt x="1274" y="1668"/>
                  </a:cubicBezTo>
                  <a:cubicBezTo>
                    <a:pt x="1274" y="1680"/>
                    <a:pt x="1264" y="1690"/>
                    <a:pt x="1252" y="1690"/>
                  </a:cubicBezTo>
                  <a:close/>
                  <a:moveTo>
                    <a:pt x="44" y="1646"/>
                  </a:moveTo>
                  <a:cubicBezTo>
                    <a:pt x="1230" y="1646"/>
                    <a:pt x="1230" y="1646"/>
                    <a:pt x="1230" y="1646"/>
                  </a:cubicBezTo>
                  <a:cubicBezTo>
                    <a:pt x="1230" y="44"/>
                    <a:pt x="1230" y="44"/>
                    <a:pt x="1230" y="44"/>
                  </a:cubicBezTo>
                  <a:cubicBezTo>
                    <a:pt x="44" y="44"/>
                    <a:pt x="44" y="44"/>
                    <a:pt x="44" y="44"/>
                  </a:cubicBezTo>
                  <a:lnTo>
                    <a:pt x="44" y="1646"/>
                  </a:lnTo>
                  <a:close/>
                  <a:moveTo>
                    <a:pt x="262" y="93"/>
                  </a:moveTo>
                  <a:cubicBezTo>
                    <a:pt x="94" y="93"/>
                    <a:pt x="94" y="93"/>
                    <a:pt x="94" y="93"/>
                  </a:cubicBezTo>
                  <a:cubicBezTo>
                    <a:pt x="94" y="1597"/>
                    <a:pt x="94" y="1597"/>
                    <a:pt x="94" y="1597"/>
                  </a:cubicBezTo>
                  <a:cubicBezTo>
                    <a:pt x="262" y="1597"/>
                    <a:pt x="262" y="1597"/>
                    <a:pt x="262" y="1597"/>
                  </a:cubicBezTo>
                  <a:lnTo>
                    <a:pt x="262" y="93"/>
                  </a:lnTo>
                  <a:close/>
                </a:path>
              </a:pathLst>
            </a:custGeom>
            <a:solidFill>
              <a:srgbClr val="146D46">
                <a:lumMod val="10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chemeClr val="bg1">
                    <a:lumMod val="10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75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5FFD8C-7E1B-4FA3-85AA-25DC4D4B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17</a:t>
            </a:fld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099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i="1" dirty="0"/>
              <a:t>“No amount of testing can prove a software right, but a single test can prove a software wrong.” 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 Amir </a:t>
            </a:r>
            <a:r>
              <a:rPr lang="en-US" sz="4800" dirty="0" err="1"/>
              <a:t>Ghahrai</a:t>
            </a:r>
            <a:endParaRPr lang="en-CA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6DA5C-A487-684F-86CC-4CC612BE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2</a:t>
            </a:fld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1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D4E4-7831-4592-BD9E-766C22C0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086EE1-7E3F-E746-8AF8-1387A0BC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F7EF-BB5C-4E1B-A58A-ED505A3206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TDD?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Why don’t we do TDD?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Design &amp; Confidence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Tackling complex code</a:t>
            </a:r>
          </a:p>
          <a:p>
            <a:r>
              <a:rPr lang="en-US" sz="1800" b="1" dirty="0"/>
              <a:t>Hands on code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6644009-45C1-4327-BC2E-A516B87F96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Principles</a:t>
            </a:r>
          </a:p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0" indent="0">
              <a:buNone/>
            </a:pPr>
            <a:r>
              <a:rPr lang="en-US" b="1" dirty="0"/>
              <a:t>Additional Testing</a:t>
            </a:r>
          </a:p>
          <a:p>
            <a:pPr marL="0" indent="0">
              <a:buNone/>
            </a:pPr>
            <a:r>
              <a:rPr lang="en-US" b="1" dirty="0"/>
              <a:t>Definitions &amp; Rules</a:t>
            </a:r>
          </a:p>
          <a:p>
            <a:pPr marL="0" indent="0">
              <a:buNone/>
            </a:pPr>
            <a:r>
              <a:rPr lang="en-US" b="1" dirty="0"/>
              <a:t>Frameworks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4725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F7051DB-7A28-4703-8139-CA072CD3A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TDD is not about testing, but about the following: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543CF7-0A18-48E0-8F90-05311DA7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TDD?</a:t>
            </a: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D4DA3-B693-2C47-AD9F-A805A91F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9E19A0-562C-42AC-92F8-84ADC1BDF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89F8461-16A4-48CC-B404-47B9E07E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About ‘Design’</a:t>
            </a:r>
          </a:p>
          <a:p>
            <a:r>
              <a:rPr lang="en-US" sz="1600" dirty="0"/>
              <a:t>Write test first, then design code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Short Development Iterations</a:t>
            </a:r>
          </a:p>
          <a:p>
            <a:r>
              <a:rPr lang="en-US" sz="1600" dirty="0"/>
              <a:t>Forces constant integration </a:t>
            </a:r>
            <a:r>
              <a:rPr lang="en-US" sz="1600" dirty="0" err="1"/>
              <a:t>eg.</a:t>
            </a:r>
            <a:r>
              <a:rPr lang="en-US" sz="1600" dirty="0"/>
              <a:t> produces code to necessary pass test cases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Developers Write Tests</a:t>
            </a:r>
          </a:p>
          <a:p>
            <a:r>
              <a:rPr lang="en-CA" sz="1600" dirty="0"/>
              <a:t>Gives confidence in code. Get direct feedback!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Automated!!!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565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F7051DB-7A28-4703-8139-CA072CD3A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Reasons for not doing TDD.  Excuses!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543CF7-0A18-48E0-8F90-05311DA7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we do TDD?</a:t>
            </a: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D4DA3-B693-2C47-AD9F-A805A91F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9E19A0-562C-42AC-92F8-84ADC1BDF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89F8461-16A4-48CC-B404-47B9E07E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Don’t know how to set up</a:t>
            </a:r>
          </a:p>
          <a:p>
            <a:r>
              <a:rPr lang="en-US" sz="1600" dirty="0"/>
              <a:t>Where can we find the tools and which tools will fit?</a:t>
            </a:r>
            <a:endParaRPr lang="en-US" sz="1400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Tests are too complex or too deep</a:t>
            </a:r>
          </a:p>
          <a:p>
            <a:r>
              <a:rPr lang="en-US" sz="1600" dirty="0"/>
              <a:t>Some scenarios are too complicated or can’t be tested!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400" dirty="0"/>
              <a:t>Too much to test, where to start?</a:t>
            </a:r>
          </a:p>
          <a:p>
            <a:r>
              <a:rPr lang="en-US" sz="1600" dirty="0"/>
              <a:t>Some large applications don’t have unit tests.</a:t>
            </a: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NOT ENOUGH TIME!!!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989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6DA5C-A487-684F-86CC-4CC612BE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6</a:t>
            </a:fld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5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Confidence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6DA5C-A487-684F-86CC-4CC612BE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7</a:t>
            </a:fld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3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6DA5C-A487-684F-86CC-4CC612BE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fr-CA" smtClean="0"/>
              <a:pPr/>
              <a:t>8</a:t>
            </a:fld>
            <a:endParaRPr lang="fr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E01C29-559D-0343-9545-6D750D47C062}"/>
              </a:ext>
            </a:extLst>
          </p:cNvPr>
          <p:cNvSpPr/>
          <p:nvPr/>
        </p:nvSpPr>
        <p:spPr>
          <a:xfrm>
            <a:off x="1470026" y="1788694"/>
            <a:ext cx="2971800" cy="2999133"/>
          </a:xfrm>
          <a:prstGeom prst="ellipse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F9E2F-6516-FD4E-B100-52904EB16CE6}"/>
              </a:ext>
            </a:extLst>
          </p:cNvPr>
          <p:cNvSpPr/>
          <p:nvPr/>
        </p:nvSpPr>
        <p:spPr>
          <a:xfrm>
            <a:off x="2194955" y="1740928"/>
            <a:ext cx="1442570" cy="349903"/>
          </a:xfrm>
          <a:prstGeom prst="rect">
            <a:avLst/>
          </a:prstGeom>
          <a:solidFill>
            <a:schemeClr val="accent5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rgbClr val="FFFFFF"/>
                </a:solidFill>
              </a:rPr>
              <a:t>2.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FE45AE-B264-CF46-977F-BF8409068D44}"/>
              </a:ext>
            </a:extLst>
          </p:cNvPr>
          <p:cNvSpPr/>
          <p:nvPr/>
        </p:nvSpPr>
        <p:spPr>
          <a:xfrm>
            <a:off x="3637525" y="3641324"/>
            <a:ext cx="1442570" cy="349903"/>
          </a:xfrm>
          <a:prstGeom prst="rect">
            <a:avLst/>
          </a:prstGeom>
          <a:solidFill>
            <a:schemeClr val="accent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rgbClr val="FFFFFF"/>
                </a:solidFill>
              </a:rPr>
              <a:t>3.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C7145-631E-6347-BE39-D9EB3EEC0661}"/>
              </a:ext>
            </a:extLst>
          </p:cNvPr>
          <p:cNvSpPr/>
          <p:nvPr/>
        </p:nvSpPr>
        <p:spPr>
          <a:xfrm>
            <a:off x="752386" y="3641325"/>
            <a:ext cx="1442570" cy="349903"/>
          </a:xfrm>
          <a:prstGeom prst="rect">
            <a:avLst/>
          </a:prstGeom>
          <a:solidFill>
            <a:schemeClr val="accent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FFFFFF"/>
                </a:solidFill>
              </a:rPr>
              <a:t>1. </a:t>
            </a:r>
            <a:r>
              <a:rPr lang="en-US" dirty="0">
                <a:solidFill>
                  <a:srgbClr val="FFFFFF"/>
                </a:solidFill>
              </a:rPr>
              <a:t>Design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29D144-B72C-6549-9DD4-0049088FD3D7}"/>
              </a:ext>
            </a:extLst>
          </p:cNvPr>
          <p:cNvSpPr/>
          <p:nvPr/>
        </p:nvSpPr>
        <p:spPr>
          <a:xfrm>
            <a:off x="7354088" y="1788694"/>
            <a:ext cx="2971800" cy="2999133"/>
          </a:xfrm>
          <a:prstGeom prst="ellipse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28909-8CFA-0E47-979C-DF261311396C}"/>
              </a:ext>
            </a:extLst>
          </p:cNvPr>
          <p:cNvSpPr/>
          <p:nvPr/>
        </p:nvSpPr>
        <p:spPr>
          <a:xfrm>
            <a:off x="8079017" y="1740928"/>
            <a:ext cx="1442570" cy="349903"/>
          </a:xfrm>
          <a:prstGeom prst="rect">
            <a:avLst/>
          </a:prstGeom>
          <a:solidFill>
            <a:srgbClr val="00B05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rgbClr val="FFFFFF"/>
                </a:solidFill>
              </a:rPr>
              <a:t>2. 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88BAAF-5559-2A47-B278-8EC945084D83}"/>
              </a:ext>
            </a:extLst>
          </p:cNvPr>
          <p:cNvSpPr/>
          <p:nvPr/>
        </p:nvSpPr>
        <p:spPr>
          <a:xfrm>
            <a:off x="9521587" y="3641324"/>
            <a:ext cx="1442570" cy="349903"/>
          </a:xfrm>
          <a:prstGeom prst="rect">
            <a:avLst/>
          </a:prstGeom>
          <a:solidFill>
            <a:schemeClr val="accent5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dirty="0">
                <a:solidFill>
                  <a:srgbClr val="FFFFFF"/>
                </a:solidFill>
              </a:rPr>
              <a:t>3.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C7ED5-894F-424B-8AF8-A41DC7E2F68B}"/>
              </a:ext>
            </a:extLst>
          </p:cNvPr>
          <p:cNvSpPr/>
          <p:nvPr/>
        </p:nvSpPr>
        <p:spPr>
          <a:xfrm>
            <a:off x="6636448" y="3641325"/>
            <a:ext cx="1442570" cy="349903"/>
          </a:xfrm>
          <a:prstGeom prst="rect">
            <a:avLst/>
          </a:prstGeom>
          <a:solidFill>
            <a:schemeClr val="accent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FFFFFF"/>
                </a:solidFill>
              </a:rPr>
              <a:t>1. </a:t>
            </a:r>
            <a:r>
              <a:rPr lang="en-US" dirty="0">
                <a:solidFill>
                  <a:srgbClr val="FFFFFF"/>
                </a:solidFill>
              </a:rPr>
              <a:t>Design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E9214EA-DE8A-1D4F-B7BB-FC04525E12DA}"/>
              </a:ext>
            </a:extLst>
          </p:cNvPr>
          <p:cNvSpPr txBox="1">
            <a:spLocks/>
          </p:cNvSpPr>
          <p:nvPr/>
        </p:nvSpPr>
        <p:spPr>
          <a:xfrm>
            <a:off x="570367" y="199932"/>
            <a:ext cx="8165784" cy="792162"/>
          </a:xfrm>
          <a:prstGeom prst="rect">
            <a:avLst/>
          </a:prstGeom>
        </p:spPr>
        <p:txBody>
          <a:bodyPr/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800" b="1" dirty="0"/>
              <a:t>Testing approaches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B739565E-E9F9-E540-AF3D-6A30291E54E9}"/>
              </a:ext>
            </a:extLst>
          </p:cNvPr>
          <p:cNvSpPr txBox="1">
            <a:spLocks/>
          </p:cNvSpPr>
          <p:nvPr/>
        </p:nvSpPr>
        <p:spPr>
          <a:xfrm>
            <a:off x="1430340" y="5051695"/>
            <a:ext cx="2971800" cy="792162"/>
          </a:xfrm>
          <a:prstGeom prst="rect">
            <a:avLst/>
          </a:prstGeom>
        </p:spPr>
        <p:txBody>
          <a:bodyPr/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800" b="1" dirty="0"/>
              <a:t>Conventional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822FB5EF-4113-FA41-96AB-977DAFC9D8BF}"/>
              </a:ext>
            </a:extLst>
          </p:cNvPr>
          <p:cNvSpPr txBox="1">
            <a:spLocks/>
          </p:cNvSpPr>
          <p:nvPr/>
        </p:nvSpPr>
        <p:spPr>
          <a:xfrm>
            <a:off x="7314402" y="5051695"/>
            <a:ext cx="2971800" cy="792162"/>
          </a:xfrm>
          <a:prstGeom prst="rect">
            <a:avLst/>
          </a:prstGeom>
        </p:spPr>
        <p:txBody>
          <a:bodyPr/>
          <a:lstStyle>
            <a:lvl1pPr marL="227013" indent="-227013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3774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2728" indent="-237744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61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Manulife JH Sans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800" b="1" dirty="0"/>
              <a:t>New (TDD)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F7051DB-7A28-4703-8139-CA072CD3A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Tackling complex code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543CF7-0A18-48E0-8F90-05311DA7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Code</a:t>
            </a: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D4DA3-B693-2C47-AD9F-A805A91F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33B34-C87C-402E-ABB0-13B7C9DEBBC4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9E19A0-562C-42AC-92F8-84ADC1BDF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89F8461-16A4-48CC-B404-47B9E07E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Walk through a complex scenario and how to test the code.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63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2"/>
  <p:tag name="SN" val="HIDDE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2"/>
  <p:tag name="SN" val="HIDD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3"/>
  <p:tag name="SN" val="HIDDE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3"/>
  <p:tag name="SN" val="HIDDE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3"/>
  <p:tag name="SN" val="HIDDE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3"/>
  <p:tag name="SN" val="HIDD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3"/>
  <p:tag name="SN" val="HIDD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3"/>
  <p:tag name="SN" val="HIDD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UNT" val="3"/>
  <p:tag name="SN" val="HIDDE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ClosedBook"/>
</p:tagLst>
</file>

<file path=ppt/theme/theme1.xml><?xml version="1.0" encoding="utf-8"?>
<a:theme xmlns:a="http://schemas.openxmlformats.org/drawingml/2006/main" name="Manulife layouts">
  <a:themeElements>
    <a:clrScheme name="Manulife JH 2019">
      <a:dk1>
        <a:sysClr val="windowText" lastClr="000000"/>
      </a:dk1>
      <a:lt1>
        <a:sysClr val="window" lastClr="FFFFFF"/>
      </a:lt1>
      <a:dk2>
        <a:srgbClr val="282B3E"/>
      </a:dk2>
      <a:lt2>
        <a:srgbClr val="8E90A2"/>
      </a:lt2>
      <a:accent1>
        <a:srgbClr val="00A758"/>
      </a:accent1>
      <a:accent2>
        <a:srgbClr val="0000C1"/>
      </a:accent2>
      <a:accent3>
        <a:srgbClr val="FF7769"/>
      </a:accent3>
      <a:accent4>
        <a:srgbClr val="361558"/>
      </a:accent4>
      <a:accent5>
        <a:srgbClr val="F49600"/>
      </a:accent5>
      <a:accent6>
        <a:srgbClr val="05B2A7"/>
      </a:accent6>
      <a:hlink>
        <a:srgbClr val="0000C1"/>
      </a:hlink>
      <a:folHlink>
        <a:srgbClr val="0000C1"/>
      </a:folHlink>
    </a:clrScheme>
    <a:fontScheme name="Manulife JH Sans">
      <a:majorFont>
        <a:latin typeface="Manulife JH Sans"/>
        <a:ea typeface=""/>
        <a:cs typeface=""/>
      </a:majorFont>
      <a:minorFont>
        <a:latin typeface="Manulife J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33363" indent="-233363" algn="l">
          <a:spcBef>
            <a:spcPts val="600"/>
          </a:spcBef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026722 - Corporate PPT Template_16x9_MP 1026722 E_0818_v14" id="{3527DC7A-8C8D-4E9E-9B6E-A1046016BC1D}" vid="{5393119F-6D4A-4296-9D2C-28F94A85A1E8}"/>
    </a:ext>
  </a:extLst>
</a:theme>
</file>

<file path=ppt/theme/theme2.xml><?xml version="1.0" encoding="utf-8"?>
<a:theme xmlns:a="http://schemas.openxmlformats.org/drawingml/2006/main" name="Office Theme">
  <a:themeElements>
    <a:clrScheme name="New Brand Final">
      <a:dk1>
        <a:sysClr val="windowText" lastClr="000000"/>
      </a:dk1>
      <a:lt1>
        <a:sysClr val="window" lastClr="FFFFFF"/>
      </a:lt1>
      <a:dk2>
        <a:srgbClr val="282B3E"/>
      </a:dk2>
      <a:lt2>
        <a:srgbClr val="8E90A2"/>
      </a:lt2>
      <a:accent1>
        <a:srgbClr val="00A758"/>
      </a:accent1>
      <a:accent2>
        <a:srgbClr val="0000C1"/>
      </a:accent2>
      <a:accent3>
        <a:srgbClr val="FF7769"/>
      </a:accent3>
      <a:accent4>
        <a:srgbClr val="361558"/>
      </a:accent4>
      <a:accent5>
        <a:srgbClr val="F49600"/>
      </a:accent5>
      <a:accent6>
        <a:srgbClr val="05B2A7"/>
      </a:accent6>
      <a:hlink>
        <a:srgbClr val="0000C1"/>
      </a:hlink>
      <a:folHlink>
        <a:srgbClr val="954F72"/>
      </a:folHlink>
    </a:clrScheme>
    <a:fontScheme name="Office Classic 2">
      <a:majorFont>
        <a:latin typeface="Manulife JH Sans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Manulife JH Sans"/>
        <a:font script="Hebr" typeface="Manulife JH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anulife JH Sans"/>
        <a:font script="Uigh" typeface="Microsoft Uighur"/>
        <a:font script="Geor" typeface="Sylfaen"/>
      </a:majorFont>
      <a:minorFont>
        <a:latin typeface="Manulife JH Sans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Manulife JH Sans"/>
        <a:font script="Hebr" typeface="Manulife JH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anulife JH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6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ew Brand Final">
      <a:dk1>
        <a:sysClr val="windowText" lastClr="000000"/>
      </a:dk1>
      <a:lt1>
        <a:sysClr val="window" lastClr="FFFFFF"/>
      </a:lt1>
      <a:dk2>
        <a:srgbClr val="282B3E"/>
      </a:dk2>
      <a:lt2>
        <a:srgbClr val="8E90A2"/>
      </a:lt2>
      <a:accent1>
        <a:srgbClr val="00A758"/>
      </a:accent1>
      <a:accent2>
        <a:srgbClr val="0000C1"/>
      </a:accent2>
      <a:accent3>
        <a:srgbClr val="FF7769"/>
      </a:accent3>
      <a:accent4>
        <a:srgbClr val="361558"/>
      </a:accent4>
      <a:accent5>
        <a:srgbClr val="F49600"/>
      </a:accent5>
      <a:accent6>
        <a:srgbClr val="05B2A7"/>
      </a:accent6>
      <a:hlink>
        <a:srgbClr val="0000C1"/>
      </a:hlink>
      <a:folHlink>
        <a:srgbClr val="954F72"/>
      </a:folHlink>
    </a:clrScheme>
    <a:fontScheme name="Office Classic 2">
      <a:majorFont>
        <a:latin typeface="Manulife JH Sans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Manulife JH Sans"/>
        <a:font script="Hebr" typeface="Manulife JH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anulife JH Sans"/>
        <a:font script="Uigh" typeface="Microsoft Uighur"/>
        <a:font script="Geor" typeface="Sylfaen"/>
      </a:majorFont>
      <a:minorFont>
        <a:latin typeface="Manulife JH Sans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Manulife JH Sans"/>
        <a:font script="Hebr" typeface="Manulife JH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anulife JH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6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6147</TotalTime>
  <Words>450</Words>
  <Application>Microsoft Macintosh PowerPoint</Application>
  <PresentationFormat>Custom</PresentationFormat>
  <Paragraphs>136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Manulife JH Sans Light</vt:lpstr>
      <vt:lpstr>Manulife JH Sans Demibold</vt:lpstr>
      <vt:lpstr>Arial</vt:lpstr>
      <vt:lpstr>Manulife JH Serif Italic</vt:lpstr>
      <vt:lpstr>Manulife JH Sans</vt:lpstr>
      <vt:lpstr>Trebuchet MS</vt:lpstr>
      <vt:lpstr>Manulife layouts</vt:lpstr>
      <vt:lpstr>Test Driven Development</vt:lpstr>
      <vt:lpstr>“No amount of testing can prove a software right, but a single test can prove a software wrong.”   - Amir Ghahrai</vt:lpstr>
      <vt:lpstr>Agenda</vt:lpstr>
      <vt:lpstr>What is TDD?</vt:lpstr>
      <vt:lpstr>Why don’t we do TDD?</vt:lpstr>
      <vt:lpstr>Design</vt:lpstr>
      <vt:lpstr>Confidence</vt:lpstr>
      <vt:lpstr>PowerPoint Presentation</vt:lpstr>
      <vt:lpstr>Hands on Code</vt:lpstr>
      <vt:lpstr>Principles</vt:lpstr>
      <vt:lpstr>Results</vt:lpstr>
      <vt:lpstr>Additional testing…</vt:lpstr>
      <vt:lpstr>Definitions and Rules</vt:lpstr>
      <vt:lpstr>Testing frameworks for Javascript</vt:lpstr>
      <vt:lpstr>Testing frameworks for other languages:    .NET: MSTest, NUnit, xUnit.NET   Java: Selenium, JUnit, REST Assured  Python: Robo Framework, Pytest, UnitTest/PyUnit</vt:lpstr>
      <vt:lpstr>PowerPoint Presentation</vt:lpstr>
      <vt:lpstr>PowerPoint Presentation</vt:lpstr>
    </vt:vector>
  </TitlesOfParts>
  <Company>echosvoice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Galda</dc:creator>
  <cp:lastModifiedBy>Hai Hua</cp:lastModifiedBy>
  <cp:revision>525</cp:revision>
  <dcterms:created xsi:type="dcterms:W3CDTF">2015-03-19T18:06:20Z</dcterms:created>
  <dcterms:modified xsi:type="dcterms:W3CDTF">2019-10-22T04:08:08Z</dcterms:modified>
</cp:coreProperties>
</file>