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9" r:id="rId2"/>
    <p:sldId id="276" r:id="rId3"/>
    <p:sldId id="366" r:id="rId4"/>
    <p:sldId id="261" r:id="rId5"/>
    <p:sldId id="371" r:id="rId6"/>
    <p:sldId id="364" r:id="rId7"/>
    <p:sldId id="372" r:id="rId8"/>
    <p:sldId id="373" r:id="rId9"/>
    <p:sldId id="374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yQiuJi@outlook.com" initials="I" lastIdx="1" clrIdx="0">
    <p:extLst>
      <p:ext uri="{19B8F6BF-5375-455C-9EA6-DF929625EA0E}">
        <p15:presenceInfo xmlns:p15="http://schemas.microsoft.com/office/powerpoint/2012/main" userId="936ad1c5287e416e" providerId="Windows Live"/>
      </p:ext>
    </p:extLst>
  </p:cmAuthor>
  <p:cmAuthor id="2" name="邱 吉" initials="邱" lastIdx="1" clrIdx="1">
    <p:extLst>
      <p:ext uri="{19B8F6BF-5375-455C-9EA6-DF929625EA0E}">
        <p15:presenceInfo xmlns:p15="http://schemas.microsoft.com/office/powerpoint/2012/main" userId="447ef01b3094d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AFD"/>
    <a:srgbClr val="BFBFBF"/>
    <a:srgbClr val="E6D3DB"/>
    <a:srgbClr val="7B2917"/>
    <a:srgbClr val="F8E5CF"/>
    <a:srgbClr val="4F7BF7"/>
    <a:srgbClr val="5F9AF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/>
    <p:restoredTop sz="94766"/>
  </p:normalViewPr>
  <p:slideViewPr>
    <p:cSldViewPr snapToGrid="0" snapToObjects="1">
      <p:cViewPr>
        <p:scale>
          <a:sx n="97" d="100"/>
          <a:sy n="97" d="100"/>
        </p:scale>
        <p:origin x="1040" y="248"/>
      </p:cViewPr>
      <p:guideLst>
        <p:guide orient="horz" pos="2954"/>
        <p:guide pos="3817"/>
      </p:guideLst>
    </p:cSldViewPr>
  </p:slideViewPr>
  <p:outlineViewPr>
    <p:cViewPr>
      <p:scale>
        <a:sx n="33" d="100"/>
        <a:sy n="33" d="100"/>
      </p:scale>
      <p:origin x="0" y="-343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2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qiu/Downloads/v8-sunspider-bas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qiu/Downloads/v8-sunspider-base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Native</a:t>
            </a:r>
            <a:r>
              <a:rPr lang="en-US" altLang="zh-CN" baseline="0"/>
              <a:t> run of SunSpider (ms)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RV64-Hifive-1.5G-debug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Sheet1!$A$2:$A$26</c:f>
              <c:strCache>
                <c:ptCount val="25"/>
                <c:pt idx="0">
                  <c:v>3d-morph</c:v>
                </c:pt>
                <c:pt idx="1">
                  <c:v>3d-raytrace</c:v>
                </c:pt>
                <c:pt idx="2">
                  <c:v>access-binary-trees</c:v>
                </c:pt>
                <c:pt idx="3">
                  <c:v>access-fannkuch</c:v>
                </c:pt>
                <c:pt idx="4">
                  <c:v>access-nbody</c:v>
                </c:pt>
                <c:pt idx="5">
                  <c:v>access-nsieve</c:v>
                </c:pt>
                <c:pt idx="6">
                  <c:v>bitops-3bit-bits-in-byte</c:v>
                </c:pt>
                <c:pt idx="7">
                  <c:v>bitops-bits-in-byte</c:v>
                </c:pt>
                <c:pt idx="8">
                  <c:v>bitops-bitwise-and</c:v>
                </c:pt>
                <c:pt idx="9">
                  <c:v>bitops-nsieve-bits</c:v>
                </c:pt>
                <c:pt idx="10">
                  <c:v>controlflow-recursive</c:v>
                </c:pt>
                <c:pt idx="11">
                  <c:v>crypto-aes</c:v>
                </c:pt>
                <c:pt idx="12">
                  <c:v>crypto-md5</c:v>
                </c:pt>
                <c:pt idx="13">
                  <c:v>crypto-sha1</c:v>
                </c:pt>
                <c:pt idx="14">
                  <c:v>date-format-tofte</c:v>
                </c:pt>
                <c:pt idx="15">
                  <c:v>date-format-xparb</c:v>
                </c:pt>
                <c:pt idx="16">
                  <c:v>math-cordic</c:v>
                </c:pt>
                <c:pt idx="17">
                  <c:v>math-partial-sums</c:v>
                </c:pt>
                <c:pt idx="18">
                  <c:v>math-spectral-norm</c:v>
                </c:pt>
                <c:pt idx="19">
                  <c:v>regexp-dna</c:v>
                </c:pt>
                <c:pt idx="20">
                  <c:v>string-base64</c:v>
                </c:pt>
                <c:pt idx="21">
                  <c:v>string-fasta</c:v>
                </c:pt>
                <c:pt idx="22">
                  <c:v>string-tagcloud</c:v>
                </c:pt>
                <c:pt idx="23">
                  <c:v>string-unpack-code</c:v>
                </c:pt>
                <c:pt idx="24">
                  <c:v>string-validate-input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1159.4000000000001</c:v>
                </c:pt>
                <c:pt idx="1">
                  <c:v>2039.7</c:v>
                </c:pt>
                <c:pt idx="2">
                  <c:v>381.3</c:v>
                </c:pt>
                <c:pt idx="3">
                  <c:v>1391.4</c:v>
                </c:pt>
                <c:pt idx="4">
                  <c:v>475.4</c:v>
                </c:pt>
                <c:pt idx="5">
                  <c:v>903.8</c:v>
                </c:pt>
                <c:pt idx="6">
                  <c:v>185</c:v>
                </c:pt>
                <c:pt idx="7">
                  <c:v>190.6</c:v>
                </c:pt>
                <c:pt idx="8">
                  <c:v>274.5</c:v>
                </c:pt>
                <c:pt idx="9">
                  <c:v>1021.8</c:v>
                </c:pt>
                <c:pt idx="10">
                  <c:v>280</c:v>
                </c:pt>
                <c:pt idx="11">
                  <c:v>1374.8</c:v>
                </c:pt>
                <c:pt idx="12">
                  <c:v>1070.7</c:v>
                </c:pt>
                <c:pt idx="13">
                  <c:v>1322.8</c:v>
                </c:pt>
                <c:pt idx="14">
                  <c:v>1315.8</c:v>
                </c:pt>
                <c:pt idx="15">
                  <c:v>1886.7</c:v>
                </c:pt>
                <c:pt idx="16">
                  <c:v>562.4</c:v>
                </c:pt>
                <c:pt idx="17">
                  <c:v>1546.1</c:v>
                </c:pt>
                <c:pt idx="18">
                  <c:v>357</c:v>
                </c:pt>
                <c:pt idx="19">
                  <c:v>210.2</c:v>
                </c:pt>
                <c:pt idx="20">
                  <c:v>2586</c:v>
                </c:pt>
                <c:pt idx="21">
                  <c:v>1495.1</c:v>
                </c:pt>
                <c:pt idx="22">
                  <c:v>1854.5</c:v>
                </c:pt>
                <c:pt idx="23">
                  <c:v>2182.4</c:v>
                </c:pt>
                <c:pt idx="24">
                  <c:v>1409.1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2-5A49-8DCC-AFD147D448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ARM64-CA53-1.4G-Android8.1.0-Chrome68.0.3440.91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Sheet1!$A$2:$A$26</c:f>
              <c:strCache>
                <c:ptCount val="25"/>
                <c:pt idx="0">
                  <c:v>3d-morph</c:v>
                </c:pt>
                <c:pt idx="1">
                  <c:v>3d-raytrace</c:v>
                </c:pt>
                <c:pt idx="2">
                  <c:v>access-binary-trees</c:v>
                </c:pt>
                <c:pt idx="3">
                  <c:v>access-fannkuch</c:v>
                </c:pt>
                <c:pt idx="4">
                  <c:v>access-nbody</c:v>
                </c:pt>
                <c:pt idx="5">
                  <c:v>access-nsieve</c:v>
                </c:pt>
                <c:pt idx="6">
                  <c:v>bitops-3bit-bits-in-byte</c:v>
                </c:pt>
                <c:pt idx="7">
                  <c:v>bitops-bits-in-byte</c:v>
                </c:pt>
                <c:pt idx="8">
                  <c:v>bitops-bitwise-and</c:v>
                </c:pt>
                <c:pt idx="9">
                  <c:v>bitops-nsieve-bits</c:v>
                </c:pt>
                <c:pt idx="10">
                  <c:v>controlflow-recursive</c:v>
                </c:pt>
                <c:pt idx="11">
                  <c:v>crypto-aes</c:v>
                </c:pt>
                <c:pt idx="12">
                  <c:v>crypto-md5</c:v>
                </c:pt>
                <c:pt idx="13">
                  <c:v>crypto-sha1</c:v>
                </c:pt>
                <c:pt idx="14">
                  <c:v>date-format-tofte</c:v>
                </c:pt>
                <c:pt idx="15">
                  <c:v>date-format-xparb</c:v>
                </c:pt>
                <c:pt idx="16">
                  <c:v>math-cordic</c:v>
                </c:pt>
                <c:pt idx="17">
                  <c:v>math-partial-sums</c:v>
                </c:pt>
                <c:pt idx="18">
                  <c:v>math-spectral-norm</c:v>
                </c:pt>
                <c:pt idx="19">
                  <c:v>regexp-dna</c:v>
                </c:pt>
                <c:pt idx="20">
                  <c:v>string-base64</c:v>
                </c:pt>
                <c:pt idx="21">
                  <c:v>string-fasta</c:v>
                </c:pt>
                <c:pt idx="22">
                  <c:v>string-tagcloud</c:v>
                </c:pt>
                <c:pt idx="23">
                  <c:v>string-unpack-code</c:v>
                </c:pt>
                <c:pt idx="24">
                  <c:v>string-validate-input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78.2</c:v>
                </c:pt>
                <c:pt idx="1">
                  <c:v>148.80000000000001</c:v>
                </c:pt>
                <c:pt idx="2">
                  <c:v>30</c:v>
                </c:pt>
                <c:pt idx="3">
                  <c:v>93.4</c:v>
                </c:pt>
                <c:pt idx="4">
                  <c:v>40.799999999999997</c:v>
                </c:pt>
                <c:pt idx="5">
                  <c:v>59.4</c:v>
                </c:pt>
                <c:pt idx="6">
                  <c:v>13.7</c:v>
                </c:pt>
                <c:pt idx="7">
                  <c:v>25.2</c:v>
                </c:pt>
                <c:pt idx="8">
                  <c:v>34.5</c:v>
                </c:pt>
                <c:pt idx="9">
                  <c:v>49.7</c:v>
                </c:pt>
                <c:pt idx="10">
                  <c:v>31.8</c:v>
                </c:pt>
                <c:pt idx="11">
                  <c:v>91.8</c:v>
                </c:pt>
                <c:pt idx="12">
                  <c:v>64.5</c:v>
                </c:pt>
                <c:pt idx="13">
                  <c:v>81.099999999999994</c:v>
                </c:pt>
                <c:pt idx="14">
                  <c:v>120.2</c:v>
                </c:pt>
                <c:pt idx="15">
                  <c:v>97.3</c:v>
                </c:pt>
                <c:pt idx="16">
                  <c:v>48.1</c:v>
                </c:pt>
                <c:pt idx="17">
                  <c:v>198.7</c:v>
                </c:pt>
                <c:pt idx="18">
                  <c:v>24.2</c:v>
                </c:pt>
                <c:pt idx="19">
                  <c:v>32</c:v>
                </c:pt>
                <c:pt idx="20">
                  <c:v>102.8</c:v>
                </c:pt>
                <c:pt idx="21">
                  <c:v>108.1</c:v>
                </c:pt>
                <c:pt idx="22">
                  <c:v>180.1</c:v>
                </c:pt>
                <c:pt idx="23">
                  <c:v>145.5</c:v>
                </c:pt>
                <c:pt idx="24">
                  <c:v>81.599999999999994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52-5A49-8DCC-AFD147D44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5098623"/>
        <c:axId val="1815100271"/>
      </c:barChart>
      <c:catAx>
        <c:axId val="181509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100271"/>
        <c:crosses val="autoZero"/>
        <c:auto val="1"/>
        <c:lblAlgn val="ctr"/>
        <c:lblOffset val="100"/>
        <c:noMultiLvlLbl val="0"/>
      </c:catAx>
      <c:valAx>
        <c:axId val="181510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509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zh-CN" b="1"/>
              <a:t>dynamic inst count RV64/ARM64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Sheet3!$A$2:$A$28</c:f>
              <c:strCache>
                <c:ptCount val="27"/>
                <c:pt idx="0">
                  <c:v>3d-cube.js</c:v>
                </c:pt>
                <c:pt idx="1">
                  <c:v>3d-morph.js</c:v>
                </c:pt>
                <c:pt idx="2">
                  <c:v>3d-raytrace.js</c:v>
                </c:pt>
                <c:pt idx="3">
                  <c:v>access-binary-trees.js</c:v>
                </c:pt>
                <c:pt idx="4">
                  <c:v>access-fannkuch.js</c:v>
                </c:pt>
                <c:pt idx="5">
                  <c:v>access-nbody.js</c:v>
                </c:pt>
                <c:pt idx="6">
                  <c:v>access-nsieve.js</c:v>
                </c:pt>
                <c:pt idx="7">
                  <c:v>bitops-3bit-bits-in-byte.js</c:v>
                </c:pt>
                <c:pt idx="8">
                  <c:v>bitops-bits-in-byte.js</c:v>
                </c:pt>
                <c:pt idx="9">
                  <c:v>bitops-bitwise-and.js</c:v>
                </c:pt>
                <c:pt idx="10">
                  <c:v>bitops-nsieve-bits.js</c:v>
                </c:pt>
                <c:pt idx="11">
                  <c:v>controlflow-recursive.js</c:v>
                </c:pt>
                <c:pt idx="12">
                  <c:v>crypto-aes.js</c:v>
                </c:pt>
                <c:pt idx="13">
                  <c:v>crypto-md5.js</c:v>
                </c:pt>
                <c:pt idx="14">
                  <c:v>crypto-sha1.js</c:v>
                </c:pt>
                <c:pt idx="15">
                  <c:v>date-format-tofte.js</c:v>
                </c:pt>
                <c:pt idx="16">
                  <c:v>date-format-xparb.js</c:v>
                </c:pt>
                <c:pt idx="17">
                  <c:v>math-cordic.js</c:v>
                </c:pt>
                <c:pt idx="18">
                  <c:v>math-partial-sums.js</c:v>
                </c:pt>
                <c:pt idx="19">
                  <c:v>math-spectral-norm.js</c:v>
                </c:pt>
                <c:pt idx="20">
                  <c:v>regexp-dna.js</c:v>
                </c:pt>
                <c:pt idx="21">
                  <c:v>string-base64.js</c:v>
                </c:pt>
                <c:pt idx="22">
                  <c:v>string-fasta.js</c:v>
                </c:pt>
                <c:pt idx="23">
                  <c:v>string-tagcloud.js</c:v>
                </c:pt>
                <c:pt idx="24">
                  <c:v>string-unpack-code.js</c:v>
                </c:pt>
                <c:pt idx="25">
                  <c:v>string-validate-input.js</c:v>
                </c:pt>
                <c:pt idx="26">
                  <c:v>average</c:v>
                </c:pt>
              </c:strCache>
            </c:strRef>
          </c:cat>
          <c:val>
            <c:numRef>
              <c:f>Sheet3!$B$2:$B$28</c:f>
              <c:numCache>
                <c:formatCode>General</c:formatCode>
                <c:ptCount val="27"/>
                <c:pt idx="0">
                  <c:v>1.546132026516436</c:v>
                </c:pt>
                <c:pt idx="1">
                  <c:v>1.5749031387875125</c:v>
                </c:pt>
                <c:pt idx="2">
                  <c:v>1.5508925923414969</c:v>
                </c:pt>
                <c:pt idx="3">
                  <c:v>1.5130795618896695</c:v>
                </c:pt>
                <c:pt idx="4">
                  <c:v>1.6004833167127066</c:v>
                </c:pt>
                <c:pt idx="5">
                  <c:v>1.515682854905932</c:v>
                </c:pt>
                <c:pt idx="6">
                  <c:v>1.5655252900659138</c:v>
                </c:pt>
                <c:pt idx="7">
                  <c:v>1.5631425806730141</c:v>
                </c:pt>
                <c:pt idx="8">
                  <c:v>1.5732871570241975</c:v>
                </c:pt>
                <c:pt idx="9">
                  <c:v>1.4288649253378995</c:v>
                </c:pt>
                <c:pt idx="10">
                  <c:v>1.5748913738881833</c:v>
                </c:pt>
                <c:pt idx="11">
                  <c:v>1.4853134528947538</c:v>
                </c:pt>
                <c:pt idx="12">
                  <c:v>1.5561935799006195</c:v>
                </c:pt>
                <c:pt idx="13">
                  <c:v>1.5095810835606001</c:v>
                </c:pt>
                <c:pt idx="14">
                  <c:v>1.5019021173866793</c:v>
                </c:pt>
                <c:pt idx="15">
                  <c:v>1.4954703515009802</c:v>
                </c:pt>
                <c:pt idx="16">
                  <c:v>1.516113749147981</c:v>
                </c:pt>
                <c:pt idx="17">
                  <c:v>1.5543373925401418</c:v>
                </c:pt>
                <c:pt idx="18">
                  <c:v>1.5444475092763146</c:v>
                </c:pt>
                <c:pt idx="19">
                  <c:v>1.5560307827814803</c:v>
                </c:pt>
                <c:pt idx="20">
                  <c:v>1.5351508407018788</c:v>
                </c:pt>
                <c:pt idx="21">
                  <c:v>1.4574141513605696</c:v>
                </c:pt>
                <c:pt idx="22">
                  <c:v>1.5314433372489478</c:v>
                </c:pt>
                <c:pt idx="23">
                  <c:v>1.485529337360519</c:v>
                </c:pt>
                <c:pt idx="24">
                  <c:v>1.4910028973949578</c:v>
                </c:pt>
                <c:pt idx="25">
                  <c:v>1.5349298718094211</c:v>
                </c:pt>
                <c:pt idx="26">
                  <c:v>1.529297895115723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7-2947-843A-C5A66E30C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0819903"/>
        <c:axId val="1830821551"/>
      </c:barChart>
      <c:catAx>
        <c:axId val="183081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0821551"/>
        <c:crosses val="autoZero"/>
        <c:auto val="1"/>
        <c:lblAlgn val="ctr"/>
        <c:lblOffset val="100"/>
        <c:noMultiLvlLbl val="0"/>
      </c:catAx>
      <c:valAx>
        <c:axId val="183082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081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C6DF844-9D06-0348-B162-937A1F89A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83EEC-78CE-734B-A63E-3304C3084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B982-9719-6D4F-85EF-036AB1CC05A1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175C0-A61F-8247-9EFE-1AA55AD445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0624B-78EA-FF49-8B40-CC468546C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C44A3-C087-4342-9E86-633C9EB69E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00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6D1C-E7DF-4F3C-9C5E-36CEAA64A5C5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F8E0-4233-48B8-B3EF-0018B8B3B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4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F8E0-4233-48B8-B3EF-0018B8B3B9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4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493A284-0E0A-BE42-A6D3-4807019D1E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861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5E3BE2-527F-E04C-8766-9465A175E8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9A9BCDA-D4F0-9844-A1A4-552D21B997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FCFBDE6-2119-E242-89B3-E8D0DDB85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67A1AA-8237-A447-81E7-CB6ED3DBF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227E79-2B28-474B-B150-3672C894C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29271A-9065-A048-90EB-449F8E6362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A6404B-09D9-8441-9716-6722EE07C7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18CD765C-7DFA-FF40-9043-582DE67FD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A549ADD-C507-3846-8605-CE0B6D1C8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533AA1FF-615E-0149-B1BC-16174714BC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  <p:extLst>
      <p:ext uri="{BB962C8B-B14F-4D97-AF65-F5344CB8AC3E}">
        <p14:creationId xmlns:p14="http://schemas.microsoft.com/office/powerpoint/2010/main" val="326042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>
            <a:extLst>
              <a:ext uri="{FF2B5EF4-FFF2-40B4-BE49-F238E27FC236}">
                <a16:creationId xmlns:a16="http://schemas.microsoft.com/office/drawing/2014/main" id="{AFBD0C1F-9D8A-A940-8FA2-F3A6B47C6A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40FBE-D2EF-414A-B6E2-F5D9FCD15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A76A5C1-6510-4245-9E95-C79508884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7FB05A3-93E3-4246-BFDB-A0C22628D3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3368D6-B32F-2648-90B9-DE65DC40F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070C34-02A1-1C45-ADAF-CB12203A3D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FAD49E-1F1B-FF42-AE08-DBEDFB1C47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66561C3-2B4B-7A46-9113-B87D869FB2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7A9BEAFF-3751-5B41-9233-816D57C1E2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2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1B03F54-319E-D943-B0EC-3A3E69CD73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ben.ch/brows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five.com/cores/u5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9B96F4-67C4-A942-8480-10EEE6E0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16" y="3012430"/>
            <a:ext cx="11685450" cy="745739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V8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RISCV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Performance evaluation and enhancement </a:t>
            </a:r>
          </a:p>
          <a:p>
            <a:r>
              <a:rPr lang="en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first step: find performance baseline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F3676-761E-A044-BF77-CE2294434E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2389" y="5644896"/>
            <a:ext cx="6603704" cy="646176"/>
          </a:xfrm>
        </p:spPr>
        <p:txBody>
          <a:bodyPr>
            <a:noAutofit/>
          </a:bodyPr>
          <a:lstStyle/>
          <a:p>
            <a:r>
              <a:rPr kumimoji="1" lang="en-US" altLang="zh-CN" sz="1600" b="1" dirty="0"/>
              <a:t>qiuji@iscas.ac.cn</a:t>
            </a:r>
            <a:endParaRPr kumimoji="1" lang="zh-CN" altLang="en-US" sz="16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22DA5-4CAE-3C4A-9582-AC8DE9A4C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1600" dirty="0"/>
              <a:t>2021/01/07</a:t>
            </a:r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63801E-8D07-4562-B623-33CB0834B49F}"/>
              </a:ext>
            </a:extLst>
          </p:cNvPr>
          <p:cNvSpPr txBox="1"/>
          <p:nvPr/>
        </p:nvSpPr>
        <p:spPr>
          <a:xfrm>
            <a:off x="254001" y="1365813"/>
            <a:ext cx="11529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5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179BE9-466B-3141-A0C6-07F034336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973AA-32E1-0E4E-8281-5140BCEEA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2020/01/07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78D1A5-9FA0-D640-A233-E5B612832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51" y="328205"/>
            <a:ext cx="2665549" cy="613719"/>
          </a:xfrm>
        </p:spPr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07C0D-FF0E-E04A-9F7A-56F3252E4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1280" y="1884904"/>
            <a:ext cx="10119520" cy="4763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5F9AF6"/>
                </a:solidFill>
              </a:rPr>
              <a:t>01 Goal</a:t>
            </a:r>
            <a:r>
              <a:rPr kumimoji="1" lang="zh-CN" altLang="en-US" dirty="0">
                <a:solidFill>
                  <a:srgbClr val="5F9AF6"/>
                </a:solidFill>
              </a:rPr>
              <a:t>：</a:t>
            </a:r>
            <a:r>
              <a:rPr kumimoji="1" lang="en-US" altLang="zh-CN" dirty="0">
                <a:solidFill>
                  <a:srgbClr val="5F9AF6"/>
                </a:solidFill>
              </a:rPr>
              <a:t>Performance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evaluation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and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enhancement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of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V8-RISCV</a:t>
            </a:r>
            <a:endParaRPr kumimoji="1" lang="zh-CN" altLang="en-US" dirty="0">
              <a:solidFill>
                <a:srgbClr val="5F9AF6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5FFF0-DE6D-9147-AC1E-344A5754A0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1280" y="2577869"/>
            <a:ext cx="8754270" cy="4763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5F9AF6"/>
                </a:solidFill>
              </a:rPr>
              <a:t>02 Evaluation method</a:t>
            </a:r>
            <a:endParaRPr kumimoji="1" lang="zh-CN" altLang="en-US" dirty="0">
              <a:solidFill>
                <a:srgbClr val="5F9AF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900FC-616C-D146-BD3F-EFAA100E5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1280" y="3992273"/>
            <a:ext cx="8281484" cy="4763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5F9AF6"/>
                </a:solidFill>
              </a:rPr>
              <a:t>04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Current Performance Statistics</a:t>
            </a:r>
            <a:endParaRPr kumimoji="1" lang="zh-CN" altLang="en-US" dirty="0">
              <a:solidFill>
                <a:srgbClr val="5F9AF6"/>
              </a:solidFill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E563AE2C-3E58-FC48-89C0-F13278C90EDB}"/>
              </a:ext>
            </a:extLst>
          </p:cNvPr>
          <p:cNvSpPr txBox="1">
            <a:spLocks/>
          </p:cNvSpPr>
          <p:nvPr/>
        </p:nvSpPr>
        <p:spPr>
          <a:xfrm>
            <a:off x="1361280" y="3285071"/>
            <a:ext cx="8754270" cy="4763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5F9AF6"/>
                </a:solidFill>
              </a:rPr>
              <a:t>03 Counterpart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selection</a:t>
            </a:r>
            <a:r>
              <a:rPr kumimoji="1" lang="zh-CN" altLang="en-US" dirty="0">
                <a:solidFill>
                  <a:srgbClr val="5F9AF6"/>
                </a:solidFill>
              </a:rPr>
              <a:t>：</a:t>
            </a:r>
            <a:r>
              <a:rPr kumimoji="1" lang="en-US" altLang="zh-CN" dirty="0">
                <a:solidFill>
                  <a:srgbClr val="5F9AF6"/>
                </a:solidFill>
              </a:rPr>
              <a:t>ARM64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CorextA53</a:t>
            </a:r>
            <a:endParaRPr kumimoji="1" lang="zh-CN" altLang="en-US" dirty="0">
              <a:solidFill>
                <a:srgbClr val="5F9AF6"/>
              </a:solidFill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71006E3F-41DA-674D-885F-499B6CAF5F63}"/>
              </a:ext>
            </a:extLst>
          </p:cNvPr>
          <p:cNvSpPr txBox="1">
            <a:spLocks/>
          </p:cNvSpPr>
          <p:nvPr/>
        </p:nvSpPr>
        <p:spPr>
          <a:xfrm>
            <a:off x="1361280" y="4699475"/>
            <a:ext cx="8281484" cy="4763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5F9AF6"/>
                </a:solidFill>
              </a:rPr>
              <a:t>05</a:t>
            </a:r>
            <a:r>
              <a:rPr kumimoji="1" lang="zh-CN" altLang="en-US" dirty="0">
                <a:solidFill>
                  <a:srgbClr val="5F9AF6"/>
                </a:solidFill>
              </a:rPr>
              <a:t> </a:t>
            </a:r>
            <a:r>
              <a:rPr kumimoji="1" lang="en-US" altLang="zh-CN" dirty="0">
                <a:solidFill>
                  <a:srgbClr val="5F9AF6"/>
                </a:solidFill>
              </a:rPr>
              <a:t>TODO</a:t>
            </a:r>
            <a:endParaRPr kumimoji="1" lang="zh-CN" altLang="en-US" dirty="0">
              <a:solidFill>
                <a:srgbClr val="5F9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9" y="322665"/>
            <a:ext cx="7505701" cy="396070"/>
          </a:xfrm>
        </p:spPr>
        <p:txBody>
          <a:bodyPr/>
          <a:lstStyle/>
          <a:p>
            <a:r>
              <a:rPr lang="en-US" altLang="zh-CN" dirty="0"/>
              <a:t>1 Goal</a:t>
            </a:r>
            <a:r>
              <a:rPr lang="zh-CN" altLang="en-US" dirty="0"/>
              <a:t>：</a:t>
            </a:r>
            <a:r>
              <a:rPr lang="en-US" altLang="zh-CN" dirty="0"/>
              <a:t>performance-&gt;how? why? what to do?</a:t>
            </a:r>
            <a:endParaRPr lang="zh-CN" altLang="en-US" dirty="0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7F50BB7-AC45-4C47-8419-F3B13BA6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2" y="977899"/>
            <a:ext cx="10909300" cy="5308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1318A4-331A-254A-B372-F29BD515D7EF}"/>
              </a:ext>
            </a:extLst>
          </p:cNvPr>
          <p:cNvSpPr/>
          <p:nvPr/>
        </p:nvSpPr>
        <p:spPr>
          <a:xfrm>
            <a:off x="512648" y="977898"/>
            <a:ext cx="11166704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 </a:t>
            </a:r>
            <a:r>
              <a:rPr kumimoji="1" lang="en-US" altLang="zh-CN" dirty="0"/>
              <a:t>Wishlist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302E4B5-0911-4642-BF38-A432D7B50310}"/>
              </a:ext>
            </a:extLst>
          </p:cNvPr>
          <p:cNvCxnSpPr/>
          <p:nvPr/>
        </p:nvCxnSpPr>
        <p:spPr>
          <a:xfrm>
            <a:off x="1422400" y="2997200"/>
            <a:ext cx="731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2F60957-0B99-DE45-956E-88AC2A1F0DDD}"/>
              </a:ext>
            </a:extLst>
          </p:cNvPr>
          <p:cNvCxnSpPr>
            <a:cxnSpLocks/>
          </p:cNvCxnSpPr>
          <p:nvPr/>
        </p:nvCxnSpPr>
        <p:spPr>
          <a:xfrm>
            <a:off x="1422400" y="5219700"/>
            <a:ext cx="688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1F02B70-C113-554F-A448-F22D6737F62E}"/>
              </a:ext>
            </a:extLst>
          </p:cNvPr>
          <p:cNvSpPr txBox="1"/>
          <p:nvPr/>
        </p:nvSpPr>
        <p:spPr>
          <a:xfrm>
            <a:off x="8091055" y="628649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www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9" y="322665"/>
            <a:ext cx="5016501" cy="396070"/>
          </a:xfrm>
        </p:spPr>
        <p:txBody>
          <a:bodyPr/>
          <a:lstStyle/>
          <a:p>
            <a:r>
              <a:rPr lang="en-US" altLang="zh-CN" dirty="0"/>
              <a:t>2 Current evaluation method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8FAA9-400A-49C2-A9A1-AB34CA278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598" y="1236359"/>
            <a:ext cx="11332754" cy="46437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Platform:</a:t>
            </a:r>
            <a:endParaRPr lang="en-US" altLang="zh-CN" dirty="0"/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 run: measure count of instructions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Native run: measure time (on </a:t>
            </a:r>
            <a:r>
              <a:rPr lang="en-US" altLang="zh-CN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HiFive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Unleashed board)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benchmark: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Synthesis : SunSpider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Micro-bench: simple code snippet from 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https://jsben.ch/browse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05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9" y="322665"/>
            <a:ext cx="5016501" cy="396070"/>
          </a:xfrm>
        </p:spPr>
        <p:txBody>
          <a:bodyPr/>
          <a:lstStyle/>
          <a:p>
            <a:r>
              <a:rPr lang="en-US" altLang="zh-CN" dirty="0"/>
              <a:t>3 Counterpart selection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8FAA9-400A-49C2-A9A1-AB34CA278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598" y="1236359"/>
            <a:ext cx="11332754" cy="46437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Final usage scenario: native run embedded in Chrome</a:t>
            </a:r>
            <a:endParaRPr lang="en-US" altLang="zh-CN" dirty="0"/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ARM64 SOCs are more popular than MIPS SOCs</a:t>
            </a:r>
          </a:p>
          <a:p>
            <a:endParaRPr lang="zh-CN" altLang="en-US" sz="2400" dirty="0"/>
          </a:p>
        </p:txBody>
      </p:sp>
      <p:pic>
        <p:nvPicPr>
          <p:cNvPr id="5" name="图片 4" descr="图形用户界面, 应用程序, Teams&#10;&#10;描述已自动生成">
            <a:extLst>
              <a:ext uri="{FF2B5EF4-FFF2-40B4-BE49-F238E27FC236}">
                <a16:creationId xmlns:a16="http://schemas.microsoft.com/office/drawing/2014/main" id="{7B60D6AA-2B0E-C949-A484-7726510F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1" y="2191935"/>
            <a:ext cx="11244821" cy="4343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60989B-24EA-9747-8F27-0D7206085940}"/>
              </a:ext>
            </a:extLst>
          </p:cNvPr>
          <p:cNvSpPr txBox="1"/>
          <p:nvPr/>
        </p:nvSpPr>
        <p:spPr>
          <a:xfrm>
            <a:off x="7716981" y="648866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https://www.sifive.com/cores/u54</a:t>
            </a:r>
            <a:endParaRPr kumimoji="1" lang="en" altLang="zh-C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1B9636-4519-0E4C-B1E6-E0B541951A28}"/>
              </a:ext>
            </a:extLst>
          </p:cNvPr>
          <p:cNvSpPr/>
          <p:nvPr/>
        </p:nvSpPr>
        <p:spPr>
          <a:xfrm>
            <a:off x="8994506" y="4872941"/>
            <a:ext cx="2215739" cy="530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77E186-70CA-5749-A033-B409B71D2BF6}"/>
              </a:ext>
            </a:extLst>
          </p:cNvPr>
          <p:cNvSpPr/>
          <p:nvPr/>
        </p:nvSpPr>
        <p:spPr>
          <a:xfrm>
            <a:off x="512647" y="3900053"/>
            <a:ext cx="3380479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We select A53 because it is the easiest one to get.</a:t>
            </a:r>
          </a:p>
          <a:p>
            <a:r>
              <a:rPr kumimoji="1" lang="en-US" altLang="zh-CN" dirty="0"/>
              <a:t>Also, ARM64 is a tier1 (or tier2) platform supported by Google.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16329B7-8429-7B4D-A0F9-38B934956E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93126" y="4547754"/>
            <a:ext cx="5527965" cy="325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8" y="322665"/>
            <a:ext cx="8417793" cy="396070"/>
          </a:xfrm>
        </p:spPr>
        <p:txBody>
          <a:bodyPr/>
          <a:lstStyle/>
          <a:p>
            <a:r>
              <a:rPr lang="en-US" altLang="zh-CN" dirty="0"/>
              <a:t>4 Performance statistics- SunSpider native run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5952428-B5C8-8F48-81B6-CB9093382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924640"/>
              </p:ext>
            </p:extLst>
          </p:nvPr>
        </p:nvGraphicFramePr>
        <p:xfrm>
          <a:off x="346597" y="1236358"/>
          <a:ext cx="11332753" cy="464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D415497-7E6D-9E4D-86D2-E150F117A946}"/>
              </a:ext>
            </a:extLst>
          </p:cNvPr>
          <p:cNvSpPr txBox="1"/>
          <p:nvPr/>
        </p:nvSpPr>
        <p:spPr>
          <a:xfrm>
            <a:off x="346596" y="6123709"/>
            <a:ext cx="105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RV64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d8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same result. </a:t>
            </a:r>
            <a:r>
              <a:rPr kumimoji="1" lang="en-US" altLang="zh-CN" b="1" dirty="0">
                <a:solidFill>
                  <a:srgbClr val="FF0000"/>
                </a:solidFill>
              </a:rPr>
              <a:t>(need to checked )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The RV64/ARM64 ratio is from 7x to 20x with an average 14x.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1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8" y="322665"/>
            <a:ext cx="8417793" cy="396070"/>
          </a:xfrm>
        </p:spPr>
        <p:txBody>
          <a:bodyPr/>
          <a:lstStyle/>
          <a:p>
            <a:r>
              <a:rPr lang="en-US" altLang="zh-CN" dirty="0"/>
              <a:t>4 Performance statistics- SunSpider simulation run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8FAA9-400A-49C2-A9A1-AB34CA278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111" y="718735"/>
            <a:ext cx="11332754" cy="4643742"/>
          </a:xfrm>
        </p:spPr>
        <p:txBody>
          <a:bodyPr/>
          <a:lstStyle/>
          <a:p>
            <a:r>
              <a:rPr lang="en-US" altLang="zh-CN" sz="1800" dirty="0"/>
              <a:t>Dynamic instruction count from the </a:t>
            </a:r>
            <a:r>
              <a:rPr lang="en-US" altLang="zh-CN" sz="1800" dirty="0" err="1">
                <a:solidFill>
                  <a:srgbClr val="FF0000"/>
                </a:solidFill>
              </a:rPr>
              <a:t>icount</a:t>
            </a:r>
            <a:r>
              <a:rPr lang="en-US" altLang="zh-CN" sz="1800" dirty="0">
                <a:solidFill>
                  <a:srgbClr val="FF0000"/>
                </a:solidFill>
              </a:rPr>
              <a:t>_ </a:t>
            </a:r>
            <a:r>
              <a:rPr lang="en-US" altLang="zh-CN" sz="1800" dirty="0"/>
              <a:t>variable (add the same var to the ARM64 simulator)</a:t>
            </a:r>
            <a:endParaRPr lang="zh-CN" altLang="en-US" sz="1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D1E7A2-E01B-0841-A3F7-EE2107B0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2513"/>
              </p:ext>
            </p:extLst>
          </p:nvPr>
        </p:nvGraphicFramePr>
        <p:xfrm>
          <a:off x="1246908" y="1114805"/>
          <a:ext cx="9670473" cy="55215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65611">
                  <a:extLst>
                    <a:ext uri="{9D8B030D-6E8A-4147-A177-3AD203B41FA5}">
                      <a16:colId xmlns:a16="http://schemas.microsoft.com/office/drawing/2014/main" val="1245282507"/>
                    </a:ext>
                  </a:extLst>
                </a:gridCol>
                <a:gridCol w="2553576">
                  <a:extLst>
                    <a:ext uri="{9D8B030D-6E8A-4147-A177-3AD203B41FA5}">
                      <a16:colId xmlns:a16="http://schemas.microsoft.com/office/drawing/2014/main" val="1875988125"/>
                    </a:ext>
                  </a:extLst>
                </a:gridCol>
                <a:gridCol w="3251286">
                  <a:extLst>
                    <a:ext uri="{9D8B030D-6E8A-4147-A177-3AD203B41FA5}">
                      <a16:colId xmlns:a16="http://schemas.microsoft.com/office/drawing/2014/main" val="2750695005"/>
                    </a:ext>
                  </a:extLst>
                </a:gridCol>
              </a:tblGrid>
              <a:tr h="2045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ARM64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RISCV64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52239012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3d-cube.js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3.13E+08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4.84E+08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10020199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3d-morph.js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1.89E+08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2.97E+08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921362896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3d-raytrace.js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2.73E+08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4.23E+08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198766930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access-binary-trees.js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8.01E+07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1.21E+08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51059178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access-fannkuch.js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2.57E+08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4.11E+08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11587716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access-</a:t>
                      </a:r>
                      <a:r>
                        <a:rPr lang="en" sz="1000" u="none" strike="noStrike" dirty="0" err="1">
                          <a:effectLst/>
                        </a:rPr>
                        <a:t>nbody.js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7.47E+07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1.13E+08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47924779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access-nsieve.js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1.92E+08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3.01E+08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239377075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bitops-3bit-bits-in-byte.js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3.65E+07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5.71E+07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7027776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bitops-bits-in-byte.js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3.96E+07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6.24E+07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690940409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bitops-bitwise-and.js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6.74E+07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9.63E+07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93993403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 err="1">
                          <a:effectLst/>
                        </a:rPr>
                        <a:t>bitops-nsieve-bits.js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1.91E+08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3.01E+08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93936442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controlflow-recursive.js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7.00E+07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1.04E+08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867317362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crypto-aes.js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3.16E+10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4.92E+10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65351943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crypto-md5.js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1.87E+08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2.82E+08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756873927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crypto-sha1.js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2.18E+08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3.28E+08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2904041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date-format-tofte.js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 dirty="0">
                          <a:effectLst/>
                        </a:rPr>
                        <a:t>1.50E+08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2.24E+08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67418749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date-format-xparb.js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3.06E+08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4.65E+08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777396265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math-cordic.js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1.03E+08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1.60E+08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50119231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math-partial-sums.js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2.05E+08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3.17E+08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995966482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math-spectral-norm.js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5.65E+07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8.79E+07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998552570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regexp-dna.js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3.75E+08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5.76E+08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039011581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string-base64.js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3.48E+08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5.08E+08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39858821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string-fasta.js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2.59E+08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3.97E+08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95148143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string-tagcloud.js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3.24E+08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4.82E+08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897074711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string-unpack-code.js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5.91E+10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>
                          <a:effectLst/>
                        </a:rPr>
                        <a:t>8.81E+10</a:t>
                      </a:r>
                      <a:endParaRPr lang="e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74309572"/>
                  </a:ext>
                </a:extLst>
              </a:tr>
              <a:tr h="20450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string-validate-</a:t>
                      </a:r>
                      <a:r>
                        <a:rPr lang="en" sz="1000" u="none" strike="noStrike" dirty="0" err="1">
                          <a:effectLst/>
                        </a:rPr>
                        <a:t>input.js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 dirty="0">
                          <a:effectLst/>
                        </a:rPr>
                        <a:t>2.30E+11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000" u="none" strike="noStrike" dirty="0">
                          <a:effectLst/>
                        </a:rPr>
                        <a:t>3.53E+11</a:t>
                      </a:r>
                      <a:endParaRPr lang="e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7719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8" y="322665"/>
            <a:ext cx="8417793" cy="396070"/>
          </a:xfrm>
        </p:spPr>
        <p:txBody>
          <a:bodyPr/>
          <a:lstStyle/>
          <a:p>
            <a:r>
              <a:rPr lang="en-US" altLang="zh-CN" dirty="0"/>
              <a:t>4 Performance statistics- SunSpider simulation run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8FAA9-400A-49C2-A9A1-AB34CA278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111" y="718735"/>
            <a:ext cx="11332754" cy="4643742"/>
          </a:xfrm>
        </p:spPr>
        <p:txBody>
          <a:bodyPr/>
          <a:lstStyle/>
          <a:p>
            <a:r>
              <a:rPr lang="en-US" altLang="zh-CN" sz="2400" dirty="0"/>
              <a:t>Dynamic instruction count ratio</a:t>
            </a:r>
            <a:endParaRPr lang="zh-CN" altLang="en-US" sz="2400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74916E4-1CC4-4347-BDF6-A64FF4896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24124"/>
              </p:ext>
            </p:extLst>
          </p:nvPr>
        </p:nvGraphicFramePr>
        <p:xfrm>
          <a:off x="393111" y="1550942"/>
          <a:ext cx="11405777" cy="451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C8A638F-3E10-5946-87BF-B3C0719AAEF1}"/>
              </a:ext>
            </a:extLst>
          </p:cNvPr>
          <p:cNvSpPr txBox="1"/>
          <p:nvPr/>
        </p:nvSpPr>
        <p:spPr>
          <a:xfrm>
            <a:off x="595745" y="6139265"/>
            <a:ext cx="861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RV64 has executed about 50% more instructions than ARM64.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Thera are huge gap between simulation run and native run</a:t>
            </a:r>
            <a:r>
              <a:rPr kumimoji="1" lang="en-US" altLang="zh-CN" b="1" dirty="0">
                <a:solidFill>
                  <a:srgbClr val="FF0000"/>
                </a:solidFill>
              </a:rPr>
              <a:t>.(need to be checked)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1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2160E-C8CD-4F3D-B764-FCDE82F3D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99" y="322665"/>
            <a:ext cx="5016501" cy="396070"/>
          </a:xfrm>
        </p:spPr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8FAA9-400A-49C2-A9A1-AB34CA278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598" y="1236359"/>
            <a:ext cx="11332754" cy="464374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/>
              <a:t>make the measurement more accurate, get reasonable result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ARM64 d8 with same gn args and retry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profiling on </a:t>
            </a:r>
            <a:r>
              <a:rPr lang="en-US" altLang="zh-CN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Hifive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see why it takes so long time for the benchmarks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Try to find optimization potentials 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 the benchmark which has a biggest performance gap (after solid measurement)</a:t>
            </a: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the binary code into reasonable unit,  differentiate and analyze </a:t>
            </a:r>
          </a:p>
        </p:txBody>
      </p:sp>
    </p:spTree>
    <p:extLst>
      <p:ext uri="{BB962C8B-B14F-4D97-AF65-F5344CB8AC3E}">
        <p14:creationId xmlns:p14="http://schemas.microsoft.com/office/powerpoint/2010/main" val="4074256627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25419</TotalTime>
  <Words>577</Words>
  <Application>Microsoft Macintosh PowerPoint</Application>
  <PresentationFormat>宽屏</PresentationFormat>
  <Paragraphs>127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Microsoft YaHei</vt:lpstr>
      <vt:lpstr>Arial</vt:lpstr>
      <vt:lpstr>Wingdings</vt:lpstr>
      <vt:lpstr>普通样式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邱 吉</cp:lastModifiedBy>
  <cp:revision>308</cp:revision>
  <cp:lastPrinted>2020-06-07T03:11:31Z</cp:lastPrinted>
  <dcterms:created xsi:type="dcterms:W3CDTF">2019-02-09T09:05:59Z</dcterms:created>
  <dcterms:modified xsi:type="dcterms:W3CDTF">2021-01-08T02:37:13Z</dcterms:modified>
</cp:coreProperties>
</file>