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78" r:id="rId4"/>
    <p:sldId id="281" r:id="rId5"/>
    <p:sldId id="280" r:id="rId6"/>
    <p:sldId id="282" r:id="rId7"/>
    <p:sldId id="283" r:id="rId8"/>
    <p:sldId id="284" r:id="rId9"/>
    <p:sldId id="291" r:id="rId10"/>
    <p:sldId id="293" r:id="rId11"/>
    <p:sldId id="285" r:id="rId12"/>
    <p:sldId id="286" r:id="rId13"/>
    <p:sldId id="289" r:id="rId14"/>
    <p:sldId id="287" r:id="rId15"/>
    <p:sldId id="28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598" autoAdjust="0"/>
  </p:normalViewPr>
  <p:slideViewPr>
    <p:cSldViewPr snapToGrid="0">
      <p:cViewPr varScale="1">
        <p:scale>
          <a:sx n="66" d="100"/>
          <a:sy n="66" d="100"/>
        </p:scale>
        <p:origin x="84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FB7B-F5EF-4AFD-B4DF-A8436BA4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97D18-501B-4C4E-B919-789FB19F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D6C3-73DA-4581-941A-A522D265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F5E1-93A1-465A-BB50-AEFA13E6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3B71-C8B2-4DCE-A6E4-F5179165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C1E4-5E4D-4707-8EB8-CFCD3811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4913B-F672-418F-BC51-2CBDC3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D596-F5C7-4491-A461-7AD02D6C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1A18-18B6-4184-A968-6F08297E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7BAD-3E58-45CB-862B-CDB60FBC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F2224-38B9-49DB-A7D8-34D58E91A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2D963-0600-4D8A-96FA-BAE68C6C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16B5-C1AA-4005-829D-87CC4BE4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BF60-28B4-41BD-8BB2-F63E0E48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BF0-C61A-4CF6-9A5E-C91B9023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E3-062A-4B70-943E-0F7CE9DF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567C-4C9C-4FBE-B53C-65FC2B04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A558-0497-4A70-99F9-1E6FE255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11D5-FB19-435D-8230-E5C4088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4144-491A-4C0A-82B0-EBBADDF2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3C29-2CF5-445F-A6BD-0EF5681B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030F-AA99-4918-8202-F6B39452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58991-76C7-4F75-8F17-242B44A0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4507-FD14-4EB8-BE57-BE4F26E9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CADE-F5E6-49FE-A42F-C417C95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8750-F33F-4960-B98C-7C7680D3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9D30-9D6F-4FB1-A7EC-2EA936E5C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B59A6-971F-4482-9EDB-56CADB12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A7ACC-F221-4294-BA24-9D0763BD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CA700-85F6-4614-BD8F-26B4511A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CB1B9-B8B8-4FCE-9905-808E769C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AE90-D471-4518-B820-D5593E15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933B-AC8B-433A-9090-5CD775E5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07E12-B8A1-4634-8A73-8B77C44F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37DD3-E127-42BA-963D-9DCD55C1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B2068-5393-44DD-BAA7-6F0FD608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1FB19-C12F-461C-B0A5-5965F2F6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3D6EA-9B44-4382-8AA4-2BB29F2A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92AD8-FB63-408D-BC88-7CFD6DDF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DB86-D6B3-422E-9354-07698554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11873-C2D0-4F3C-B92F-CE1D97F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9AF01-8850-456D-815D-996D47F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F7CDD-6F40-4EFB-950C-999F74F9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7DF6D-0869-4AB5-A3DE-46EE0BE1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858C8-9A5C-41C8-B77B-A9FF231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51F8F-0733-4DBF-9EA0-EFAA5EE7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C57C-31FA-4F9A-ACA1-584C6922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D25B-AF8F-4936-8228-774202EF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B0DD7-4385-4232-9B40-4A9453486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AB54-7961-4468-A2EE-9C33A990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F4867-8614-454F-AF86-D675E47D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361C-8A9B-4D67-AC76-13BA689D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4E55-7897-4206-BBA0-3D3AFB73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9A16-C853-44E0-AF23-539470585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4A7A-EECE-4E2D-A848-057B1B33C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5ED18-2A6C-4398-AED0-0EEC8412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94BE3-8524-438C-972E-5057983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EC2C8-C90C-4C28-87CE-6DBD5DE5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1CC05-099C-4733-9857-661630A2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72DC3-1E7D-46BB-9F35-A27F9A09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B52F-AEC3-4127-90B7-5361D8533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154A-D9BE-42C8-9FC5-705E2C3D416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B935-B020-49B7-9F61-016B4DE64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8FC0-B830-4393-894F-2CCBDEF9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ED64-16AF-44B1-BB2F-6064EAFD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1079-1EB0-4E6A-89A0-3FD6DF94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7" y="0"/>
            <a:ext cx="12063663" cy="4347411"/>
          </a:xfrm>
        </p:spPr>
        <p:txBody>
          <a:bodyPr/>
          <a:lstStyle/>
          <a:p>
            <a:r>
              <a:rPr lang="en-US" sz="5500" dirty="0">
                <a:latin typeface="Palatino Linotype" panose="02040502050505030304" pitchFamily="18" charset="0"/>
              </a:rPr>
              <a:t>RISC-V Standard C Extensions(RVC) </a:t>
            </a:r>
            <a:r>
              <a:rPr lang="en-US" sz="5500" i="1" dirty="0">
                <a:latin typeface="Palatino Linotype" panose="02040502050505030304" pitchFamily="18" charset="0"/>
              </a:rPr>
              <a:t>Compiler Implementation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6BC5-B8B2-419A-BE02-ED1056792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29784"/>
            <a:ext cx="2281881" cy="17113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alace Script MT" panose="030303020206070C0B05" pitchFamily="66" charset="0"/>
              </a:rPr>
              <a:t>Reza Yazdani</a:t>
            </a:r>
          </a:p>
          <a:p>
            <a:r>
              <a:rPr lang="en-US" sz="4000" dirty="0">
                <a:latin typeface="Palace Script MT" panose="030303020206070C0B05" pitchFamily="66" charset="0"/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415566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7E28-5C1E-4C15-8830-7D57A301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Notes on V8 Register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7244-D1B2-431D-9C43-D7BAC326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Inserts constraints “ResolvePhis” lowers phis to “mov’s”</a:t>
            </a:r>
          </a:p>
          <a:p>
            <a:r>
              <a:rPr lang="en-US" dirty="0">
                <a:latin typeface="Palatino Linotype" panose="02040502050505030304" pitchFamily="18" charset="0"/>
              </a:rPr>
              <a:t> Inserting constraints before register allocation means that the operands participating in the moves must be considered when performing liveness analysis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In last phase of register allocator:</a:t>
            </a:r>
          </a:p>
          <a:p>
            <a:pPr lvl="1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Pushes downwards moves within a block, as long as that preserves semantics,</a:t>
            </a:r>
          </a:p>
          <a:p>
            <a:pPr lvl="1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 Merges moves common to all last instructions of all predecessors of a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635-A0CF-4B6A-B075-67854000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Phase 1:Transformation of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B6F4-F3B3-4F90-8EEB-20E92E01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Mark instruction conforming to C extension without any change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Generate mov(rd, rs1) and X(rd, rd, imm) for X(rd, rs, imm) in group “b”</a:t>
            </a:r>
          </a:p>
          <a:p>
            <a:r>
              <a:rPr lang="en-US" dirty="0">
                <a:latin typeface="Palatino Linotype" panose="02040502050505030304" pitchFamily="18" charset="0"/>
              </a:rPr>
              <a:t>Generate mov(rd, rs1) and Y(rd, rd, rs2) for Y(rd, rs1, rs2) in group “c”</a:t>
            </a:r>
          </a:p>
          <a:p>
            <a:r>
              <a:rPr lang="en-US" dirty="0">
                <a:latin typeface="Palatino Linotype" panose="02040502050505030304" pitchFamily="18" charset="0"/>
              </a:rPr>
              <a:t>Generate mov(rd, rs1) and Z(rd, rd, rs2) for Z(rd, rs1, rs2) in group “d”. </a:t>
            </a:r>
            <a:r>
              <a:rPr lang="en-US" b="1" dirty="0">
                <a:latin typeface="Palatino Linotype" panose="02040502050505030304" pitchFamily="18" charset="0"/>
              </a:rPr>
              <a:t>Mark rd, rs1 and rs2 to be assigned to x8-x15 registers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1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E7B-CDD9-4507-AB4D-4E930C30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47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Phase2: Register Allocation with copy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2D68-B074-4DFB-978D-BCCD273E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1479719"/>
            <a:ext cx="10972800" cy="4905040"/>
          </a:xfrm>
        </p:spPr>
        <p:txBody>
          <a:bodyPr/>
          <a:lstStyle/>
          <a:p>
            <a:pPr lvl="0"/>
            <a:r>
              <a:rPr lang="en-US" dirty="0">
                <a:latin typeface="Palatino Linotype" panose="02040502050505030304" pitchFamily="18" charset="0"/>
              </a:rPr>
              <a:t>While coloring, color candidates marked as x8-x15 candidates if available.</a:t>
            </a:r>
          </a:p>
          <a:p>
            <a:pPr lvl="0"/>
            <a:r>
              <a:rPr lang="en-US" dirty="0">
                <a:latin typeface="Palatino Linotype" panose="02040502050505030304" pitchFamily="18" charset="0"/>
              </a:rPr>
              <a:t>Assign rd and rs in mov(rd, rs) to the same register if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6823-5B47-4323-8AEE-C59735B1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Phase3: Copy elimination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C12C-68C5-4541-B945-5A7D7F08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Palatino Linotype" panose="02040502050505030304" pitchFamily="18" charset="0"/>
              </a:rPr>
              <a:t>Eliminate mov’s that source and target are the same registers from the instruction set</a:t>
            </a:r>
          </a:p>
          <a:p>
            <a:pPr lvl="0"/>
            <a:r>
              <a:rPr lang="en-US" dirty="0">
                <a:latin typeface="Palatino Linotype" panose="02040502050505030304" pitchFamily="18" charset="0"/>
              </a:rPr>
              <a:t>If a mov(rd, rs) is not eliminated and is generated in transformation phase copy forward rs to rd and eliminate the 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BEE1-F40B-450D-AB3E-098D2F5E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Phase 4</a:t>
            </a:r>
            <a:r>
              <a:rPr lang="en-US" dirty="0">
                <a:latin typeface="Palatino Linotype" panose="02040502050505030304" pitchFamily="18" charset="0"/>
              </a:rPr>
              <a:t>: 16-bit instruction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B253-04D5-4069-A65A-30E54DFD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Palatino Linotype" panose="02040502050505030304" pitchFamily="18" charset="0"/>
              </a:rPr>
              <a:t>Instructions that directly go from 32 bit to 16-bit format without any change (e.g. load from stack with five bits offset) are replaced with 16-bit instructions</a:t>
            </a:r>
          </a:p>
          <a:p>
            <a:pPr lvl="0"/>
            <a:r>
              <a:rPr lang="en-US" dirty="0">
                <a:latin typeface="Palatino Linotype" panose="02040502050505030304" pitchFamily="18" charset="0"/>
              </a:rPr>
              <a:t>Two register address instructions like ADDI(rd, rd, imm) in group b replaced with C extension equivalent</a:t>
            </a:r>
          </a:p>
          <a:p>
            <a:pPr lvl="0"/>
            <a:r>
              <a:rPr lang="en-US" dirty="0">
                <a:latin typeface="Palatino Linotype" panose="02040502050505030304" pitchFamily="18" charset="0"/>
              </a:rPr>
              <a:t>3 registers instructions X(rd,rd,rs2) in group “c” are converted to 16 </a:t>
            </a:r>
          </a:p>
          <a:p>
            <a:r>
              <a:rPr lang="en-US" dirty="0">
                <a:latin typeface="Palatino Linotype" panose="02040502050505030304" pitchFamily="18" charset="0"/>
              </a:rPr>
              <a:t>3 registers instructions Y(rd,rd,rs2) in group “d” are converted if both rd and rs2 are registers x8-x15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1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18F5-2B2F-4D4A-8143-A094ADDE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Phase 5</a:t>
            </a:r>
            <a:r>
              <a:rPr lang="en-US" dirty="0">
                <a:latin typeface="Palatino Linotype" panose="02040502050505030304" pitchFamily="18" charset="0"/>
              </a:rPr>
              <a:t>: Branch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E995-76BF-41BD-AC3B-FDFB252D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Calculate sum of 16 bits and 32-bit instructions between branch and the target as new branch offset. 32-bit instructions are counted as 2 and 16-bits as 1</a:t>
            </a:r>
          </a:p>
        </p:txBody>
      </p:sp>
    </p:spTree>
    <p:extLst>
      <p:ext uri="{BB962C8B-B14F-4D97-AF65-F5344CB8AC3E}">
        <p14:creationId xmlns:p14="http://schemas.microsoft.com/office/powerpoint/2010/main" val="328053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E976-FB38-45C5-8A2A-3D0B9CE4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2A62-02DE-4510-9670-9D630156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Define16-bit instructions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make 32-bit instructions point to their 16-bit counterparts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define rules to reduce 32-bit to 16=bit as part of the 32-bit definition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automatically generate required changes in a pass through instructions before register allocation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Register allocation with copy elimination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Register copy propagation and elimination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Regeneration of 32-bit instructions in 16-bit (“C” format)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34A5-06B0-4869-BF97-DEF14581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C55D-6B53-40A1-99A7-05BD4570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“C” Standard Extension</a:t>
            </a:r>
          </a:p>
          <a:p>
            <a:r>
              <a:rPr lang="en-US" dirty="0"/>
              <a:t>Example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16-bit code generation steps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C convertible instructions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Transformation Phases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Implementation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EB8F-F3D2-4532-BD18-B052A821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1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Compressed Instruction Philosophy &amp;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0304-A7FE-4106-9E09-068463D5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18"/>
            <a:ext cx="10515600" cy="47336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Reduction of code size for embedded applications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Improve performance and energy-efficiency for all applications due to fewer misses in the instruction cache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Instruction fetch bandwidth can be a major bottleneck in servers running commercial workloads, which often have a large instruction working set</a:t>
            </a:r>
          </a:p>
          <a:p>
            <a:r>
              <a:rPr lang="en-US" dirty="0">
                <a:latin typeface="Palatino Linotype" panose="02040502050505030304" pitchFamily="18" charset="0"/>
              </a:rPr>
              <a:t>RVC fetches 25%-30% fewer instruction bits. Reduces instruction cache misses by 20%-25%, or roughly the same performance impact as doubling the instruction cache size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C extension is not a stand-alone ISA, and is meant to be used alongside a base ISA.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59FF6-8AF6-4331-8292-651FB099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BB75-A05F-4D2C-BF1F-E97BC69C2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EB8F-F3D2-4532-BD18-B052A821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19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“C” Compressed Instruction (RVC)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0304-A7FE-4106-9E09-068463D5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18"/>
            <a:ext cx="10515600" cy="4733645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Palatino Linotype" panose="02040502050505030304" pitchFamily="18" charset="0"/>
              </a:rPr>
              <a:t>Goal </a:t>
            </a:r>
            <a:r>
              <a:rPr lang="en-US" dirty="0">
                <a:latin typeface="Palatino Linotype" panose="02040502050505030304" pitchFamily="18" charset="0"/>
              </a:rPr>
              <a:t>is reduction of the code size by:</a:t>
            </a:r>
          </a:p>
          <a:p>
            <a:pPr marL="0" indent="0">
              <a:buNone/>
            </a:pPr>
            <a:r>
              <a:rPr lang="en-US" sz="2600" dirty="0">
                <a:latin typeface="Palatino Linotype" panose="02040502050505030304" pitchFamily="18" charset="0"/>
              </a:rPr>
              <a:t>    - adding short 16-bit instruction encodings for common operations</a:t>
            </a:r>
          </a:p>
          <a:p>
            <a:pPr marL="0" indent="0">
              <a:buNone/>
            </a:pPr>
            <a:r>
              <a:rPr lang="en-US" sz="2600" dirty="0">
                <a:latin typeface="Palatino Linotype" panose="02040502050505030304" pitchFamily="18" charset="0"/>
              </a:rPr>
              <a:t>    - making it a two address instructions (e.g. s0 += s1 or s0 </a:t>
            </a:r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 </a:t>
            </a:r>
            <a:r>
              <a:rPr lang="en-US" sz="2600" dirty="0">
                <a:latin typeface="Palatino Linotype" panose="02040502050505030304" pitchFamily="18" charset="0"/>
              </a:rPr>
              <a:t>s0+s1)</a:t>
            </a:r>
          </a:p>
          <a:p>
            <a:r>
              <a:rPr lang="en-US" dirty="0">
                <a:latin typeface="Palatino Linotype" panose="02040502050505030304" pitchFamily="18" charset="0"/>
              </a:rPr>
              <a:t>C extension is a stand-alone ISA. It is meant to be used alongside a base ISA.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The C extension can be used with RV32, RV64, RV128</a:t>
            </a:r>
          </a:p>
          <a:p>
            <a:r>
              <a:rPr lang="en-US" dirty="0">
                <a:latin typeface="Palatino Linotype" panose="02040502050505030304" pitchFamily="18" charset="0"/>
              </a:rPr>
              <a:t>50%–60% of the RISC-V instructions can be replaced with RVC instructions </a:t>
            </a:r>
          </a:p>
          <a:p>
            <a:r>
              <a:rPr lang="en-US" dirty="0">
                <a:latin typeface="Palatino Linotype" panose="02040502050505030304" pitchFamily="18" charset="0"/>
              </a:rPr>
              <a:t>25%–30% code-size reduction.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16-bit instructions can be freely intermixed with 32-bit instructions.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“</a:t>
            </a:r>
            <a:r>
              <a:rPr lang="en-US" sz="2200" dirty="0">
                <a:latin typeface="Palatino Linotype" panose="02040502050505030304" pitchFamily="18" charset="0"/>
              </a:rPr>
              <a:t>Compilers can be unaware of the RVC extension and leave code compression to the assembler and linker, although a compression-aware compiler will generally be able to produce better results</a:t>
            </a:r>
            <a:r>
              <a:rPr lang="en-US" dirty="0">
                <a:latin typeface="Palatino Linotype" panose="02040502050505030304" pitchFamily="18" charset="0"/>
              </a:rPr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59FF6-8AF6-4331-8292-651FB099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BB75-A05F-4D2C-BF1F-E97BC69C2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5BF9-A5C6-40F4-A899-7DBF41AE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356"/>
            <a:ext cx="12192000" cy="1182623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“C” registers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95E996-E395-458D-BEF5-F605E0145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469564"/>
              </p:ext>
            </p:extLst>
          </p:nvPr>
        </p:nvGraphicFramePr>
        <p:xfrm>
          <a:off x="3996607" y="2308250"/>
          <a:ext cx="4826192" cy="2094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92">
                  <a:extLst>
                    <a:ext uri="{9D8B030D-6E8A-4147-A177-3AD203B41FA5}">
                      <a16:colId xmlns:a16="http://schemas.microsoft.com/office/drawing/2014/main" val="2639999908"/>
                    </a:ext>
                  </a:extLst>
                </a:gridCol>
                <a:gridCol w="622735">
                  <a:extLst>
                    <a:ext uri="{9D8B030D-6E8A-4147-A177-3AD203B41FA5}">
                      <a16:colId xmlns:a16="http://schemas.microsoft.com/office/drawing/2014/main" val="3531672345"/>
                    </a:ext>
                  </a:extLst>
                </a:gridCol>
                <a:gridCol w="607166">
                  <a:extLst>
                    <a:ext uri="{9D8B030D-6E8A-4147-A177-3AD203B41FA5}">
                      <a16:colId xmlns:a16="http://schemas.microsoft.com/office/drawing/2014/main" val="1604631716"/>
                    </a:ext>
                  </a:extLst>
                </a:gridCol>
                <a:gridCol w="544893">
                  <a:extLst>
                    <a:ext uri="{9D8B030D-6E8A-4147-A177-3AD203B41FA5}">
                      <a16:colId xmlns:a16="http://schemas.microsoft.com/office/drawing/2014/main" val="4222265536"/>
                    </a:ext>
                  </a:extLst>
                </a:gridCol>
                <a:gridCol w="716144">
                  <a:extLst>
                    <a:ext uri="{9D8B030D-6E8A-4147-A177-3AD203B41FA5}">
                      <a16:colId xmlns:a16="http://schemas.microsoft.com/office/drawing/2014/main" val="1201382432"/>
                    </a:ext>
                  </a:extLst>
                </a:gridCol>
                <a:gridCol w="607167">
                  <a:extLst>
                    <a:ext uri="{9D8B030D-6E8A-4147-A177-3AD203B41FA5}">
                      <a16:colId xmlns:a16="http://schemas.microsoft.com/office/drawing/2014/main" val="3464329150"/>
                    </a:ext>
                  </a:extLst>
                </a:gridCol>
                <a:gridCol w="607166">
                  <a:extLst>
                    <a:ext uri="{9D8B030D-6E8A-4147-A177-3AD203B41FA5}">
                      <a16:colId xmlns:a16="http://schemas.microsoft.com/office/drawing/2014/main" val="764492763"/>
                    </a:ext>
                  </a:extLst>
                </a:gridCol>
                <a:gridCol w="576029">
                  <a:extLst>
                    <a:ext uri="{9D8B030D-6E8A-4147-A177-3AD203B41FA5}">
                      <a16:colId xmlns:a16="http://schemas.microsoft.com/office/drawing/2014/main" val="2287112258"/>
                    </a:ext>
                  </a:extLst>
                </a:gridCol>
              </a:tblGrid>
              <a:tr h="631611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001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010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011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101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110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111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4121"/>
                  </a:ext>
                </a:extLst>
              </a:tr>
              <a:tr h="360921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x9 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x13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x15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75196"/>
                  </a:ext>
                </a:extLst>
              </a:tr>
              <a:tr h="360921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09430"/>
                  </a:ext>
                </a:extLst>
              </a:tr>
              <a:tr h="360921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f9 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f13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21367"/>
                  </a:ext>
                </a:extLst>
              </a:tr>
              <a:tr h="360921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fs7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706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B761587-CBD2-464C-B8D6-1E63CA16EE7D}"/>
              </a:ext>
            </a:extLst>
          </p:cNvPr>
          <p:cNvSpPr/>
          <p:nvPr/>
        </p:nvSpPr>
        <p:spPr>
          <a:xfrm>
            <a:off x="5445651" y="1726782"/>
            <a:ext cx="17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RVC Registers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6A27E-034C-41E1-84C1-0C99A950EA71}"/>
              </a:ext>
            </a:extLst>
          </p:cNvPr>
          <p:cNvSpPr/>
          <p:nvPr/>
        </p:nvSpPr>
        <p:spPr>
          <a:xfrm>
            <a:off x="14505" y="2980521"/>
            <a:ext cx="322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Integer Registers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360E0-4B34-4F63-BDBB-2E2D917D88CB}"/>
              </a:ext>
            </a:extLst>
          </p:cNvPr>
          <p:cNvSpPr/>
          <p:nvPr/>
        </p:nvSpPr>
        <p:spPr>
          <a:xfrm>
            <a:off x="34255" y="3335641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Integer Registers ABI Names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F8E0BC-98BF-4C50-82E3-4BF8BE8496A0}"/>
              </a:ext>
            </a:extLst>
          </p:cNvPr>
          <p:cNvSpPr/>
          <p:nvPr/>
        </p:nvSpPr>
        <p:spPr>
          <a:xfrm>
            <a:off x="34255" y="3679120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Floating-Point Registers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DE191E-5D82-4D0A-8B32-C55B758343B7}"/>
              </a:ext>
            </a:extLst>
          </p:cNvPr>
          <p:cNvSpPr/>
          <p:nvPr/>
        </p:nvSpPr>
        <p:spPr>
          <a:xfrm>
            <a:off x="0" y="4044655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Floating-Point Registers ABI Names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66D92-D36A-424D-9F46-C4417413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BB75-A05F-4D2C-BF1F-E97BC69C2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E60A-45AA-48AC-99CE-D042FB70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464" y="72815"/>
            <a:ext cx="10371247" cy="948274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Example: A = (B+C) + (D+E)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937C-14A1-4C3E-BDFE-C28B4E93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8642"/>
            <a:ext cx="12192000" cy="69088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Palatino Linotype" panose="02040502050505030304" pitchFamily="18" charset="0"/>
              </a:rPr>
              <a:t>In 32-bit format: A = (B+C); X=(D+E); A = A + X where X is a temporary registers. In 32 bit. Total of 96 bits</a:t>
            </a:r>
          </a:p>
          <a:p>
            <a:pPr lvl="0"/>
            <a:endParaRPr lang="en-US" dirty="0">
              <a:latin typeface="Palatino Linotype" panose="02040502050505030304" pitchFamily="18" charset="0"/>
            </a:endParaRPr>
          </a:p>
          <a:p>
            <a:pPr lvl="0"/>
            <a:endParaRPr lang="en-US" dirty="0">
              <a:latin typeface="Palatino Linotype" panose="02040502050505030304" pitchFamily="18" charset="0"/>
            </a:endParaRPr>
          </a:p>
          <a:p>
            <a:pPr lvl="0"/>
            <a:r>
              <a:rPr lang="en-US" dirty="0">
                <a:latin typeface="Palatino Linotype" panose="02040502050505030304" pitchFamily="18" charset="0"/>
              </a:rPr>
              <a:t>“C” format: A =  (B+C); X =(D+E); A += X. Only A += X is 16-bit. Total 80 bits</a:t>
            </a:r>
          </a:p>
          <a:p>
            <a:pPr marL="0" lv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lv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lv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“C” format optimal: A = (B+C); A += D; A += E. Only A = B + C is 32-bit. Total 64 bits.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9F172F-0E14-4BED-8217-B78B4C163E14}"/>
              </a:ext>
            </a:extLst>
          </p:cNvPr>
          <p:cNvGrpSpPr/>
          <p:nvPr/>
        </p:nvGrpSpPr>
        <p:grpSpPr>
          <a:xfrm>
            <a:off x="7048264" y="1487526"/>
            <a:ext cx="2782330" cy="758780"/>
            <a:chOff x="0" y="0"/>
            <a:chExt cx="3486150" cy="16287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37FEED0-197A-4E62-BEC6-A17BDF7A85AA}"/>
                </a:ext>
              </a:extLst>
            </p:cNvPr>
            <p:cNvSpPr/>
            <p:nvPr/>
          </p:nvSpPr>
          <p:spPr>
            <a:xfrm>
              <a:off x="1304925" y="0"/>
              <a:ext cx="371475" cy="333375"/>
            </a:xfrm>
            <a:prstGeom prst="ellipse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8A80CDC-ECA9-441A-87BF-8AFA47D7F300}"/>
                </a:ext>
              </a:extLst>
            </p:cNvPr>
            <p:cNvGrpSpPr/>
            <p:nvPr/>
          </p:nvGrpSpPr>
          <p:grpSpPr>
            <a:xfrm>
              <a:off x="0" y="9525"/>
              <a:ext cx="3486150" cy="1619250"/>
              <a:chOff x="0" y="0"/>
              <a:chExt cx="3486150" cy="1619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3AFA11B-29DD-4D3D-8565-8D80E7DDDFDA}"/>
                  </a:ext>
                </a:extLst>
              </p:cNvPr>
              <p:cNvCxnSpPr/>
              <p:nvPr/>
            </p:nvCxnSpPr>
            <p:spPr>
              <a:xfrm>
                <a:off x="1638300" y="266700"/>
                <a:ext cx="895350" cy="409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A184D5-AAE7-4ED9-9467-6D8D80EC634C}"/>
                  </a:ext>
                </a:extLst>
              </p:cNvPr>
              <p:cNvCxnSpPr/>
              <p:nvPr/>
            </p:nvCxnSpPr>
            <p:spPr>
              <a:xfrm flipH="1">
                <a:off x="838200" y="285750"/>
                <a:ext cx="533400" cy="41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0A3E6E6-18E3-47D3-9277-85FF127C9708}"/>
                  </a:ext>
                </a:extLst>
              </p:cNvPr>
              <p:cNvSpPr/>
              <p:nvPr/>
            </p:nvSpPr>
            <p:spPr>
              <a:xfrm>
                <a:off x="552450" y="676275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7D1A41E-9780-4E1D-8E5C-22369E74FD7B}"/>
                  </a:ext>
                </a:extLst>
              </p:cNvPr>
              <p:cNvCxnSpPr/>
              <p:nvPr/>
            </p:nvCxnSpPr>
            <p:spPr>
              <a:xfrm flipH="1">
                <a:off x="276225" y="952500"/>
                <a:ext cx="342900" cy="34290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26F65FC-4407-47D3-BEBC-20817A1C94BE}"/>
                  </a:ext>
                </a:extLst>
              </p:cNvPr>
              <p:cNvSpPr/>
              <p:nvPr/>
            </p:nvSpPr>
            <p:spPr>
              <a:xfrm>
                <a:off x="1152525" y="1285875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C813E4D-F18B-42BC-8A1A-5787AC66BEF2}"/>
                  </a:ext>
                </a:extLst>
              </p:cNvPr>
              <p:cNvSpPr/>
              <p:nvPr/>
            </p:nvSpPr>
            <p:spPr>
              <a:xfrm>
                <a:off x="0" y="1276350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A6E034B-AC0D-4B3F-A494-9BA970D8464E}"/>
                  </a:ext>
                </a:extLst>
              </p:cNvPr>
              <p:cNvSpPr/>
              <p:nvPr/>
            </p:nvSpPr>
            <p:spPr>
              <a:xfrm>
                <a:off x="2514600" y="590550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5EFCC08-7326-4B3E-ADF3-DA012B1262B2}"/>
                  </a:ext>
                </a:extLst>
              </p:cNvPr>
              <p:cNvCxnSpPr/>
              <p:nvPr/>
            </p:nvCxnSpPr>
            <p:spPr>
              <a:xfrm flipH="1">
                <a:off x="2238375" y="866775"/>
                <a:ext cx="342900" cy="34290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32F7911-7AF4-44D3-A3C7-532CD46EB94F}"/>
                  </a:ext>
                </a:extLst>
              </p:cNvPr>
              <p:cNvSpPr/>
              <p:nvPr/>
            </p:nvSpPr>
            <p:spPr>
              <a:xfrm>
                <a:off x="3114675" y="1200150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D807DD-F840-4338-B6E8-7F0F8F7ED658}"/>
                  </a:ext>
                </a:extLst>
              </p:cNvPr>
              <p:cNvSpPr/>
              <p:nvPr/>
            </p:nvSpPr>
            <p:spPr>
              <a:xfrm>
                <a:off x="1962150" y="1190625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8998E38-A1B2-4FC2-A4A6-92F68E49C837}"/>
                  </a:ext>
                </a:extLst>
              </p:cNvPr>
              <p:cNvCxnSpPr/>
              <p:nvPr/>
            </p:nvCxnSpPr>
            <p:spPr>
              <a:xfrm>
                <a:off x="847725" y="971550"/>
                <a:ext cx="381000" cy="361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13C5077-84D3-4D5D-BF8D-4EDAFF40A503}"/>
                  </a:ext>
                </a:extLst>
              </p:cNvPr>
              <p:cNvCxnSpPr/>
              <p:nvPr/>
            </p:nvCxnSpPr>
            <p:spPr>
              <a:xfrm>
                <a:off x="2828925" y="866775"/>
                <a:ext cx="381000" cy="371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7B73219-D16A-41BA-86F9-77993D0949FD}"/>
                  </a:ext>
                </a:extLst>
              </p:cNvPr>
              <p:cNvSpPr/>
              <p:nvPr/>
            </p:nvSpPr>
            <p:spPr>
              <a:xfrm>
                <a:off x="304800" y="285750"/>
                <a:ext cx="457200" cy="228600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solidFill>
                      <a:srgbClr val="262626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633C475-4F6C-4F4E-87B9-75F47CB20750}"/>
                  </a:ext>
                </a:extLst>
              </p:cNvPr>
              <p:cNvSpPr/>
              <p:nvPr/>
            </p:nvSpPr>
            <p:spPr>
              <a:xfrm>
                <a:off x="2971800" y="590550"/>
                <a:ext cx="457200" cy="228600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solidFill>
                      <a:srgbClr val="262626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BBF2705-7430-4A9A-A80E-0E1AA11A5995}"/>
                  </a:ext>
                </a:extLst>
              </p:cNvPr>
              <p:cNvSpPr/>
              <p:nvPr/>
            </p:nvSpPr>
            <p:spPr>
              <a:xfrm>
                <a:off x="1809750" y="0"/>
                <a:ext cx="457200" cy="228600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solidFill>
                      <a:srgbClr val="262626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573009-6763-44AF-9ED5-F664C63385E2}"/>
              </a:ext>
            </a:extLst>
          </p:cNvPr>
          <p:cNvGrpSpPr/>
          <p:nvPr/>
        </p:nvGrpSpPr>
        <p:grpSpPr>
          <a:xfrm>
            <a:off x="2308137" y="3438537"/>
            <a:ext cx="3610063" cy="1001570"/>
            <a:chOff x="0" y="1"/>
            <a:chExt cx="3486150" cy="162877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D08809B-3CDD-48FD-AA93-5FB8B5445218}"/>
                </a:ext>
              </a:extLst>
            </p:cNvPr>
            <p:cNvSpPr/>
            <p:nvPr/>
          </p:nvSpPr>
          <p:spPr>
            <a:xfrm>
              <a:off x="1304925" y="1"/>
              <a:ext cx="371475" cy="333376"/>
            </a:xfrm>
            <a:prstGeom prst="ellipse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6B80DB4-18D7-4D77-9FA6-8ABB177FEF37}"/>
                </a:ext>
              </a:extLst>
            </p:cNvPr>
            <p:cNvGrpSpPr/>
            <p:nvPr/>
          </p:nvGrpSpPr>
          <p:grpSpPr>
            <a:xfrm>
              <a:off x="0" y="9525"/>
              <a:ext cx="3486150" cy="1619250"/>
              <a:chOff x="0" y="0"/>
              <a:chExt cx="3486150" cy="1619250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0D46E0B-C15C-4464-80C1-B269BA3251FA}"/>
                  </a:ext>
                </a:extLst>
              </p:cNvPr>
              <p:cNvCxnSpPr/>
              <p:nvPr/>
            </p:nvCxnSpPr>
            <p:spPr>
              <a:xfrm>
                <a:off x="1638300" y="266700"/>
                <a:ext cx="895350" cy="409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328B6E2-0216-4996-A76A-671F576B3186}"/>
                  </a:ext>
                </a:extLst>
              </p:cNvPr>
              <p:cNvCxnSpPr/>
              <p:nvPr/>
            </p:nvCxnSpPr>
            <p:spPr>
              <a:xfrm flipH="1">
                <a:off x="838200" y="285750"/>
                <a:ext cx="533400" cy="41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055E33D-B1B9-46EE-AC86-1F01D979394F}"/>
                  </a:ext>
                </a:extLst>
              </p:cNvPr>
              <p:cNvSpPr/>
              <p:nvPr/>
            </p:nvSpPr>
            <p:spPr>
              <a:xfrm>
                <a:off x="552450" y="676275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0FAE4B1-C556-4984-AE75-4D7CB10E5E35}"/>
                  </a:ext>
                </a:extLst>
              </p:cNvPr>
              <p:cNvCxnSpPr/>
              <p:nvPr/>
            </p:nvCxnSpPr>
            <p:spPr>
              <a:xfrm flipH="1">
                <a:off x="276225" y="952500"/>
                <a:ext cx="342900" cy="34290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55F1234-3F1C-4650-B8A2-5D3A98D2761C}"/>
                  </a:ext>
                </a:extLst>
              </p:cNvPr>
              <p:cNvSpPr/>
              <p:nvPr/>
            </p:nvSpPr>
            <p:spPr>
              <a:xfrm>
                <a:off x="1152525" y="1285875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9A4582F-E462-46F6-9F6B-EC78B5A66E09}"/>
                  </a:ext>
                </a:extLst>
              </p:cNvPr>
              <p:cNvSpPr/>
              <p:nvPr/>
            </p:nvSpPr>
            <p:spPr>
              <a:xfrm>
                <a:off x="0" y="1276350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5F3D7D3-0CAE-4F5B-9A82-C4145C40D1FA}"/>
                  </a:ext>
                </a:extLst>
              </p:cNvPr>
              <p:cNvSpPr/>
              <p:nvPr/>
            </p:nvSpPr>
            <p:spPr>
              <a:xfrm>
                <a:off x="2514600" y="590550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79A9C8D-8D64-4692-84C7-CFFC99CD903A}"/>
                  </a:ext>
                </a:extLst>
              </p:cNvPr>
              <p:cNvCxnSpPr/>
              <p:nvPr/>
            </p:nvCxnSpPr>
            <p:spPr>
              <a:xfrm flipH="1">
                <a:off x="2238375" y="866775"/>
                <a:ext cx="342900" cy="34290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B3FE9AE-23E3-4759-95B4-B92D9F813E37}"/>
                  </a:ext>
                </a:extLst>
              </p:cNvPr>
              <p:cNvSpPr/>
              <p:nvPr/>
            </p:nvSpPr>
            <p:spPr>
              <a:xfrm>
                <a:off x="3114675" y="1200150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6C85A7E-7E06-4922-90EE-51EABFFE169A}"/>
                  </a:ext>
                </a:extLst>
              </p:cNvPr>
              <p:cNvSpPr/>
              <p:nvPr/>
            </p:nvSpPr>
            <p:spPr>
              <a:xfrm>
                <a:off x="1962150" y="1190625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E3C0A63-19A9-48FE-A50D-D51EF67E7EE5}"/>
                  </a:ext>
                </a:extLst>
              </p:cNvPr>
              <p:cNvCxnSpPr/>
              <p:nvPr/>
            </p:nvCxnSpPr>
            <p:spPr>
              <a:xfrm>
                <a:off x="847725" y="971550"/>
                <a:ext cx="381000" cy="361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EC1109F-4DD4-48A1-919A-1D8DE109DEF2}"/>
                  </a:ext>
                </a:extLst>
              </p:cNvPr>
              <p:cNvCxnSpPr/>
              <p:nvPr/>
            </p:nvCxnSpPr>
            <p:spPr>
              <a:xfrm>
                <a:off x="2828925" y="866775"/>
                <a:ext cx="381000" cy="371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295C4E9-093B-49E5-9CCF-8D21E670EE8A}"/>
                  </a:ext>
                </a:extLst>
              </p:cNvPr>
              <p:cNvSpPr/>
              <p:nvPr/>
            </p:nvSpPr>
            <p:spPr>
              <a:xfrm>
                <a:off x="304800" y="285750"/>
                <a:ext cx="457200" cy="228600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solidFill>
                      <a:srgbClr val="262626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44667F-BD34-4EC1-9837-D7CEE704228A}"/>
                  </a:ext>
                </a:extLst>
              </p:cNvPr>
              <p:cNvSpPr/>
              <p:nvPr/>
            </p:nvSpPr>
            <p:spPr>
              <a:xfrm>
                <a:off x="2971800" y="590550"/>
                <a:ext cx="457200" cy="228600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solidFill>
                      <a:srgbClr val="262626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7122A0C-D70F-4010-A167-5B13BB7CC490}"/>
                  </a:ext>
                </a:extLst>
              </p:cNvPr>
              <p:cNvSpPr/>
              <p:nvPr/>
            </p:nvSpPr>
            <p:spPr>
              <a:xfrm>
                <a:off x="1809750" y="0"/>
                <a:ext cx="457200" cy="228600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solidFill>
                      <a:srgbClr val="262626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16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01B344-DECC-4F4D-9FAC-FA1ADDDB8D6C}"/>
              </a:ext>
            </a:extLst>
          </p:cNvPr>
          <p:cNvGrpSpPr/>
          <p:nvPr/>
        </p:nvGrpSpPr>
        <p:grpSpPr>
          <a:xfrm>
            <a:off x="7534116" y="5232918"/>
            <a:ext cx="3148577" cy="948274"/>
            <a:chOff x="0" y="0"/>
            <a:chExt cx="2714625" cy="257175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2960A1A-5A1E-4EB8-9884-CAF9D26C1CA9}"/>
                </a:ext>
              </a:extLst>
            </p:cNvPr>
            <p:cNvGrpSpPr/>
            <p:nvPr/>
          </p:nvGrpSpPr>
          <p:grpSpPr>
            <a:xfrm>
              <a:off x="0" y="304800"/>
              <a:ext cx="2676525" cy="2266950"/>
              <a:chOff x="0" y="0"/>
              <a:chExt cx="2676525" cy="226695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2E51508-56F6-456B-B33D-E158C12F8409}"/>
                  </a:ext>
                </a:extLst>
              </p:cNvPr>
              <p:cNvSpPr/>
              <p:nvPr/>
            </p:nvSpPr>
            <p:spPr>
              <a:xfrm>
                <a:off x="0" y="1914525"/>
                <a:ext cx="371475" cy="33337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F9A1249-B94A-4D75-A6D0-332863D59D3A}"/>
                  </a:ext>
                </a:extLst>
              </p:cNvPr>
              <p:cNvGrpSpPr/>
              <p:nvPr/>
            </p:nvGrpSpPr>
            <p:grpSpPr>
              <a:xfrm>
                <a:off x="276225" y="0"/>
                <a:ext cx="2400300" cy="2266950"/>
                <a:chOff x="0" y="0"/>
                <a:chExt cx="2400300" cy="2266950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867A1BD-244F-4459-8F51-2E314D7F285B}"/>
                    </a:ext>
                  </a:extLst>
                </p:cNvPr>
                <p:cNvSpPr/>
                <p:nvPr/>
              </p:nvSpPr>
              <p:spPr>
                <a:xfrm>
                  <a:off x="2028825" y="0"/>
                  <a:ext cx="371475" cy="33337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C88FC361-0E7C-490D-A929-48C870878627}"/>
                    </a:ext>
                  </a:extLst>
                </p:cNvPr>
                <p:cNvCxnSpPr/>
                <p:nvPr/>
              </p:nvCxnSpPr>
              <p:spPr>
                <a:xfrm flipH="1">
                  <a:off x="1562100" y="276225"/>
                  <a:ext cx="533400" cy="41910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9B1D889-4000-4B1F-BC15-E6B18B23C903}"/>
                    </a:ext>
                  </a:extLst>
                </p:cNvPr>
                <p:cNvSpPr/>
                <p:nvPr/>
              </p:nvSpPr>
              <p:spPr>
                <a:xfrm>
                  <a:off x="1257300" y="628650"/>
                  <a:ext cx="371475" cy="33337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03F1ECD2-3EDE-4751-9721-37153925B882}"/>
                    </a:ext>
                  </a:extLst>
                </p:cNvPr>
                <p:cNvCxnSpPr/>
                <p:nvPr/>
              </p:nvCxnSpPr>
              <p:spPr>
                <a:xfrm flipH="1">
                  <a:off x="790575" y="904875"/>
                  <a:ext cx="533400" cy="41910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79B0B99-7B78-4752-AC24-4EC46BD69FF3}"/>
                    </a:ext>
                  </a:extLst>
                </p:cNvPr>
                <p:cNvSpPr/>
                <p:nvPr/>
              </p:nvSpPr>
              <p:spPr>
                <a:xfrm>
                  <a:off x="466725" y="1238250"/>
                  <a:ext cx="371475" cy="33337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FD94C704-56C5-407C-8DE9-D6C262D335D2}"/>
                    </a:ext>
                  </a:extLst>
                </p:cNvPr>
                <p:cNvCxnSpPr/>
                <p:nvPr/>
              </p:nvCxnSpPr>
              <p:spPr>
                <a:xfrm flipH="1">
                  <a:off x="0" y="1514475"/>
                  <a:ext cx="533400" cy="41910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3F0982A-2187-48CA-926E-DF726DE72454}"/>
                    </a:ext>
                  </a:extLst>
                </p:cNvPr>
                <p:cNvSpPr/>
                <p:nvPr/>
              </p:nvSpPr>
              <p:spPr>
                <a:xfrm>
                  <a:off x="542925" y="1924050"/>
                  <a:ext cx="371475" cy="33337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60C44B1-3029-4DF6-8838-C69CE6B0F178}"/>
                    </a:ext>
                  </a:extLst>
                </p:cNvPr>
                <p:cNvCxnSpPr/>
                <p:nvPr/>
              </p:nvCxnSpPr>
              <p:spPr>
                <a:xfrm>
                  <a:off x="695325" y="1552575"/>
                  <a:ext cx="19050" cy="40005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16E5AD2-B218-4DC2-B7A4-236CF9BC603A}"/>
                    </a:ext>
                  </a:extLst>
                </p:cNvPr>
                <p:cNvSpPr/>
                <p:nvPr/>
              </p:nvSpPr>
              <p:spPr>
                <a:xfrm>
                  <a:off x="1314450" y="1933575"/>
                  <a:ext cx="371475" cy="33337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E1A2D18A-E6A8-4632-9939-CED5CD9DF793}"/>
                    </a:ext>
                  </a:extLst>
                </p:cNvPr>
                <p:cNvCxnSpPr/>
                <p:nvPr/>
              </p:nvCxnSpPr>
              <p:spPr>
                <a:xfrm>
                  <a:off x="1485900" y="952500"/>
                  <a:ext cx="9525" cy="99060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66F246C-79C3-475E-86F6-93C883CCB911}"/>
                    </a:ext>
                  </a:extLst>
                </p:cNvPr>
                <p:cNvSpPr/>
                <p:nvPr/>
              </p:nvSpPr>
              <p:spPr>
                <a:xfrm>
                  <a:off x="2028825" y="1885950"/>
                  <a:ext cx="371475" cy="333375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CE86926-64A3-407E-9FD5-E6D65E66A2E3}"/>
                    </a:ext>
                  </a:extLst>
                </p:cNvPr>
                <p:cNvCxnSpPr/>
                <p:nvPr/>
              </p:nvCxnSpPr>
              <p:spPr>
                <a:xfrm flipH="1">
                  <a:off x="2181225" y="352425"/>
                  <a:ext cx="45719" cy="155257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C3F1ED1-EB07-41EE-92B5-94B93DB60272}"/>
                </a:ext>
              </a:extLst>
            </p:cNvPr>
            <p:cNvSpPr/>
            <p:nvPr/>
          </p:nvSpPr>
          <p:spPr>
            <a:xfrm>
              <a:off x="695325" y="1209675"/>
              <a:ext cx="457200" cy="228600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26262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B1D09B-8B2D-413E-AEC3-E3DA609844CF}"/>
                </a:ext>
              </a:extLst>
            </p:cNvPr>
            <p:cNvSpPr/>
            <p:nvPr/>
          </p:nvSpPr>
          <p:spPr>
            <a:xfrm>
              <a:off x="1428750" y="628650"/>
              <a:ext cx="457200" cy="228600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26262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6A600D-30CC-4F19-BF46-8EAAFF411C8D}"/>
                </a:ext>
              </a:extLst>
            </p:cNvPr>
            <p:cNvSpPr/>
            <p:nvPr/>
          </p:nvSpPr>
          <p:spPr>
            <a:xfrm>
              <a:off x="2257425" y="0"/>
              <a:ext cx="457200" cy="228600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26262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E1F03CBD-E645-4445-ADED-4475CF9CED95}"/>
              </a:ext>
            </a:extLst>
          </p:cNvPr>
          <p:cNvSpPr/>
          <p:nvPr/>
        </p:nvSpPr>
        <p:spPr>
          <a:xfrm>
            <a:off x="7627861" y="2524895"/>
            <a:ext cx="2060140" cy="295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Base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AAE37E3-5E04-46CD-9A13-FB6A145B808E}"/>
              </a:ext>
            </a:extLst>
          </p:cNvPr>
          <p:cNvSpPr/>
          <p:nvPr/>
        </p:nvSpPr>
        <p:spPr>
          <a:xfrm>
            <a:off x="2949268" y="4580657"/>
            <a:ext cx="2060140" cy="295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C format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4E2359-6AF9-4CD5-BFEF-61BB7BA4763C}"/>
              </a:ext>
            </a:extLst>
          </p:cNvPr>
          <p:cNvSpPr/>
          <p:nvPr/>
        </p:nvSpPr>
        <p:spPr>
          <a:xfrm>
            <a:off x="8492643" y="6435901"/>
            <a:ext cx="2060140" cy="295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C format optimal</a:t>
            </a:r>
          </a:p>
        </p:txBody>
      </p:sp>
    </p:spTree>
    <p:extLst>
      <p:ext uri="{BB962C8B-B14F-4D97-AF65-F5344CB8AC3E}">
        <p14:creationId xmlns:p14="http://schemas.microsoft.com/office/powerpoint/2010/main" val="9792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186C-9731-4577-8DE5-DA98636E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16-bit code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FCA8-6CF0-4C89-9706-CB989A11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Generate Base code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Identification of instructions to be converted to C (16 bit)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Transformation of identified instructions to comply with C-extension’s constraints (e.g. creation of two address instructions)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Register Allocation with copy elimination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C code generation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Branch offset correction</a:t>
            </a: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9534-A660-447F-AF22-3FCEF083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 convertible instruction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0EB1-CA65-4639-9C53-75F050B7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AutoNum type="alphaLcParenR"/>
            </a:pPr>
            <a:r>
              <a:rPr lang="en-US" dirty="0">
                <a:latin typeface="Palatino Linotype" panose="02040502050505030304" pitchFamily="18" charset="0"/>
              </a:rPr>
              <a:t>Directly convertible from 32 bit to 16-bit format without any change (e.g. load from stack with five bits offset).</a:t>
            </a:r>
          </a:p>
          <a:p>
            <a:pPr marL="514350" lvl="0" indent="-514350">
              <a:buAutoNum type="alphaLcParenR"/>
            </a:pPr>
            <a:r>
              <a:rPr lang="en-US" dirty="0">
                <a:latin typeface="Palatino Linotype" panose="02040502050505030304" pitchFamily="18" charset="0"/>
              </a:rPr>
              <a:t>Two address instructions like ADDI(rd, rs, imm) that adds a 6-bit imm to a register. The register can be any of 32 registers. Source and target must be the same in C.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dirty="0">
                <a:latin typeface="Palatino Linotype" panose="02040502050505030304" pitchFamily="18" charset="0"/>
              </a:rPr>
              <a:t>Instructions such as ADD(rd, rs1, rs2). In C format rd must be the same as rs1. The register can be any of 32 registers. </a:t>
            </a:r>
          </a:p>
          <a:p>
            <a:pPr marL="514350" lvl="0" indent="-514350">
              <a:buAutoNum type="alphaLcParenR"/>
            </a:pPr>
            <a:r>
              <a:rPr lang="en-US" dirty="0">
                <a:latin typeface="Palatino Linotype" panose="02040502050505030304" pitchFamily="18" charset="0"/>
              </a:rPr>
              <a:t>Instructions such as AND(rd, rs1, rs2). In C format rd must be the same as rs1 and rd and rs2 must be registers x8-x15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4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23EE-DCF6-4E52-B728-49534CDA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Transformation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3D01-29CB-4244-9955-F0CB6AAC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Phase 1:Transformation of Base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Phase2: Register Allocation with copy elimination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Phase3: Copy elimination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Phase 4</a:t>
            </a:r>
            <a:r>
              <a:rPr lang="en-US" dirty="0">
                <a:latin typeface="Palatino Linotype" panose="02040502050505030304" pitchFamily="18" charset="0"/>
              </a:rPr>
              <a:t>: 16-bit instruction generation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Phase 5</a:t>
            </a:r>
            <a:r>
              <a:rPr lang="en-US" dirty="0">
                <a:latin typeface="Palatino Linotype" panose="02040502050505030304" pitchFamily="18" charset="0"/>
              </a:rPr>
              <a:t>: Branch 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</TotalTime>
  <Words>1166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Palace Script MT</vt:lpstr>
      <vt:lpstr>Palatino Linotype</vt:lpstr>
      <vt:lpstr>Office Theme</vt:lpstr>
      <vt:lpstr>RISC-V Standard C Extensions(RVC) Compiler Implementation </vt:lpstr>
      <vt:lpstr>Content</vt:lpstr>
      <vt:lpstr>Compressed Instruction Philosophy &amp; Benefit</vt:lpstr>
      <vt:lpstr>“C” Compressed Instruction (RVC)</vt:lpstr>
      <vt:lpstr>“C” registers</vt:lpstr>
      <vt:lpstr>Example: A = (B+C) + (D+E) </vt:lpstr>
      <vt:lpstr>16-bit code generation steps</vt:lpstr>
      <vt:lpstr>C convertible instruction groups</vt:lpstr>
      <vt:lpstr>Transformation Phases</vt:lpstr>
      <vt:lpstr>Notes on V8 Register Allocator</vt:lpstr>
      <vt:lpstr>Phase 1:Transformation of Base</vt:lpstr>
      <vt:lpstr>Phase2: Register Allocation with copy elimination</vt:lpstr>
      <vt:lpstr>Phase3: Copy elimination</vt:lpstr>
      <vt:lpstr>Phase 4: 16-bit instruction generation</vt:lpstr>
      <vt:lpstr>Phase 5: Branch adjustment</vt:lpstr>
      <vt:lpstr>Implementation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“C” Standard Extension in V8</dc:title>
  <dc:creator>Reza</dc:creator>
  <cp:lastModifiedBy>Reza</cp:lastModifiedBy>
  <cp:revision>79</cp:revision>
  <dcterms:created xsi:type="dcterms:W3CDTF">2020-10-21T17:44:52Z</dcterms:created>
  <dcterms:modified xsi:type="dcterms:W3CDTF">2020-10-29T00:47:09Z</dcterms:modified>
</cp:coreProperties>
</file>