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1" r:id="rId4"/>
    <p:sldId id="260" r:id="rId5"/>
    <p:sldId id="262" r:id="rId6"/>
    <p:sldId id="264" r:id="rId7"/>
    <p:sldId id="263" r:id="rId8"/>
    <p:sldId id="270" r:id="rId9"/>
    <p:sldId id="265" r:id="rId10"/>
    <p:sldId id="266" r:id="rId11"/>
    <p:sldId id="268" r:id="rId12"/>
    <p:sldId id="267" r:id="rId13"/>
    <p:sldId id="271" r:id="rId14"/>
    <p:sldId id="272" r:id="rId15"/>
    <p:sldId id="273" r:id="rId16"/>
    <p:sldId id="274" r:id="rId17"/>
    <p:sldId id="275" r:id="rId18"/>
    <p:sldId id="278" r:id="rId19"/>
    <p:sldId id="279" r:id="rId20"/>
    <p:sldId id="277" r:id="rId21"/>
    <p:sldId id="280" r:id="rId22"/>
    <p:sldId id="281" r:id="rId23"/>
    <p:sldId id="282" r:id="rId24"/>
    <p:sldId id="283" r:id="rId25"/>
    <p:sldId id="284" r:id="rId26"/>
    <p:sldId id="285" r:id="rId27"/>
    <p:sldId id="286" r:id="rId28"/>
    <p:sldId id="287" r:id="rId29"/>
    <p:sldId id="288" r:id="rId30"/>
    <p:sldId id="289" r:id="rId31"/>
    <p:sldId id="290" r:id="rId32"/>
    <p:sldId id="27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036062B-D2E5-4FBD-8796-068DDB7D8A5A}">
          <p14:sldIdLst>
            <p14:sldId id="256"/>
            <p14:sldId id="257"/>
            <p14:sldId id="261"/>
          </p14:sldIdLst>
        </p14:section>
        <p14:section name="无标题节" id="{F712362D-8D74-44D4-890B-123047F8B93E}">
          <p14:sldIdLst>
            <p14:sldId id="260"/>
            <p14:sldId id="262"/>
            <p14:sldId id="264"/>
            <p14:sldId id="263"/>
            <p14:sldId id="270"/>
            <p14:sldId id="265"/>
            <p14:sldId id="266"/>
            <p14:sldId id="268"/>
            <p14:sldId id="267"/>
            <p14:sldId id="271"/>
            <p14:sldId id="272"/>
            <p14:sldId id="273"/>
            <p14:sldId id="274"/>
            <p14:sldId id="275"/>
            <p14:sldId id="278"/>
            <p14:sldId id="279"/>
            <p14:sldId id="277"/>
            <p14:sldId id="280"/>
            <p14:sldId id="281"/>
            <p14:sldId id="282"/>
            <p14:sldId id="283"/>
            <p14:sldId id="284"/>
            <p14:sldId id="285"/>
            <p14:sldId id="286"/>
            <p14:sldId id="287"/>
            <p14:sldId id="288"/>
            <p14:sldId id="289"/>
            <p14:sldId id="290"/>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96" autoAdjust="0"/>
    <p:restoredTop sz="94660"/>
  </p:normalViewPr>
  <p:slideViewPr>
    <p:cSldViewPr snapToGrid="0">
      <p:cViewPr varScale="1">
        <p:scale>
          <a:sx n="84" d="100"/>
          <a:sy n="84" d="100"/>
        </p:scale>
        <p:origin x="138"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E76F8-9077-4161-B79F-81261C81B85B}" type="datetimeFigureOut">
              <a:rPr lang="zh-CN" altLang="en-US" smtClean="0"/>
              <a:t>2017/10/27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5D3D2-A134-4486-A88A-D98AA4DBC6F3}" type="slidenum">
              <a:rPr lang="zh-CN" altLang="en-US" smtClean="0"/>
              <a:t>‹#›</a:t>
            </a:fld>
            <a:endParaRPr lang="zh-CN" altLang="en-US"/>
          </a:p>
        </p:txBody>
      </p:sp>
    </p:spTree>
    <p:extLst>
      <p:ext uri="{BB962C8B-B14F-4D97-AF65-F5344CB8AC3E}">
        <p14:creationId xmlns:p14="http://schemas.microsoft.com/office/powerpoint/2010/main" val="188771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15D3D2-A134-4486-A88A-D98AA4DBC6F3}" type="slidenum">
              <a:rPr lang="zh-CN" altLang="en-US" smtClean="0"/>
              <a:t>18</a:t>
            </a:fld>
            <a:endParaRPr lang="zh-CN" altLang="en-US"/>
          </a:p>
        </p:txBody>
      </p:sp>
    </p:spTree>
    <p:extLst>
      <p:ext uri="{BB962C8B-B14F-4D97-AF65-F5344CB8AC3E}">
        <p14:creationId xmlns:p14="http://schemas.microsoft.com/office/powerpoint/2010/main" val="410797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15D3D2-A134-4486-A88A-D98AA4DBC6F3}" type="slidenum">
              <a:rPr lang="zh-CN" altLang="en-US" smtClean="0"/>
              <a:t>19</a:t>
            </a:fld>
            <a:endParaRPr lang="zh-CN" altLang="en-US"/>
          </a:p>
        </p:txBody>
      </p:sp>
    </p:spTree>
    <p:extLst>
      <p:ext uri="{BB962C8B-B14F-4D97-AF65-F5344CB8AC3E}">
        <p14:creationId xmlns:p14="http://schemas.microsoft.com/office/powerpoint/2010/main" val="373050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131158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7208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151478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23275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359063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24470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359806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332914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63053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111077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207A88D-DD53-4209-AD7A-9B19DA6FDFFF}" type="datetimeFigureOut">
              <a:rPr lang="zh-CN" altLang="en-US" smtClean="0"/>
              <a:t>2017/10/27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423913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7A88D-DD53-4209-AD7A-9B19DA6FDFFF}" type="datetimeFigureOut">
              <a:rPr lang="zh-CN" altLang="en-US" smtClean="0"/>
              <a:t>2017/10/27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D7D9E-3DF8-45E5-8759-201F94981DDE}" type="slidenum">
              <a:rPr lang="zh-CN" altLang="en-US" smtClean="0"/>
              <a:t>‹#›</a:t>
            </a:fld>
            <a:endParaRPr lang="zh-CN" altLang="en-US"/>
          </a:p>
        </p:txBody>
      </p:sp>
    </p:spTree>
    <p:extLst>
      <p:ext uri="{BB962C8B-B14F-4D97-AF65-F5344CB8AC3E}">
        <p14:creationId xmlns:p14="http://schemas.microsoft.com/office/powerpoint/2010/main" val="195235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hub.docker.com/" TargetMode="External"/><Relationship Id="rId13" Type="http://schemas.openxmlformats.org/officeDocument/2006/relationships/hyperlink" Target="https://blog.csphere.cn/archives/22" TargetMode="External"/><Relationship Id="rId18" Type="http://schemas.openxmlformats.org/officeDocument/2006/relationships/hyperlink" Target="https://wiki.openstack.org/wiki/Docker" TargetMode="External"/><Relationship Id="rId3" Type="http://schemas.openxmlformats.org/officeDocument/2006/relationships/hyperlink" Target="https://docs.docker.com/windows/" TargetMode="External"/><Relationship Id="rId7" Type="http://schemas.openxmlformats.org/officeDocument/2006/relationships/hyperlink" Target="http://blog.docker.com/" TargetMode="External"/><Relationship Id="rId12" Type="http://schemas.openxmlformats.org/officeDocument/2006/relationships/hyperlink" Target="http://www.docker.org.cn/book/install.html" TargetMode="External"/><Relationship Id="rId17" Type="http://schemas.openxmlformats.org/officeDocument/2006/relationships/hyperlink" Target="https://github.com/docker/docker" TargetMode="External"/><Relationship Id="rId2" Type="http://schemas.openxmlformats.org/officeDocument/2006/relationships/hyperlink" Target="http://www.docker.com/" TargetMode="External"/><Relationship Id="rId16" Type="http://schemas.openxmlformats.org/officeDocument/2006/relationships/hyperlink" Target="https://segmentfault.com/t/docker" TargetMode="External"/><Relationship Id="rId1" Type="http://schemas.openxmlformats.org/officeDocument/2006/relationships/slideLayout" Target="../slideLayouts/slideLayout2.xml"/><Relationship Id="rId6" Type="http://schemas.openxmlformats.org/officeDocument/2006/relationships/hyperlink" Target="https://docs.docker.com/engine/userguide/" TargetMode="External"/><Relationship Id="rId11" Type="http://schemas.openxmlformats.org/officeDocument/2006/relationships/hyperlink" Target="http://www.docker.org.cn/" TargetMode="External"/><Relationship Id="rId5" Type="http://schemas.openxmlformats.org/officeDocument/2006/relationships/hyperlink" Target="https://docs.docker.com/mac/" TargetMode="External"/><Relationship Id="rId15" Type="http://schemas.openxmlformats.org/officeDocument/2006/relationships/hyperlink" Target="http://www.widuu.com/chinese_docker/index.html" TargetMode="External"/><Relationship Id="rId10" Type="http://schemas.openxmlformats.org/officeDocument/2006/relationships/hyperlink" Target="https://www.gitbook.com/book/hujb2000/docker-flow-evolution/details" TargetMode="External"/><Relationship Id="rId19" Type="http://schemas.openxmlformats.org/officeDocument/2006/relationships/hyperlink" Target="https://wiki.archlinux.org/index.php/Docker" TargetMode="External"/><Relationship Id="rId4" Type="http://schemas.openxmlformats.org/officeDocument/2006/relationships/hyperlink" Target="https://docs.docker.com/linux/" TargetMode="External"/><Relationship Id="rId9" Type="http://schemas.openxmlformats.org/officeDocument/2006/relationships/hyperlink" Target="https://www.docker.com/open-source" TargetMode="External"/><Relationship Id="rId14" Type="http://schemas.openxmlformats.org/officeDocument/2006/relationships/hyperlink" Target="http://dockerpool.com/static/books/docker_practice/index.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Docker_(softw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Docker </a:t>
            </a:r>
            <a:r>
              <a:rPr lang="zh-CN" altLang="en-US" dirty="0" smtClean="0"/>
              <a:t>容器化技术介绍</a:t>
            </a:r>
            <a:endParaRPr lang="zh-CN" altLang="en-US" dirty="0"/>
          </a:p>
        </p:txBody>
      </p:sp>
      <p:sp>
        <p:nvSpPr>
          <p:cNvPr id="3" name="副标题 2"/>
          <p:cNvSpPr>
            <a:spLocks noGrp="1"/>
          </p:cNvSpPr>
          <p:nvPr>
            <p:ph type="subTitle" idx="1"/>
          </p:nvPr>
        </p:nvSpPr>
        <p:spPr/>
        <p:txBody>
          <a:bodyPr/>
          <a:lstStyle/>
          <a:p>
            <a:r>
              <a:rPr lang="en-US" altLang="zh-CN" dirty="0" smtClean="0"/>
              <a:t>2017 </a:t>
            </a:r>
            <a:r>
              <a:rPr lang="zh-CN" altLang="en-US" dirty="0" smtClean="0"/>
              <a:t>年 </a:t>
            </a:r>
            <a:r>
              <a:rPr lang="en-US" altLang="zh-CN" dirty="0" smtClean="0"/>
              <a:t>10 </a:t>
            </a:r>
            <a:r>
              <a:rPr lang="zh-CN" altLang="en-US" dirty="0" smtClean="0"/>
              <a:t>月 </a:t>
            </a:r>
            <a:r>
              <a:rPr lang="en-US" altLang="zh-CN" dirty="0" smtClean="0"/>
              <a:t>26 </a:t>
            </a:r>
            <a:r>
              <a:rPr lang="zh-CN" altLang="en-US" dirty="0" smtClean="0"/>
              <a:t>日</a:t>
            </a:r>
            <a:endParaRPr lang="en-US" altLang="zh-CN" dirty="0" smtClean="0"/>
          </a:p>
          <a:p>
            <a:r>
              <a:rPr lang="en-US" altLang="zh-CN" dirty="0" err="1"/>
              <a:t>huahouye</a:t>
            </a:r>
            <a:endParaRPr lang="zh-CN" altLang="en-US" dirty="0"/>
          </a:p>
        </p:txBody>
      </p:sp>
    </p:spTree>
    <p:extLst>
      <p:ext uri="{BB962C8B-B14F-4D97-AF65-F5344CB8AC3E}">
        <p14:creationId xmlns:p14="http://schemas.microsoft.com/office/powerpoint/2010/main" val="4012772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2098304"/>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2079938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的好</a:t>
            </a:r>
            <a:endParaRPr lang="zh-CN" altLang="en-US" dirty="0"/>
          </a:p>
        </p:txBody>
      </p:sp>
      <p:sp>
        <p:nvSpPr>
          <p:cNvPr id="3" name="内容占位符 2"/>
          <p:cNvSpPr>
            <a:spLocks noGrp="1"/>
          </p:cNvSpPr>
          <p:nvPr>
            <p:ph idx="1"/>
          </p:nvPr>
        </p:nvSpPr>
        <p:spPr/>
        <p:txBody>
          <a:bodyPr/>
          <a:lstStyle/>
          <a:p>
            <a:r>
              <a:rPr lang="zh-CN" altLang="en-US" dirty="0"/>
              <a:t>整个领域的标准化和</a:t>
            </a:r>
            <a:r>
              <a:rPr lang="zh-CN" altLang="en-US" dirty="0" smtClean="0"/>
              <a:t>效率，快全球化了，再努力一下。</a:t>
            </a:r>
            <a:endParaRPr lang="en-US" altLang="zh-CN" dirty="0" smtClean="0"/>
          </a:p>
          <a:p>
            <a:r>
              <a:rPr lang="zh-CN" altLang="en-US" dirty="0" smtClean="0"/>
              <a:t>改变了开发、测试、部署和运维流程的交付，提高了效率，前提是大家都要喜欢。</a:t>
            </a:r>
            <a:endParaRPr lang="en-US" altLang="zh-CN" dirty="0" smtClean="0"/>
          </a:p>
          <a:p>
            <a:r>
              <a:rPr lang="zh-CN" altLang="en-US" dirty="0" smtClean="0"/>
              <a:t>统一管理，把大系统离散的东西都统一到一起管理。</a:t>
            </a:r>
            <a:endParaRPr lang="en-US" altLang="zh-CN" dirty="0" smtClean="0"/>
          </a:p>
          <a:p>
            <a:r>
              <a:rPr lang="zh-CN" altLang="en-US" dirty="0" smtClean="0"/>
              <a:t>弹性伸缩，比传统的操作伸缩简化非常的多</a:t>
            </a:r>
            <a:r>
              <a:rPr lang="zh-CN" altLang="en-US" dirty="0" smtClean="0"/>
              <a:t>。</a:t>
            </a:r>
            <a:endParaRPr lang="en-US" altLang="zh-CN" dirty="0" smtClean="0"/>
          </a:p>
          <a:p>
            <a:r>
              <a:rPr lang="zh-CN" altLang="en-US" dirty="0" smtClean="0"/>
              <a:t>相对于 </a:t>
            </a:r>
            <a:r>
              <a:rPr lang="en-US" altLang="zh-CN" dirty="0" smtClean="0"/>
              <a:t>VMs</a:t>
            </a:r>
            <a:r>
              <a:rPr lang="zh-CN" altLang="en-US" dirty="0" smtClean="0"/>
              <a:t>，快、轻、小、稳。</a:t>
            </a:r>
            <a:endParaRPr lang="en-US" altLang="zh-CN" dirty="0" smtClean="0"/>
          </a:p>
          <a:p>
            <a:r>
              <a:rPr lang="zh-CN" altLang="en-US" dirty="0" smtClean="0"/>
              <a:t>配 </a:t>
            </a:r>
            <a:r>
              <a:rPr lang="en-US" altLang="zh-CN" dirty="0" smtClean="0"/>
              <a:t>Spring Cloud </a:t>
            </a:r>
            <a:r>
              <a:rPr lang="zh-CN" altLang="en-US" dirty="0" smtClean="0"/>
              <a:t>类似的微服务框架更好。</a:t>
            </a:r>
            <a:endParaRPr lang="en-US" altLang="zh-CN" dirty="0" smtClean="0"/>
          </a:p>
        </p:txBody>
      </p:sp>
    </p:spTree>
    <p:extLst>
      <p:ext uri="{BB962C8B-B14F-4D97-AF65-F5344CB8AC3E}">
        <p14:creationId xmlns:p14="http://schemas.microsoft.com/office/powerpoint/2010/main" val="1967115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1638" y="375384"/>
            <a:ext cx="3628724" cy="369332"/>
          </a:xfrm>
          <a:prstGeom prst="rect">
            <a:avLst/>
          </a:prstGeom>
          <a:noFill/>
        </p:spPr>
        <p:txBody>
          <a:bodyPr wrap="square" rtlCol="0">
            <a:spAutoFit/>
          </a:bodyPr>
          <a:lstStyle/>
          <a:p>
            <a:r>
              <a:rPr lang="zh-CN" altLang="en-US" dirty="0" smtClean="0"/>
              <a:t>来自 </a:t>
            </a:r>
            <a:r>
              <a:rPr lang="en-US" altLang="zh-CN" dirty="0" smtClean="0"/>
              <a:t>Docker </a:t>
            </a:r>
            <a:r>
              <a:rPr lang="zh-CN" altLang="en-US" dirty="0" smtClean="0"/>
              <a:t>官网</a:t>
            </a:r>
            <a:endParaRPr lang="zh-CN" altLang="en-US" dirty="0"/>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462" y="2506662"/>
            <a:ext cx="4853415" cy="4351338"/>
          </a:xfr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931" y="2506662"/>
            <a:ext cx="4838967" cy="4348813"/>
          </a:xfrm>
          <a:prstGeom prst="rect">
            <a:avLst/>
          </a:prstGeom>
        </p:spPr>
      </p:pic>
      <p:sp>
        <p:nvSpPr>
          <p:cNvPr id="7" name="文本框 6"/>
          <p:cNvSpPr txBox="1"/>
          <p:nvPr/>
        </p:nvSpPr>
        <p:spPr>
          <a:xfrm>
            <a:off x="956108" y="887025"/>
            <a:ext cx="4466122" cy="1477328"/>
          </a:xfrm>
          <a:prstGeom prst="rect">
            <a:avLst/>
          </a:prstGeom>
          <a:noFill/>
        </p:spPr>
        <p:txBody>
          <a:bodyPr wrap="square" rtlCol="0">
            <a:spAutoFit/>
          </a:bodyPr>
          <a:lstStyle/>
          <a:p>
            <a:r>
              <a:rPr lang="zh-CN" altLang="en-US" dirty="0" smtClean="0"/>
              <a:t>容器从应用层面上把代码包和依赖抽象成</a:t>
            </a:r>
            <a:endParaRPr lang="en-US" altLang="zh-CN" dirty="0" smtClean="0"/>
          </a:p>
          <a:p>
            <a:r>
              <a:rPr lang="zh-CN" altLang="en-US" dirty="0" smtClean="0"/>
              <a:t>一个整体。在同一机器上，可以跑多个容器，他们之间可以公用系统内核。但在各自的用户空间之间隔离。容器比 </a:t>
            </a:r>
            <a:r>
              <a:rPr lang="en-US" altLang="zh-CN" dirty="0" smtClean="0"/>
              <a:t>VMs </a:t>
            </a:r>
            <a:r>
              <a:rPr lang="zh-CN" altLang="en-US" dirty="0" smtClean="0"/>
              <a:t>跟小，启动也是秒级的。</a:t>
            </a:r>
            <a:endParaRPr lang="zh-CN" altLang="en-US" dirty="0"/>
          </a:p>
        </p:txBody>
      </p:sp>
      <p:sp>
        <p:nvSpPr>
          <p:cNvPr id="8" name="文本框 7"/>
          <p:cNvSpPr txBox="1"/>
          <p:nvPr/>
        </p:nvSpPr>
        <p:spPr>
          <a:xfrm>
            <a:off x="6712015" y="887025"/>
            <a:ext cx="4466122" cy="1477328"/>
          </a:xfrm>
          <a:prstGeom prst="rect">
            <a:avLst/>
          </a:prstGeom>
          <a:noFill/>
        </p:spPr>
        <p:txBody>
          <a:bodyPr wrap="square" rtlCol="0">
            <a:spAutoFit/>
          </a:bodyPr>
          <a:lstStyle/>
          <a:p>
            <a:r>
              <a:rPr lang="zh-CN" altLang="en-US" dirty="0" smtClean="0"/>
              <a:t>虚拟机</a:t>
            </a:r>
            <a:r>
              <a:rPr lang="en-US" altLang="zh-CN" dirty="0" smtClean="0"/>
              <a:t> </a:t>
            </a:r>
            <a:r>
              <a:rPr lang="en-US" altLang="zh-CN" dirty="0"/>
              <a:t>(VMs) </a:t>
            </a:r>
            <a:r>
              <a:rPr lang="zh-CN" altLang="en-US" dirty="0" smtClean="0"/>
              <a:t>从物理层面上把物理硬件变成多台服务器，也允许同一机器上运行多个虚拟机，但虚拟机体积超级大 </a:t>
            </a:r>
            <a:r>
              <a:rPr lang="en-US" altLang="zh-CN" dirty="0" smtClean="0"/>
              <a:t>GB </a:t>
            </a:r>
            <a:r>
              <a:rPr lang="zh-CN" altLang="en-US" dirty="0" smtClean="0"/>
              <a:t>级别，因为是操作系统的完整拷贝。启动也是比较慢的。</a:t>
            </a:r>
            <a:endParaRPr lang="zh-CN" altLang="en-US" dirty="0"/>
          </a:p>
        </p:txBody>
      </p:sp>
    </p:spTree>
    <p:extLst>
      <p:ext uri="{BB962C8B-B14F-4D97-AF65-F5344CB8AC3E}">
        <p14:creationId xmlns:p14="http://schemas.microsoft.com/office/powerpoint/2010/main" val="2448830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的坏</a:t>
            </a:r>
            <a:endParaRPr lang="zh-CN" altLang="en-US" dirty="0"/>
          </a:p>
        </p:txBody>
      </p:sp>
      <p:sp>
        <p:nvSpPr>
          <p:cNvPr id="3" name="内容占位符 2"/>
          <p:cNvSpPr>
            <a:spLocks noGrp="1"/>
          </p:cNvSpPr>
          <p:nvPr>
            <p:ph idx="1"/>
          </p:nvPr>
        </p:nvSpPr>
        <p:spPr/>
        <p:txBody>
          <a:bodyPr/>
          <a:lstStyle/>
          <a:p>
            <a:r>
              <a:rPr lang="zh-CN" altLang="en-US" dirty="0"/>
              <a:t>要</a:t>
            </a:r>
            <a:r>
              <a:rPr lang="zh-CN" altLang="en-US" dirty="0" smtClean="0"/>
              <a:t>学会一些 </a:t>
            </a:r>
            <a:r>
              <a:rPr lang="en-US" altLang="zh-CN" dirty="0" smtClean="0"/>
              <a:t>Docker </a:t>
            </a:r>
            <a:r>
              <a:rPr lang="zh-CN" altLang="en-US" dirty="0" smtClean="0"/>
              <a:t>知识，增加了一些学习成本。</a:t>
            </a:r>
            <a:endParaRPr lang="en-US" altLang="zh-CN" dirty="0" smtClean="0"/>
          </a:p>
          <a:p>
            <a:r>
              <a:rPr lang="zh-CN" altLang="en-US" dirty="0" smtClean="0"/>
              <a:t>传统应用迁移麻烦，特别是外包项目。</a:t>
            </a:r>
            <a:endParaRPr lang="en-US" altLang="zh-CN" dirty="0" smtClean="0"/>
          </a:p>
          <a:p>
            <a:r>
              <a:rPr lang="zh-CN" altLang="en-US" dirty="0"/>
              <a:t>虽然</a:t>
            </a:r>
            <a:r>
              <a:rPr lang="zh-CN" altLang="en-US" dirty="0" smtClean="0"/>
              <a:t>弹性伸缩简单，但是总不能人肉运维，选择 </a:t>
            </a:r>
            <a:r>
              <a:rPr lang="en-US" altLang="zh-CN" dirty="0" smtClean="0"/>
              <a:t>Kubernetes </a:t>
            </a:r>
            <a:r>
              <a:rPr lang="zh-CN" altLang="en-US" dirty="0" smtClean="0"/>
              <a:t>类似的容器集群管理系统效果更好，因此又要学习，并没有完全解放运维。</a:t>
            </a:r>
            <a:endParaRPr lang="en-US" altLang="zh-CN" dirty="0"/>
          </a:p>
          <a:p>
            <a:r>
              <a:rPr lang="zh-CN" altLang="en-US" dirty="0" smtClean="0"/>
              <a:t>所有</a:t>
            </a:r>
            <a:r>
              <a:rPr lang="zh-CN" altLang="en-US" dirty="0"/>
              <a:t>容器共用系统</a:t>
            </a:r>
            <a:r>
              <a:rPr lang="zh-CN" altLang="en-US" dirty="0" smtClean="0"/>
              <a:t>内核，安全性隔离还不够高。</a:t>
            </a:r>
            <a:endParaRPr lang="zh-CN" altLang="en-US" dirty="0"/>
          </a:p>
        </p:txBody>
      </p:sp>
    </p:spTree>
    <p:extLst>
      <p:ext uri="{BB962C8B-B14F-4D97-AF65-F5344CB8AC3E}">
        <p14:creationId xmlns:p14="http://schemas.microsoft.com/office/powerpoint/2010/main" val="1331953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2589190"/>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3884581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适用于哪些场景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多小模块（微服务）系统</a:t>
            </a:r>
            <a:endParaRPr lang="en-US" altLang="zh-CN" dirty="0"/>
          </a:p>
          <a:p>
            <a:r>
              <a:rPr lang="zh-CN" altLang="en-US" dirty="0"/>
              <a:t>跨地区协同</a:t>
            </a:r>
            <a:r>
              <a:rPr lang="zh-CN" altLang="en-US" dirty="0" smtClean="0"/>
              <a:t>开发，</a:t>
            </a:r>
            <a:r>
              <a:rPr lang="en-US" altLang="zh-CN" dirty="0" smtClean="0"/>
              <a:t>DevOps</a:t>
            </a:r>
          </a:p>
          <a:p>
            <a:r>
              <a:rPr lang="zh-CN" altLang="en-US" dirty="0" smtClean="0"/>
              <a:t>一台物理机需要部署非常多相互隔离的应用：选择 </a:t>
            </a:r>
            <a:r>
              <a:rPr lang="en-US" altLang="zh-CN" dirty="0" smtClean="0"/>
              <a:t>Docker </a:t>
            </a:r>
            <a:r>
              <a:rPr lang="zh-CN" altLang="en-US" dirty="0" smtClean="0"/>
              <a:t>容器化比 </a:t>
            </a:r>
            <a:r>
              <a:rPr lang="en-US" altLang="zh-CN" dirty="0" smtClean="0"/>
              <a:t>VMs </a:t>
            </a:r>
            <a:r>
              <a:rPr lang="zh-CN" altLang="en-US" dirty="0" smtClean="0"/>
              <a:t>好</a:t>
            </a:r>
            <a:endParaRPr lang="en-US" altLang="zh-CN" dirty="0" smtClean="0"/>
          </a:p>
          <a:p>
            <a:r>
              <a:rPr lang="zh-CN" altLang="en-US" dirty="0" smtClean="0"/>
              <a:t>多</a:t>
            </a:r>
            <a:r>
              <a:rPr lang="zh-CN" altLang="en-US" dirty="0"/>
              <a:t>机器</a:t>
            </a:r>
            <a:r>
              <a:rPr lang="zh-CN" altLang="en-US" dirty="0" smtClean="0"/>
              <a:t>集群</a:t>
            </a:r>
            <a:endParaRPr lang="en-US" altLang="zh-CN" dirty="0" smtClean="0"/>
          </a:p>
          <a:p>
            <a:r>
              <a:rPr lang="zh-CN" altLang="en-US" dirty="0" smtClean="0"/>
              <a:t>集群多租户</a:t>
            </a:r>
            <a:endParaRPr lang="en-US" altLang="zh-CN" dirty="0" smtClean="0"/>
          </a:p>
          <a:p>
            <a:r>
              <a:rPr lang="zh-CN" altLang="en-US" dirty="0" smtClean="0"/>
              <a:t>需要弹性计算</a:t>
            </a:r>
            <a:endParaRPr lang="en-US" altLang="zh-CN" dirty="0" smtClean="0"/>
          </a:p>
          <a:p>
            <a:r>
              <a:rPr lang="en-US" altLang="zh-CN" dirty="0" err="1" smtClean="0"/>
              <a:t>CaaS</a:t>
            </a:r>
            <a:r>
              <a:rPr lang="zh-CN" altLang="en-US" dirty="0" smtClean="0"/>
              <a:t>、</a:t>
            </a:r>
            <a:r>
              <a:rPr lang="en-US" altLang="zh-CN" dirty="0" smtClean="0"/>
              <a:t>PaaS</a:t>
            </a:r>
            <a:r>
              <a:rPr lang="zh-CN" altLang="en-US" dirty="0" smtClean="0"/>
              <a:t>，</a:t>
            </a:r>
            <a:r>
              <a:rPr lang="en-US" altLang="zh-CN" dirty="0" smtClean="0"/>
              <a:t>IaaS</a:t>
            </a:r>
            <a:r>
              <a:rPr lang="zh-CN" altLang="en-US" dirty="0" smtClean="0"/>
              <a:t>，</a:t>
            </a:r>
            <a:r>
              <a:rPr lang="en-US" altLang="zh-CN" dirty="0" smtClean="0"/>
              <a:t>BaaS</a:t>
            </a:r>
            <a:r>
              <a:rPr lang="zh-CN" altLang="en-US" dirty="0" smtClean="0"/>
              <a:t>，</a:t>
            </a:r>
            <a:r>
              <a:rPr lang="en-US" altLang="zh-CN" dirty="0" smtClean="0"/>
              <a:t>SaaS </a:t>
            </a:r>
            <a:r>
              <a:rPr lang="zh-CN" altLang="en-US" dirty="0" smtClean="0"/>
              <a:t>云平台</a:t>
            </a:r>
            <a:endParaRPr lang="en-US" altLang="zh-CN" dirty="0" smtClean="0"/>
          </a:p>
          <a:p>
            <a:r>
              <a:rPr lang="zh-CN" altLang="en-US" dirty="0"/>
              <a:t>新</a:t>
            </a:r>
            <a:r>
              <a:rPr lang="zh-CN" altLang="en-US" dirty="0" smtClean="0"/>
              <a:t>公司、新应用：省钱省力</a:t>
            </a:r>
            <a:endParaRPr lang="en-US" altLang="zh-CN" dirty="0" smtClean="0"/>
          </a:p>
          <a:p>
            <a:r>
              <a:rPr lang="zh-CN" altLang="en-US" dirty="0" smtClean="0"/>
              <a:t>快速 </a:t>
            </a:r>
            <a:r>
              <a:rPr lang="en-US" altLang="zh-CN" dirty="0" smtClean="0"/>
              <a:t>demo</a:t>
            </a:r>
          </a:p>
          <a:p>
            <a:endParaRPr lang="zh-CN" altLang="en-US" dirty="0"/>
          </a:p>
        </p:txBody>
      </p:sp>
    </p:spTree>
    <p:extLst>
      <p:ext uri="{BB962C8B-B14F-4D97-AF65-F5344CB8AC3E}">
        <p14:creationId xmlns:p14="http://schemas.microsoft.com/office/powerpoint/2010/main" val="2997013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避免哪些场景</a:t>
            </a:r>
            <a:endParaRPr lang="zh-CN" altLang="en-US" dirty="0"/>
          </a:p>
        </p:txBody>
      </p:sp>
      <p:sp>
        <p:nvSpPr>
          <p:cNvPr id="3" name="内容占位符 2"/>
          <p:cNvSpPr>
            <a:spLocks noGrp="1"/>
          </p:cNvSpPr>
          <p:nvPr>
            <p:ph idx="1"/>
          </p:nvPr>
        </p:nvSpPr>
        <p:spPr/>
        <p:txBody>
          <a:bodyPr>
            <a:normAutofit/>
          </a:bodyPr>
          <a:lstStyle/>
          <a:p>
            <a:r>
              <a:rPr lang="zh-CN" altLang="en-US" dirty="0" smtClean="0"/>
              <a:t>要求</a:t>
            </a:r>
            <a:r>
              <a:rPr lang="zh-CN" altLang="en-US" dirty="0"/>
              <a:t>超</a:t>
            </a:r>
            <a:r>
              <a:rPr lang="zh-CN" altLang="en-US" dirty="0" smtClean="0"/>
              <a:t>高 </a:t>
            </a:r>
            <a:r>
              <a:rPr lang="en-US" altLang="zh-CN" dirty="0" smtClean="0"/>
              <a:t>I/O </a:t>
            </a:r>
            <a:r>
              <a:rPr lang="zh-CN" altLang="en-US" dirty="0" smtClean="0"/>
              <a:t>应用：数据库</a:t>
            </a:r>
            <a:endParaRPr lang="en-US" altLang="zh-CN" dirty="0" smtClean="0"/>
          </a:p>
          <a:p>
            <a:r>
              <a:rPr lang="zh-CN" altLang="en-US" dirty="0" smtClean="0"/>
              <a:t>要求超高</a:t>
            </a:r>
            <a:r>
              <a:rPr lang="zh-CN" altLang="en-US" dirty="0"/>
              <a:t>网络</a:t>
            </a:r>
            <a:r>
              <a:rPr lang="zh-CN" altLang="en-US" dirty="0" smtClean="0"/>
              <a:t>吞吐量：因为 </a:t>
            </a:r>
            <a:r>
              <a:rPr lang="en-US" altLang="zh-CN" dirty="0" err="1" smtClean="0"/>
              <a:t>iptable</a:t>
            </a:r>
            <a:r>
              <a:rPr lang="en-US" altLang="zh-CN" dirty="0" smtClean="0"/>
              <a:t> NAT </a:t>
            </a:r>
            <a:r>
              <a:rPr lang="zh-CN" altLang="en-US" dirty="0" smtClean="0"/>
              <a:t>转发</a:t>
            </a:r>
            <a:endParaRPr lang="en-US" altLang="zh-CN" dirty="0" smtClean="0"/>
          </a:p>
          <a:p>
            <a:r>
              <a:rPr lang="zh-CN" altLang="en-US" dirty="0" smtClean="0"/>
              <a:t>要求强依赖系统内核、强隔离</a:t>
            </a:r>
            <a:endParaRPr lang="en-US" altLang="zh-CN" dirty="0" smtClean="0"/>
          </a:p>
          <a:p>
            <a:r>
              <a:rPr lang="zh-CN" altLang="en-US" dirty="0" smtClean="0"/>
              <a:t>依赖 </a:t>
            </a:r>
            <a:r>
              <a:rPr lang="en-US" altLang="zh-CN" dirty="0" smtClean="0"/>
              <a:t>Windows </a:t>
            </a:r>
            <a:r>
              <a:rPr lang="zh-CN" altLang="en-US" dirty="0" smtClean="0"/>
              <a:t>系统接口的应用</a:t>
            </a:r>
            <a:endParaRPr lang="en-US" altLang="zh-CN" dirty="0" smtClean="0"/>
          </a:p>
          <a:p>
            <a:r>
              <a:rPr lang="zh-CN" altLang="en-US" dirty="0" smtClean="0"/>
              <a:t>宿主机需要暴露在公网上</a:t>
            </a:r>
            <a:endParaRPr lang="en-US" altLang="zh-CN" dirty="0" smtClean="0"/>
          </a:p>
          <a:p>
            <a:r>
              <a:rPr lang="zh-CN" altLang="en-US" dirty="0" smtClean="0"/>
              <a:t>想把容器当 </a:t>
            </a:r>
            <a:r>
              <a:rPr lang="en-US" altLang="zh-CN" dirty="0" smtClean="0"/>
              <a:t>Linux </a:t>
            </a:r>
            <a:r>
              <a:rPr lang="zh-CN" altLang="en-US" dirty="0" smtClean="0"/>
              <a:t>系统使用</a:t>
            </a:r>
            <a:endParaRPr lang="en-US" altLang="zh-CN" dirty="0"/>
          </a:p>
        </p:txBody>
      </p:sp>
    </p:spTree>
    <p:extLst>
      <p:ext uri="{BB962C8B-B14F-4D97-AF65-F5344CB8AC3E}">
        <p14:creationId xmlns:p14="http://schemas.microsoft.com/office/powerpoint/2010/main" val="3213900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3108949"/>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1519802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总体结构</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58874"/>
            <a:ext cx="6005117" cy="4699126"/>
          </a:xfrm>
        </p:spPr>
      </p:pic>
      <p:sp>
        <p:nvSpPr>
          <p:cNvPr id="5" name="文本框 4"/>
          <p:cNvSpPr txBox="1"/>
          <p:nvPr/>
        </p:nvSpPr>
        <p:spPr>
          <a:xfrm>
            <a:off x="6843317" y="2409796"/>
            <a:ext cx="4397943" cy="1477328"/>
          </a:xfrm>
          <a:prstGeom prst="rect">
            <a:avLst/>
          </a:prstGeom>
          <a:noFill/>
        </p:spPr>
        <p:txBody>
          <a:bodyPr wrap="square" rtlCol="0">
            <a:spAutoFit/>
          </a:bodyPr>
          <a:lstStyle/>
          <a:p>
            <a:r>
              <a:rPr lang="en-US" altLang="zh-CN" dirty="0" smtClean="0"/>
              <a:t>Docker </a:t>
            </a:r>
            <a:r>
              <a:rPr lang="zh-CN" altLang="en-US" dirty="0" smtClean="0"/>
              <a:t>引擎是一个 </a:t>
            </a:r>
            <a:r>
              <a:rPr lang="en-US" altLang="zh-CN" dirty="0" smtClean="0"/>
              <a:t>C/S </a:t>
            </a:r>
            <a:r>
              <a:rPr lang="zh-CN" altLang="en-US" dirty="0" smtClean="0"/>
              <a:t>模式的应用。</a:t>
            </a:r>
            <a:endParaRPr lang="en-US" altLang="zh-CN" dirty="0" smtClean="0"/>
          </a:p>
          <a:p>
            <a:endParaRPr lang="en-US" altLang="zh-CN" dirty="0"/>
          </a:p>
          <a:p>
            <a:r>
              <a:rPr lang="zh-CN" altLang="en-US" dirty="0" smtClean="0"/>
              <a:t>由三部分组成：服务端的守护进程</a:t>
            </a:r>
            <a:r>
              <a:rPr lang="en-US" altLang="zh-CN" dirty="0" err="1" smtClean="0"/>
              <a:t>dockerd</a:t>
            </a:r>
            <a:r>
              <a:rPr lang="zh-CN" altLang="en-US" dirty="0" smtClean="0"/>
              <a:t>、与 </a:t>
            </a:r>
            <a:r>
              <a:rPr lang="en-US" altLang="zh-CN" dirty="0" err="1" smtClean="0"/>
              <a:t>dockerd</a:t>
            </a:r>
            <a:r>
              <a:rPr lang="en-US" altLang="zh-CN" dirty="0" smtClean="0"/>
              <a:t> </a:t>
            </a:r>
            <a:r>
              <a:rPr lang="zh-CN" altLang="en-US" dirty="0" smtClean="0"/>
              <a:t>交互的 </a:t>
            </a:r>
            <a:r>
              <a:rPr lang="en-US" altLang="zh-CN" dirty="0" smtClean="0"/>
              <a:t>REST API </a:t>
            </a:r>
            <a:r>
              <a:rPr lang="zh-CN" altLang="en-US" dirty="0" smtClean="0"/>
              <a:t>编程接口、</a:t>
            </a:r>
            <a:r>
              <a:rPr lang="en-US" altLang="zh-CN" dirty="0" smtClean="0"/>
              <a:t>CLI </a:t>
            </a:r>
            <a:r>
              <a:rPr lang="zh-CN" altLang="en-US" dirty="0" smtClean="0"/>
              <a:t>客户端接口 </a:t>
            </a:r>
            <a:r>
              <a:rPr lang="en-US" altLang="zh-CN" dirty="0" err="1" smtClean="0"/>
              <a:t>docker</a:t>
            </a:r>
            <a:r>
              <a:rPr lang="en-US" altLang="zh-CN" dirty="0" smtClean="0"/>
              <a:t> </a:t>
            </a:r>
            <a:r>
              <a:rPr lang="zh-CN" altLang="en-US" dirty="0" smtClean="0"/>
              <a:t>命令。</a:t>
            </a:r>
            <a:endParaRPr lang="en-US" altLang="zh-CN" dirty="0" smtClean="0"/>
          </a:p>
        </p:txBody>
      </p:sp>
    </p:spTree>
    <p:extLst>
      <p:ext uri="{BB962C8B-B14F-4D97-AF65-F5344CB8AC3E}">
        <p14:creationId xmlns:p14="http://schemas.microsoft.com/office/powerpoint/2010/main" val="3810028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a:t>架构</a:t>
            </a:r>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1992" y="1979630"/>
            <a:ext cx="8208015" cy="4351338"/>
          </a:xfrm>
        </p:spPr>
      </p:pic>
    </p:spTree>
    <p:extLst>
      <p:ext uri="{BB962C8B-B14F-4D97-AF65-F5344CB8AC3E}">
        <p14:creationId xmlns:p14="http://schemas.microsoft.com/office/powerpoint/2010/main" val="1039761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1359020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 </a:t>
            </a:r>
            <a:r>
              <a:rPr lang="zh-CN" altLang="en-US" dirty="0"/>
              <a:t>包括三个基本概念</a:t>
            </a:r>
          </a:p>
        </p:txBody>
      </p:sp>
      <p:sp>
        <p:nvSpPr>
          <p:cNvPr id="3" name="内容占位符 2"/>
          <p:cNvSpPr>
            <a:spLocks noGrp="1"/>
          </p:cNvSpPr>
          <p:nvPr>
            <p:ph idx="1"/>
          </p:nvPr>
        </p:nvSpPr>
        <p:spPr/>
        <p:txBody>
          <a:bodyPr/>
          <a:lstStyle/>
          <a:p>
            <a:r>
              <a:rPr lang="zh-CN" altLang="en-US" dirty="0"/>
              <a:t>镜像（</a:t>
            </a:r>
            <a:r>
              <a:rPr lang="en-US" altLang="zh-CN" dirty="0"/>
              <a:t>Image</a:t>
            </a:r>
            <a:r>
              <a:rPr lang="zh-CN" altLang="en-US" dirty="0"/>
              <a:t>） 容器（</a:t>
            </a:r>
            <a:r>
              <a:rPr lang="en-US" altLang="zh-CN" dirty="0"/>
              <a:t>Container</a:t>
            </a:r>
            <a:r>
              <a:rPr lang="zh-CN" altLang="en-US" dirty="0"/>
              <a:t>） 仓库（</a:t>
            </a:r>
            <a:r>
              <a:rPr lang="en-US" altLang="zh-CN" dirty="0"/>
              <a:t>Repository</a:t>
            </a:r>
            <a:r>
              <a:rPr lang="zh-CN" altLang="en-US" dirty="0"/>
              <a:t>） 理解了这三个概念，就理解了 </a:t>
            </a:r>
            <a:r>
              <a:rPr lang="en-US" altLang="zh-CN" dirty="0"/>
              <a:t>Docker </a:t>
            </a:r>
            <a:r>
              <a:rPr lang="zh-CN" altLang="en-US" dirty="0"/>
              <a:t>的整个生命周期</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405142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镜像 </a:t>
            </a:r>
            <a:r>
              <a:rPr lang="en-US" altLang="zh-CN" dirty="0" smtClean="0"/>
              <a:t>Image</a:t>
            </a:r>
            <a:endParaRPr lang="zh-CN" altLang="en-US" dirty="0"/>
          </a:p>
        </p:txBody>
      </p:sp>
      <p:sp>
        <p:nvSpPr>
          <p:cNvPr id="3" name="内容占位符 2"/>
          <p:cNvSpPr>
            <a:spLocks noGrp="1"/>
          </p:cNvSpPr>
          <p:nvPr>
            <p:ph idx="1"/>
          </p:nvPr>
        </p:nvSpPr>
        <p:spPr/>
        <p:txBody>
          <a:bodyPr/>
          <a:lstStyle/>
          <a:p>
            <a:r>
              <a:rPr lang="en-US" altLang="zh-CN" dirty="0"/>
              <a:t>Docker </a:t>
            </a:r>
            <a:r>
              <a:rPr lang="zh-CN" altLang="en-US" dirty="0"/>
              <a:t>镜像就是一个只读的模板。</a:t>
            </a:r>
          </a:p>
          <a:p>
            <a:r>
              <a:rPr lang="zh-CN" altLang="en-US" dirty="0"/>
              <a:t>例如：一个镜像可以包含一</a:t>
            </a:r>
            <a:r>
              <a:rPr lang="zh-CN" altLang="en-US" dirty="0" smtClean="0"/>
              <a:t>个 </a:t>
            </a:r>
            <a:r>
              <a:rPr lang="en-US" altLang="zh-CN" dirty="0" err="1"/>
              <a:t>ubuntu</a:t>
            </a:r>
            <a:r>
              <a:rPr lang="en-US" altLang="zh-CN" dirty="0"/>
              <a:t> </a:t>
            </a:r>
            <a:r>
              <a:rPr lang="zh-CN" altLang="en-US" dirty="0"/>
              <a:t>操作系统</a:t>
            </a:r>
            <a:r>
              <a:rPr lang="zh-CN" altLang="en-US" dirty="0" smtClean="0"/>
              <a:t>环境（非完整），</a:t>
            </a:r>
            <a:r>
              <a:rPr lang="zh-CN" altLang="en-US" dirty="0"/>
              <a:t>里面仅安装了 </a:t>
            </a:r>
            <a:r>
              <a:rPr lang="en-US" altLang="zh-CN" dirty="0"/>
              <a:t>Apache </a:t>
            </a:r>
            <a:r>
              <a:rPr lang="zh-CN" altLang="en-US" dirty="0"/>
              <a:t>或用户需要的其它应用程序。</a:t>
            </a:r>
          </a:p>
          <a:p>
            <a:r>
              <a:rPr lang="zh-CN" altLang="en-US" dirty="0"/>
              <a:t>镜像可以用来创建 </a:t>
            </a:r>
            <a:r>
              <a:rPr lang="en-US" altLang="zh-CN" dirty="0"/>
              <a:t>Docker </a:t>
            </a:r>
            <a:r>
              <a:rPr lang="zh-CN" altLang="en-US" dirty="0" smtClean="0"/>
              <a:t>容器，</a:t>
            </a:r>
            <a:r>
              <a:rPr lang="en-US" altLang="zh-CN" dirty="0" err="1" smtClean="0"/>
              <a:t>docker</a:t>
            </a:r>
            <a:r>
              <a:rPr lang="en-US" altLang="zh-CN" dirty="0" smtClean="0"/>
              <a:t> run</a:t>
            </a:r>
            <a:r>
              <a:rPr lang="zh-CN" altLang="en-US" dirty="0" smtClean="0"/>
              <a:t>。</a:t>
            </a:r>
            <a:endParaRPr lang="zh-CN" altLang="en-US" dirty="0"/>
          </a:p>
          <a:p>
            <a:r>
              <a:rPr lang="en-US" altLang="zh-CN" dirty="0"/>
              <a:t>Docker </a:t>
            </a:r>
            <a:r>
              <a:rPr lang="zh-CN" altLang="en-US" dirty="0"/>
              <a:t>提供了一个很简单的机制来创建镜像或者更新现有的镜像，用户甚至可以直接从其他人那里下载一个已经做好的镜像来直接</a:t>
            </a:r>
            <a:r>
              <a:rPr lang="zh-CN" altLang="en-US" dirty="0" smtClean="0"/>
              <a:t>使用，</a:t>
            </a:r>
            <a:r>
              <a:rPr lang="en-US" altLang="zh-CN" dirty="0" err="1" smtClean="0"/>
              <a:t>docker</a:t>
            </a:r>
            <a:r>
              <a:rPr lang="en-US" altLang="zh-CN" dirty="0" smtClean="0"/>
              <a:t> pull/push</a:t>
            </a:r>
            <a:r>
              <a:rPr lang="zh-CN" altLang="en-US" dirty="0" smtClean="0"/>
              <a:t>。</a:t>
            </a:r>
            <a:endParaRPr lang="en-US" altLang="zh-CN" dirty="0" smtClean="0"/>
          </a:p>
          <a:p>
            <a:r>
              <a:rPr lang="zh-CN" altLang="en-US" dirty="0" smtClean="0"/>
              <a:t>可以自定义和构建</a:t>
            </a:r>
            <a:r>
              <a:rPr lang="zh-CN" altLang="en-US" dirty="0" smtClean="0"/>
              <a:t>镜像，</a:t>
            </a:r>
            <a:r>
              <a:rPr lang="en-US" altLang="zh-CN" dirty="0"/>
              <a:t> </a:t>
            </a:r>
            <a:r>
              <a:rPr lang="en-US" altLang="zh-CN" dirty="0" err="1" smtClean="0"/>
              <a:t>Dockerfile</a:t>
            </a:r>
            <a:r>
              <a:rPr lang="zh-CN" altLang="en-US" dirty="0" smtClean="0"/>
              <a:t>，</a:t>
            </a:r>
            <a:r>
              <a:rPr lang="en-US" altLang="zh-CN" dirty="0" err="1" smtClean="0"/>
              <a:t>docker</a:t>
            </a:r>
            <a:r>
              <a:rPr lang="en-US" altLang="zh-CN" dirty="0" smtClean="0"/>
              <a:t> build</a:t>
            </a:r>
            <a:r>
              <a:rPr lang="zh-CN" altLang="en-US" dirty="0" smtClean="0"/>
              <a:t>。</a:t>
            </a:r>
            <a:endParaRPr lang="zh-CN" altLang="en-US" dirty="0"/>
          </a:p>
        </p:txBody>
      </p:sp>
    </p:spTree>
    <p:extLst>
      <p:ext uri="{BB962C8B-B14F-4D97-AF65-F5344CB8AC3E}">
        <p14:creationId xmlns:p14="http://schemas.microsoft.com/office/powerpoint/2010/main" val="2333912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容器 </a:t>
            </a:r>
            <a:r>
              <a:rPr lang="en-US" altLang="zh-CN" dirty="0" smtClean="0"/>
              <a:t>Container</a:t>
            </a:r>
            <a:endParaRPr lang="zh-CN" altLang="en-US" dirty="0"/>
          </a:p>
        </p:txBody>
      </p:sp>
      <p:sp>
        <p:nvSpPr>
          <p:cNvPr id="3" name="内容占位符 2"/>
          <p:cNvSpPr>
            <a:spLocks noGrp="1"/>
          </p:cNvSpPr>
          <p:nvPr>
            <p:ph idx="1"/>
          </p:nvPr>
        </p:nvSpPr>
        <p:spPr/>
        <p:txBody>
          <a:bodyPr/>
          <a:lstStyle/>
          <a:p>
            <a:r>
              <a:rPr lang="en-US" altLang="zh-CN" dirty="0"/>
              <a:t>Docker </a:t>
            </a:r>
            <a:r>
              <a:rPr lang="zh-CN" altLang="en-US" dirty="0"/>
              <a:t>利用容器来运行</a:t>
            </a:r>
            <a:r>
              <a:rPr lang="zh-CN" altLang="en-US" dirty="0" smtClean="0"/>
              <a:t>应用。</a:t>
            </a:r>
            <a:endParaRPr lang="zh-CN" altLang="en-US" dirty="0"/>
          </a:p>
          <a:p>
            <a:r>
              <a:rPr lang="zh-CN" altLang="en-US" dirty="0"/>
              <a:t>容器是从镜像创建的运行实例。它可以被启动、开始、停止、删除。每个容器都是相互隔离的、保证安全的</a:t>
            </a:r>
            <a:r>
              <a:rPr lang="zh-CN" altLang="en-US" dirty="0" smtClean="0"/>
              <a:t>平台</a:t>
            </a:r>
            <a:r>
              <a:rPr lang="zh-CN" altLang="en-US" dirty="0"/>
              <a:t>，</a:t>
            </a:r>
            <a:r>
              <a:rPr lang="en-US" altLang="zh-CN" dirty="0" err="1"/>
              <a:t>docker</a:t>
            </a:r>
            <a:r>
              <a:rPr lang="en-US" altLang="zh-CN" dirty="0"/>
              <a:t> </a:t>
            </a:r>
            <a:r>
              <a:rPr lang="en-US" altLang="zh-CN" dirty="0" err="1" smtClean="0"/>
              <a:t>ps</a:t>
            </a:r>
            <a:r>
              <a:rPr lang="en-US" altLang="zh-CN" dirty="0" smtClean="0"/>
              <a:t>/start/stop/exec/inspect/remove</a:t>
            </a:r>
            <a:r>
              <a:rPr lang="zh-CN" altLang="en-US" dirty="0" smtClean="0"/>
              <a:t>。</a:t>
            </a:r>
            <a:endParaRPr lang="zh-CN" altLang="en-US" dirty="0"/>
          </a:p>
          <a:p>
            <a:r>
              <a:rPr lang="zh-CN" altLang="en-US" dirty="0"/>
              <a:t>可以把容器看做是一个简易版的 </a:t>
            </a:r>
            <a:r>
              <a:rPr lang="en-US" altLang="zh-CN" dirty="0"/>
              <a:t>Linux </a:t>
            </a:r>
            <a:r>
              <a:rPr lang="zh-CN" altLang="en-US" dirty="0"/>
              <a:t>环境（包括</a:t>
            </a:r>
            <a:r>
              <a:rPr lang="en-US" altLang="zh-CN" dirty="0"/>
              <a:t>root</a:t>
            </a:r>
            <a:r>
              <a:rPr lang="zh-CN" altLang="en-US" dirty="0"/>
              <a:t>用户权限、进程空间、用户空间和网络空间等）和运行在其中的应用程序。</a:t>
            </a:r>
          </a:p>
          <a:p>
            <a:r>
              <a:rPr lang="zh-CN" altLang="en-US" dirty="0"/>
              <a:t>*注：镜像是只读的，容器在启动的时候创建一层可写层作为最上层。</a:t>
            </a:r>
          </a:p>
        </p:txBody>
      </p:sp>
    </p:spTree>
    <p:extLst>
      <p:ext uri="{BB962C8B-B14F-4D97-AF65-F5344CB8AC3E}">
        <p14:creationId xmlns:p14="http://schemas.microsoft.com/office/powerpoint/2010/main" val="885858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a:t>
            </a:r>
            <a:r>
              <a:rPr lang="zh-CN" altLang="en-US" dirty="0"/>
              <a:t>仓库</a:t>
            </a:r>
          </a:p>
        </p:txBody>
      </p:sp>
      <p:sp>
        <p:nvSpPr>
          <p:cNvPr id="3" name="内容占位符 2"/>
          <p:cNvSpPr>
            <a:spLocks noGrp="1"/>
          </p:cNvSpPr>
          <p:nvPr>
            <p:ph idx="1"/>
          </p:nvPr>
        </p:nvSpPr>
        <p:spPr>
          <a:xfrm>
            <a:off x="295175" y="1501541"/>
            <a:ext cx="11896825" cy="5356459"/>
          </a:xfrm>
        </p:spPr>
        <p:txBody>
          <a:bodyPr>
            <a:normAutofit lnSpcReduction="10000"/>
          </a:bodyPr>
          <a:lstStyle/>
          <a:p>
            <a:r>
              <a:rPr lang="zh-CN" altLang="en-US" dirty="0"/>
              <a:t>仓库是集中存放镜像文件的场所。有时候会把仓库和仓库注册服务器（</a:t>
            </a:r>
            <a:r>
              <a:rPr lang="en-US" altLang="zh-CN" dirty="0"/>
              <a:t>Registry</a:t>
            </a:r>
            <a:r>
              <a:rPr lang="zh-CN" altLang="en-US" dirty="0"/>
              <a:t>）混为一谈，并不严格区分。实际上，仓库注册服务器上往往存放着多个仓库，每个仓库中又包含了多个镜像，每个镜像有不同的标签（</a:t>
            </a:r>
            <a:r>
              <a:rPr lang="en-US" altLang="zh-CN" dirty="0"/>
              <a:t>tag</a:t>
            </a:r>
            <a:r>
              <a:rPr lang="zh-CN" altLang="en-US" dirty="0"/>
              <a:t>）。</a:t>
            </a:r>
          </a:p>
          <a:p>
            <a:r>
              <a:rPr lang="zh-CN" altLang="en-US" dirty="0"/>
              <a:t>仓库分为公开仓库（</a:t>
            </a:r>
            <a:r>
              <a:rPr lang="en-US" altLang="zh-CN" dirty="0"/>
              <a:t>Public</a:t>
            </a:r>
            <a:r>
              <a:rPr lang="zh-CN" altLang="en-US" dirty="0"/>
              <a:t>）和私有仓库（</a:t>
            </a:r>
            <a:r>
              <a:rPr lang="en-US" altLang="zh-CN" dirty="0"/>
              <a:t>Private</a:t>
            </a:r>
            <a:r>
              <a:rPr lang="zh-CN" altLang="en-US" dirty="0"/>
              <a:t>）两种形式。</a:t>
            </a:r>
          </a:p>
          <a:p>
            <a:r>
              <a:rPr lang="zh-CN" altLang="en-US" dirty="0"/>
              <a:t>最大的公开仓库是 </a:t>
            </a:r>
            <a:r>
              <a:rPr lang="en-US" altLang="zh-CN" dirty="0"/>
              <a:t>Docker Hub</a:t>
            </a:r>
            <a:r>
              <a:rPr lang="zh-CN" altLang="en-US" dirty="0"/>
              <a:t>，存放了数量庞大的镜像供用户下载。 国内的公开仓库包括 </a:t>
            </a:r>
            <a:r>
              <a:rPr lang="en-US" altLang="zh-CN" dirty="0"/>
              <a:t>Docker Pool </a:t>
            </a:r>
            <a:r>
              <a:rPr lang="zh-CN" altLang="en-US" dirty="0"/>
              <a:t>等，可以提供大陆用户更稳定快速的访问。</a:t>
            </a:r>
          </a:p>
          <a:p>
            <a:r>
              <a:rPr lang="zh-CN" altLang="en-US" dirty="0"/>
              <a:t>当然，用户也可以在本地网络内创建一个私有仓库。</a:t>
            </a:r>
          </a:p>
          <a:p>
            <a:r>
              <a:rPr lang="zh-CN" altLang="en-US" dirty="0"/>
              <a:t>当用户创建了自己的镜像之后就可以使用 </a:t>
            </a:r>
            <a:r>
              <a:rPr lang="en-US" altLang="zh-CN" dirty="0"/>
              <a:t>push </a:t>
            </a:r>
            <a:r>
              <a:rPr lang="zh-CN" altLang="en-US" dirty="0"/>
              <a:t>命令将它上传到公有或者私有仓库，这样下次在另外一台机器上使用这个镜像时候，只需要从仓库上 </a:t>
            </a:r>
            <a:r>
              <a:rPr lang="en-US" altLang="zh-CN" dirty="0"/>
              <a:t>pull </a:t>
            </a:r>
            <a:r>
              <a:rPr lang="zh-CN" altLang="en-US" dirty="0"/>
              <a:t>下来就可以了。</a:t>
            </a:r>
          </a:p>
          <a:p>
            <a:r>
              <a:rPr lang="zh-CN" altLang="en-US" dirty="0"/>
              <a:t>*注：</a:t>
            </a:r>
            <a:r>
              <a:rPr lang="en-US" altLang="zh-CN" dirty="0"/>
              <a:t>Docker </a:t>
            </a:r>
            <a:r>
              <a:rPr lang="zh-CN" altLang="en-US" dirty="0"/>
              <a:t>仓库的概念跟 </a:t>
            </a:r>
            <a:r>
              <a:rPr lang="en-US" altLang="zh-CN" dirty="0" err="1"/>
              <a:t>Git</a:t>
            </a:r>
            <a:r>
              <a:rPr lang="en-US" altLang="zh-CN" dirty="0"/>
              <a:t> </a:t>
            </a:r>
            <a:r>
              <a:rPr lang="zh-CN" altLang="en-US" dirty="0"/>
              <a:t>类似，注册服务器可以理解为 </a:t>
            </a:r>
            <a:r>
              <a:rPr lang="en-US" altLang="zh-CN" dirty="0"/>
              <a:t>GitHub </a:t>
            </a:r>
            <a:r>
              <a:rPr lang="zh-CN" altLang="en-US" dirty="0"/>
              <a:t>这样的托管服务。</a:t>
            </a:r>
          </a:p>
          <a:p>
            <a:endParaRPr lang="zh-CN" altLang="en-US" dirty="0"/>
          </a:p>
        </p:txBody>
      </p:sp>
    </p:spTree>
    <p:extLst>
      <p:ext uri="{BB962C8B-B14F-4D97-AF65-F5344CB8AC3E}">
        <p14:creationId xmlns:p14="http://schemas.microsoft.com/office/powerpoint/2010/main" val="3514438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3628711"/>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946645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Docker</a:t>
            </a:r>
            <a:r>
              <a:rPr lang="zh-CN" altLang="en-US" dirty="0"/>
              <a:t>的主要目标是“</a:t>
            </a:r>
            <a:r>
              <a:rPr lang="en-US" altLang="zh-CN" dirty="0"/>
              <a:t>Build, Ship and Run Any App, Anywhere”</a:t>
            </a:r>
            <a:r>
              <a:rPr lang="zh-CN" altLang="en-US" dirty="0"/>
              <a:t>，即通过对应用组件的封装（</a:t>
            </a:r>
            <a:r>
              <a:rPr lang="en-US" altLang="zh-CN" dirty="0"/>
              <a:t>Packaging</a:t>
            </a:r>
            <a:r>
              <a:rPr lang="zh-CN" altLang="en-US" dirty="0"/>
              <a:t>）、分发（</a:t>
            </a:r>
            <a:r>
              <a:rPr lang="en-US" altLang="zh-CN" dirty="0"/>
              <a:t>Distribution</a:t>
            </a:r>
            <a:r>
              <a:rPr lang="zh-CN" altLang="en-US" dirty="0"/>
              <a:t>）、部署（</a:t>
            </a:r>
            <a:r>
              <a:rPr lang="en-US" altLang="zh-CN" dirty="0"/>
              <a:t>Deployment</a:t>
            </a:r>
            <a:r>
              <a:rPr lang="zh-CN" altLang="en-US" dirty="0"/>
              <a:t>）、运行（</a:t>
            </a:r>
            <a:r>
              <a:rPr lang="en-US" altLang="zh-CN" dirty="0"/>
              <a:t>Runtime</a:t>
            </a:r>
            <a:r>
              <a:rPr lang="zh-CN" altLang="en-US" dirty="0"/>
              <a:t>）等生命周期的管理，达到应用组件级别的“一次封装，到处运行”。这里的应用组件，既可以是一个</a:t>
            </a:r>
            <a:r>
              <a:rPr lang="en-US" altLang="zh-CN" dirty="0"/>
              <a:t>Web</a:t>
            </a:r>
            <a:r>
              <a:rPr lang="zh-CN" altLang="en-US" dirty="0"/>
              <a:t>应用，也可以是一套数据库服务，甚至是一个操作系统或编译器</a:t>
            </a:r>
            <a:r>
              <a:rPr lang="zh-CN" altLang="en-US" dirty="0" smtClean="0"/>
              <a:t>。</a:t>
            </a:r>
            <a:endParaRPr lang="en-US" altLang="zh-CN" dirty="0" smtClean="0"/>
          </a:p>
          <a:p>
            <a:endParaRPr lang="en-US" altLang="zh-CN" dirty="0"/>
          </a:p>
          <a:p>
            <a:r>
              <a:rPr lang="en-US" altLang="zh-CN" dirty="0"/>
              <a:t>Docker</a:t>
            </a:r>
            <a:r>
              <a:rPr lang="zh-CN" altLang="en-US" dirty="0"/>
              <a:t>的优点在于可以简化</a:t>
            </a:r>
            <a:r>
              <a:rPr lang="en-US" altLang="zh-CN" dirty="0"/>
              <a:t>CI(</a:t>
            </a:r>
            <a:r>
              <a:rPr lang="zh-CN" altLang="en-US" dirty="0"/>
              <a:t>持续集成</a:t>
            </a:r>
            <a:r>
              <a:rPr lang="en-US" altLang="zh-CN" dirty="0"/>
              <a:t>)</a:t>
            </a:r>
            <a:r>
              <a:rPr lang="zh-CN" altLang="en-US" dirty="0"/>
              <a:t>和</a:t>
            </a:r>
            <a:r>
              <a:rPr lang="en-US" altLang="zh-CN" dirty="0"/>
              <a:t>CD(</a:t>
            </a:r>
            <a:r>
              <a:rPr lang="zh-CN" altLang="en-US" dirty="0"/>
              <a:t>持续交付</a:t>
            </a:r>
            <a:r>
              <a:rPr lang="en-US" altLang="zh-CN" dirty="0"/>
              <a:t>)</a:t>
            </a:r>
            <a:r>
              <a:rPr lang="zh-CN" altLang="en-US" dirty="0"/>
              <a:t>的构建流程，让开发者集中精力在应用开发上，开发同时负责运维工作和测并行工作，由开发驱动并负责整个开、测试、发布和运维的一体化工作</a:t>
            </a:r>
            <a:r>
              <a:rPr lang="zh-CN" altLang="en-US" dirty="0" smtClean="0"/>
              <a:t>。</a:t>
            </a:r>
            <a:endParaRPr lang="en-US" altLang="zh-CN" dirty="0" smtClean="0"/>
          </a:p>
          <a:p>
            <a:endParaRPr lang="en-US" altLang="zh-CN" dirty="0"/>
          </a:p>
          <a:p>
            <a:r>
              <a:rPr lang="zh-CN" altLang="en-US" dirty="0" smtClean="0"/>
              <a:t>配合 </a:t>
            </a:r>
            <a:r>
              <a:rPr lang="en-US" altLang="zh-CN" dirty="0" smtClean="0"/>
              <a:t>Jenkins </a:t>
            </a:r>
            <a:r>
              <a:rPr lang="zh-CN" altLang="en-US" dirty="0" smtClean="0"/>
              <a:t>等持续集成工具</a:t>
            </a:r>
            <a:endParaRPr lang="zh-CN" altLang="en-US" dirty="0"/>
          </a:p>
        </p:txBody>
      </p:sp>
    </p:spTree>
    <p:extLst>
      <p:ext uri="{BB962C8B-B14F-4D97-AF65-F5344CB8AC3E}">
        <p14:creationId xmlns:p14="http://schemas.microsoft.com/office/powerpoint/2010/main" val="14801177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实践</a:t>
            </a:r>
            <a:r>
              <a:rPr lang="en-US" altLang="zh-CN" dirty="0" smtClean="0"/>
              <a:t>—</a:t>
            </a:r>
            <a:r>
              <a:rPr lang="zh-CN" altLang="en-US" dirty="0" smtClean="0"/>
              <a:t>开发</a:t>
            </a:r>
            <a:endParaRPr lang="zh-CN" altLang="en-US" dirty="0"/>
          </a:p>
        </p:txBody>
      </p:sp>
      <p:sp>
        <p:nvSpPr>
          <p:cNvPr id="3" name="内容占位符 2"/>
          <p:cNvSpPr>
            <a:spLocks noGrp="1"/>
          </p:cNvSpPr>
          <p:nvPr>
            <p:ph idx="1"/>
          </p:nvPr>
        </p:nvSpPr>
        <p:spPr/>
        <p:txBody>
          <a:bodyPr>
            <a:normAutofit/>
          </a:bodyPr>
          <a:lstStyle/>
          <a:p>
            <a:r>
              <a:rPr lang="zh-CN" altLang="en-US" dirty="0"/>
              <a:t>接到项目，首先我们要分析项目的特性，确立项目的难度、开发周期、开发成本和项目风险，</a:t>
            </a:r>
            <a:r>
              <a:rPr lang="zh-CN" altLang="en-US" dirty="0" smtClean="0"/>
              <a:t>然后设计</a:t>
            </a:r>
            <a:r>
              <a:rPr lang="zh-CN" altLang="en-US" dirty="0"/>
              <a:t>基镜像和应用镜像</a:t>
            </a:r>
            <a:r>
              <a:rPr lang="zh-CN" altLang="en-US" dirty="0" smtClean="0"/>
              <a:t>，分发</a:t>
            </a:r>
            <a:r>
              <a:rPr lang="zh-CN" altLang="en-US" dirty="0"/>
              <a:t>基础镜像和应用镜像给开发成员</a:t>
            </a:r>
            <a:r>
              <a:rPr lang="zh-CN" altLang="en-US" dirty="0" smtClean="0"/>
              <a:t>。</a:t>
            </a:r>
            <a:endParaRPr lang="en-US" altLang="zh-CN" dirty="0" smtClean="0"/>
          </a:p>
          <a:p>
            <a:r>
              <a:rPr lang="en-US" altLang="zh-CN" dirty="0" smtClean="0"/>
              <a:t>1</a:t>
            </a:r>
            <a:r>
              <a:rPr lang="zh-CN" altLang="en-US" dirty="0" smtClean="0"/>
              <a:t>、拉</a:t>
            </a:r>
            <a:r>
              <a:rPr lang="zh-CN" altLang="en-US" dirty="0"/>
              <a:t>取基础</a:t>
            </a:r>
            <a:r>
              <a:rPr lang="zh-CN" altLang="en-US" dirty="0" smtClean="0"/>
              <a:t>镜像</a:t>
            </a:r>
            <a:endParaRPr lang="en-US" altLang="zh-CN" dirty="0" smtClean="0"/>
          </a:p>
          <a:p>
            <a:r>
              <a:rPr lang="en-US" altLang="zh-CN" dirty="0" smtClean="0"/>
              <a:t>2</a:t>
            </a:r>
            <a:r>
              <a:rPr lang="zh-CN" altLang="en-US" dirty="0" smtClean="0"/>
              <a:t>、</a:t>
            </a:r>
            <a:r>
              <a:rPr lang="zh-CN" altLang="en-US" dirty="0"/>
              <a:t>重建基础</a:t>
            </a:r>
            <a:r>
              <a:rPr lang="zh-CN" altLang="en-US" dirty="0" smtClean="0"/>
              <a:t>镜像，推上私有仓库</a:t>
            </a:r>
            <a:endParaRPr lang="zh-CN" altLang="en-US" dirty="0"/>
          </a:p>
          <a:p>
            <a:r>
              <a:rPr lang="en-US" altLang="zh-CN" dirty="0" smtClean="0"/>
              <a:t>3</a:t>
            </a:r>
            <a:r>
              <a:rPr lang="zh-CN" altLang="en-US" dirty="0" smtClean="0"/>
              <a:t>、</a:t>
            </a:r>
            <a:r>
              <a:rPr lang="zh-CN" altLang="en-US" dirty="0"/>
              <a:t>准备代码</a:t>
            </a:r>
            <a:r>
              <a:rPr lang="zh-CN" altLang="en-US" dirty="0" smtClean="0"/>
              <a:t>仓库 </a:t>
            </a:r>
            <a:r>
              <a:rPr lang="en-US" altLang="zh-CN" dirty="0" smtClean="0"/>
              <a:t>SVN/GIT</a:t>
            </a:r>
          </a:p>
          <a:p>
            <a:r>
              <a:rPr lang="en-US" altLang="zh-CN" dirty="0" smtClean="0"/>
              <a:t>4</a:t>
            </a:r>
            <a:r>
              <a:rPr lang="zh-CN" altLang="en-US" dirty="0" smtClean="0"/>
              <a:t>、</a:t>
            </a:r>
            <a:r>
              <a:rPr lang="zh-CN" altLang="en-US" dirty="0"/>
              <a:t>编排开发</a:t>
            </a:r>
            <a:r>
              <a:rPr lang="zh-CN" altLang="en-US" dirty="0" smtClean="0"/>
              <a:t>环境 </a:t>
            </a:r>
            <a:r>
              <a:rPr lang="en-US" altLang="zh-CN" dirty="0" err="1" smtClean="0"/>
              <a:t>docker</a:t>
            </a:r>
            <a:r>
              <a:rPr lang="en-US" altLang="zh-CN" dirty="0" smtClean="0"/>
              <a:t>-compose</a:t>
            </a:r>
          </a:p>
          <a:p>
            <a:r>
              <a:rPr lang="en-US" altLang="zh-CN" dirty="0" smtClean="0"/>
              <a:t>5</a:t>
            </a:r>
            <a:r>
              <a:rPr lang="zh-CN" altLang="en-US" dirty="0"/>
              <a:t>、拉取基础镜像和基准</a:t>
            </a:r>
            <a:r>
              <a:rPr lang="zh-CN" altLang="en-US" dirty="0" smtClean="0"/>
              <a:t>代码</a:t>
            </a:r>
            <a:endParaRPr lang="en-US" altLang="zh-CN" dirty="0"/>
          </a:p>
          <a:p>
            <a:r>
              <a:rPr lang="en-US" altLang="zh-CN" dirty="0" smtClean="0"/>
              <a:t>6</a:t>
            </a:r>
            <a:r>
              <a:rPr lang="zh-CN" altLang="en-US" dirty="0" smtClean="0"/>
              <a:t>、开始开发</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550424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实践</a:t>
            </a:r>
            <a:r>
              <a:rPr lang="en-US" altLang="zh-CN" dirty="0" smtClean="0"/>
              <a:t>—</a:t>
            </a:r>
            <a:r>
              <a:rPr lang="zh-CN" altLang="en-US" dirty="0"/>
              <a:t>测试</a:t>
            </a:r>
          </a:p>
        </p:txBody>
      </p:sp>
      <p:sp>
        <p:nvSpPr>
          <p:cNvPr id="3" name="内容占位符 2"/>
          <p:cNvSpPr>
            <a:spLocks noGrp="1"/>
          </p:cNvSpPr>
          <p:nvPr>
            <p:ph idx="1"/>
          </p:nvPr>
        </p:nvSpPr>
        <p:spPr/>
        <p:txBody>
          <a:bodyPr>
            <a:normAutofit/>
          </a:bodyPr>
          <a:lstStyle/>
          <a:p>
            <a:r>
              <a:rPr lang="zh-CN" altLang="en-US" dirty="0" smtClean="0"/>
              <a:t>从开发部门提出转测试</a:t>
            </a:r>
            <a:r>
              <a:rPr lang="zh-CN" altLang="en-US" dirty="0" smtClean="0"/>
              <a:t>或者</a:t>
            </a:r>
            <a:r>
              <a:rPr lang="zh-CN" altLang="en-US" dirty="0"/>
              <a:t>触发</a:t>
            </a:r>
            <a:r>
              <a:rPr lang="zh-CN" altLang="en-US" dirty="0" smtClean="0"/>
              <a:t> </a:t>
            </a:r>
            <a:r>
              <a:rPr lang="en-US" altLang="zh-CN" dirty="0" smtClean="0"/>
              <a:t>QA </a:t>
            </a:r>
            <a:r>
              <a:rPr lang="zh-CN" altLang="en-US" dirty="0" smtClean="0"/>
              <a:t>开始进入测试阶段。</a:t>
            </a:r>
            <a:endParaRPr lang="en-US" altLang="zh-CN" dirty="0" smtClean="0"/>
          </a:p>
          <a:p>
            <a:r>
              <a:rPr lang="en-US" altLang="zh-CN" dirty="0" smtClean="0"/>
              <a:t>1</a:t>
            </a:r>
            <a:r>
              <a:rPr lang="zh-CN" altLang="en-US" dirty="0" smtClean="0"/>
              <a:t>、一般从开发移交过来的是转测说明文档、</a:t>
            </a:r>
            <a:r>
              <a:rPr lang="en-US" altLang="zh-CN" dirty="0" smtClean="0"/>
              <a:t>SVN/GIT </a:t>
            </a:r>
            <a:r>
              <a:rPr lang="zh-CN" altLang="en-US" dirty="0" smtClean="0"/>
              <a:t>地址（包含所有 </a:t>
            </a:r>
            <a:r>
              <a:rPr lang="en-US" altLang="zh-CN" dirty="0" err="1" smtClean="0"/>
              <a:t>Dockerfile</a:t>
            </a:r>
            <a:r>
              <a:rPr lang="zh-CN" altLang="en-US" dirty="0"/>
              <a:t> </a:t>
            </a:r>
            <a:r>
              <a:rPr lang="zh-CN" altLang="en-US" dirty="0" smtClean="0"/>
              <a:t>和源码）</a:t>
            </a:r>
            <a:endParaRPr lang="en-US" altLang="zh-CN" dirty="0" smtClean="0"/>
          </a:p>
          <a:p>
            <a:r>
              <a:rPr lang="en-US" altLang="zh-CN" dirty="0" smtClean="0"/>
              <a:t>2</a:t>
            </a:r>
            <a:r>
              <a:rPr lang="zh-CN" altLang="en-US" dirty="0" smtClean="0"/>
              <a:t>、测试人员根据说明文档编译测试版本的镜像，注入测试环境变量，推上私有仓库</a:t>
            </a:r>
            <a:endParaRPr lang="en-US" altLang="zh-CN" dirty="0" smtClean="0"/>
          </a:p>
          <a:p>
            <a:r>
              <a:rPr lang="en-US" altLang="zh-CN" dirty="0" smtClean="0"/>
              <a:t>3</a:t>
            </a:r>
            <a:r>
              <a:rPr lang="zh-CN" altLang="en-US" dirty="0" smtClean="0"/>
              <a:t>、开始测试，回归</a:t>
            </a:r>
            <a:endParaRPr lang="zh-CN" altLang="en-US" dirty="0"/>
          </a:p>
          <a:p>
            <a:endParaRPr lang="zh-CN" altLang="en-US" dirty="0"/>
          </a:p>
        </p:txBody>
      </p:sp>
    </p:spTree>
    <p:extLst>
      <p:ext uri="{BB962C8B-B14F-4D97-AF65-F5344CB8AC3E}">
        <p14:creationId xmlns:p14="http://schemas.microsoft.com/office/powerpoint/2010/main" val="3539297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实践</a:t>
            </a:r>
            <a:r>
              <a:rPr lang="en-US" altLang="zh-CN" dirty="0" smtClean="0"/>
              <a:t>—</a:t>
            </a:r>
            <a:r>
              <a:rPr lang="zh-CN" altLang="en-US" dirty="0"/>
              <a:t>发布</a:t>
            </a:r>
          </a:p>
        </p:txBody>
      </p:sp>
      <p:sp>
        <p:nvSpPr>
          <p:cNvPr id="3" name="内容占位符 2"/>
          <p:cNvSpPr>
            <a:spLocks noGrp="1"/>
          </p:cNvSpPr>
          <p:nvPr>
            <p:ph idx="1"/>
          </p:nvPr>
        </p:nvSpPr>
        <p:spPr/>
        <p:txBody>
          <a:bodyPr>
            <a:normAutofit/>
          </a:bodyPr>
          <a:lstStyle/>
          <a:p>
            <a:r>
              <a:rPr lang="zh-CN" altLang="en-US" dirty="0" smtClean="0"/>
              <a:t>从测试部门提出发布开始进入发布阶段。</a:t>
            </a:r>
            <a:endParaRPr lang="en-US" altLang="zh-CN" dirty="0" smtClean="0"/>
          </a:p>
          <a:p>
            <a:r>
              <a:rPr lang="en-US" altLang="zh-CN" dirty="0" smtClean="0"/>
              <a:t>1</a:t>
            </a:r>
            <a:r>
              <a:rPr lang="zh-CN" altLang="en-US" dirty="0" smtClean="0"/>
              <a:t>、测试部门移交最终测试报告</a:t>
            </a:r>
            <a:endParaRPr lang="en-US" altLang="zh-CN" dirty="0" smtClean="0"/>
          </a:p>
          <a:p>
            <a:r>
              <a:rPr lang="en-US" altLang="zh-CN" dirty="0" smtClean="0"/>
              <a:t>2</a:t>
            </a:r>
            <a:r>
              <a:rPr lang="zh-CN" altLang="en-US" dirty="0" smtClean="0"/>
              <a:t>、部署人员构建生产镜像，注入生产环境变量，推上自由仓库中心</a:t>
            </a:r>
            <a:endParaRPr lang="en-US" altLang="zh-CN" dirty="0" smtClean="0"/>
          </a:p>
          <a:p>
            <a:r>
              <a:rPr lang="en-US" altLang="zh-CN" dirty="0" smtClean="0"/>
              <a:t>3</a:t>
            </a:r>
            <a:r>
              <a:rPr lang="zh-CN" altLang="en-US" dirty="0" smtClean="0"/>
              <a:t>、发布、灰度发布、滚动升级、回滚</a:t>
            </a:r>
            <a:endParaRPr lang="zh-CN" altLang="en-US" dirty="0"/>
          </a:p>
        </p:txBody>
      </p:sp>
    </p:spTree>
    <p:extLst>
      <p:ext uri="{BB962C8B-B14F-4D97-AF65-F5344CB8AC3E}">
        <p14:creationId xmlns:p14="http://schemas.microsoft.com/office/powerpoint/2010/main" val="997200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4119596"/>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2798041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1068404"/>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2925287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Docker </a:t>
            </a:r>
            <a:r>
              <a:rPr lang="zh-CN" altLang="en-US" dirty="0" smtClean="0"/>
              <a:t>集群化和编排</a:t>
            </a:r>
            <a:endParaRPr lang="zh-CN" altLang="en-US" dirty="0"/>
          </a:p>
        </p:txBody>
      </p:sp>
      <p:sp>
        <p:nvSpPr>
          <p:cNvPr id="3" name="内容占位符 2"/>
          <p:cNvSpPr>
            <a:spLocks noGrp="1"/>
          </p:cNvSpPr>
          <p:nvPr>
            <p:ph idx="1"/>
          </p:nvPr>
        </p:nvSpPr>
        <p:spPr/>
        <p:txBody>
          <a:bodyPr/>
          <a:lstStyle/>
          <a:p>
            <a:r>
              <a:rPr lang="en-US" altLang="zh-CN" dirty="0" smtClean="0"/>
              <a:t>Docker</a:t>
            </a:r>
            <a:r>
              <a:rPr lang="zh-CN" altLang="en-US" dirty="0"/>
              <a:t>集群化和编排</a:t>
            </a:r>
            <a:r>
              <a:rPr lang="zh-CN" altLang="en-US" dirty="0" smtClean="0"/>
              <a:t>方案选择</a:t>
            </a:r>
            <a:endParaRPr lang="en-US" altLang="zh-CN" dirty="0" smtClean="0"/>
          </a:p>
          <a:p>
            <a:endParaRPr lang="en-US" altLang="zh-CN" dirty="0" smtClean="0"/>
          </a:p>
          <a:p>
            <a:r>
              <a:rPr lang="en-US" altLang="zh-CN" dirty="0" smtClean="0"/>
              <a:t>1</a:t>
            </a:r>
            <a:r>
              <a:rPr lang="zh-CN" altLang="en-US" dirty="0" smtClean="0"/>
              <a:t>、</a:t>
            </a:r>
            <a:r>
              <a:rPr lang="en-US" altLang="zh-CN" dirty="0" smtClean="0"/>
              <a:t>Docker Swarm</a:t>
            </a:r>
          </a:p>
          <a:p>
            <a:r>
              <a:rPr lang="en-US" altLang="zh-CN" dirty="0" smtClean="0"/>
              <a:t>2</a:t>
            </a:r>
            <a:r>
              <a:rPr lang="zh-CN" altLang="en-US" dirty="0" smtClean="0"/>
              <a:t>、</a:t>
            </a:r>
            <a:r>
              <a:rPr lang="en-US" altLang="zh-CN" dirty="0" smtClean="0"/>
              <a:t>Apache </a:t>
            </a:r>
            <a:r>
              <a:rPr lang="en-US" altLang="zh-CN" dirty="0" err="1" smtClean="0"/>
              <a:t>Mesos</a:t>
            </a:r>
            <a:endParaRPr lang="en-US" altLang="zh-CN" dirty="0" smtClean="0"/>
          </a:p>
          <a:p>
            <a:r>
              <a:rPr lang="en-US" altLang="zh-CN" dirty="0" smtClean="0"/>
              <a:t>3</a:t>
            </a:r>
            <a:r>
              <a:rPr lang="zh-CN" altLang="en-US" dirty="0" smtClean="0"/>
              <a:t>、</a:t>
            </a:r>
            <a:r>
              <a:rPr lang="en-US" altLang="zh-CN" dirty="0" smtClean="0"/>
              <a:t>Google Kubernetes</a:t>
            </a:r>
          </a:p>
          <a:p>
            <a:endParaRPr lang="en-US" altLang="zh-CN" dirty="0"/>
          </a:p>
          <a:p>
            <a:r>
              <a:rPr lang="zh-CN" altLang="en-US" dirty="0" smtClean="0"/>
              <a:t>后面选择 </a:t>
            </a:r>
            <a:r>
              <a:rPr lang="en-US" altLang="zh-CN" dirty="0" err="1" smtClean="0"/>
              <a:t>kubernetes</a:t>
            </a:r>
            <a:endParaRPr lang="en-US" altLang="zh-CN" dirty="0" smtClean="0"/>
          </a:p>
          <a:p>
            <a:endParaRPr lang="zh-CN" altLang="en-US" dirty="0"/>
          </a:p>
        </p:txBody>
      </p:sp>
    </p:spTree>
    <p:extLst>
      <p:ext uri="{BB962C8B-B14F-4D97-AF65-F5344CB8AC3E}">
        <p14:creationId xmlns:p14="http://schemas.microsoft.com/office/powerpoint/2010/main" val="1054440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4697114"/>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3020569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1006"/>
            <a:ext cx="10515600" cy="6487428"/>
          </a:xfrm>
        </p:spPr>
        <p:txBody>
          <a:bodyPr>
            <a:normAutofit fontScale="55000" lnSpcReduction="20000"/>
          </a:bodyPr>
          <a:lstStyle/>
          <a:p>
            <a:r>
              <a:rPr lang="fr-FR" altLang="zh-CN" b="1" dirty="0"/>
              <a:t>Docker</a:t>
            </a:r>
            <a:r>
              <a:rPr lang="zh-CN" altLang="fr-FR" b="1" dirty="0"/>
              <a:t>官方英文资源</a:t>
            </a:r>
          </a:p>
          <a:p>
            <a:r>
              <a:rPr lang="fr-FR" altLang="zh-CN" dirty="0"/>
              <a:t>docker</a:t>
            </a:r>
            <a:r>
              <a:rPr lang="zh-CN" altLang="fr-FR" dirty="0"/>
              <a:t>官网：</a:t>
            </a:r>
            <a:r>
              <a:rPr lang="fr-FR" altLang="zh-CN" u="sng" dirty="0">
                <a:hlinkClick r:id="rId2"/>
              </a:rPr>
              <a:t>http://www.docker.com</a:t>
            </a:r>
            <a:endParaRPr lang="fr-FR" altLang="zh-CN" dirty="0"/>
          </a:p>
          <a:p>
            <a:r>
              <a:rPr lang="fr-FR" altLang="zh-CN" dirty="0"/>
              <a:t>Docker windows</a:t>
            </a:r>
            <a:r>
              <a:rPr lang="zh-CN" altLang="fr-FR" dirty="0"/>
              <a:t>入门：</a:t>
            </a:r>
            <a:r>
              <a:rPr lang="fr-FR" altLang="zh-CN" u="sng" dirty="0">
                <a:hlinkClick r:id="rId3"/>
              </a:rPr>
              <a:t>https://docs.docker.com/windows/</a:t>
            </a:r>
            <a:endParaRPr lang="fr-FR" altLang="zh-CN" dirty="0"/>
          </a:p>
          <a:p>
            <a:r>
              <a:rPr lang="fr-FR" altLang="zh-CN" dirty="0"/>
              <a:t>Docker Linux </a:t>
            </a:r>
            <a:r>
              <a:rPr lang="zh-CN" altLang="fr-FR" dirty="0"/>
              <a:t>入门：</a:t>
            </a:r>
            <a:r>
              <a:rPr lang="fr-FR" altLang="zh-CN" u="sng" dirty="0">
                <a:hlinkClick r:id="rId4"/>
              </a:rPr>
              <a:t>https://docs.docker.com/linux/</a:t>
            </a:r>
            <a:endParaRPr lang="fr-FR" altLang="zh-CN" dirty="0"/>
          </a:p>
          <a:p>
            <a:r>
              <a:rPr lang="fr-FR" altLang="zh-CN" dirty="0"/>
              <a:t>Docker mac </a:t>
            </a:r>
            <a:r>
              <a:rPr lang="zh-CN" altLang="fr-FR" dirty="0"/>
              <a:t>入门：</a:t>
            </a:r>
            <a:r>
              <a:rPr lang="fr-FR" altLang="zh-CN" u="sng" dirty="0">
                <a:hlinkClick r:id="rId5"/>
              </a:rPr>
              <a:t>https://docs.docker.com/mac/</a:t>
            </a:r>
            <a:endParaRPr lang="fr-FR" altLang="zh-CN" dirty="0"/>
          </a:p>
          <a:p>
            <a:r>
              <a:rPr lang="fr-FR" altLang="zh-CN" dirty="0"/>
              <a:t>Docker </a:t>
            </a:r>
            <a:r>
              <a:rPr lang="zh-CN" altLang="fr-FR" dirty="0"/>
              <a:t>用户指引：</a:t>
            </a:r>
            <a:r>
              <a:rPr lang="fr-FR" altLang="zh-CN" u="sng" dirty="0">
                <a:hlinkClick r:id="rId6"/>
              </a:rPr>
              <a:t>https://docs.docker.com/engine/userguide/</a:t>
            </a:r>
            <a:endParaRPr lang="fr-FR" altLang="zh-CN" dirty="0"/>
          </a:p>
          <a:p>
            <a:r>
              <a:rPr lang="fr-FR" altLang="zh-CN" dirty="0"/>
              <a:t>Docker </a:t>
            </a:r>
            <a:r>
              <a:rPr lang="zh-CN" altLang="fr-FR" dirty="0"/>
              <a:t>官方博客：</a:t>
            </a:r>
            <a:r>
              <a:rPr lang="fr-FR" altLang="zh-CN" u="sng" dirty="0">
                <a:hlinkClick r:id="rId7"/>
              </a:rPr>
              <a:t>http://blog.docker.com/</a:t>
            </a:r>
            <a:endParaRPr lang="fr-FR" altLang="zh-CN" dirty="0"/>
          </a:p>
          <a:p>
            <a:r>
              <a:rPr lang="fr-FR" altLang="zh-CN" dirty="0"/>
              <a:t>Docker Hub: </a:t>
            </a:r>
            <a:r>
              <a:rPr lang="fr-FR" altLang="zh-CN" u="sng" dirty="0">
                <a:hlinkClick r:id="rId8"/>
              </a:rPr>
              <a:t>https://hub.docker.com/</a:t>
            </a:r>
            <a:endParaRPr lang="fr-FR" altLang="zh-CN" dirty="0"/>
          </a:p>
          <a:p>
            <a:r>
              <a:rPr lang="fr-FR" altLang="zh-CN" dirty="0"/>
              <a:t>Docker</a:t>
            </a:r>
            <a:r>
              <a:rPr lang="zh-CN" altLang="fr-FR" dirty="0"/>
              <a:t>开源： </a:t>
            </a:r>
            <a:r>
              <a:rPr lang="fr-FR" altLang="zh-CN" u="sng" dirty="0">
                <a:hlinkClick r:id="rId9"/>
              </a:rPr>
              <a:t>https://www.docker.com/open-source</a:t>
            </a:r>
            <a:endParaRPr lang="fr-FR" altLang="zh-CN" dirty="0"/>
          </a:p>
          <a:p>
            <a:r>
              <a:rPr lang="fr-FR" altLang="zh-CN" b="1" dirty="0"/>
              <a:t>Docker</a:t>
            </a:r>
            <a:r>
              <a:rPr lang="zh-CN" altLang="fr-FR" b="1" dirty="0"/>
              <a:t>中文</a:t>
            </a:r>
            <a:r>
              <a:rPr lang="zh-CN" altLang="fr-FR" b="1" dirty="0" smtClean="0"/>
              <a:t>资源</a:t>
            </a:r>
            <a:endParaRPr lang="en-US" altLang="zh-CN" b="1" dirty="0" smtClean="0"/>
          </a:p>
          <a:p>
            <a:r>
              <a:rPr lang="en-US" altLang="zh-CN" dirty="0" smtClean="0"/>
              <a:t>Docker </a:t>
            </a:r>
            <a:r>
              <a:rPr lang="zh-CN" altLang="en-US" dirty="0" smtClean="0"/>
              <a:t>入门与实践：</a:t>
            </a:r>
            <a:r>
              <a:rPr lang="en-US" altLang="zh-CN" dirty="0"/>
              <a:t> </a:t>
            </a:r>
            <a:r>
              <a:rPr lang="en-US" altLang="zh-CN" dirty="0">
                <a:hlinkClick r:id="rId10"/>
              </a:rPr>
              <a:t>https://</a:t>
            </a:r>
            <a:r>
              <a:rPr lang="en-US" altLang="zh-CN" dirty="0" smtClean="0">
                <a:hlinkClick r:id="rId10"/>
              </a:rPr>
              <a:t>www.gitbook.com/book/hujb2000/docker-flow-evolution/details</a:t>
            </a:r>
            <a:endParaRPr lang="zh-CN" altLang="fr-FR" dirty="0"/>
          </a:p>
          <a:p>
            <a:r>
              <a:rPr lang="fr-FR" altLang="zh-CN" dirty="0"/>
              <a:t>Docker</a:t>
            </a:r>
            <a:r>
              <a:rPr lang="zh-CN" altLang="fr-FR" dirty="0"/>
              <a:t>中文网站：</a:t>
            </a:r>
            <a:r>
              <a:rPr lang="fr-FR" altLang="zh-CN" u="sng" dirty="0">
                <a:hlinkClick r:id="rId11"/>
              </a:rPr>
              <a:t>http://www.docker.org.cn</a:t>
            </a:r>
            <a:endParaRPr lang="fr-FR" altLang="zh-CN" dirty="0"/>
          </a:p>
          <a:p>
            <a:r>
              <a:rPr lang="fr-FR" altLang="zh-CN" dirty="0"/>
              <a:t>Docker</a:t>
            </a:r>
            <a:r>
              <a:rPr lang="zh-CN" altLang="fr-FR" dirty="0"/>
              <a:t>安装手册：</a:t>
            </a:r>
            <a:r>
              <a:rPr lang="fr-FR" altLang="zh-CN" u="sng" dirty="0">
                <a:hlinkClick r:id="rId12"/>
              </a:rPr>
              <a:t>http://www.docker.org.cn/book/install.html</a:t>
            </a:r>
            <a:endParaRPr lang="fr-FR" altLang="zh-CN" dirty="0"/>
          </a:p>
          <a:p>
            <a:r>
              <a:rPr lang="zh-CN" altLang="fr-FR" dirty="0"/>
              <a:t>一小时</a:t>
            </a:r>
            <a:r>
              <a:rPr lang="fr-FR" altLang="zh-CN" dirty="0"/>
              <a:t>Docker</a:t>
            </a:r>
            <a:r>
              <a:rPr lang="zh-CN" altLang="fr-FR" dirty="0"/>
              <a:t>教程 ：</a:t>
            </a:r>
            <a:r>
              <a:rPr lang="fr-FR" altLang="zh-CN" u="sng" dirty="0">
                <a:hlinkClick r:id="rId13"/>
              </a:rPr>
              <a:t>https://blog.csphere.cn/archives/22</a:t>
            </a:r>
            <a:endParaRPr lang="fr-FR" altLang="zh-CN" dirty="0"/>
          </a:p>
          <a:p>
            <a:r>
              <a:rPr lang="fr-FR" altLang="zh-CN" dirty="0"/>
              <a:t>Docker </a:t>
            </a:r>
            <a:r>
              <a:rPr lang="zh-CN" altLang="fr-FR" dirty="0"/>
              <a:t>从入门到实践：</a:t>
            </a:r>
            <a:r>
              <a:rPr lang="fr-FR" altLang="zh-CN" u="sng" dirty="0">
                <a:hlinkClick r:id="rId14"/>
              </a:rPr>
              <a:t>http://dockerpool.com/static/books/docker_practice/index.html</a:t>
            </a:r>
            <a:endParaRPr lang="fr-FR" altLang="zh-CN" dirty="0"/>
          </a:p>
          <a:p>
            <a:r>
              <a:rPr lang="fr-FR" altLang="zh-CN" dirty="0"/>
              <a:t>Docker</a:t>
            </a:r>
            <a:r>
              <a:rPr lang="zh-CN" altLang="fr-FR" dirty="0"/>
              <a:t>中文指南：</a:t>
            </a:r>
            <a:r>
              <a:rPr lang="fr-FR" altLang="zh-CN" u="sng" dirty="0">
                <a:hlinkClick r:id="rId15"/>
              </a:rPr>
              <a:t>http://www.widuu.com/chinese_docker/index.html</a:t>
            </a:r>
            <a:endParaRPr lang="fr-FR" altLang="zh-CN" dirty="0"/>
          </a:p>
          <a:p>
            <a:r>
              <a:rPr lang="zh-CN" altLang="fr-FR" b="1" dirty="0"/>
              <a:t>其它资源</a:t>
            </a:r>
          </a:p>
          <a:p>
            <a:r>
              <a:rPr lang="fr-FR" altLang="zh-CN" u="sng" dirty="0">
                <a:hlinkClick r:id="rId16"/>
              </a:rPr>
              <a:t>https://segmentfault.com/t/docker</a:t>
            </a:r>
            <a:endParaRPr lang="fr-FR" altLang="zh-CN" dirty="0"/>
          </a:p>
          <a:p>
            <a:r>
              <a:rPr lang="fr-FR" altLang="zh-CN" u="sng" dirty="0">
                <a:hlinkClick r:id="rId17"/>
              </a:rPr>
              <a:t>https://github.com/docker/docker</a:t>
            </a:r>
            <a:endParaRPr lang="fr-FR" altLang="zh-CN" dirty="0"/>
          </a:p>
          <a:p>
            <a:r>
              <a:rPr lang="fr-FR" altLang="zh-CN" u="sng" dirty="0">
                <a:hlinkClick r:id="rId18"/>
              </a:rPr>
              <a:t>https://wiki.openstack.org/wiki/Docker</a:t>
            </a:r>
            <a:endParaRPr lang="fr-FR" altLang="zh-CN" dirty="0"/>
          </a:p>
          <a:p>
            <a:r>
              <a:rPr lang="fr-FR" altLang="zh-CN" u="sng" dirty="0">
                <a:hlinkClick r:id="rId19"/>
              </a:rPr>
              <a:t>https://</a:t>
            </a:r>
            <a:r>
              <a:rPr lang="fr-FR" altLang="zh-CN" u="sng" dirty="0" smtClean="0">
                <a:hlinkClick r:id="rId19"/>
              </a:rPr>
              <a:t>wiki.archlinux.org/index.php/Docker</a:t>
            </a:r>
            <a:endParaRPr lang="fr-FR" altLang="zh-CN" dirty="0"/>
          </a:p>
          <a:p>
            <a:endParaRPr lang="zh-CN" altLang="en-US" dirty="0"/>
          </a:p>
        </p:txBody>
      </p:sp>
    </p:spTree>
    <p:extLst>
      <p:ext uri="{BB962C8B-B14F-4D97-AF65-F5344CB8AC3E}">
        <p14:creationId xmlns:p14="http://schemas.microsoft.com/office/powerpoint/2010/main" val="3452502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zh-CN" altLang="en-US" dirty="0"/>
              <a:t>容器化技术发展</a:t>
            </a:r>
            <a:r>
              <a:rPr lang="zh-CN" altLang="en-US" dirty="0" smtClean="0"/>
              <a:t>进程</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95511" y="99652"/>
            <a:ext cx="5986913" cy="6695095"/>
          </a:xfrm>
        </p:spPr>
      </p:pic>
    </p:spTree>
    <p:extLst>
      <p:ext uri="{BB962C8B-B14F-4D97-AF65-F5344CB8AC3E}">
        <p14:creationId xmlns:p14="http://schemas.microsoft.com/office/powerpoint/2010/main" val="1922204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zh-CN" altLang="en-US" dirty="0"/>
              <a:t>容器化</a:t>
            </a:r>
            <a:r>
              <a:rPr lang="zh-CN" altLang="en-US" dirty="0" smtClean="0"/>
              <a:t>技术和虚拟化技术</a:t>
            </a:r>
            <a:endParaRPr lang="zh-CN" altLang="en-US" dirty="0"/>
          </a:p>
        </p:txBody>
      </p:sp>
      <p:sp>
        <p:nvSpPr>
          <p:cNvPr id="3" name="内容占位符 2"/>
          <p:cNvSpPr>
            <a:spLocks noGrp="1"/>
          </p:cNvSpPr>
          <p:nvPr>
            <p:ph idx="1"/>
          </p:nvPr>
        </p:nvSpPr>
        <p:spPr>
          <a:xfrm>
            <a:off x="953705" y="1017103"/>
            <a:ext cx="10515600" cy="5691705"/>
          </a:xfrm>
        </p:spPr>
        <p:txBody>
          <a:bodyPr>
            <a:normAutofit fontScale="92500"/>
          </a:bodyPr>
          <a:lstStyle/>
          <a:p>
            <a:r>
              <a:rPr lang="zh-CN" altLang="en-US" dirty="0"/>
              <a:t>容器技术</a:t>
            </a:r>
            <a:r>
              <a:rPr lang="zh-CN" altLang="en-US" dirty="0" smtClean="0"/>
              <a:t>一度被</a:t>
            </a:r>
            <a:r>
              <a:rPr lang="zh-CN" altLang="en-US" dirty="0"/>
              <a:t>认为是虚拟化技术的</a:t>
            </a:r>
            <a:r>
              <a:rPr lang="zh-CN" altLang="en-US" dirty="0" smtClean="0"/>
              <a:t>替代品</a:t>
            </a:r>
            <a:r>
              <a:rPr lang="zh-CN" altLang="en-US" dirty="0"/>
              <a:t>，其实并</a:t>
            </a:r>
            <a:r>
              <a:rPr lang="zh-CN" altLang="en-US" dirty="0" smtClean="0"/>
              <a:t>不然：</a:t>
            </a:r>
            <a:endParaRPr lang="en-US" altLang="zh-CN" dirty="0" smtClean="0"/>
          </a:p>
          <a:p>
            <a:pPr marL="0" indent="0">
              <a:buNone/>
            </a:pPr>
            <a:r>
              <a:rPr lang="en-US" altLang="zh-CN" dirty="0"/>
              <a:t>	</a:t>
            </a:r>
            <a:endParaRPr lang="en-US" altLang="zh-CN" dirty="0" smtClean="0"/>
          </a:p>
          <a:p>
            <a:pPr marL="0" indent="0">
              <a:buNone/>
            </a:pPr>
            <a:r>
              <a:rPr lang="en-US" altLang="zh-CN" sz="2400" dirty="0"/>
              <a:t>	</a:t>
            </a:r>
            <a:r>
              <a:rPr lang="zh-CN" altLang="en-US" sz="2400" dirty="0" smtClean="0"/>
              <a:t>容器</a:t>
            </a:r>
            <a:r>
              <a:rPr lang="zh-CN" altLang="en-US" sz="2400" dirty="0"/>
              <a:t>为应用程序提供了隔离的运行空间：每个容器内都包含一个独享的完整用户环境空间，并且一个容器内的变动不会影响其他容器的运行环境。为了能达到这种效果，容器技术使用了一系列的系统级别的机制诸如</a:t>
            </a:r>
            <a:r>
              <a:rPr lang="zh-CN" altLang="en-US" sz="2400" dirty="0" smtClean="0"/>
              <a:t>利用 </a:t>
            </a:r>
            <a:r>
              <a:rPr lang="en-US" altLang="zh-CN" sz="2400" dirty="0" smtClean="0"/>
              <a:t>Linux namespaces </a:t>
            </a:r>
            <a:r>
              <a:rPr lang="zh-CN" altLang="en-US" sz="2400" dirty="0" smtClean="0"/>
              <a:t>来</a:t>
            </a:r>
            <a:r>
              <a:rPr lang="zh-CN" altLang="en-US" sz="2400" dirty="0"/>
              <a:t>进行</a:t>
            </a:r>
            <a:r>
              <a:rPr lang="zh-CN" altLang="en-US" sz="2400" dirty="0" smtClean="0"/>
              <a:t>空间隔离</a:t>
            </a:r>
            <a:r>
              <a:rPr lang="zh-CN" altLang="en-US" sz="2400" dirty="0"/>
              <a:t>，通过文件系统的挂载点来决定容器可以访问哪些文件，</a:t>
            </a:r>
            <a:r>
              <a:rPr lang="zh-CN" altLang="en-US" sz="2400" dirty="0" smtClean="0"/>
              <a:t>通过 </a:t>
            </a:r>
            <a:r>
              <a:rPr lang="en-US" altLang="zh-CN" sz="2400" dirty="0" err="1" smtClean="0"/>
              <a:t>cgroups</a:t>
            </a:r>
            <a:r>
              <a:rPr lang="en-US" altLang="zh-CN" sz="2400" dirty="0" smtClean="0"/>
              <a:t> </a:t>
            </a:r>
            <a:r>
              <a:rPr lang="zh-CN" altLang="en-US" sz="2400" dirty="0" smtClean="0"/>
              <a:t>来</a:t>
            </a:r>
            <a:r>
              <a:rPr lang="zh-CN" altLang="en-US" sz="2400" dirty="0"/>
              <a:t>确定每个容器可以利用多少资源。此外容器之间共享同一个系统内核，这样当同一个库被多个容器使用时，内存的使用效率会得到提升</a:t>
            </a:r>
            <a:r>
              <a:rPr lang="zh-CN" altLang="en-US" sz="2400" dirty="0" smtClean="0"/>
              <a:t>。</a:t>
            </a:r>
            <a:endParaRPr lang="en-US" altLang="zh-CN" dirty="0"/>
          </a:p>
          <a:p>
            <a:pPr marL="0" indent="0">
              <a:buNone/>
            </a:pPr>
            <a:r>
              <a:rPr lang="en-US" altLang="zh-CN" dirty="0" smtClean="0"/>
              <a:t>	</a:t>
            </a:r>
            <a:r>
              <a:rPr lang="zh-CN" altLang="en-US" sz="2400" dirty="0" smtClean="0"/>
              <a:t>对系统</a:t>
            </a:r>
            <a:r>
              <a:rPr lang="zh-CN" altLang="en-US" sz="2400" dirty="0"/>
              <a:t>虚拟化技术来说，虚拟层为用户提供了一个完整的虚拟机：包括内核在内的一个完整的系统镜像。</a:t>
            </a:r>
            <a:r>
              <a:rPr lang="en-US" altLang="zh-CN" sz="2400" dirty="0"/>
              <a:t>CPU</a:t>
            </a:r>
            <a:r>
              <a:rPr lang="zh-CN" altLang="en-US" sz="2400" dirty="0"/>
              <a:t>虚拟化技术可以为每个用户提供一个独享且和其他用户隔离的系统环境，虚拟层可以为每个用户分配虚拟化后的</a:t>
            </a:r>
            <a:r>
              <a:rPr lang="en-US" altLang="zh-CN" sz="2400" dirty="0"/>
              <a:t>CPU</a:t>
            </a:r>
            <a:r>
              <a:rPr lang="zh-CN" altLang="en-US" sz="2400" dirty="0"/>
              <a:t>、内存和</a:t>
            </a:r>
            <a:r>
              <a:rPr lang="en-US" altLang="zh-CN" sz="2400" dirty="0"/>
              <a:t>IO</a:t>
            </a:r>
            <a:r>
              <a:rPr lang="zh-CN" altLang="en-US" sz="2400" dirty="0"/>
              <a:t>设备资源</a:t>
            </a:r>
            <a:r>
              <a:rPr lang="zh-CN" altLang="en-US" sz="2400" dirty="0" smtClean="0"/>
              <a:t>。</a:t>
            </a:r>
            <a:endParaRPr lang="en-US" altLang="zh-CN" sz="2400" dirty="0" smtClean="0"/>
          </a:p>
          <a:p>
            <a:pPr marL="0" indent="0">
              <a:buNone/>
            </a:pPr>
            <a:r>
              <a:rPr lang="en-US" altLang="zh-CN" sz="2400" dirty="0" smtClean="0"/>
              <a:t>	</a:t>
            </a:r>
            <a:r>
              <a:rPr lang="zh-CN" altLang="en-US" sz="2400" dirty="0" smtClean="0"/>
              <a:t>所以容器</a:t>
            </a:r>
            <a:r>
              <a:rPr lang="zh-CN" altLang="en-US" sz="2400" dirty="0"/>
              <a:t>化技术能使应用 </a:t>
            </a:r>
            <a:r>
              <a:rPr lang="en-US" altLang="zh-CN" sz="2400" dirty="0"/>
              <a:t>app </a:t>
            </a:r>
            <a:r>
              <a:rPr lang="zh-CN" altLang="en-US" sz="2400" dirty="0"/>
              <a:t>非常高效的使用硬件资源，通常一台物理服务器就可以跑满上百个容器应用，这点虚拟化技术还无法做到。但是某些时候我们又需要使用虚拟化而不是容器化，比如资源强隔离，因为容器更倾向于资源共享，虚拟化倾向于资源分配</a:t>
            </a:r>
            <a:r>
              <a:rPr lang="zh-CN" altLang="en-US" sz="2400" dirty="0" smtClean="0"/>
              <a:t>。替</a:t>
            </a:r>
            <a:r>
              <a:rPr lang="zh-CN" altLang="en-US" sz="2400" dirty="0"/>
              <a:t>不替代取决于使用场景。</a:t>
            </a:r>
            <a:endParaRPr lang="en-US" altLang="zh-CN" sz="2400" dirty="0"/>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118759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52236" y="1636297"/>
            <a:ext cx="3965608" cy="57751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4255169" y="1174282"/>
            <a:ext cx="7150768" cy="5351647"/>
          </a:xfrm>
        </p:spPr>
        <p:txBody>
          <a:bodyPr/>
          <a:lstStyle/>
          <a:p>
            <a:r>
              <a:rPr lang="zh-CN" altLang="en-US" dirty="0" smtClean="0"/>
              <a:t>容器</a:t>
            </a:r>
            <a:r>
              <a:rPr lang="zh-CN" altLang="en-US" dirty="0"/>
              <a:t>化</a:t>
            </a:r>
            <a:r>
              <a:rPr lang="zh-CN" altLang="en-US" dirty="0" smtClean="0"/>
              <a:t>技术发展进程</a:t>
            </a:r>
            <a:endParaRPr lang="en-US" altLang="zh-CN" dirty="0" smtClean="0"/>
          </a:p>
          <a:p>
            <a:r>
              <a:rPr lang="en-US" altLang="zh-CN" dirty="0" smtClean="0"/>
              <a:t>Docker </a:t>
            </a:r>
            <a:r>
              <a:rPr lang="zh-CN" altLang="en-US" dirty="0" smtClean="0"/>
              <a:t>是什么</a:t>
            </a:r>
            <a:endParaRPr lang="en-US" altLang="zh-CN" dirty="0" smtClean="0"/>
          </a:p>
          <a:p>
            <a:r>
              <a:rPr lang="en-US" altLang="zh-CN" dirty="0" smtClean="0"/>
              <a:t>Docker </a:t>
            </a:r>
            <a:r>
              <a:rPr lang="zh-CN" altLang="en-US" dirty="0" smtClean="0"/>
              <a:t>的好与坏</a:t>
            </a:r>
            <a:endParaRPr lang="en-US" altLang="zh-CN" dirty="0" smtClean="0"/>
          </a:p>
          <a:p>
            <a:r>
              <a:rPr lang="en-US" altLang="zh-CN" dirty="0" smtClean="0"/>
              <a:t>Docker </a:t>
            </a:r>
            <a:r>
              <a:rPr lang="zh-CN" altLang="en-US" dirty="0" smtClean="0"/>
              <a:t>适用场景</a:t>
            </a:r>
            <a:endParaRPr lang="en-US" altLang="zh-CN" dirty="0" smtClean="0"/>
          </a:p>
          <a:p>
            <a:r>
              <a:rPr lang="en-US" altLang="zh-CN" dirty="0" smtClean="0"/>
              <a:t>Docker </a:t>
            </a:r>
            <a:r>
              <a:rPr lang="zh-CN" altLang="en-US" dirty="0" smtClean="0"/>
              <a:t>重要技术概念</a:t>
            </a:r>
            <a:endParaRPr lang="en-US" altLang="zh-CN" dirty="0"/>
          </a:p>
          <a:p>
            <a:r>
              <a:rPr lang="en-US" altLang="zh-CN" dirty="0" smtClean="0"/>
              <a:t>Docker </a:t>
            </a:r>
            <a:r>
              <a:rPr lang="zh-CN" altLang="en-US" dirty="0" smtClean="0"/>
              <a:t>开发部署流程</a:t>
            </a:r>
            <a:endParaRPr lang="en-US" altLang="zh-CN" dirty="0" smtClean="0"/>
          </a:p>
          <a:p>
            <a:r>
              <a:rPr lang="en-US" altLang="zh-CN" dirty="0" smtClean="0"/>
              <a:t>Docker </a:t>
            </a:r>
            <a:r>
              <a:rPr lang="zh-CN" altLang="en-US" dirty="0" smtClean="0"/>
              <a:t>集群化和编排</a:t>
            </a:r>
            <a:endParaRPr lang="en-US" altLang="zh-CN" dirty="0" smtClean="0"/>
          </a:p>
          <a:p>
            <a:r>
              <a:rPr lang="en-US" altLang="zh-CN" dirty="0" smtClean="0"/>
              <a:t>Docker </a:t>
            </a:r>
            <a:r>
              <a:rPr lang="zh-CN" altLang="en-US" dirty="0" smtClean="0"/>
              <a:t>参考资料</a:t>
            </a:r>
            <a:endParaRPr lang="en-US" altLang="zh-CN" dirty="0" smtClean="0"/>
          </a:p>
          <a:p>
            <a:endParaRPr lang="zh-CN" altLang="en-US" dirty="0"/>
          </a:p>
        </p:txBody>
      </p:sp>
    </p:spTree>
    <p:extLst>
      <p:ext uri="{BB962C8B-B14F-4D97-AF65-F5344CB8AC3E}">
        <p14:creationId xmlns:p14="http://schemas.microsoft.com/office/powerpoint/2010/main" val="375509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zh-CN" altLang="en-US" dirty="0"/>
              <a:t>容器化</a:t>
            </a:r>
            <a:r>
              <a:rPr lang="zh-CN" altLang="en-US" dirty="0" smtClean="0"/>
              <a:t>技术到了 </a:t>
            </a:r>
            <a:r>
              <a:rPr lang="en-US" altLang="zh-CN" dirty="0" smtClean="0"/>
              <a:t>Docker </a:t>
            </a:r>
            <a:r>
              <a:rPr lang="zh-CN" altLang="en-US" dirty="0" smtClean="0"/>
              <a:t>阶段</a:t>
            </a:r>
            <a:endParaRPr lang="zh-CN" altLang="en-US" dirty="0"/>
          </a:p>
        </p:txBody>
      </p:sp>
      <p:sp>
        <p:nvSpPr>
          <p:cNvPr id="3" name="内容占位符 2"/>
          <p:cNvSpPr>
            <a:spLocks noGrp="1"/>
          </p:cNvSpPr>
          <p:nvPr>
            <p:ph idx="1"/>
          </p:nvPr>
        </p:nvSpPr>
        <p:spPr/>
        <p:txBody>
          <a:bodyPr/>
          <a:lstStyle/>
          <a:p>
            <a:r>
              <a:rPr lang="zh-CN" altLang="en-US" dirty="0" smtClean="0"/>
              <a:t>那么 </a:t>
            </a:r>
            <a:r>
              <a:rPr lang="en-US" altLang="zh-CN" dirty="0" smtClean="0"/>
              <a:t>Docker </a:t>
            </a:r>
            <a:r>
              <a:rPr lang="zh-CN" altLang="en-US" dirty="0" smtClean="0"/>
              <a:t>是什么，</a:t>
            </a:r>
            <a:r>
              <a:rPr lang="en-US" altLang="zh-CN" dirty="0" smtClean="0"/>
              <a:t>Docker </a:t>
            </a:r>
            <a:r>
              <a:rPr lang="zh-CN" altLang="en-US" dirty="0" smtClean="0"/>
              <a:t>是码头工人的意思，</a:t>
            </a:r>
            <a:r>
              <a:rPr lang="en-US" altLang="zh-CN" dirty="0" smtClean="0"/>
              <a:t>container </a:t>
            </a:r>
            <a:r>
              <a:rPr lang="zh-CN" altLang="en-US" dirty="0" smtClean="0"/>
              <a:t>是集装箱的意思。</a:t>
            </a:r>
            <a:endParaRPr lang="en-US" altLang="zh-CN" dirty="0" smtClean="0"/>
          </a:p>
          <a:p>
            <a:r>
              <a:rPr lang="zh-CN" altLang="en-US" dirty="0" smtClean="0"/>
              <a:t>从狭义的角度上讲，</a:t>
            </a:r>
            <a:r>
              <a:rPr lang="en-US" altLang="zh-CN" dirty="0" smtClean="0"/>
              <a:t>Docker </a:t>
            </a:r>
            <a:r>
              <a:rPr lang="zh-CN" altLang="en-US" dirty="0"/>
              <a:t>是个</a:t>
            </a:r>
            <a:r>
              <a:rPr lang="zh-CN" altLang="en-US" dirty="0" smtClean="0"/>
              <a:t>软件：它把应用 </a:t>
            </a:r>
            <a:r>
              <a:rPr lang="en-US" altLang="zh-CN" dirty="0" smtClean="0"/>
              <a:t>app </a:t>
            </a:r>
            <a:r>
              <a:rPr lang="zh-CN" altLang="en-US" dirty="0" smtClean="0"/>
              <a:t>以及所有相关的依赖全部放在 </a:t>
            </a:r>
            <a:r>
              <a:rPr lang="en-US" altLang="zh-CN" dirty="0" smtClean="0"/>
              <a:t>container </a:t>
            </a:r>
            <a:r>
              <a:rPr lang="zh-CN" altLang="en-US" dirty="0" smtClean="0"/>
              <a:t>这么一个集装箱里面，集装箱被什么船运走都可以，达到的目的就是不论集装箱外部环境如何变化，应用 </a:t>
            </a:r>
            <a:r>
              <a:rPr lang="en-US" altLang="zh-CN" dirty="0" smtClean="0"/>
              <a:t>app </a:t>
            </a:r>
            <a:r>
              <a:rPr lang="zh-CN" altLang="en-US" dirty="0" smtClean="0"/>
              <a:t>从头到尾效果都是一样的。</a:t>
            </a:r>
            <a:endParaRPr lang="en-US" altLang="zh-CN" dirty="0" smtClean="0"/>
          </a:p>
          <a:p>
            <a:r>
              <a:rPr lang="zh-CN" altLang="en-US" dirty="0" smtClean="0"/>
              <a:t>从广义的角度上讲，</a:t>
            </a:r>
            <a:r>
              <a:rPr lang="en-US" altLang="zh-CN" dirty="0" smtClean="0"/>
              <a:t>Docker </a:t>
            </a:r>
            <a:r>
              <a:rPr lang="zh-CN" altLang="en-US" dirty="0" smtClean="0"/>
              <a:t>是一个简化开发、测试、部署和运维的容器化思想和方法，像集装箱那样简单、高效、轻量级、独立和安全。</a:t>
            </a:r>
            <a:endParaRPr lang="zh-CN" altLang="en-US" dirty="0"/>
          </a:p>
        </p:txBody>
      </p:sp>
    </p:spTree>
    <p:extLst>
      <p:ext uri="{BB962C8B-B14F-4D97-AF65-F5344CB8AC3E}">
        <p14:creationId xmlns:p14="http://schemas.microsoft.com/office/powerpoint/2010/main" val="11931936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80" y="99652"/>
            <a:ext cx="9095072" cy="510774"/>
          </a:xfrm>
        </p:spPr>
        <p:txBody>
          <a:bodyPr>
            <a:normAutofit fontScale="90000"/>
          </a:bodyPr>
          <a:lstStyle/>
          <a:p>
            <a:r>
              <a:rPr lang="en-US" altLang="zh-CN" dirty="0"/>
              <a:t>Docker </a:t>
            </a:r>
            <a:r>
              <a:rPr lang="zh-CN" altLang="en-US" dirty="0" smtClean="0"/>
              <a:t>的学术定义</a:t>
            </a:r>
            <a:r>
              <a:rPr lang="en-US" altLang="zh-CN" dirty="0" smtClean="0"/>
              <a:t>– </a:t>
            </a:r>
            <a:r>
              <a:rPr lang="zh-CN" altLang="en-US" dirty="0"/>
              <a:t>来自维基百科</a:t>
            </a:r>
          </a:p>
        </p:txBody>
      </p:sp>
      <p:sp>
        <p:nvSpPr>
          <p:cNvPr id="3" name="内容占位符 2"/>
          <p:cNvSpPr>
            <a:spLocks noGrp="1"/>
          </p:cNvSpPr>
          <p:nvPr>
            <p:ph idx="1"/>
          </p:nvPr>
        </p:nvSpPr>
        <p:spPr>
          <a:xfrm>
            <a:off x="68180" y="866274"/>
            <a:ext cx="12030776" cy="5909911"/>
          </a:xfrm>
        </p:spPr>
        <p:txBody>
          <a:bodyPr>
            <a:normAutofit fontScale="92500"/>
          </a:bodyPr>
          <a:lstStyle/>
          <a:p>
            <a:r>
              <a:rPr lang="en-US" altLang="zh-CN" dirty="0">
                <a:hlinkClick r:id="rId2"/>
              </a:rPr>
              <a:t>https://en.wikipedia.org/wiki/Docker_(software</a:t>
            </a:r>
            <a:r>
              <a:rPr lang="en-US" altLang="zh-CN" dirty="0" smtClean="0">
                <a:hlinkClick r:id="rId2"/>
              </a:rPr>
              <a:t>)</a:t>
            </a:r>
            <a:endParaRPr lang="en-US" altLang="zh-CN" dirty="0" smtClean="0"/>
          </a:p>
          <a:p>
            <a:r>
              <a:rPr lang="en-US" altLang="zh-CN" dirty="0"/>
              <a:t>Docker is a software technology providing containers, promoted by the company Docker, Inc.[6] Docker provides an additional layer of abstraction and automation of operating-system-level virtualization on Windows and Linux.[7] Docker uses the resource isolation features of the Linux kernel such as </a:t>
            </a:r>
            <a:r>
              <a:rPr lang="en-US" altLang="zh-CN" dirty="0" err="1"/>
              <a:t>cgroups</a:t>
            </a:r>
            <a:r>
              <a:rPr lang="en-US" altLang="zh-CN" dirty="0"/>
              <a:t> and kernel namespaces, and a union-capable file system such as </a:t>
            </a:r>
            <a:r>
              <a:rPr lang="en-US" altLang="zh-CN" dirty="0" err="1"/>
              <a:t>OverlayFS</a:t>
            </a:r>
            <a:r>
              <a:rPr lang="en-US" altLang="zh-CN" dirty="0"/>
              <a:t> and others[8] to allow independent "containers" to run within a single Linux instance, avoiding the overhead of starting and maintaining virtual machines (VMs).[9</a:t>
            </a:r>
            <a:r>
              <a:rPr lang="en-US" altLang="zh-CN" dirty="0" smtClean="0"/>
              <a:t>]</a:t>
            </a:r>
          </a:p>
          <a:p>
            <a:endParaRPr lang="en-US" altLang="zh-CN" dirty="0"/>
          </a:p>
          <a:p>
            <a:r>
              <a:rPr lang="en-US" altLang="zh-CN" dirty="0" smtClean="0"/>
              <a:t>Docker </a:t>
            </a:r>
            <a:r>
              <a:rPr lang="zh-CN" altLang="en-US" dirty="0" smtClean="0"/>
              <a:t>是一个由 </a:t>
            </a:r>
            <a:r>
              <a:rPr lang="en-US" altLang="zh-CN" dirty="0" smtClean="0"/>
              <a:t>Docker Inc.</a:t>
            </a:r>
            <a:r>
              <a:rPr lang="zh-CN" altLang="en-US" dirty="0" smtClean="0"/>
              <a:t>公司出品的容器软件技术，</a:t>
            </a:r>
            <a:r>
              <a:rPr lang="en-US" altLang="zh-CN" dirty="0" smtClean="0"/>
              <a:t>Docker </a:t>
            </a:r>
            <a:r>
              <a:rPr lang="zh-CN" altLang="en-US" dirty="0" smtClean="0"/>
              <a:t>提供</a:t>
            </a:r>
            <a:r>
              <a:rPr lang="zh-CN" altLang="en-US" dirty="0"/>
              <a:t>一</a:t>
            </a:r>
            <a:r>
              <a:rPr lang="zh-CN" altLang="en-US" dirty="0" smtClean="0"/>
              <a:t>个额外</a:t>
            </a:r>
            <a:r>
              <a:rPr lang="zh-CN" altLang="en-US" dirty="0"/>
              <a:t>的软件抽象层，</a:t>
            </a:r>
            <a:r>
              <a:rPr lang="zh-CN" altLang="en-US" dirty="0" smtClean="0"/>
              <a:t>以及</a:t>
            </a:r>
            <a:r>
              <a:rPr lang="zh-CN" altLang="en-US" dirty="0"/>
              <a:t>在 </a:t>
            </a:r>
            <a:r>
              <a:rPr lang="en-US" altLang="zh-CN" dirty="0"/>
              <a:t>Windows </a:t>
            </a:r>
            <a:r>
              <a:rPr lang="zh-CN" altLang="en-US" dirty="0"/>
              <a:t>和 </a:t>
            </a:r>
            <a:r>
              <a:rPr lang="en-US" altLang="zh-CN" dirty="0"/>
              <a:t>Linux </a:t>
            </a:r>
            <a:r>
              <a:rPr lang="zh-CN" altLang="en-US" dirty="0" smtClean="0"/>
              <a:t>操作系统</a:t>
            </a:r>
            <a:r>
              <a:rPr lang="zh-CN" altLang="en-US" dirty="0"/>
              <a:t>层虚拟化的自动管理机制。</a:t>
            </a:r>
            <a:r>
              <a:rPr lang="zh-CN" altLang="en-US" dirty="0" smtClean="0"/>
              <a:t>让</a:t>
            </a:r>
            <a:r>
              <a:rPr lang="zh-CN" altLang="en-US" dirty="0"/>
              <a:t>应用程序布署在软件容器下的工作可以自动化进行</a:t>
            </a:r>
            <a:r>
              <a:rPr lang="zh-CN" altLang="en-US" dirty="0" smtClean="0"/>
              <a:t>，</a:t>
            </a:r>
            <a:r>
              <a:rPr lang="en-US" altLang="zh-CN" dirty="0" smtClean="0"/>
              <a:t>Docker </a:t>
            </a:r>
            <a:r>
              <a:rPr lang="zh-CN" altLang="en-US" dirty="0" smtClean="0"/>
              <a:t>利用 </a:t>
            </a:r>
            <a:r>
              <a:rPr lang="en-US" altLang="zh-CN" dirty="0" smtClean="0"/>
              <a:t>Linux </a:t>
            </a:r>
            <a:r>
              <a:rPr lang="zh-CN" altLang="en-US" dirty="0" smtClean="0"/>
              <a:t>核心</a:t>
            </a:r>
            <a:r>
              <a:rPr lang="zh-CN" altLang="en-US" dirty="0"/>
              <a:t>中的资源分离机制，</a:t>
            </a:r>
            <a:r>
              <a:rPr lang="zh-CN" altLang="en-US" dirty="0" smtClean="0"/>
              <a:t>例如 </a:t>
            </a:r>
            <a:r>
              <a:rPr lang="en-US" altLang="zh-CN" dirty="0" err="1" smtClean="0"/>
              <a:t>cgroups</a:t>
            </a:r>
            <a:r>
              <a:rPr lang="zh-CN" altLang="en-US" dirty="0"/>
              <a:t>，</a:t>
            </a:r>
            <a:r>
              <a:rPr lang="zh-CN" altLang="en-US" dirty="0" smtClean="0"/>
              <a:t>以及 </a:t>
            </a:r>
            <a:r>
              <a:rPr lang="en-US" altLang="zh-CN" dirty="0" smtClean="0"/>
              <a:t>Linux </a:t>
            </a:r>
            <a:r>
              <a:rPr lang="zh-CN" altLang="en-US" dirty="0" smtClean="0"/>
              <a:t>核心</a:t>
            </a:r>
            <a:r>
              <a:rPr lang="zh-CN" altLang="en-US" dirty="0"/>
              <a:t>命名空间（</a:t>
            </a:r>
            <a:r>
              <a:rPr lang="en-US" altLang="zh-CN" dirty="0"/>
              <a:t>name space</a:t>
            </a:r>
            <a:r>
              <a:rPr lang="zh-CN" altLang="en-US" dirty="0" smtClean="0"/>
              <a:t>）和可合并文件系统，如 </a:t>
            </a:r>
            <a:r>
              <a:rPr lang="en-US" altLang="zh-CN" dirty="0" err="1" smtClean="0"/>
              <a:t>OverlayFS</a:t>
            </a:r>
            <a:r>
              <a:rPr lang="en-US" altLang="zh-CN" dirty="0"/>
              <a:t> </a:t>
            </a:r>
            <a:r>
              <a:rPr lang="zh-CN" altLang="en-US" dirty="0" smtClean="0"/>
              <a:t>或其他的，</a:t>
            </a:r>
            <a:r>
              <a:rPr lang="zh-CN" altLang="en-US" dirty="0"/>
              <a:t>来建立独立的软件容器（</a:t>
            </a:r>
            <a:r>
              <a:rPr lang="en-US" altLang="zh-CN" dirty="0"/>
              <a:t>containers</a:t>
            </a:r>
            <a:r>
              <a:rPr lang="zh-CN" altLang="en-US" dirty="0"/>
              <a:t>）。这可以在</a:t>
            </a:r>
            <a:r>
              <a:rPr lang="zh-CN" altLang="en-US" dirty="0" smtClean="0"/>
              <a:t>单一 </a:t>
            </a:r>
            <a:r>
              <a:rPr lang="en-US" altLang="zh-CN" dirty="0" smtClean="0"/>
              <a:t>Linux </a:t>
            </a:r>
            <a:r>
              <a:rPr lang="zh-CN" altLang="en-US" dirty="0" smtClean="0"/>
              <a:t>实体</a:t>
            </a:r>
            <a:r>
              <a:rPr lang="zh-CN" altLang="en-US" dirty="0"/>
              <a:t>下运作，避免启动一个虚拟机器造成的额外负担</a:t>
            </a:r>
            <a:r>
              <a:rPr lang="zh-CN" altLang="en-US" dirty="0" smtClean="0"/>
              <a:t>。</a:t>
            </a:r>
            <a:endParaRPr lang="zh-CN" altLang="en-US" dirty="0"/>
          </a:p>
        </p:txBody>
      </p:sp>
    </p:spTree>
    <p:extLst>
      <p:ext uri="{BB962C8B-B14F-4D97-AF65-F5344CB8AC3E}">
        <p14:creationId xmlns:p14="http://schemas.microsoft.com/office/powerpoint/2010/main" val="1635101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02532" y="577516"/>
            <a:ext cx="7171540" cy="5705325"/>
          </a:xfrm>
        </p:spPr>
      </p:pic>
      <p:sp>
        <p:nvSpPr>
          <p:cNvPr id="5" name="文本框 4"/>
          <p:cNvSpPr txBox="1"/>
          <p:nvPr/>
        </p:nvSpPr>
        <p:spPr>
          <a:xfrm>
            <a:off x="471638" y="375384"/>
            <a:ext cx="3628724" cy="369332"/>
          </a:xfrm>
          <a:prstGeom prst="rect">
            <a:avLst/>
          </a:prstGeom>
          <a:noFill/>
        </p:spPr>
        <p:txBody>
          <a:bodyPr wrap="square" rtlCol="0">
            <a:spAutoFit/>
          </a:bodyPr>
          <a:lstStyle/>
          <a:p>
            <a:r>
              <a:rPr lang="zh-CN" altLang="en-US" dirty="0" smtClean="0"/>
              <a:t>来自 </a:t>
            </a:r>
            <a:r>
              <a:rPr lang="en-US" altLang="zh-CN" dirty="0" smtClean="0"/>
              <a:t>Docker </a:t>
            </a:r>
            <a:r>
              <a:rPr lang="zh-CN" altLang="en-US" dirty="0" smtClean="0"/>
              <a:t>官网</a:t>
            </a:r>
            <a:endParaRPr lang="zh-CN" altLang="en-US" dirty="0"/>
          </a:p>
        </p:txBody>
      </p:sp>
    </p:spTree>
    <p:extLst>
      <p:ext uri="{BB962C8B-B14F-4D97-AF65-F5344CB8AC3E}">
        <p14:creationId xmlns:p14="http://schemas.microsoft.com/office/powerpoint/2010/main" val="3317260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1973</Words>
  <Application>Microsoft Office PowerPoint</Application>
  <PresentationFormat>宽屏</PresentationFormat>
  <Paragraphs>204</Paragraphs>
  <Slides>32</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宋体</vt:lpstr>
      <vt:lpstr>Arial</vt:lpstr>
      <vt:lpstr>Calibri</vt:lpstr>
      <vt:lpstr>Calibri Light</vt:lpstr>
      <vt:lpstr>Office 主题</vt:lpstr>
      <vt:lpstr>Docker 容器化技术介绍</vt:lpstr>
      <vt:lpstr>PowerPoint 演示文稿</vt:lpstr>
      <vt:lpstr>PowerPoint 演示文稿</vt:lpstr>
      <vt:lpstr>容器化技术发展进程</vt:lpstr>
      <vt:lpstr>容器化技术和虚拟化技术</vt:lpstr>
      <vt:lpstr>PowerPoint 演示文稿</vt:lpstr>
      <vt:lpstr>容器化技术到了 Docker 阶段</vt:lpstr>
      <vt:lpstr>Docker 的学术定义– 来自维基百科</vt:lpstr>
      <vt:lpstr>PowerPoint 演示文稿</vt:lpstr>
      <vt:lpstr>PowerPoint 演示文稿</vt:lpstr>
      <vt:lpstr>Docker 的好</vt:lpstr>
      <vt:lpstr>PowerPoint 演示文稿</vt:lpstr>
      <vt:lpstr>Docker 的坏</vt:lpstr>
      <vt:lpstr>PowerPoint 演示文稿</vt:lpstr>
      <vt:lpstr>Docker 适用于哪些场景</vt:lpstr>
      <vt:lpstr>Docker 避免哪些场景</vt:lpstr>
      <vt:lpstr>PowerPoint 演示文稿</vt:lpstr>
      <vt:lpstr>Docker 总体结构</vt:lpstr>
      <vt:lpstr>Docker 架构</vt:lpstr>
      <vt:lpstr>Docker 包括三个基本概念</vt:lpstr>
      <vt:lpstr>镜像 Image</vt:lpstr>
      <vt:lpstr>容器 Container</vt:lpstr>
      <vt:lpstr>Docker仓库</vt:lpstr>
      <vt:lpstr>PowerPoint 演示文稿</vt:lpstr>
      <vt:lpstr>PowerPoint 演示文稿</vt:lpstr>
      <vt:lpstr>Docker 实践—开发</vt:lpstr>
      <vt:lpstr>Docker 实践—测试</vt:lpstr>
      <vt:lpstr>Docker 实践—发布</vt:lpstr>
      <vt:lpstr>PowerPoint 演示文稿</vt:lpstr>
      <vt:lpstr>Docker 集群化和编排</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容器化技术介绍</dc:title>
  <dc:creator>Windows User</dc:creator>
  <cp:lastModifiedBy>Windows User</cp:lastModifiedBy>
  <cp:revision>227</cp:revision>
  <dcterms:created xsi:type="dcterms:W3CDTF">2017-10-26T06:07:39Z</dcterms:created>
  <dcterms:modified xsi:type="dcterms:W3CDTF">2017-10-27T01:43:47Z</dcterms:modified>
</cp:coreProperties>
</file>