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7" r:id="rId2"/>
    <p:sldId id="274" r:id="rId3"/>
    <p:sldId id="395" r:id="rId4"/>
    <p:sldId id="289" r:id="rId5"/>
    <p:sldId id="290" r:id="rId6"/>
    <p:sldId id="366" r:id="rId7"/>
    <p:sldId id="367" r:id="rId8"/>
    <p:sldId id="368" r:id="rId9"/>
    <p:sldId id="370" r:id="rId10"/>
    <p:sldId id="396" r:id="rId11"/>
    <p:sldId id="369" r:id="rId12"/>
    <p:sldId id="371" r:id="rId13"/>
    <p:sldId id="397" r:id="rId14"/>
    <p:sldId id="398" r:id="rId15"/>
    <p:sldId id="403" r:id="rId16"/>
    <p:sldId id="399" r:id="rId17"/>
    <p:sldId id="402" r:id="rId18"/>
    <p:sldId id="401" r:id="rId19"/>
    <p:sldId id="404" r:id="rId20"/>
    <p:sldId id="409" r:id="rId21"/>
    <p:sldId id="410" r:id="rId22"/>
    <p:sldId id="411" r:id="rId23"/>
    <p:sldId id="412" r:id="rId24"/>
    <p:sldId id="407" r:id="rId25"/>
    <p:sldId id="408" r:id="rId26"/>
    <p:sldId id="413" r:id="rId27"/>
    <p:sldId id="414" r:id="rId28"/>
  </p:sldIdLst>
  <p:sldSz cx="12192000" cy="6858000"/>
  <p:notesSz cx="12192000" cy="6858000"/>
  <p:custDataLst>
    <p:tags r:id="rId30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97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96" y="56"/>
      </p:cViewPr>
      <p:guideLst>
        <p:guide orient="horz" pos="29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2025-02-25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分析通常在系统设计的早期阶段进行，帮助开发团队识别潜在的安全威胁，并为每种威胁制定相应的缓解措施。通过系统地考虑每种类型的威胁，团队可以更全面地理解其系统的安全需求，从而增强系统的整体安全性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不仅要进行设备证明还要进行身份认证，在密钥交换阶段需要获得</a:t>
            </a:r>
            <a:r>
              <a:rPr lang="en-US" altLang="zh-CN" dirty="0"/>
              <a:t>finished key</a:t>
            </a:r>
            <a:r>
              <a:rPr lang="zh-CN" altLang="en-US" dirty="0"/>
              <a:t>和加解密密钥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这里就简单介绍一下</a:t>
            </a:r>
          </a:p>
        </p:txBody>
      </p:sp>
    </p:spTree>
    <p:extLst>
      <p:ext uri="{BB962C8B-B14F-4D97-AF65-F5344CB8AC3E}">
        <p14:creationId xmlns:p14="http://schemas.microsoft.com/office/powerpoint/2010/main" val="2228199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不仅要进行设备证明还要进行身份认证</a:t>
            </a:r>
          </a:p>
        </p:txBody>
      </p:sp>
    </p:spTree>
    <p:extLst>
      <p:ext uri="{BB962C8B-B14F-4D97-AF65-F5344CB8AC3E}">
        <p14:creationId xmlns:p14="http://schemas.microsoft.com/office/powerpoint/2010/main" val="74824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C033-E884-9CF7-0325-5C267E1D0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F82F6B-1494-74FD-3410-FCB01522CC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3D91A8-D3FC-B04F-3534-02D55464FBB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6649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0554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难道是通过</a:t>
            </a:r>
            <a:r>
              <a:rPr lang="en-US" altLang="zh-CN"/>
              <a:t>Diffie-Hellman</a:t>
            </a:r>
          </a:p>
        </p:txBody>
      </p:sp>
    </p:spTree>
    <p:extLst>
      <p:ext uri="{BB962C8B-B14F-4D97-AF65-F5344CB8AC3E}">
        <p14:creationId xmlns:p14="http://schemas.microsoft.com/office/powerpoint/2010/main" val="4217130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左边直接的</a:t>
            </a:r>
            <a:r>
              <a:rPr lang="en-US" altLang="zh-CN" dirty="0"/>
              <a:t>Finish</a:t>
            </a:r>
            <a:r>
              <a:rPr lang="zh-CN" altLang="en-US" dirty="0"/>
              <a:t>就是单向的直接完成；最右边双向认证中，获得请求方的</a:t>
            </a:r>
            <a:r>
              <a:rPr lang="en-US" altLang="zh-CN" dirty="0"/>
              <a:t>Digest</a:t>
            </a:r>
            <a:r>
              <a:rPr lang="zh-CN" altLang="en-US" dirty="0"/>
              <a:t>和证书来完成双向的认证；在之前的会话中已经获得了双方的证书，就直接到达完成请求</a:t>
            </a:r>
          </a:p>
        </p:txBody>
      </p:sp>
    </p:spTree>
    <p:extLst>
      <p:ext uri="{BB962C8B-B14F-4D97-AF65-F5344CB8AC3E}">
        <p14:creationId xmlns:p14="http://schemas.microsoft.com/office/powerpoint/2010/main" val="36875487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Responder authentication 1</a:t>
            </a:r>
            <a:r>
              <a:rPr lang="zh-CN" altLang="en-US" dirty="0"/>
              <a:t>是可选状态的，</a:t>
            </a:r>
            <a:r>
              <a:rPr lang="en-US" altLang="zh-CN" dirty="0"/>
              <a:t>Responder authenticaition2</a:t>
            </a:r>
            <a:r>
              <a:rPr lang="en-US" altLang="zh-CN" baseline="0" dirty="0"/>
              <a:t> </a:t>
            </a:r>
            <a:r>
              <a:rPr lang="zh-CN" altLang="en-US" baseline="0" dirty="0"/>
              <a:t>是秘钥交换中的。</a:t>
            </a:r>
            <a:r>
              <a:rPr lang="en-US" altLang="zh-CN" baseline="0" dirty="0"/>
              <a:t>Mutual Authentication1</a:t>
            </a:r>
            <a:r>
              <a:rPr lang="zh-CN" altLang="en-US" baseline="0" dirty="0"/>
              <a:t>是有公钥的，</a:t>
            </a:r>
            <a:r>
              <a:rPr lang="en-US" altLang="zh-CN" baseline="0" dirty="0"/>
              <a:t>2</a:t>
            </a:r>
            <a:r>
              <a:rPr lang="zh-CN" altLang="en-US" baseline="0" dirty="0"/>
              <a:t>是没有公钥的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74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感觉就是来凑内容的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514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只在最后一段说了降级攻击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746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难道是通过</a:t>
            </a:r>
            <a:r>
              <a:rPr lang="en-US" altLang="zh-CN"/>
              <a:t>Diffie-Hellman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可选阶段：在进行下一阶段时，双方还没有进行认证，此时可以进行一个单边的认证，并通过</a:t>
            </a:r>
            <a:r>
              <a:rPr lang="en-US" altLang="zh-CN" dirty="0"/>
              <a:t>measurements</a:t>
            </a:r>
            <a:r>
              <a:rPr lang="zh-CN" altLang="en-US" dirty="0"/>
              <a:t>来验证响应者的各个方面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Key exchange</a:t>
            </a:r>
            <a:r>
              <a:rPr lang="zh-CN" altLang="en-US" dirty="0"/>
              <a:t>可以理解为发送秘钥交换的命令，然后</a:t>
            </a:r>
            <a:r>
              <a:rPr lang="en-US" altLang="zh-CN" dirty="0" err="1"/>
              <a:t>symm</a:t>
            </a:r>
            <a:r>
              <a:rPr lang="zh-CN" altLang="en-US" dirty="0"/>
              <a:t>开启基于</a:t>
            </a:r>
            <a:r>
              <a:rPr lang="en-US" altLang="zh-CN" dirty="0"/>
              <a:t>PSK</a:t>
            </a:r>
            <a:r>
              <a:rPr lang="zh-CN" altLang="en-US" dirty="0"/>
              <a:t>的机制，</a:t>
            </a:r>
            <a:r>
              <a:rPr lang="en-US" altLang="zh-CN" dirty="0"/>
              <a:t>pub</a:t>
            </a:r>
            <a:r>
              <a:rPr lang="zh-CN" altLang="en-US" dirty="0"/>
              <a:t>和</a:t>
            </a:r>
            <a:r>
              <a:rPr lang="en-US" altLang="zh-CN" dirty="0"/>
              <a:t>certificate</a:t>
            </a:r>
            <a:r>
              <a:rPr lang="zh-CN" altLang="en-US" dirty="0"/>
              <a:t>是基于</a:t>
            </a:r>
            <a:r>
              <a:rPr lang="en-US" altLang="zh-CN" dirty="0"/>
              <a:t>diff-</a:t>
            </a:r>
            <a:r>
              <a:rPr lang="en-US" altLang="zh-CN" dirty="0" err="1"/>
              <a:t>hellman</a:t>
            </a:r>
            <a:r>
              <a:rPr lang="zh-CN" altLang="en-US" dirty="0"/>
              <a:t>的方式，最后都是产生会话秘钥。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难道是通过</a:t>
            </a:r>
            <a:r>
              <a:rPr lang="en-US" altLang="zh-CN"/>
              <a:t>Diffie-Hellman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难道是通过</a:t>
            </a:r>
            <a:r>
              <a:rPr lang="en-US" altLang="zh-CN"/>
              <a:t>Diffie-Hellman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/>
              <a:t>单方面的认证，就是在执行后面协议步骤之前对响应方进行验证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单方面的认证，就是在执行后面协议步骤之前对响应方进行验证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不仅要进行设备证明还要进行身份认证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062" y="62255"/>
            <a:ext cx="11945874" cy="67334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2259" y="292099"/>
            <a:ext cx="11587480" cy="6273800"/>
          </a:xfrm>
          <a:custGeom>
            <a:avLst/>
            <a:gdLst/>
            <a:ahLst/>
            <a:cxnLst/>
            <a:rect l="l" t="t" r="r" b="b"/>
            <a:pathLst>
              <a:path w="11587480" h="6273800">
                <a:moveTo>
                  <a:pt x="11587480" y="6273800"/>
                </a:moveTo>
                <a:lnTo>
                  <a:pt x="0" y="6273800"/>
                </a:lnTo>
                <a:lnTo>
                  <a:pt x="0" y="0"/>
                </a:lnTo>
                <a:lnTo>
                  <a:pt x="11587480" y="0"/>
                </a:lnTo>
                <a:lnTo>
                  <a:pt x="1158748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6248400"/>
                </a:lnTo>
                <a:lnTo>
                  <a:pt x="12700" y="6248400"/>
                </a:lnTo>
                <a:lnTo>
                  <a:pt x="25400" y="6261100"/>
                </a:lnTo>
                <a:lnTo>
                  <a:pt x="11587480" y="6261100"/>
                </a:lnTo>
                <a:lnTo>
                  <a:pt x="11587480" y="6273800"/>
                </a:lnTo>
                <a:close/>
              </a:path>
              <a:path w="11587480" h="62738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587480" h="6273800">
                <a:moveTo>
                  <a:pt x="1156208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562080" y="12700"/>
                </a:lnTo>
                <a:lnTo>
                  <a:pt x="11562080" y="25400"/>
                </a:lnTo>
                <a:close/>
              </a:path>
              <a:path w="11587480" h="6273800">
                <a:moveTo>
                  <a:pt x="11562080" y="6261100"/>
                </a:moveTo>
                <a:lnTo>
                  <a:pt x="11562080" y="12700"/>
                </a:lnTo>
                <a:lnTo>
                  <a:pt x="11574780" y="25400"/>
                </a:lnTo>
                <a:lnTo>
                  <a:pt x="11587480" y="25400"/>
                </a:lnTo>
                <a:lnTo>
                  <a:pt x="11587480" y="6248400"/>
                </a:lnTo>
                <a:lnTo>
                  <a:pt x="11574780" y="6248400"/>
                </a:lnTo>
                <a:lnTo>
                  <a:pt x="11562080" y="6261100"/>
                </a:lnTo>
                <a:close/>
              </a:path>
              <a:path w="11587480" h="6273800">
                <a:moveTo>
                  <a:pt x="11587480" y="25400"/>
                </a:moveTo>
                <a:lnTo>
                  <a:pt x="11574780" y="25400"/>
                </a:lnTo>
                <a:lnTo>
                  <a:pt x="11562080" y="12700"/>
                </a:lnTo>
                <a:lnTo>
                  <a:pt x="11587480" y="12700"/>
                </a:lnTo>
                <a:lnTo>
                  <a:pt x="11587480" y="25400"/>
                </a:lnTo>
                <a:close/>
              </a:path>
              <a:path w="11587480" h="6273800">
                <a:moveTo>
                  <a:pt x="25400" y="6261100"/>
                </a:moveTo>
                <a:lnTo>
                  <a:pt x="12700" y="6248400"/>
                </a:lnTo>
                <a:lnTo>
                  <a:pt x="25400" y="6248400"/>
                </a:lnTo>
                <a:lnTo>
                  <a:pt x="25400" y="6261100"/>
                </a:lnTo>
                <a:close/>
              </a:path>
              <a:path w="11587480" h="6273800">
                <a:moveTo>
                  <a:pt x="11562080" y="6261100"/>
                </a:moveTo>
                <a:lnTo>
                  <a:pt x="25400" y="6261100"/>
                </a:lnTo>
                <a:lnTo>
                  <a:pt x="25400" y="6248400"/>
                </a:lnTo>
                <a:lnTo>
                  <a:pt x="11562080" y="6248400"/>
                </a:lnTo>
                <a:lnTo>
                  <a:pt x="11562080" y="6261100"/>
                </a:lnTo>
                <a:close/>
              </a:path>
              <a:path w="11587480" h="6273800">
                <a:moveTo>
                  <a:pt x="11587480" y="6261100"/>
                </a:moveTo>
                <a:lnTo>
                  <a:pt x="11562080" y="6261100"/>
                </a:lnTo>
                <a:lnTo>
                  <a:pt x="11574780" y="6248400"/>
                </a:lnTo>
                <a:lnTo>
                  <a:pt x="11587480" y="6248400"/>
                </a:lnTo>
                <a:lnTo>
                  <a:pt x="11587480" y="62611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522383" y="4526457"/>
            <a:ext cx="5147310" cy="7620"/>
          </a:xfrm>
          <a:custGeom>
            <a:avLst/>
            <a:gdLst/>
            <a:ahLst/>
            <a:cxnLst/>
            <a:rect l="l" t="t" r="r" b="b"/>
            <a:pathLst>
              <a:path w="5147309" h="7620">
                <a:moveTo>
                  <a:pt x="5147221" y="7620"/>
                </a:moveTo>
                <a:lnTo>
                  <a:pt x="0" y="7620"/>
                </a:lnTo>
                <a:lnTo>
                  <a:pt x="0" y="0"/>
                </a:lnTo>
                <a:lnTo>
                  <a:pt x="5147221" y="0"/>
                </a:lnTo>
                <a:lnTo>
                  <a:pt x="5147221" y="762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5362" y="781253"/>
            <a:ext cx="2706624" cy="2510409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044808" y="1020698"/>
            <a:ext cx="2102485" cy="1905000"/>
          </a:xfrm>
          <a:custGeom>
            <a:avLst/>
            <a:gdLst/>
            <a:ahLst/>
            <a:cxnLst/>
            <a:rect l="l" t="t" r="r" b="b"/>
            <a:pathLst>
              <a:path w="2102484" h="1905000">
                <a:moveTo>
                  <a:pt x="2102002" y="952500"/>
                </a:moveTo>
                <a:lnTo>
                  <a:pt x="2101913" y="939800"/>
                </a:lnTo>
                <a:lnTo>
                  <a:pt x="2101634" y="927100"/>
                </a:lnTo>
                <a:lnTo>
                  <a:pt x="2101164" y="927100"/>
                </a:lnTo>
                <a:lnTo>
                  <a:pt x="2100516" y="914400"/>
                </a:lnTo>
                <a:lnTo>
                  <a:pt x="2099678" y="914400"/>
                </a:lnTo>
                <a:lnTo>
                  <a:pt x="2098649" y="901700"/>
                </a:lnTo>
                <a:lnTo>
                  <a:pt x="2097417" y="901700"/>
                </a:lnTo>
                <a:lnTo>
                  <a:pt x="2096008" y="889000"/>
                </a:lnTo>
                <a:lnTo>
                  <a:pt x="2094407" y="889000"/>
                </a:lnTo>
                <a:lnTo>
                  <a:pt x="2092604" y="876300"/>
                </a:lnTo>
                <a:lnTo>
                  <a:pt x="2090610" y="876300"/>
                </a:lnTo>
                <a:lnTo>
                  <a:pt x="2088413" y="863600"/>
                </a:lnTo>
                <a:lnTo>
                  <a:pt x="2086025" y="863600"/>
                </a:lnTo>
                <a:lnTo>
                  <a:pt x="2083206" y="850900"/>
                </a:lnTo>
                <a:lnTo>
                  <a:pt x="2077605" y="850900"/>
                </a:lnTo>
                <a:lnTo>
                  <a:pt x="1651635" y="101600"/>
                </a:lnTo>
                <a:lnTo>
                  <a:pt x="1648472" y="88900"/>
                </a:lnTo>
                <a:lnTo>
                  <a:pt x="1644980" y="88900"/>
                </a:lnTo>
                <a:lnTo>
                  <a:pt x="1641259" y="76200"/>
                </a:lnTo>
                <a:lnTo>
                  <a:pt x="1633156" y="76200"/>
                </a:lnTo>
                <a:lnTo>
                  <a:pt x="1628800" y="63500"/>
                </a:lnTo>
                <a:lnTo>
                  <a:pt x="1624253" y="63500"/>
                </a:lnTo>
                <a:lnTo>
                  <a:pt x="1619529" y="50800"/>
                </a:lnTo>
                <a:lnTo>
                  <a:pt x="1609572" y="50800"/>
                </a:lnTo>
                <a:lnTo>
                  <a:pt x="1604378" y="38100"/>
                </a:lnTo>
                <a:lnTo>
                  <a:pt x="1593557" y="38100"/>
                </a:lnTo>
                <a:lnTo>
                  <a:pt x="1587957" y="25400"/>
                </a:lnTo>
                <a:lnTo>
                  <a:pt x="1570532" y="25400"/>
                </a:lnTo>
                <a:lnTo>
                  <a:pt x="1564538" y="12700"/>
                </a:lnTo>
                <a:lnTo>
                  <a:pt x="1546136" y="12700"/>
                </a:lnTo>
                <a:lnTo>
                  <a:pt x="1539900" y="0"/>
                </a:lnTo>
                <a:lnTo>
                  <a:pt x="561987" y="0"/>
                </a:lnTo>
                <a:lnTo>
                  <a:pt x="555739" y="12700"/>
                </a:lnTo>
                <a:lnTo>
                  <a:pt x="537286" y="12700"/>
                </a:lnTo>
                <a:lnTo>
                  <a:pt x="531266" y="25400"/>
                </a:lnTo>
                <a:lnTo>
                  <a:pt x="513727" y="25400"/>
                </a:lnTo>
                <a:lnTo>
                  <a:pt x="507796" y="38100"/>
                </a:lnTo>
                <a:lnTo>
                  <a:pt x="496887" y="38100"/>
                </a:lnTo>
                <a:lnTo>
                  <a:pt x="491921" y="50800"/>
                </a:lnTo>
                <a:lnTo>
                  <a:pt x="481876" y="50800"/>
                </a:lnTo>
                <a:lnTo>
                  <a:pt x="477113" y="63500"/>
                </a:lnTo>
                <a:lnTo>
                  <a:pt x="468122" y="63500"/>
                </a:lnTo>
                <a:lnTo>
                  <a:pt x="463931" y="76200"/>
                </a:lnTo>
                <a:lnTo>
                  <a:pt x="459955" y="76200"/>
                </a:lnTo>
                <a:lnTo>
                  <a:pt x="456196" y="88900"/>
                </a:lnTo>
                <a:lnTo>
                  <a:pt x="452678" y="88900"/>
                </a:lnTo>
                <a:lnTo>
                  <a:pt x="449414" y="101600"/>
                </a:lnTo>
                <a:lnTo>
                  <a:pt x="23329" y="850900"/>
                </a:lnTo>
                <a:lnTo>
                  <a:pt x="17805" y="850900"/>
                </a:lnTo>
                <a:lnTo>
                  <a:pt x="15316" y="863600"/>
                </a:lnTo>
                <a:lnTo>
                  <a:pt x="13030" y="863600"/>
                </a:lnTo>
                <a:lnTo>
                  <a:pt x="10795" y="876300"/>
                </a:lnTo>
                <a:lnTo>
                  <a:pt x="9017" y="876300"/>
                </a:lnTo>
                <a:lnTo>
                  <a:pt x="7302" y="889000"/>
                </a:lnTo>
                <a:lnTo>
                  <a:pt x="5765" y="889000"/>
                </a:lnTo>
                <a:lnTo>
                  <a:pt x="4406" y="901700"/>
                </a:lnTo>
                <a:lnTo>
                  <a:pt x="3238" y="901700"/>
                </a:lnTo>
                <a:lnTo>
                  <a:pt x="2247" y="914400"/>
                </a:lnTo>
                <a:lnTo>
                  <a:pt x="1447" y="914400"/>
                </a:lnTo>
                <a:lnTo>
                  <a:pt x="812" y="927100"/>
                </a:lnTo>
                <a:lnTo>
                  <a:pt x="368" y="927100"/>
                </a:lnTo>
                <a:lnTo>
                  <a:pt x="88" y="939800"/>
                </a:lnTo>
                <a:lnTo>
                  <a:pt x="0" y="952500"/>
                </a:lnTo>
                <a:lnTo>
                  <a:pt x="342" y="965200"/>
                </a:lnTo>
                <a:lnTo>
                  <a:pt x="787" y="965200"/>
                </a:lnTo>
                <a:lnTo>
                  <a:pt x="1409" y="977900"/>
                </a:lnTo>
                <a:lnTo>
                  <a:pt x="2209" y="977900"/>
                </a:lnTo>
                <a:lnTo>
                  <a:pt x="3187" y="990600"/>
                </a:lnTo>
                <a:lnTo>
                  <a:pt x="4343" y="990600"/>
                </a:lnTo>
                <a:lnTo>
                  <a:pt x="5676" y="1003300"/>
                </a:lnTo>
                <a:lnTo>
                  <a:pt x="7200" y="1003300"/>
                </a:lnTo>
                <a:lnTo>
                  <a:pt x="8902" y="1016000"/>
                </a:lnTo>
                <a:lnTo>
                  <a:pt x="10795" y="1016000"/>
                </a:lnTo>
                <a:lnTo>
                  <a:pt x="12877" y="1028700"/>
                </a:lnTo>
                <a:lnTo>
                  <a:pt x="15316" y="1028700"/>
                </a:lnTo>
                <a:lnTo>
                  <a:pt x="17602" y="1041400"/>
                </a:lnTo>
                <a:lnTo>
                  <a:pt x="20497" y="1041400"/>
                </a:lnTo>
                <a:lnTo>
                  <a:pt x="23329" y="1054100"/>
                </a:lnTo>
                <a:lnTo>
                  <a:pt x="449224" y="1803400"/>
                </a:lnTo>
                <a:lnTo>
                  <a:pt x="456196" y="1803400"/>
                </a:lnTo>
                <a:lnTo>
                  <a:pt x="459663" y="1816100"/>
                </a:lnTo>
                <a:lnTo>
                  <a:pt x="463638" y="1816100"/>
                </a:lnTo>
                <a:lnTo>
                  <a:pt x="468122" y="1828800"/>
                </a:lnTo>
                <a:lnTo>
                  <a:pt x="476821" y="1828800"/>
                </a:lnTo>
                <a:lnTo>
                  <a:pt x="481596" y="1841500"/>
                </a:lnTo>
                <a:lnTo>
                  <a:pt x="491642" y="1841500"/>
                </a:lnTo>
                <a:lnTo>
                  <a:pt x="496887" y="1854200"/>
                </a:lnTo>
                <a:lnTo>
                  <a:pt x="507796" y="1854200"/>
                </a:lnTo>
                <a:lnTo>
                  <a:pt x="513435" y="1866900"/>
                </a:lnTo>
                <a:lnTo>
                  <a:pt x="530961" y="1866900"/>
                </a:lnTo>
                <a:lnTo>
                  <a:pt x="537286" y="1879600"/>
                </a:lnTo>
                <a:lnTo>
                  <a:pt x="555396" y="1879600"/>
                </a:lnTo>
                <a:lnTo>
                  <a:pt x="561632" y="1892300"/>
                </a:lnTo>
                <a:lnTo>
                  <a:pt x="605663" y="1892300"/>
                </a:lnTo>
                <a:lnTo>
                  <a:pt x="611911" y="1905000"/>
                </a:lnTo>
                <a:lnTo>
                  <a:pt x="1488668" y="1905000"/>
                </a:lnTo>
                <a:lnTo>
                  <a:pt x="1495031" y="1892300"/>
                </a:lnTo>
                <a:lnTo>
                  <a:pt x="1539544" y="1892300"/>
                </a:lnTo>
                <a:lnTo>
                  <a:pt x="1545793" y="1879600"/>
                </a:lnTo>
                <a:lnTo>
                  <a:pt x="1564208" y="1879600"/>
                </a:lnTo>
                <a:lnTo>
                  <a:pt x="1570215" y="1866900"/>
                </a:lnTo>
                <a:lnTo>
                  <a:pt x="1587652" y="1866900"/>
                </a:lnTo>
                <a:lnTo>
                  <a:pt x="1593265" y="1854200"/>
                </a:lnTo>
                <a:lnTo>
                  <a:pt x="1604073" y="1854200"/>
                </a:lnTo>
                <a:lnTo>
                  <a:pt x="1609293" y="1841500"/>
                </a:lnTo>
                <a:lnTo>
                  <a:pt x="1619529" y="1841500"/>
                </a:lnTo>
                <a:lnTo>
                  <a:pt x="1623961" y="1828800"/>
                </a:lnTo>
                <a:lnTo>
                  <a:pt x="1633156" y="1828800"/>
                </a:lnTo>
                <a:lnTo>
                  <a:pt x="1637030" y="1816100"/>
                </a:lnTo>
                <a:lnTo>
                  <a:pt x="1641259" y="1816100"/>
                </a:lnTo>
                <a:lnTo>
                  <a:pt x="1644980" y="1803400"/>
                </a:lnTo>
                <a:lnTo>
                  <a:pt x="1651444" y="1803400"/>
                </a:lnTo>
                <a:lnTo>
                  <a:pt x="2077529" y="1054100"/>
                </a:lnTo>
                <a:lnTo>
                  <a:pt x="2080374" y="1041400"/>
                </a:lnTo>
                <a:lnTo>
                  <a:pt x="2083206" y="1041400"/>
                </a:lnTo>
                <a:lnTo>
                  <a:pt x="2085835" y="1028700"/>
                </a:lnTo>
                <a:lnTo>
                  <a:pt x="2088248" y="1028700"/>
                </a:lnTo>
                <a:lnTo>
                  <a:pt x="2090470" y="1016000"/>
                </a:lnTo>
                <a:lnTo>
                  <a:pt x="2092477" y="1016000"/>
                </a:lnTo>
                <a:lnTo>
                  <a:pt x="2094407" y="1003300"/>
                </a:lnTo>
                <a:lnTo>
                  <a:pt x="2095919" y="1003300"/>
                </a:lnTo>
                <a:lnTo>
                  <a:pt x="2097341" y="990600"/>
                </a:lnTo>
                <a:lnTo>
                  <a:pt x="2098586" y="990600"/>
                </a:lnTo>
                <a:lnTo>
                  <a:pt x="2099627" y="977900"/>
                </a:lnTo>
                <a:lnTo>
                  <a:pt x="2100478" y="977900"/>
                </a:lnTo>
                <a:lnTo>
                  <a:pt x="2101138" y="965200"/>
                </a:lnTo>
                <a:lnTo>
                  <a:pt x="2101621" y="965200"/>
                </a:lnTo>
                <a:lnTo>
                  <a:pt x="2101900" y="9525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2212" y="922362"/>
            <a:ext cx="2313000" cy="21596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421922" y="1659953"/>
            <a:ext cx="1423034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3062" y="62255"/>
            <a:ext cx="11945874" cy="67334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02259" y="292099"/>
            <a:ext cx="11587480" cy="6273800"/>
          </a:xfrm>
          <a:custGeom>
            <a:avLst/>
            <a:gdLst/>
            <a:ahLst/>
            <a:cxnLst/>
            <a:rect l="l" t="t" r="r" b="b"/>
            <a:pathLst>
              <a:path w="11587480" h="6273800">
                <a:moveTo>
                  <a:pt x="11587480" y="6273800"/>
                </a:moveTo>
                <a:lnTo>
                  <a:pt x="0" y="6273800"/>
                </a:lnTo>
                <a:lnTo>
                  <a:pt x="0" y="0"/>
                </a:lnTo>
                <a:lnTo>
                  <a:pt x="11587480" y="0"/>
                </a:lnTo>
                <a:lnTo>
                  <a:pt x="11587480" y="12700"/>
                </a:lnTo>
                <a:lnTo>
                  <a:pt x="25400" y="12700"/>
                </a:lnTo>
                <a:lnTo>
                  <a:pt x="12700" y="25400"/>
                </a:lnTo>
                <a:lnTo>
                  <a:pt x="25400" y="25400"/>
                </a:lnTo>
                <a:lnTo>
                  <a:pt x="25400" y="6248400"/>
                </a:lnTo>
                <a:lnTo>
                  <a:pt x="12700" y="6248400"/>
                </a:lnTo>
                <a:lnTo>
                  <a:pt x="25400" y="6261100"/>
                </a:lnTo>
                <a:lnTo>
                  <a:pt x="11587480" y="6261100"/>
                </a:lnTo>
                <a:lnTo>
                  <a:pt x="11587480" y="6273800"/>
                </a:lnTo>
                <a:close/>
              </a:path>
              <a:path w="11587480" h="6273800">
                <a:moveTo>
                  <a:pt x="25400" y="25400"/>
                </a:moveTo>
                <a:lnTo>
                  <a:pt x="12700" y="25400"/>
                </a:lnTo>
                <a:lnTo>
                  <a:pt x="25400" y="12700"/>
                </a:lnTo>
                <a:lnTo>
                  <a:pt x="25400" y="25400"/>
                </a:lnTo>
                <a:close/>
              </a:path>
              <a:path w="11587480" h="6273800">
                <a:moveTo>
                  <a:pt x="11562080" y="25400"/>
                </a:moveTo>
                <a:lnTo>
                  <a:pt x="25400" y="25400"/>
                </a:lnTo>
                <a:lnTo>
                  <a:pt x="25400" y="12700"/>
                </a:lnTo>
                <a:lnTo>
                  <a:pt x="11562080" y="12700"/>
                </a:lnTo>
                <a:lnTo>
                  <a:pt x="11562080" y="25400"/>
                </a:lnTo>
                <a:close/>
              </a:path>
              <a:path w="11587480" h="6273800">
                <a:moveTo>
                  <a:pt x="11562080" y="6261100"/>
                </a:moveTo>
                <a:lnTo>
                  <a:pt x="11562080" y="12700"/>
                </a:lnTo>
                <a:lnTo>
                  <a:pt x="11574780" y="25400"/>
                </a:lnTo>
                <a:lnTo>
                  <a:pt x="11587480" y="25400"/>
                </a:lnTo>
                <a:lnTo>
                  <a:pt x="11587480" y="6248400"/>
                </a:lnTo>
                <a:lnTo>
                  <a:pt x="11574780" y="6248400"/>
                </a:lnTo>
                <a:lnTo>
                  <a:pt x="11562080" y="6261100"/>
                </a:lnTo>
                <a:close/>
              </a:path>
              <a:path w="11587480" h="6273800">
                <a:moveTo>
                  <a:pt x="11587480" y="25400"/>
                </a:moveTo>
                <a:lnTo>
                  <a:pt x="11574780" y="25400"/>
                </a:lnTo>
                <a:lnTo>
                  <a:pt x="11562080" y="12700"/>
                </a:lnTo>
                <a:lnTo>
                  <a:pt x="11587480" y="12700"/>
                </a:lnTo>
                <a:lnTo>
                  <a:pt x="11587480" y="25400"/>
                </a:lnTo>
                <a:close/>
              </a:path>
              <a:path w="11587480" h="6273800">
                <a:moveTo>
                  <a:pt x="25400" y="6261100"/>
                </a:moveTo>
                <a:lnTo>
                  <a:pt x="12700" y="6248400"/>
                </a:lnTo>
                <a:lnTo>
                  <a:pt x="25400" y="6248400"/>
                </a:lnTo>
                <a:lnTo>
                  <a:pt x="25400" y="6261100"/>
                </a:lnTo>
                <a:close/>
              </a:path>
              <a:path w="11587480" h="6273800">
                <a:moveTo>
                  <a:pt x="11562080" y="6261100"/>
                </a:moveTo>
                <a:lnTo>
                  <a:pt x="25400" y="6261100"/>
                </a:lnTo>
                <a:lnTo>
                  <a:pt x="25400" y="6248400"/>
                </a:lnTo>
                <a:lnTo>
                  <a:pt x="11562080" y="6248400"/>
                </a:lnTo>
                <a:lnTo>
                  <a:pt x="11562080" y="6261100"/>
                </a:lnTo>
                <a:close/>
              </a:path>
              <a:path w="11587480" h="6273800">
                <a:moveTo>
                  <a:pt x="11587480" y="6261100"/>
                </a:moveTo>
                <a:lnTo>
                  <a:pt x="11562080" y="6261100"/>
                </a:lnTo>
                <a:lnTo>
                  <a:pt x="11574780" y="6248400"/>
                </a:lnTo>
                <a:lnTo>
                  <a:pt x="11587480" y="6248400"/>
                </a:lnTo>
                <a:lnTo>
                  <a:pt x="11587480" y="62611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623040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623040" y="674065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38"/>
                </a:moveTo>
                <a:lnTo>
                  <a:pt x="5968" y="27838"/>
                </a:lnTo>
                <a:lnTo>
                  <a:pt x="0" y="21869"/>
                </a:lnTo>
                <a:lnTo>
                  <a:pt x="0" y="5956"/>
                </a:lnTo>
                <a:lnTo>
                  <a:pt x="5968" y="0"/>
                </a:lnTo>
                <a:lnTo>
                  <a:pt x="21882" y="0"/>
                </a:lnTo>
                <a:lnTo>
                  <a:pt x="27851" y="5956"/>
                </a:lnTo>
                <a:lnTo>
                  <a:pt x="27851" y="13919"/>
                </a:lnTo>
                <a:lnTo>
                  <a:pt x="27851" y="21869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1623040" y="665312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1623040" y="656560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623040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1623040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1623040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1731269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31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1731269" y="6742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8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8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11731269" y="66551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11731269" y="65676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38"/>
                </a:moveTo>
                <a:lnTo>
                  <a:pt x="5956" y="27838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19888"/>
                </a:lnTo>
                <a:lnTo>
                  <a:pt x="21869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11731269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8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8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11731269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11731269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69" y="27838"/>
                </a:moveTo>
                <a:lnTo>
                  <a:pt x="5956" y="27838"/>
                </a:lnTo>
                <a:lnTo>
                  <a:pt x="0" y="21869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69"/>
                </a:lnTo>
                <a:lnTo>
                  <a:pt x="21869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11839485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11839485" y="6742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1839485" y="66551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11839485" y="65676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38"/>
                </a:moveTo>
                <a:lnTo>
                  <a:pt x="5968" y="27838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19888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11839485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11839485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51"/>
                </a:moveTo>
                <a:lnTo>
                  <a:pt x="5968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11839485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38"/>
                </a:moveTo>
                <a:lnTo>
                  <a:pt x="5968" y="27838"/>
                </a:lnTo>
                <a:lnTo>
                  <a:pt x="0" y="21869"/>
                </a:lnTo>
                <a:lnTo>
                  <a:pt x="0" y="5969"/>
                </a:lnTo>
                <a:lnTo>
                  <a:pt x="5968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69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11947715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31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11947715" y="6742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8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8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11947715" y="66551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1947715" y="65676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38"/>
                </a:moveTo>
                <a:lnTo>
                  <a:pt x="5956" y="27838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19888"/>
                </a:lnTo>
                <a:lnTo>
                  <a:pt x="21869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1947715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8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8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11947715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69" y="27851"/>
                </a:moveTo>
                <a:lnTo>
                  <a:pt x="5956" y="27851"/>
                </a:lnTo>
                <a:lnTo>
                  <a:pt x="0" y="21882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82"/>
                </a:lnTo>
                <a:lnTo>
                  <a:pt x="21869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11947715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69" y="27838"/>
                </a:moveTo>
                <a:lnTo>
                  <a:pt x="5956" y="27838"/>
                </a:lnTo>
                <a:lnTo>
                  <a:pt x="0" y="21869"/>
                </a:lnTo>
                <a:lnTo>
                  <a:pt x="0" y="5969"/>
                </a:lnTo>
                <a:lnTo>
                  <a:pt x="5956" y="0"/>
                </a:lnTo>
                <a:lnTo>
                  <a:pt x="21869" y="0"/>
                </a:lnTo>
                <a:lnTo>
                  <a:pt x="27838" y="5969"/>
                </a:lnTo>
                <a:lnTo>
                  <a:pt x="27838" y="13919"/>
                </a:lnTo>
                <a:lnTo>
                  <a:pt x="27838" y="21869"/>
                </a:lnTo>
                <a:lnTo>
                  <a:pt x="21869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12055932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12055932" y="6742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12055932" y="66551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12055932" y="65676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38"/>
                </a:moveTo>
                <a:lnTo>
                  <a:pt x="5969" y="27838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19888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12055932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12055932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12055932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38"/>
                </a:moveTo>
                <a:lnTo>
                  <a:pt x="5969" y="27838"/>
                </a:lnTo>
                <a:lnTo>
                  <a:pt x="0" y="21869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69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12164148" y="6830148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31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12164148" y="6742633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12164148" y="6655117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12164148" y="6567601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38"/>
                </a:moveTo>
                <a:lnTo>
                  <a:pt x="5969" y="27838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19888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12164148" y="6478092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40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8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8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12164148" y="6390576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51"/>
                </a:moveTo>
                <a:lnTo>
                  <a:pt x="5969" y="27851"/>
                </a:lnTo>
                <a:lnTo>
                  <a:pt x="0" y="21882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82"/>
                </a:lnTo>
                <a:lnTo>
                  <a:pt x="21882" y="2785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12164148" y="6303060"/>
            <a:ext cx="27940" cy="27940"/>
          </a:xfrm>
          <a:custGeom>
            <a:avLst/>
            <a:gdLst/>
            <a:ahLst/>
            <a:cxnLst/>
            <a:rect l="l" t="t" r="r" b="b"/>
            <a:pathLst>
              <a:path w="27940" h="27939">
                <a:moveTo>
                  <a:pt x="21882" y="27838"/>
                </a:moveTo>
                <a:lnTo>
                  <a:pt x="5969" y="27838"/>
                </a:lnTo>
                <a:lnTo>
                  <a:pt x="0" y="21869"/>
                </a:lnTo>
                <a:lnTo>
                  <a:pt x="0" y="5969"/>
                </a:lnTo>
                <a:lnTo>
                  <a:pt x="5969" y="0"/>
                </a:lnTo>
                <a:lnTo>
                  <a:pt x="21882" y="0"/>
                </a:lnTo>
                <a:lnTo>
                  <a:pt x="27851" y="5969"/>
                </a:lnTo>
                <a:lnTo>
                  <a:pt x="27851" y="13919"/>
                </a:lnTo>
                <a:lnTo>
                  <a:pt x="27851" y="21869"/>
                </a:lnTo>
                <a:lnTo>
                  <a:pt x="21882" y="2783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1057313" y="1095400"/>
            <a:ext cx="2715895" cy="25400"/>
          </a:xfrm>
          <a:custGeom>
            <a:avLst/>
            <a:gdLst/>
            <a:ahLst/>
            <a:cxnLst/>
            <a:rect l="l" t="t" r="r" b="b"/>
            <a:pathLst>
              <a:path w="2715895" h="25400">
                <a:moveTo>
                  <a:pt x="2715793" y="25399"/>
                </a:moveTo>
                <a:lnTo>
                  <a:pt x="0" y="25399"/>
                </a:lnTo>
                <a:lnTo>
                  <a:pt x="0" y="0"/>
                </a:lnTo>
                <a:lnTo>
                  <a:pt x="2715793" y="0"/>
                </a:lnTo>
                <a:lnTo>
                  <a:pt x="2715793" y="2539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2" name="bg object 6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435188" cy="1358036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0" y="0"/>
            <a:ext cx="1946173" cy="13588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08379" y="1836750"/>
            <a:ext cx="1244600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762000" y="1524000"/>
            <a:ext cx="12147550" cy="243713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/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Formal Analysis of SPDM:  Security Protocol and Data Model version 1.2</a:t>
            </a:r>
          </a:p>
          <a:p>
            <a:pPr algn="l"/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</a:rPr>
              <a:t> </a:t>
            </a: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                                                                                                                                          Cas Cremers  </a:t>
            </a:r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</a:rPr>
              <a:t>                                                                                    </a:t>
            </a:r>
          </a:p>
          <a:p>
            <a:pPr algn="l"/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</a:rPr>
              <a:t>                                                                                         </a:t>
            </a: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微软雅黑" panose="020B0503020204020204" charset="-122"/>
                <a:cs typeface="+mn-ea"/>
              </a:rPr>
              <a:t>usenix</a:t>
            </a:r>
            <a:r>
              <a:rPr lang="en-US" altLang="zh-CN" sz="1800" dirty="0">
                <a:latin typeface="Arial" panose="020B0604020202020204" pitchFamily="34" charset="0"/>
                <a:ea typeface="微软雅黑" panose="020B0503020204020204" charset="-122"/>
              </a:rPr>
              <a:t> 2023 </a:t>
            </a:r>
          </a:p>
          <a:p>
            <a:pPr algn="l"/>
            <a:r>
              <a:rPr lang="en-US" altLang="zh-CN" sz="2800" dirty="0">
                <a:latin typeface="Arial" panose="020B0604020202020204" pitchFamily="34" charset="0"/>
                <a:ea typeface="微软雅黑" panose="020B0503020204020204" charset="-122"/>
              </a:rPr>
              <a:t>                            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Optional: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对响应方进行身份验证</a:t>
            </a:r>
          </a:p>
          <a:p>
            <a:pPr algn="l">
              <a:lnSpc>
                <a:spcPct val="20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如果证书已经在之前的会话中存储，请求方可以请求响应方证书的摘要进行比较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规范建议在通过</a:t>
            </a:r>
            <a:r>
              <a:rPr lang="en-US" altLang="zh-CN" dirty="0">
                <a:ea typeface="宋体" panose="02010600030101010101" pitchFamily="2" charset="-122"/>
              </a:rPr>
              <a:t>measurements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进行设备证明之前，至少进行一次单方面响应方认证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0200" y="3657600"/>
            <a:ext cx="8265160" cy="18421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Optional: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通过</a:t>
            </a: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measure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进行设备证明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通过收集和验证设备的特定信息来确保设备的完整性和可信性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具体过程可以看作是可选的挑战响应机制，请求方可以向响应方请求所谓的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measurements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（发送一个随机数和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measurements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请求），响应方以一个字符串进行回应，该字符串可能表示设备状态的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hash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等。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SPDM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中并没有具体规定响应内容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密钥交换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en-US" altLang="zh-CN" sz="2400" dirty="0" err="1">
                <a:ea typeface="宋体" panose="02010600030101010101" pitchFamily="2" charset="-122"/>
                <a:sym typeface="+mn-ea"/>
              </a:rPr>
              <a:t>Diffie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-Hellman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的秘钥交换机制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16002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支持数字签名和公钥加密的可以启动基于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Diffie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-Hellman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的秘钥交换机制，推导出会话秘钥，在这个阶段他们还会进行身份认证。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如果没有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MutAuth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请求方通过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                                               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对响应方进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行认证。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如果明确</a:t>
            </a:r>
            <a:r>
              <a:rPr lang="en-US" altLang="zh-CN" dirty="0" err="1">
                <a:ea typeface="宋体" panose="02010600030101010101" pitchFamily="2" charset="-122"/>
                <a:sym typeface="+mn-ea"/>
              </a:rPr>
              <a:t>MutAuth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额外的请求方发送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digest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或者响应方要求获得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certificate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完成，对请求方的认证。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209684"/>
            <a:ext cx="4961905" cy="415238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175" y="3152810"/>
            <a:ext cx="2980952" cy="27619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密钥交换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en-US" altLang="zh-CN" sz="2400" dirty="0" err="1">
                <a:ea typeface="宋体" panose="02010600030101010101" pitchFamily="2" charset="-122"/>
                <a:sym typeface="+mn-ea"/>
              </a:rPr>
              <a:t>Diffie</a:t>
            </a:r>
            <a:r>
              <a:rPr lang="en-US" altLang="zh-CN" sz="2400" dirty="0">
                <a:ea typeface="宋体" panose="02010600030101010101" pitchFamily="2" charset="-122"/>
                <a:sym typeface="+mn-ea"/>
              </a:rPr>
              <a:t>-Hellman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的秘钥交换机制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>
              <a:lnSpc>
                <a:spcPct val="20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16002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856879"/>
            <a:ext cx="4961905" cy="350518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736" y="1420056"/>
            <a:ext cx="8529111" cy="98216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529" y="2560035"/>
            <a:ext cx="11250801" cy="14348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173" y="3142031"/>
            <a:ext cx="6704633" cy="28696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851" y="3772235"/>
            <a:ext cx="5453149" cy="29152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85295" y="4415804"/>
            <a:ext cx="4382395" cy="42891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7FB93E9-AAF6-2119-5B7C-13017600F5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254" y="3480938"/>
            <a:ext cx="5453149" cy="207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5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密钥交换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-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预</a:t>
            </a:r>
            <a:r>
              <a:rPr lang="zh-CN" altLang="en-US" sz="2400" dirty="0">
                <a:ea typeface="宋体" panose="02010600030101010101" pitchFamily="2" charset="-122"/>
                <a:sym typeface="+mn-ea"/>
              </a:rPr>
              <a:t>共享的对称秘钥</a:t>
            </a: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1600200"/>
            <a:ext cx="1013460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通过证明对于共享对称秘钥的知识，隐式的进行身份认证，并生成会话秘钥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发送方发送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PSK_EXCHANGE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请求启动秘钥交换，此时响应方可以选择使用自己的随机数参与会话密钥的产生，或者立即派生出会话秘钥。</a:t>
            </a:r>
          </a:p>
        </p:txBody>
      </p:sp>
    </p:spTree>
    <p:extLst>
      <p:ext uri="{BB962C8B-B14F-4D97-AF65-F5344CB8AC3E}">
        <p14:creationId xmlns:p14="http://schemas.microsoft.com/office/powerpoint/2010/main" val="243255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FCA6E-2E68-CA78-9385-E6FDCE8AD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47C09-7EB4-E4BF-BB8E-A30F38E231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095CB6C5-5CFE-D729-B689-D585CCF82D46}"/>
              </a:ext>
            </a:extLst>
          </p:cNvPr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667E1DB-0B9D-984C-08D7-2A457CCA90B2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065CE0-8629-9040-5D2C-CAAAF08DCAD5}"/>
                </a:ext>
              </a:extLst>
            </p:cNvPr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153E5522-F1A3-CEEF-63A7-D1F9F15CAA7B}"/>
              </a:ext>
            </a:extLst>
          </p:cNvPr>
          <p:cNvSpPr txBox="1"/>
          <p:nvPr/>
        </p:nvSpPr>
        <p:spPr>
          <a:xfrm>
            <a:off x="609600" y="499677"/>
            <a:ext cx="6019800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endParaRPr lang="zh-CN" altLang="en-US" sz="16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C720539-E632-61DB-29D5-E631D93F3B20}"/>
              </a:ext>
            </a:extLst>
          </p:cNvPr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2B7731E-2BE9-91CD-1F94-1257727005E1}"/>
              </a:ext>
            </a:extLst>
          </p:cNvPr>
          <p:cNvSpPr txBox="1"/>
          <p:nvPr/>
        </p:nvSpPr>
        <p:spPr>
          <a:xfrm>
            <a:off x="1066800" y="1600200"/>
            <a:ext cx="1013460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1C5213B-50F2-8EF5-534D-5C4D75B9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59" y="662741"/>
            <a:ext cx="10333333" cy="55333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C3C10F-7F18-0E80-D79D-F516E8EF28F5}"/>
              </a:ext>
            </a:extLst>
          </p:cNvPr>
          <p:cNvSpPr txBox="1"/>
          <p:nvPr/>
        </p:nvSpPr>
        <p:spPr>
          <a:xfrm>
            <a:off x="609600" y="533400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预共享的对称密钥</a:t>
            </a:r>
          </a:p>
        </p:txBody>
      </p:sp>
    </p:spTree>
    <p:extLst>
      <p:ext uri="{BB962C8B-B14F-4D97-AF65-F5344CB8AC3E}">
        <p14:creationId xmlns:p14="http://schemas.microsoft.com/office/powerpoint/2010/main" val="124956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密钥更新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1600200"/>
            <a:ext cx="1013460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当已经进入应用阶段时，各方可以更新他们的会话秘密，而不是启动新的握手。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更新机制有两种潜在的方式来更新密钥：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	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：发送方更新自己的密钥，</a:t>
            </a:r>
            <a:r>
              <a:rPr lang="zh-CN" altLang="en-US" dirty="0">
                <a:ea typeface="宋体" panose="02010600030101010101" pitchFamily="2" charset="-122"/>
              </a:rPr>
              <a:t>请求方发送一个密钥更新请求，同时发送会话主密钥</a:t>
            </a:r>
            <a:r>
              <a:rPr lang="en-US" altLang="zh-CN" dirty="0" err="1">
                <a:ea typeface="宋体" panose="02010600030101010101" pitchFamily="2" charset="-122"/>
              </a:rPr>
              <a:t>mski</a:t>
            </a:r>
            <a:r>
              <a:rPr lang="en-US" altLang="zh-CN" dirty="0">
                <a:ea typeface="宋体" panose="02010600030101010101" pitchFamily="2" charset="-122"/>
              </a:rPr>
              <a:t>,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                                                                                       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派生出新的主密钥和加密秘钥。</a:t>
            </a: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然后，为了验证密钥更新，发送方使用新加密密钥加密请求。响应方在解密消息后，删除旧密钥</a:t>
            </a:r>
            <a:endParaRPr lang="en-US" altLang="zh-CN" dirty="0">
              <a:ea typeface="宋体" panose="02010600030101010101" pitchFamily="2" charset="-122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并加密确认响应。</a:t>
            </a:r>
            <a:endParaRPr lang="en-US" altLang="zh-CN" dirty="0">
              <a:ea typeface="宋体" panose="02010600030101010101" pitchFamily="2" charset="-122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  <a:sym typeface="+mn-ea"/>
              </a:rPr>
              <a:t>	B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：更新会话的所有密钥，</a:t>
            </a:r>
            <a:r>
              <a:rPr lang="zh-CN" altLang="en-US" dirty="0">
                <a:ea typeface="宋体" panose="02010600030101010101" pitchFamily="2" charset="-122"/>
              </a:rPr>
              <a:t>双方的主秘密和加解密密钥都会被更新。</a:t>
            </a: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621" y="3181381"/>
            <a:ext cx="2695238" cy="24761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536" y="3171857"/>
            <a:ext cx="2533333" cy="2571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543454-246A-21A6-3450-395D6E3417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9659" y="4486913"/>
            <a:ext cx="4623038" cy="54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设备初始化阶段和</a:t>
            </a: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VCA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的状态图</a:t>
            </a:r>
          </a:p>
          <a:p>
            <a:pPr algn="l">
              <a:lnSpc>
                <a:spcPct val="20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6894" y="3332862"/>
            <a:ext cx="5535803" cy="4507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ea typeface="宋体" panose="02010600030101010101" pitchFamily="2" charset="-122"/>
              </a:rPr>
              <a:t>在协议运行期间，请求方应该能够通过发出</a:t>
            </a:r>
            <a:r>
              <a:rPr lang="en-US" altLang="zh-CN" sz="1600" dirty="0">
                <a:ea typeface="宋体" panose="02010600030101010101" pitchFamily="2" charset="-122"/>
              </a:rPr>
              <a:t>GET_VERSION </a:t>
            </a:r>
            <a:r>
              <a:rPr lang="zh-CN" altLang="en-US" sz="1600" dirty="0">
                <a:ea typeface="宋体" panose="02010600030101010101" pitchFamily="2" charset="-122"/>
              </a:rPr>
              <a:t>请求返回到协议的起始点，并重新启动整个对话。在这一点上，与该对话线程相关的所有会话和数据将不再可访问，即不允许在旧线程中进行进一步的转换。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292208"/>
            <a:ext cx="4171429" cy="48190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2733" y="1732932"/>
            <a:ext cx="4609524" cy="15714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262" y="4905223"/>
            <a:ext cx="4876190" cy="12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1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609600" y="499677"/>
            <a:ext cx="6019800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1600" dirty="0">
                <a:latin typeface="Arial" panose="020B0604020202020204" pitchFamily="34" charset="0"/>
                <a:ea typeface="微软雅黑" panose="020B0503020204020204" charset="-122"/>
              </a:rPr>
              <a:t>证书模型中“新会话”子阶段的详细状态机。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01315" y="1914792"/>
            <a:ext cx="5071533" cy="32961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在这个模型中，我们捕捉了已由证书授权机构 </a:t>
            </a:r>
            <a:r>
              <a:rPr lang="en-US" altLang="zh-CN" sz="1600" dirty="0">
                <a:ea typeface="宋体" panose="02010600030101010101" pitchFamily="2" charset="-122"/>
                <a:sym typeface="+mn-ea"/>
              </a:rPr>
              <a:t>CA </a:t>
            </a:r>
            <a:r>
              <a:rPr lang="zh-CN" altLang="en-US" sz="1600" dirty="0">
                <a:ea typeface="宋体" panose="02010600030101010101" pitchFamily="2" charset="-122"/>
                <a:sym typeface="+mn-ea"/>
              </a:rPr>
              <a:t>签名的证书初始化的各方之间的密钥协商协议流程。根据规范，我们建模了请求方和响应方的状态转换，以执行单向和双向认证的握手。在第二种情况下，响应方可以使用封装流程请求证书，或者使用从先前会话中获得的证书。</a:t>
            </a:r>
            <a:endParaRPr lang="en-US" altLang="zh-CN" sz="1600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 sz="1200" dirty="0">
              <a:ea typeface="宋体" panose="02010600030101010101" pitchFamily="2" charset="-122"/>
              <a:sym typeface="+mn-ea"/>
            </a:endParaRPr>
          </a:p>
          <a:p>
            <a:pPr rtl="0">
              <a:lnSpc>
                <a:spcPct val="130000"/>
              </a:lnSpc>
            </a:pPr>
            <a:r>
              <a:rPr lang="en-US" altLang="zh-CN" sz="1600" dirty="0">
                <a:ea typeface="宋体" panose="02010600030101010101" pitchFamily="2" charset="-122"/>
              </a:rPr>
              <a:t>a) </a:t>
            </a:r>
            <a:r>
              <a:rPr lang="zh-CN" altLang="en-US" sz="1600" dirty="0">
                <a:ea typeface="宋体" panose="02010600030101010101" pitchFamily="2" charset="-122"/>
              </a:rPr>
              <a:t>发送仅带有单向认证的完成请求，</a:t>
            </a:r>
            <a:r>
              <a:rPr lang="en-US" altLang="zh-CN" sz="1600" dirty="0">
                <a:ea typeface="宋体" panose="02010600030101010101" pitchFamily="2" charset="-122"/>
              </a:rPr>
              <a:t>b) </a:t>
            </a:r>
            <a:r>
              <a:rPr lang="zh-CN" altLang="en-US" sz="1600" dirty="0">
                <a:ea typeface="宋体" panose="02010600030101010101" pitchFamily="2" charset="-122"/>
              </a:rPr>
              <a:t>使用封装流程发送他们的证书以进行双向认证（见图 </a:t>
            </a:r>
            <a:r>
              <a:rPr lang="en-US" altLang="zh-CN" sz="1600" dirty="0">
                <a:ea typeface="宋体" panose="02010600030101010101" pitchFamily="2" charset="-122"/>
              </a:rPr>
              <a:t>2</a:t>
            </a:r>
            <a:r>
              <a:rPr lang="zh-CN" altLang="en-US" sz="1600" dirty="0">
                <a:ea typeface="宋体" panose="02010600030101010101" pitchFamily="2" charset="-122"/>
              </a:rPr>
              <a:t>），以及 </a:t>
            </a:r>
            <a:r>
              <a:rPr lang="en-US" altLang="zh-CN" sz="1600" dirty="0">
                <a:ea typeface="宋体" panose="02010600030101010101" pitchFamily="2" charset="-122"/>
              </a:rPr>
              <a:t>c) </a:t>
            </a:r>
            <a:r>
              <a:rPr lang="zh-CN" altLang="en-US" sz="1600" dirty="0">
                <a:ea typeface="宋体" panose="02010600030101010101" pitchFamily="2" charset="-122"/>
              </a:rPr>
              <a:t>如果在先前会话中提供了证书，则发送带有双向认证的完成请求。</a:t>
            </a:r>
            <a:endParaRPr lang="zh-CN" altLang="en-US" sz="1600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848" y="578935"/>
            <a:ext cx="5780952" cy="57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97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威胁模型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0601" y="1905000"/>
            <a:ext cx="86106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ea typeface="宋体" panose="02010600030101010101" pitchFamily="2" charset="-122"/>
              </a:rPr>
              <a:t>默认的</a:t>
            </a:r>
            <a:r>
              <a:rPr lang="en-US" altLang="zh-CN" sz="1600" dirty="0" err="1">
                <a:ea typeface="宋体" panose="02010600030101010101" pitchFamily="2" charset="-122"/>
              </a:rPr>
              <a:t>Dolev</a:t>
            </a:r>
            <a:r>
              <a:rPr lang="en-US" altLang="zh-CN" sz="1600" dirty="0">
                <a:ea typeface="宋体" panose="02010600030101010101" pitchFamily="2" charset="-122"/>
              </a:rPr>
              <a:t>-Yao </a:t>
            </a:r>
            <a:r>
              <a:rPr lang="zh-CN" altLang="en-US" sz="1600" dirty="0">
                <a:ea typeface="宋体" panose="02010600030101010101" pitchFamily="2" charset="-122"/>
              </a:rPr>
              <a:t>攻击者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ea typeface="宋体" panose="02010600030101010101" pitchFamily="2" charset="-122"/>
              </a:rPr>
              <a:t>攻击者可以为任何诚实的设备注册一个恶意证书。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>
                <a:ea typeface="宋体" panose="02010600030101010101" pitchFamily="2" charset="-122"/>
              </a:rPr>
              <a:t>例如，攻击者可以利用证书颁发机构（</a:t>
            </a:r>
            <a:r>
              <a:rPr lang="en-US" altLang="zh-CN" sz="1600" dirty="0">
                <a:ea typeface="宋体" panose="02010600030101010101" pitchFamily="2" charset="-122"/>
              </a:rPr>
              <a:t>Certificate Authority</a:t>
            </a:r>
            <a:r>
              <a:rPr lang="zh-CN" altLang="en-US" sz="1600" dirty="0">
                <a:ea typeface="宋体" panose="02010600030101010101" pitchFamily="2" charset="-122"/>
              </a:rPr>
              <a:t>）为一个受害者设备签署一对攻击者已知的私钥和公钥。</a:t>
            </a:r>
            <a:r>
              <a:rPr lang="en-US" altLang="zh-CN" sz="1600" dirty="0">
                <a:ea typeface="宋体" panose="02010600030101010101" pitchFamily="2" charset="-122"/>
              </a:rPr>
              <a:t>cert = sign(&lt; </a:t>
            </a:r>
            <a:r>
              <a:rPr lang="en-US" altLang="zh-CN" sz="1600" dirty="0" err="1">
                <a:ea typeface="宋体" panose="02010600030101010101" pitchFamily="2" charset="-122"/>
              </a:rPr>
              <a:t>idhonest,pk</a:t>
            </a:r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ea typeface="宋体" panose="02010600030101010101" pitchFamily="2" charset="-122"/>
              </a:rPr>
              <a:t>ltkbad</a:t>
            </a:r>
            <a:r>
              <a:rPr lang="en-US" altLang="zh-CN" sz="1600" dirty="0">
                <a:ea typeface="宋体" panose="02010600030101010101" pitchFamily="2" charset="-122"/>
              </a:rPr>
              <a:t>) &gt;,key).</a:t>
            </a: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dirty="0"/>
          </a:p>
          <a:p>
            <a:r>
              <a:rPr lang="en-US" altLang="zh-CN" sz="1600" dirty="0"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ea typeface="宋体" panose="02010600030101010101" pitchFamily="2" charset="-122"/>
              </a:rPr>
              <a:t>会话秘钥泄露：攻击者破坏各方的会话秘钥，以其中一方的会话状态为输入，并将会话密钥泄露给网络，旨在证明会话的密钥保密性和前向保密性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D5EC662-1B01-DA1E-C841-672CBEE76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313462"/>
            <a:ext cx="3631647" cy="15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3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主要贡献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00" y="2092325"/>
            <a:ext cx="921004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构建了</a:t>
            </a:r>
            <a:r>
              <a:rPr lang="en-US" altLang="zh-CN"/>
              <a:t>SPDM v1.2.1</a:t>
            </a:r>
            <a:r>
              <a:rPr lang="zh-CN" altLang="en-US"/>
              <a:t>协议的第一个形式化模型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用</a:t>
            </a:r>
            <a:r>
              <a:rPr lang="en-US" altLang="zh-CN"/>
              <a:t>Tamarin</a:t>
            </a:r>
            <a:r>
              <a:rPr lang="zh-CN" altLang="en-US"/>
              <a:t>对模型进行了形式化分析，证明了在特定威胁模型下的安全属性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形式化建模和分析为下一版本提供建议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安全目标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0601" y="1905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ea typeface="宋体" panose="02010600030101010101" pitchFamily="2" charset="-122"/>
              </a:rPr>
              <a:t>单向响应者认证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2.Measurements</a:t>
            </a:r>
            <a:r>
              <a:rPr lang="zh-CN" altLang="en-US" sz="1600" dirty="0">
                <a:ea typeface="宋体" panose="02010600030101010101" pitchFamily="2" charset="-122"/>
              </a:rPr>
              <a:t>完整性和身份认证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3.</a:t>
            </a:r>
            <a:r>
              <a:rPr lang="zh-CN" altLang="en-US" sz="1600" dirty="0">
                <a:ea typeface="宋体" panose="02010600030101010101" pitchFamily="2" charset="-122"/>
              </a:rPr>
              <a:t>相互认证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4.</a:t>
            </a:r>
            <a:r>
              <a:rPr lang="zh-CN" altLang="en-US" sz="1600" dirty="0">
                <a:ea typeface="宋体" panose="02010600030101010101" pitchFamily="2" charset="-122"/>
              </a:rPr>
              <a:t>握手密钥的机密性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5.</a:t>
            </a:r>
            <a:r>
              <a:rPr lang="zh-CN" altLang="en-US" sz="1600" dirty="0">
                <a:ea typeface="宋体" panose="02010600030101010101" pitchFamily="2" charset="-122"/>
              </a:rPr>
              <a:t>前向保密性</a:t>
            </a:r>
          </a:p>
        </p:txBody>
      </p:sp>
    </p:spTree>
    <p:extLst>
      <p:ext uri="{BB962C8B-B14F-4D97-AF65-F5344CB8AC3E}">
        <p14:creationId xmlns:p14="http://schemas.microsoft.com/office/powerpoint/2010/main" val="1320475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安全目标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0601" y="190500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ea typeface="宋体" panose="02010600030101010101" pitchFamily="2" charset="-122"/>
              </a:rPr>
              <a:t>单向响应者认证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>
                <a:ea typeface="宋体" panose="02010600030101010101" pitchFamily="2" charset="-122"/>
              </a:rPr>
              <a:t>请求者对响应者的认证，这是一种单向认证。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>
                <a:ea typeface="宋体" panose="02010600030101010101" pitchFamily="2" charset="-122"/>
              </a:rPr>
              <a:t>在可选阶段和密钥交换中，通过对公钥机制和证书对响应者进行身份认证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2.Measurements</a:t>
            </a:r>
            <a:r>
              <a:rPr lang="zh-CN" altLang="en-US" sz="1600" dirty="0">
                <a:ea typeface="宋体" panose="02010600030101010101" pitchFamily="2" charset="-122"/>
              </a:rPr>
              <a:t>完整性和身份认证：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(</a:t>
            </a:r>
            <a:r>
              <a:rPr lang="en-US" altLang="zh-CN" sz="1600" dirty="0" err="1">
                <a:ea typeface="宋体" panose="02010600030101010101" pitchFamily="2" charset="-122"/>
              </a:rPr>
              <a:t>i</a:t>
            </a:r>
            <a:r>
              <a:rPr lang="en-US" altLang="zh-CN" sz="1600" dirty="0">
                <a:ea typeface="宋体" panose="02010600030101010101" pitchFamily="2" charset="-122"/>
              </a:rPr>
              <a:t>)</a:t>
            </a:r>
            <a:r>
              <a:rPr lang="zh-CN" altLang="en-US" sz="1600" dirty="0">
                <a:ea typeface="宋体" panose="02010600030101010101" pitchFamily="2" charset="-122"/>
              </a:rPr>
              <a:t>请求者正在与其预期的响应者进行通信，</a:t>
            </a:r>
            <a:r>
              <a:rPr lang="en-US" altLang="zh-CN" sz="1600" dirty="0">
                <a:ea typeface="宋体" panose="02010600030101010101" pitchFamily="2" charset="-122"/>
              </a:rPr>
              <a:t>(ii) </a:t>
            </a:r>
            <a:r>
              <a:rPr lang="zh-CN" altLang="en-US" sz="1600" dirty="0">
                <a:ea typeface="宋体" panose="02010600030101010101" pitchFamily="2" charset="-122"/>
              </a:rPr>
              <a:t>响应者发送的测量也被请求者正确接收。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84" y="4443168"/>
            <a:ext cx="4937362" cy="1685714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618116"/>
            <a:ext cx="5378424" cy="1171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43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安全目标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0601" y="1905000"/>
            <a:ext cx="86106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ea typeface="宋体" panose="02010600030101010101" pitchFamily="2" charset="-122"/>
              </a:rPr>
              <a:t>相互认证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/>
          </a:p>
          <a:p>
            <a:r>
              <a:rPr lang="zh-CN" altLang="en-US" sz="1600" dirty="0"/>
              <a:t>在证书、预共享公钥和预共享对称密钥，三种模式下进行相互认证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en-US" altLang="zh-CN" sz="1600" dirty="0">
                <a:ea typeface="宋体" panose="02010600030101010101" pitchFamily="2" charset="-122"/>
              </a:rPr>
              <a:t>2.</a:t>
            </a:r>
            <a:r>
              <a:rPr lang="zh-CN" altLang="en-US" sz="1600" dirty="0">
                <a:ea typeface="宋体" panose="02010600030101010101" pitchFamily="2" charset="-122"/>
              </a:rPr>
              <a:t>密钥的机密性：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  <a:p>
            <a:r>
              <a:rPr lang="zh-CN" altLang="en-US" sz="1600" dirty="0"/>
              <a:t>如果一方与一个诚实的伙伴完成了密钥交换，那么攻击者并不知道密钥。</a:t>
            </a:r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50" y="4339275"/>
            <a:ext cx="5024441" cy="1771429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988" y="4401181"/>
            <a:ext cx="5410200" cy="1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1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安全目标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90600" y="1905000"/>
            <a:ext cx="94487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a typeface="宋体" panose="02010600030101010101" pitchFamily="2" charset="-122"/>
              </a:rPr>
              <a:t>1.</a:t>
            </a:r>
            <a:r>
              <a:rPr lang="zh-CN" altLang="en-US" sz="1600" dirty="0">
                <a:ea typeface="宋体" panose="02010600030101010101" pitchFamily="2" charset="-122"/>
              </a:rPr>
              <a:t>前向保密性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/>
          </a:p>
          <a:p>
            <a:r>
              <a:rPr lang="en-US" altLang="zh-CN" sz="1600" dirty="0">
                <a:ea typeface="宋体" panose="02010600030101010101" pitchFamily="2" charset="-122"/>
              </a:rPr>
              <a:t>major_secreti+1 = HKDF(</a:t>
            </a:r>
            <a:r>
              <a:rPr lang="en-US" altLang="zh-CN" sz="1600" dirty="0" err="1">
                <a:ea typeface="宋体" panose="02010600030101010101" pitchFamily="2" charset="-122"/>
              </a:rPr>
              <a:t>major_secreti</a:t>
            </a:r>
            <a:r>
              <a:rPr lang="en-US" altLang="zh-CN" sz="1600" dirty="0">
                <a:ea typeface="宋体" panose="02010600030101010101" pitchFamily="2" charset="-122"/>
              </a:rPr>
              <a:t>, ...)</a:t>
            </a:r>
            <a:r>
              <a:rPr lang="zh-CN" altLang="en-US" sz="1600" dirty="0">
                <a:ea typeface="宋体" panose="02010600030101010101" pitchFamily="2" charset="-122"/>
              </a:rPr>
              <a:t>，即使知道了</a:t>
            </a:r>
            <a:r>
              <a:rPr lang="en-US" altLang="zh-CN" sz="1600" dirty="0">
                <a:ea typeface="宋体" panose="02010600030101010101" pitchFamily="2" charset="-122"/>
              </a:rPr>
              <a:t>major_secreti+1</a:t>
            </a:r>
            <a:r>
              <a:rPr lang="zh-CN" altLang="en-US" sz="1600" dirty="0">
                <a:ea typeface="宋体" panose="02010600030101010101" pitchFamily="2" charset="-122"/>
              </a:rPr>
              <a:t>也无法推出</a:t>
            </a:r>
            <a:r>
              <a:rPr lang="en-US" altLang="zh-CN" sz="1600" dirty="0" err="1">
                <a:ea typeface="宋体" panose="02010600030101010101" pitchFamily="2" charset="-122"/>
              </a:rPr>
              <a:t>major_secreti</a:t>
            </a:r>
            <a:endParaRPr lang="en-US" altLang="zh-CN" sz="1600" dirty="0">
              <a:ea typeface="宋体" panose="02010600030101010101" pitchFamily="2" charset="-122"/>
            </a:endParaRPr>
          </a:p>
          <a:p>
            <a:endParaRPr lang="en-US" altLang="zh-CN" sz="1600" dirty="0">
              <a:ea typeface="宋体" panose="02010600030101010101" pitchFamily="2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964680"/>
            <a:ext cx="6285714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50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62230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结果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5" y="1735778"/>
            <a:ext cx="7488577" cy="362990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831AA4AA-4F50-BA7F-423D-622E23F5527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1995"/>
          <a:stretch/>
        </p:blipFill>
        <p:spPr>
          <a:xfrm>
            <a:off x="7571253" y="1832611"/>
            <a:ext cx="4208106" cy="372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4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461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建议</a:t>
            </a: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	1.</a:t>
            </a:r>
            <a:r>
              <a:rPr lang="zh-CN" altLang="en-US" dirty="0"/>
              <a:t>设备重置可能导致计数器重用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SPDM</a:t>
            </a:r>
            <a:r>
              <a:rPr lang="zh-CN" altLang="en-US" dirty="0"/>
              <a:t>在协议的某些阶段允许使用计数器，而不是随机的随机数。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</a:t>
            </a: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	</a:t>
            </a: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	</a:t>
            </a: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2.</a:t>
            </a:r>
            <a:r>
              <a:rPr lang="zh-CN" altLang="en-US" dirty="0"/>
              <a:t>对供应商定义的请求</a:t>
            </a:r>
            <a:r>
              <a:rPr lang="en-US" altLang="zh-CN" dirty="0"/>
              <a:t>/</a:t>
            </a:r>
            <a:r>
              <a:rPr lang="zh-CN" altLang="en-US" dirty="0"/>
              <a:t>响应没有限制。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</a:t>
            </a:r>
            <a:r>
              <a:rPr lang="zh-CN" altLang="en-US" dirty="0"/>
              <a:t>为了灵活性，标准明确允许供应商定义请求</a:t>
            </a:r>
            <a:r>
              <a:rPr lang="en-US" altLang="zh-CN" dirty="0"/>
              <a:t>/</a:t>
            </a:r>
            <a:r>
              <a:rPr lang="zh-CN" altLang="en-US" dirty="0"/>
              <a:t>响应的定义，几乎没有任何限制。如果供应商定义的机制可以重用协议中的长期或短期秘密，它们可能会破坏核心设计的安全保证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1958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417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建模</a:t>
            </a: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	</a:t>
            </a:r>
            <a:r>
              <a:rPr lang="zh-CN" altLang="en-US" dirty="0"/>
              <a:t>正确理解和提取协议的状态机：在规范和实现之间进行了交叉检查，并请求了来自英特尔参与</a:t>
            </a:r>
            <a:r>
              <a:rPr lang="en-US" altLang="zh-CN" dirty="0"/>
              <a:t>SPDM</a:t>
            </a:r>
            <a:r>
              <a:rPr lang="zh-CN" altLang="en-US" dirty="0"/>
              <a:t>的人员的反馈。</a:t>
            </a: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endParaRPr lang="zh-CN" altLang="en-US" sz="2800" b="1" dirty="0"/>
          </a:p>
          <a:p>
            <a:pPr algn="l" rtl="0"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/>
              <a:t>在建模协议时，</a:t>
            </a:r>
            <a:r>
              <a:rPr lang="en-US" altLang="zh-CN" dirty="0"/>
              <a:t>TAMARIN</a:t>
            </a:r>
            <a:r>
              <a:rPr lang="zh-CN" altLang="en-US" dirty="0"/>
              <a:t>无法处理协议的状态。因此，无法在一个模型中推理所有模式，也无法从用户交互界面获得如何指导工具证明属性的见解。</a:t>
            </a:r>
            <a:endParaRPr lang="en-US" altLang="zh-CN" dirty="0"/>
          </a:p>
          <a:p>
            <a:pPr algn="l" rtl="0">
              <a:lnSpc>
                <a:spcPct val="120000"/>
              </a:lnSpc>
            </a:pPr>
            <a:endParaRPr lang="en-US" altLang="zh-CN" dirty="0"/>
          </a:p>
          <a:p>
            <a:pPr algn="l" rtl="0">
              <a:lnSpc>
                <a:spcPct val="12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我们建议在开始在</a:t>
            </a:r>
            <a:r>
              <a:rPr lang="en-US" altLang="zh-CN" dirty="0"/>
              <a:t>TAMARIN</a:t>
            </a:r>
            <a:r>
              <a:rPr lang="zh-CN" altLang="en-US" dirty="0"/>
              <a:t>中进行形式化建模之前，先构建协议的详细状态机：根据我们的经验，这可以加快调试过程，并减少出错的可能性。指定各方维护的状态以及协议进展时如何更新状态</a:t>
            </a:r>
          </a:p>
        </p:txBody>
      </p:sp>
    </p:spTree>
    <p:extLst>
      <p:ext uri="{BB962C8B-B14F-4D97-AF65-F5344CB8AC3E}">
        <p14:creationId xmlns:p14="http://schemas.microsoft.com/office/powerpoint/2010/main" val="18346761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62255"/>
            <a:ext cx="11946255" cy="6733540"/>
            <a:chOff x="123062" y="62255"/>
            <a:chExt cx="11946255" cy="67335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0"/>
            <a:ext cx="3690620" cy="6557009"/>
            <a:chOff x="0" y="0"/>
            <a:chExt cx="3690620" cy="6557009"/>
          </a:xfrm>
        </p:grpSpPr>
        <p:sp>
          <p:nvSpPr>
            <p:cNvPr id="7" name="object 7"/>
            <p:cNvSpPr/>
            <p:nvPr/>
          </p:nvSpPr>
          <p:spPr>
            <a:xfrm>
              <a:off x="336804" y="298704"/>
              <a:ext cx="3347085" cy="6251575"/>
            </a:xfrm>
            <a:custGeom>
              <a:avLst/>
              <a:gdLst/>
              <a:ahLst/>
              <a:cxnLst/>
              <a:rect l="l" t="t" r="r" b="b"/>
              <a:pathLst>
                <a:path w="3347085" h="6251575">
                  <a:moveTo>
                    <a:pt x="3346704" y="6251448"/>
                  </a:moveTo>
                  <a:lnTo>
                    <a:pt x="0" y="6251448"/>
                  </a:lnTo>
                  <a:lnTo>
                    <a:pt x="0" y="0"/>
                  </a:lnTo>
                  <a:lnTo>
                    <a:pt x="3346704" y="0"/>
                  </a:lnTo>
                  <a:lnTo>
                    <a:pt x="3346704" y="6251448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0695" y="292582"/>
              <a:ext cx="3359785" cy="6264275"/>
            </a:xfrm>
            <a:custGeom>
              <a:avLst/>
              <a:gdLst/>
              <a:ahLst/>
              <a:cxnLst/>
              <a:rect l="l" t="t" r="r" b="b"/>
              <a:pathLst>
                <a:path w="3359785" h="6264275">
                  <a:moveTo>
                    <a:pt x="3359632" y="6264033"/>
                  </a:moveTo>
                  <a:lnTo>
                    <a:pt x="0" y="6264033"/>
                  </a:lnTo>
                  <a:lnTo>
                    <a:pt x="0" y="0"/>
                  </a:lnTo>
                  <a:lnTo>
                    <a:pt x="3359632" y="0"/>
                  </a:lnTo>
                  <a:lnTo>
                    <a:pt x="3359632" y="6349"/>
                  </a:lnTo>
                  <a:lnTo>
                    <a:pt x="12700" y="6349"/>
                  </a:lnTo>
                  <a:lnTo>
                    <a:pt x="6350" y="12699"/>
                  </a:lnTo>
                  <a:lnTo>
                    <a:pt x="12700" y="12699"/>
                  </a:lnTo>
                  <a:lnTo>
                    <a:pt x="12700" y="6251333"/>
                  </a:lnTo>
                  <a:lnTo>
                    <a:pt x="6350" y="6251333"/>
                  </a:lnTo>
                  <a:lnTo>
                    <a:pt x="12700" y="6257683"/>
                  </a:lnTo>
                  <a:lnTo>
                    <a:pt x="3359632" y="6257683"/>
                  </a:lnTo>
                  <a:lnTo>
                    <a:pt x="3359632" y="6264033"/>
                  </a:lnTo>
                  <a:close/>
                </a:path>
                <a:path w="3359785" h="6264275">
                  <a:moveTo>
                    <a:pt x="12700" y="12699"/>
                  </a:moveTo>
                  <a:lnTo>
                    <a:pt x="6350" y="12699"/>
                  </a:lnTo>
                  <a:lnTo>
                    <a:pt x="12700" y="6349"/>
                  </a:lnTo>
                  <a:lnTo>
                    <a:pt x="12700" y="12699"/>
                  </a:lnTo>
                  <a:close/>
                </a:path>
                <a:path w="3359785" h="6264275">
                  <a:moveTo>
                    <a:pt x="3346932" y="12699"/>
                  </a:moveTo>
                  <a:lnTo>
                    <a:pt x="12700" y="12699"/>
                  </a:lnTo>
                  <a:lnTo>
                    <a:pt x="12700" y="6349"/>
                  </a:lnTo>
                  <a:lnTo>
                    <a:pt x="3346932" y="6349"/>
                  </a:lnTo>
                  <a:lnTo>
                    <a:pt x="3346932" y="12699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3346932" y="6349"/>
                  </a:lnTo>
                  <a:lnTo>
                    <a:pt x="3353282" y="12699"/>
                  </a:lnTo>
                  <a:lnTo>
                    <a:pt x="3359632" y="12699"/>
                  </a:lnTo>
                  <a:lnTo>
                    <a:pt x="3359632" y="6251333"/>
                  </a:lnTo>
                  <a:lnTo>
                    <a:pt x="335328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12699"/>
                  </a:moveTo>
                  <a:lnTo>
                    <a:pt x="3353282" y="12699"/>
                  </a:lnTo>
                  <a:lnTo>
                    <a:pt x="3346932" y="6349"/>
                  </a:lnTo>
                  <a:lnTo>
                    <a:pt x="3359632" y="6349"/>
                  </a:lnTo>
                  <a:lnTo>
                    <a:pt x="3359632" y="12699"/>
                  </a:lnTo>
                  <a:close/>
                </a:path>
                <a:path w="3359785" h="6264275">
                  <a:moveTo>
                    <a:pt x="12700" y="6257683"/>
                  </a:moveTo>
                  <a:lnTo>
                    <a:pt x="6350" y="6251333"/>
                  </a:lnTo>
                  <a:lnTo>
                    <a:pt x="12700" y="6251333"/>
                  </a:lnTo>
                  <a:lnTo>
                    <a:pt x="12700" y="6257683"/>
                  </a:lnTo>
                  <a:close/>
                </a:path>
                <a:path w="3359785" h="6264275">
                  <a:moveTo>
                    <a:pt x="3346932" y="6257683"/>
                  </a:moveTo>
                  <a:lnTo>
                    <a:pt x="12700" y="6257683"/>
                  </a:lnTo>
                  <a:lnTo>
                    <a:pt x="12700" y="6251333"/>
                  </a:lnTo>
                  <a:lnTo>
                    <a:pt x="3346932" y="6251333"/>
                  </a:lnTo>
                  <a:lnTo>
                    <a:pt x="3346932" y="6257683"/>
                  </a:lnTo>
                  <a:close/>
                </a:path>
                <a:path w="3359785" h="6264275">
                  <a:moveTo>
                    <a:pt x="3359632" y="6257683"/>
                  </a:moveTo>
                  <a:lnTo>
                    <a:pt x="3346932" y="6257683"/>
                  </a:lnTo>
                  <a:lnTo>
                    <a:pt x="3353282" y="6251333"/>
                  </a:lnTo>
                  <a:lnTo>
                    <a:pt x="3359632" y="6251333"/>
                  </a:lnTo>
                  <a:lnTo>
                    <a:pt x="3359632" y="6257683"/>
                  </a:lnTo>
                  <a:close/>
                </a:path>
              </a:pathLst>
            </a:custGeom>
            <a:solidFill>
              <a:srgbClr val="0128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80" h="1224280">
                  <a:moveTo>
                    <a:pt x="0" y="1224280"/>
                  </a:moveTo>
                  <a:lnTo>
                    <a:pt x="0" y="0"/>
                  </a:lnTo>
                  <a:lnTo>
                    <a:pt x="1224280" y="0"/>
                  </a:lnTo>
                  <a:lnTo>
                    <a:pt x="1223353" y="48072"/>
                  </a:lnTo>
                  <a:lnTo>
                    <a:pt x="1220596" y="95676"/>
                  </a:lnTo>
                  <a:lnTo>
                    <a:pt x="1216043" y="142776"/>
                  </a:lnTo>
                  <a:lnTo>
                    <a:pt x="1209727" y="189338"/>
                  </a:lnTo>
                  <a:lnTo>
                    <a:pt x="1201683" y="235329"/>
                  </a:lnTo>
                  <a:lnTo>
                    <a:pt x="1191945" y="280715"/>
                  </a:lnTo>
                  <a:lnTo>
                    <a:pt x="1180547" y="325461"/>
                  </a:lnTo>
                  <a:lnTo>
                    <a:pt x="1167522" y="369533"/>
                  </a:lnTo>
                  <a:lnTo>
                    <a:pt x="1152905" y="412897"/>
                  </a:lnTo>
                  <a:lnTo>
                    <a:pt x="1136730" y="455520"/>
                  </a:lnTo>
                  <a:lnTo>
                    <a:pt x="1119031" y="497368"/>
                  </a:lnTo>
                  <a:lnTo>
                    <a:pt x="1099842" y="538405"/>
                  </a:lnTo>
                  <a:lnTo>
                    <a:pt x="1079196" y="578599"/>
                  </a:lnTo>
                  <a:lnTo>
                    <a:pt x="1057129" y="617916"/>
                  </a:lnTo>
                  <a:lnTo>
                    <a:pt x="1033673" y="656320"/>
                  </a:lnTo>
                  <a:lnTo>
                    <a:pt x="1008863" y="693779"/>
                  </a:lnTo>
                  <a:lnTo>
                    <a:pt x="982734" y="730258"/>
                  </a:lnTo>
                  <a:lnTo>
                    <a:pt x="955318" y="765723"/>
                  </a:lnTo>
                  <a:lnTo>
                    <a:pt x="926650" y="800140"/>
                  </a:lnTo>
                  <a:lnTo>
                    <a:pt x="896765" y="833476"/>
                  </a:lnTo>
                  <a:lnTo>
                    <a:pt x="865695" y="865695"/>
                  </a:lnTo>
                  <a:lnTo>
                    <a:pt x="833476" y="896765"/>
                  </a:lnTo>
                  <a:lnTo>
                    <a:pt x="800140" y="926650"/>
                  </a:lnTo>
                  <a:lnTo>
                    <a:pt x="765723" y="955318"/>
                  </a:lnTo>
                  <a:lnTo>
                    <a:pt x="730258" y="982734"/>
                  </a:lnTo>
                  <a:lnTo>
                    <a:pt x="693779" y="1008863"/>
                  </a:lnTo>
                  <a:lnTo>
                    <a:pt x="656320" y="1033673"/>
                  </a:lnTo>
                  <a:lnTo>
                    <a:pt x="617916" y="1057129"/>
                  </a:lnTo>
                  <a:lnTo>
                    <a:pt x="578599" y="1079196"/>
                  </a:lnTo>
                  <a:lnTo>
                    <a:pt x="538405" y="1099842"/>
                  </a:lnTo>
                  <a:lnTo>
                    <a:pt x="497368" y="1119031"/>
                  </a:lnTo>
                  <a:lnTo>
                    <a:pt x="455520" y="1136730"/>
                  </a:lnTo>
                  <a:lnTo>
                    <a:pt x="412897" y="1152905"/>
                  </a:lnTo>
                  <a:lnTo>
                    <a:pt x="369533" y="1167522"/>
                  </a:lnTo>
                  <a:lnTo>
                    <a:pt x="325461" y="1180547"/>
                  </a:lnTo>
                  <a:lnTo>
                    <a:pt x="280715" y="1191945"/>
                  </a:lnTo>
                  <a:lnTo>
                    <a:pt x="235329" y="1201683"/>
                  </a:lnTo>
                  <a:lnTo>
                    <a:pt x="189338" y="1209727"/>
                  </a:lnTo>
                  <a:lnTo>
                    <a:pt x="142776" y="1216043"/>
                  </a:lnTo>
                  <a:lnTo>
                    <a:pt x="95676" y="1220596"/>
                  </a:lnTo>
                  <a:lnTo>
                    <a:pt x="48072" y="1223353"/>
                  </a:lnTo>
                  <a:lnTo>
                    <a:pt x="0" y="122428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967719" y="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79" h="1224280">
                <a:moveTo>
                  <a:pt x="1224279" y="1224280"/>
                </a:moveTo>
                <a:lnTo>
                  <a:pt x="1176207" y="1223353"/>
                </a:lnTo>
                <a:lnTo>
                  <a:pt x="1128603" y="1220596"/>
                </a:lnTo>
                <a:lnTo>
                  <a:pt x="1081503" y="1216043"/>
                </a:lnTo>
                <a:lnTo>
                  <a:pt x="1034941" y="1209727"/>
                </a:lnTo>
                <a:lnTo>
                  <a:pt x="988950" y="1201683"/>
                </a:lnTo>
                <a:lnTo>
                  <a:pt x="943564" y="1191945"/>
                </a:lnTo>
                <a:lnTo>
                  <a:pt x="898818" y="1180547"/>
                </a:lnTo>
                <a:lnTo>
                  <a:pt x="854746" y="1167522"/>
                </a:lnTo>
                <a:lnTo>
                  <a:pt x="811382" y="1152905"/>
                </a:lnTo>
                <a:lnTo>
                  <a:pt x="768759" y="1136730"/>
                </a:lnTo>
                <a:lnTo>
                  <a:pt x="726911" y="1119031"/>
                </a:lnTo>
                <a:lnTo>
                  <a:pt x="685874" y="1099842"/>
                </a:lnTo>
                <a:lnTo>
                  <a:pt x="645680" y="1079196"/>
                </a:lnTo>
                <a:lnTo>
                  <a:pt x="606363" y="1057129"/>
                </a:lnTo>
                <a:lnTo>
                  <a:pt x="567959" y="1033673"/>
                </a:lnTo>
                <a:lnTo>
                  <a:pt x="530500" y="1008863"/>
                </a:lnTo>
                <a:lnTo>
                  <a:pt x="494021" y="982734"/>
                </a:lnTo>
                <a:lnTo>
                  <a:pt x="458556" y="955318"/>
                </a:lnTo>
                <a:lnTo>
                  <a:pt x="424139" y="926650"/>
                </a:lnTo>
                <a:lnTo>
                  <a:pt x="390803" y="896765"/>
                </a:lnTo>
                <a:lnTo>
                  <a:pt x="358584" y="865695"/>
                </a:lnTo>
                <a:lnTo>
                  <a:pt x="327514" y="833476"/>
                </a:lnTo>
                <a:lnTo>
                  <a:pt x="297629" y="800140"/>
                </a:lnTo>
                <a:lnTo>
                  <a:pt x="268961" y="765723"/>
                </a:lnTo>
                <a:lnTo>
                  <a:pt x="241545" y="730258"/>
                </a:lnTo>
                <a:lnTo>
                  <a:pt x="215416" y="693779"/>
                </a:lnTo>
                <a:lnTo>
                  <a:pt x="190606" y="656320"/>
                </a:lnTo>
                <a:lnTo>
                  <a:pt x="167150" y="617916"/>
                </a:lnTo>
                <a:lnTo>
                  <a:pt x="145083" y="578599"/>
                </a:lnTo>
                <a:lnTo>
                  <a:pt x="124437" y="538405"/>
                </a:lnTo>
                <a:lnTo>
                  <a:pt x="105248" y="497368"/>
                </a:lnTo>
                <a:lnTo>
                  <a:pt x="87549" y="455520"/>
                </a:lnTo>
                <a:lnTo>
                  <a:pt x="71374" y="412897"/>
                </a:lnTo>
                <a:lnTo>
                  <a:pt x="56757" y="369533"/>
                </a:lnTo>
                <a:lnTo>
                  <a:pt x="43732" y="325461"/>
                </a:lnTo>
                <a:lnTo>
                  <a:pt x="32334" y="280715"/>
                </a:lnTo>
                <a:lnTo>
                  <a:pt x="22596" y="235329"/>
                </a:lnTo>
                <a:lnTo>
                  <a:pt x="14552" y="189338"/>
                </a:lnTo>
                <a:lnTo>
                  <a:pt x="8236" y="142776"/>
                </a:lnTo>
                <a:lnTo>
                  <a:pt x="3683" y="95676"/>
                </a:lnTo>
                <a:lnTo>
                  <a:pt x="926" y="48072"/>
                </a:lnTo>
                <a:lnTo>
                  <a:pt x="0" y="0"/>
                </a:lnTo>
                <a:lnTo>
                  <a:pt x="1224279" y="0"/>
                </a:lnTo>
                <a:lnTo>
                  <a:pt x="1224279" y="122428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5633720"/>
            <a:ext cx="1224280" cy="1224280"/>
          </a:xfrm>
          <a:custGeom>
            <a:avLst/>
            <a:gdLst/>
            <a:ahLst/>
            <a:cxnLst/>
            <a:rect l="l" t="t" r="r" b="b"/>
            <a:pathLst>
              <a:path w="1224280" h="1224279">
                <a:moveTo>
                  <a:pt x="1224280" y="1224279"/>
                </a:moveTo>
                <a:lnTo>
                  <a:pt x="0" y="1224279"/>
                </a:lnTo>
                <a:lnTo>
                  <a:pt x="0" y="0"/>
                </a:lnTo>
                <a:lnTo>
                  <a:pt x="48072" y="926"/>
                </a:lnTo>
                <a:lnTo>
                  <a:pt x="95676" y="3683"/>
                </a:lnTo>
                <a:lnTo>
                  <a:pt x="142776" y="8236"/>
                </a:lnTo>
                <a:lnTo>
                  <a:pt x="189338" y="14552"/>
                </a:lnTo>
                <a:lnTo>
                  <a:pt x="235329" y="22596"/>
                </a:lnTo>
                <a:lnTo>
                  <a:pt x="280715" y="32334"/>
                </a:lnTo>
                <a:lnTo>
                  <a:pt x="325461" y="43732"/>
                </a:lnTo>
                <a:lnTo>
                  <a:pt x="369533" y="56757"/>
                </a:lnTo>
                <a:lnTo>
                  <a:pt x="412897" y="71374"/>
                </a:lnTo>
                <a:lnTo>
                  <a:pt x="455520" y="87549"/>
                </a:lnTo>
                <a:lnTo>
                  <a:pt x="497368" y="105248"/>
                </a:lnTo>
                <a:lnTo>
                  <a:pt x="538405" y="124437"/>
                </a:lnTo>
                <a:lnTo>
                  <a:pt x="578599" y="145083"/>
                </a:lnTo>
                <a:lnTo>
                  <a:pt x="617916" y="167150"/>
                </a:lnTo>
                <a:lnTo>
                  <a:pt x="656320" y="190606"/>
                </a:lnTo>
                <a:lnTo>
                  <a:pt x="693779" y="215416"/>
                </a:lnTo>
                <a:lnTo>
                  <a:pt x="730258" y="241545"/>
                </a:lnTo>
                <a:lnTo>
                  <a:pt x="765723" y="268961"/>
                </a:lnTo>
                <a:lnTo>
                  <a:pt x="800140" y="297629"/>
                </a:lnTo>
                <a:lnTo>
                  <a:pt x="833476" y="327514"/>
                </a:lnTo>
                <a:lnTo>
                  <a:pt x="865695" y="358584"/>
                </a:lnTo>
                <a:lnTo>
                  <a:pt x="896765" y="390803"/>
                </a:lnTo>
                <a:lnTo>
                  <a:pt x="926650" y="424139"/>
                </a:lnTo>
                <a:lnTo>
                  <a:pt x="955318" y="458556"/>
                </a:lnTo>
                <a:lnTo>
                  <a:pt x="982734" y="494021"/>
                </a:lnTo>
                <a:lnTo>
                  <a:pt x="1008863" y="530500"/>
                </a:lnTo>
                <a:lnTo>
                  <a:pt x="1033673" y="567959"/>
                </a:lnTo>
                <a:lnTo>
                  <a:pt x="1057129" y="606363"/>
                </a:lnTo>
                <a:lnTo>
                  <a:pt x="1079196" y="645680"/>
                </a:lnTo>
                <a:lnTo>
                  <a:pt x="1099842" y="685874"/>
                </a:lnTo>
                <a:lnTo>
                  <a:pt x="1119031" y="726911"/>
                </a:lnTo>
                <a:lnTo>
                  <a:pt x="1136730" y="768759"/>
                </a:lnTo>
                <a:lnTo>
                  <a:pt x="1152905" y="811382"/>
                </a:lnTo>
                <a:lnTo>
                  <a:pt x="1167522" y="854746"/>
                </a:lnTo>
                <a:lnTo>
                  <a:pt x="1180547" y="898818"/>
                </a:lnTo>
                <a:lnTo>
                  <a:pt x="1191945" y="943564"/>
                </a:lnTo>
                <a:lnTo>
                  <a:pt x="1201683" y="988950"/>
                </a:lnTo>
                <a:lnTo>
                  <a:pt x="1209727" y="1034941"/>
                </a:lnTo>
                <a:lnTo>
                  <a:pt x="1216043" y="1081503"/>
                </a:lnTo>
                <a:lnTo>
                  <a:pt x="1220596" y="1128603"/>
                </a:lnTo>
                <a:lnTo>
                  <a:pt x="1223353" y="1176207"/>
                </a:lnTo>
                <a:lnTo>
                  <a:pt x="1224280" y="1224279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52272" y="76225"/>
            <a:ext cx="12069445" cy="6795770"/>
            <a:chOff x="123062" y="62255"/>
            <a:chExt cx="12069445" cy="6795770"/>
          </a:xfrm>
        </p:grpSpPr>
        <p:sp>
          <p:nvSpPr>
            <p:cNvPr id="13" name="object 13"/>
            <p:cNvSpPr/>
            <p:nvPr/>
          </p:nvSpPr>
          <p:spPr>
            <a:xfrm>
              <a:off x="10967719" y="5633719"/>
              <a:ext cx="1224280" cy="1224280"/>
            </a:xfrm>
            <a:custGeom>
              <a:avLst/>
              <a:gdLst/>
              <a:ahLst/>
              <a:cxnLst/>
              <a:rect l="l" t="t" r="r" b="b"/>
              <a:pathLst>
                <a:path w="1224279" h="1224279">
                  <a:moveTo>
                    <a:pt x="1224279" y="1224279"/>
                  </a:moveTo>
                  <a:lnTo>
                    <a:pt x="0" y="1224279"/>
                  </a:lnTo>
                  <a:lnTo>
                    <a:pt x="926" y="1176207"/>
                  </a:lnTo>
                  <a:lnTo>
                    <a:pt x="3683" y="1128603"/>
                  </a:lnTo>
                  <a:lnTo>
                    <a:pt x="8236" y="1081503"/>
                  </a:lnTo>
                  <a:lnTo>
                    <a:pt x="14552" y="1034941"/>
                  </a:lnTo>
                  <a:lnTo>
                    <a:pt x="22596" y="988950"/>
                  </a:lnTo>
                  <a:lnTo>
                    <a:pt x="32334" y="943564"/>
                  </a:lnTo>
                  <a:lnTo>
                    <a:pt x="43732" y="898818"/>
                  </a:lnTo>
                  <a:lnTo>
                    <a:pt x="56757" y="854746"/>
                  </a:lnTo>
                  <a:lnTo>
                    <a:pt x="71374" y="811382"/>
                  </a:lnTo>
                  <a:lnTo>
                    <a:pt x="87549" y="768759"/>
                  </a:lnTo>
                  <a:lnTo>
                    <a:pt x="105248" y="726911"/>
                  </a:lnTo>
                  <a:lnTo>
                    <a:pt x="124437" y="685874"/>
                  </a:lnTo>
                  <a:lnTo>
                    <a:pt x="145083" y="645680"/>
                  </a:lnTo>
                  <a:lnTo>
                    <a:pt x="167150" y="606363"/>
                  </a:lnTo>
                  <a:lnTo>
                    <a:pt x="190606" y="567959"/>
                  </a:lnTo>
                  <a:lnTo>
                    <a:pt x="215416" y="530500"/>
                  </a:lnTo>
                  <a:lnTo>
                    <a:pt x="241545" y="494021"/>
                  </a:lnTo>
                  <a:lnTo>
                    <a:pt x="268961" y="458556"/>
                  </a:lnTo>
                  <a:lnTo>
                    <a:pt x="297629" y="424139"/>
                  </a:lnTo>
                  <a:lnTo>
                    <a:pt x="327514" y="390803"/>
                  </a:lnTo>
                  <a:lnTo>
                    <a:pt x="358584" y="358584"/>
                  </a:lnTo>
                  <a:lnTo>
                    <a:pt x="390803" y="327514"/>
                  </a:lnTo>
                  <a:lnTo>
                    <a:pt x="424139" y="297629"/>
                  </a:lnTo>
                  <a:lnTo>
                    <a:pt x="458556" y="268961"/>
                  </a:lnTo>
                  <a:lnTo>
                    <a:pt x="494021" y="241545"/>
                  </a:lnTo>
                  <a:lnTo>
                    <a:pt x="530500" y="215416"/>
                  </a:lnTo>
                  <a:lnTo>
                    <a:pt x="567959" y="190606"/>
                  </a:lnTo>
                  <a:lnTo>
                    <a:pt x="606363" y="167150"/>
                  </a:lnTo>
                  <a:lnTo>
                    <a:pt x="645680" y="145083"/>
                  </a:lnTo>
                  <a:lnTo>
                    <a:pt x="685874" y="124437"/>
                  </a:lnTo>
                  <a:lnTo>
                    <a:pt x="726911" y="105248"/>
                  </a:lnTo>
                  <a:lnTo>
                    <a:pt x="768759" y="87549"/>
                  </a:lnTo>
                  <a:lnTo>
                    <a:pt x="811382" y="71374"/>
                  </a:lnTo>
                  <a:lnTo>
                    <a:pt x="854746" y="56757"/>
                  </a:lnTo>
                  <a:lnTo>
                    <a:pt x="898818" y="43732"/>
                  </a:lnTo>
                  <a:lnTo>
                    <a:pt x="943564" y="32334"/>
                  </a:lnTo>
                  <a:lnTo>
                    <a:pt x="988950" y="22596"/>
                  </a:lnTo>
                  <a:lnTo>
                    <a:pt x="1034941" y="14552"/>
                  </a:lnTo>
                  <a:lnTo>
                    <a:pt x="1081503" y="8236"/>
                  </a:lnTo>
                  <a:lnTo>
                    <a:pt x="1128603" y="3683"/>
                  </a:lnTo>
                  <a:lnTo>
                    <a:pt x="1176207" y="926"/>
                  </a:lnTo>
                  <a:lnTo>
                    <a:pt x="1224279" y="0"/>
                  </a:lnTo>
                  <a:lnTo>
                    <a:pt x="1224279" y="1224279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914400" y="914400"/>
            <a:ext cx="103625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局限性</a:t>
            </a: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en-US" altLang="zh-CN" sz="1800" b="0" i="0" u="none" strike="noStrike" kern="0" cap="none" spc="0" normalizeH="0" baseline="0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noProof="1">
              <a:latin typeface="Arial" panose="020B0604020202020204" pitchFamily="34" charset="0"/>
              <a:ea typeface="Arial" panose="020B0604020202020204" pitchFamily="34" charset="0"/>
              <a:cs typeface="+mn-ea"/>
            </a:endParaRP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0" lang="en-US" altLang="zh-CN" sz="1800" b="0" i="0" u="none" strike="noStrike" kern="0" cap="none" spc="0" normalizeH="0" baseline="0" noProof="1">
                <a:latin typeface="Arial" panose="020B0604020202020204" pitchFamily="34" charset="0"/>
                <a:ea typeface="Arial" panose="020B0604020202020204" pitchFamily="34" charset="0"/>
                <a:cs typeface="+mn-ea"/>
              </a:rPr>
              <a:t>	1.</a:t>
            </a:r>
            <a:r>
              <a:rPr lang="zh-CN" altLang="en-US" dirty="0"/>
              <a:t>验证完整模型上的所有安全属性，这将揭示子协议之间的任何跨协议攻击。目前，这似乎超出了任何现有方法的范围，需要验证方法的进步。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2.</a:t>
            </a:r>
            <a:r>
              <a:rPr lang="zh-CN" altLang="en-US" dirty="0"/>
              <a:t>没有对</a:t>
            </a:r>
            <a:r>
              <a:rPr lang="en-US" altLang="zh-CN" dirty="0"/>
              <a:t>SPDM</a:t>
            </a:r>
            <a:r>
              <a:rPr lang="zh-CN" altLang="en-US" dirty="0"/>
              <a:t>的所有可能功能进行建模，当前模型中未包含的所有请求和响应代码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</a:t>
            </a:r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3.</a:t>
            </a:r>
            <a:r>
              <a:rPr lang="zh-CN" altLang="en-US" dirty="0"/>
              <a:t>使用了加密原语的标准符号模型，但目前加密原语（例如签名方案）的模型更加细化，并能够反映具体实例的属性（例如</a:t>
            </a:r>
            <a:r>
              <a:rPr lang="en-US" altLang="zh-CN" dirty="0"/>
              <a:t>IETF</a:t>
            </a:r>
            <a:r>
              <a:rPr lang="zh-CN" altLang="en-US" dirty="0"/>
              <a:t>版本的</a:t>
            </a:r>
            <a:r>
              <a:rPr lang="en-US" altLang="zh-CN" dirty="0"/>
              <a:t>Ed25519</a:t>
            </a:r>
            <a:r>
              <a:rPr lang="zh-CN" altLang="en-US" dirty="0"/>
              <a:t>）；降级攻击是一个真实的风险，已经在旧版本的</a:t>
            </a:r>
            <a:r>
              <a:rPr lang="en-US" altLang="zh-CN" dirty="0"/>
              <a:t>TLS</a:t>
            </a:r>
            <a:r>
              <a:rPr lang="zh-CN" altLang="en-US" dirty="0"/>
              <a:t>中得到证明，迫使诚实的参与者使用现代攻击者可以破解的加密技术。虽然这个模型是建模降级攻击的第一步，但我们将详细的降级分析留作未来的工作。</a:t>
            </a: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lang="en-US" altLang="zh-CN" dirty="0"/>
          </a:p>
          <a:p>
            <a:pPr marL="0" marR="0" algn="l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dirty="0"/>
              <a:t>	4.</a:t>
            </a:r>
            <a:r>
              <a:rPr lang="zh-CN" altLang="en-US" dirty="0"/>
              <a:t>与</a:t>
            </a:r>
            <a:r>
              <a:rPr lang="en-US" altLang="zh-CN" dirty="0"/>
              <a:t>IETF</a:t>
            </a:r>
            <a:r>
              <a:rPr lang="zh-CN" altLang="en-US" dirty="0"/>
              <a:t>更开放的发展相比，</a:t>
            </a:r>
            <a:r>
              <a:rPr lang="en-US" altLang="zh-CN" dirty="0"/>
              <a:t>DMTF</a:t>
            </a:r>
            <a:r>
              <a:rPr lang="zh-CN" altLang="en-US" dirty="0"/>
              <a:t>的传统报告渠道更侧重于行业和大学合作项目，而不是个别研究团队。</a:t>
            </a:r>
          </a:p>
        </p:txBody>
      </p:sp>
    </p:spTree>
    <p:extLst>
      <p:ext uri="{BB962C8B-B14F-4D97-AF65-F5344CB8AC3E}">
        <p14:creationId xmlns:p14="http://schemas.microsoft.com/office/powerpoint/2010/main" val="40090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主要挑战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9800" y="2092325"/>
            <a:ext cx="106635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</a:t>
            </a:r>
            <a:r>
              <a:rPr lang="en-US" altLang="zh-CN">
                <a:sym typeface="+mn-ea"/>
              </a:rPr>
              <a:t>SPDM</a:t>
            </a:r>
            <a:r>
              <a:rPr lang="zh-CN" altLang="en-US">
                <a:sym typeface="+mn-ea"/>
              </a:rPr>
              <a:t>的状态机更加复杂，</a:t>
            </a:r>
            <a:r>
              <a:rPr lang="zh-CN" altLang="en-US"/>
              <a:t>之前对于</a:t>
            </a:r>
            <a:r>
              <a:rPr lang="en-US" altLang="zh-CN"/>
              <a:t>TLS1.3</a:t>
            </a:r>
            <a:r>
              <a:rPr lang="zh-CN" altLang="en-US"/>
              <a:t>的分析研究无法参考，分析从头开始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标准中的仅提供了非形式化的安全目标和高层次的</a:t>
            </a:r>
            <a:r>
              <a:rPr lang="en-US" altLang="zh-CN"/>
              <a:t>STRIDE</a:t>
            </a:r>
            <a:r>
              <a:rPr lang="zh-CN" altLang="en-US"/>
              <a:t>分析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对于复杂转录本和循环的组合，超出了现有工具的能力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背景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752600"/>
            <a:ext cx="10700385" cy="2994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dirty="0">
                <a:ea typeface="宋体" panose="02010600030101010101" pitchFamily="2" charset="-122"/>
              </a:rPr>
              <a:t>SPDM</a:t>
            </a:r>
            <a:r>
              <a:rPr lang="zh-CN" altLang="en-US" dirty="0">
                <a:ea typeface="宋体" panose="02010600030101010101" pitchFamily="2" charset="-122"/>
              </a:rPr>
              <a:t>是一个双方协议，包括请求方和响应方，旨在实现两个安全目标，设备认证和无线信道的安全通信。</a:t>
            </a: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设备证明：请求方证明响应方各个方面的能力，例如固件的完整性和设备身份</a:t>
            </a: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  <a:p>
            <a:r>
              <a:rPr lang="zh-CN" altLang="en-US" dirty="0">
                <a:ea typeface="宋体" panose="02010600030101010101" pitchFamily="2" charset="-122"/>
              </a:rPr>
              <a:t>无线信道的安全通信：双方建立一个经过认证的安全通道，以便在网络上交换数据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SPDM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协议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0600" y="1756653"/>
            <a:ext cx="7707630" cy="4507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设备初始化阶段：初始化设备的加密功能和初始化协议的实施</a:t>
            </a:r>
          </a:p>
          <a:p>
            <a:pPr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VCA</a:t>
            </a:r>
            <a:r>
              <a:rPr lang="zh-CN" altLang="en-US" dirty="0">
                <a:ea typeface="宋体" panose="02010600030101010101" pitchFamily="2" charset="-122"/>
              </a:rPr>
              <a:t>阶段：协商双方的</a:t>
            </a:r>
            <a:r>
              <a:rPr lang="en-US" altLang="zh-CN" dirty="0">
                <a:ea typeface="宋体" panose="02010600030101010101" pitchFamily="2" charset="-122"/>
              </a:rPr>
              <a:t>Version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Capabilities</a:t>
            </a:r>
            <a:r>
              <a:rPr lang="zh-CN" altLang="en-US" dirty="0">
                <a:ea typeface="宋体" panose="02010600030101010101" pitchFamily="2" charset="-122"/>
              </a:rPr>
              <a:t>、</a:t>
            </a:r>
            <a:r>
              <a:rPr lang="en-US" altLang="zh-CN" dirty="0">
                <a:ea typeface="宋体" panose="02010600030101010101" pitchFamily="2" charset="-122"/>
              </a:rPr>
              <a:t>Algorithms</a:t>
            </a: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可选阶段：使参与方能够执行单边响应器认证，通过</a:t>
            </a:r>
            <a:r>
              <a:rPr lang="en-US" altLang="zh-CN" dirty="0">
                <a:ea typeface="宋体" panose="02010600030101010101" pitchFamily="2" charset="-122"/>
              </a:rPr>
              <a:t>measurements</a:t>
            </a:r>
            <a:r>
              <a:rPr lang="zh-CN" altLang="en-US" dirty="0">
                <a:ea typeface="宋体" panose="02010600030101010101" pitchFamily="2" charset="-122"/>
              </a:rPr>
              <a:t>来验证响应者设备的各个方面</a:t>
            </a:r>
          </a:p>
          <a:p>
            <a:pPr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会话阶段：双方建立安全和经过身份认证的通信会话，以交换应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用程序的数据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</a:p>
          <a:p>
            <a:pPr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4"/>
          <a:srcRect l="11287" t="7613" r="11587"/>
          <a:stretch/>
        </p:blipFill>
        <p:spPr>
          <a:xfrm>
            <a:off x="8631999" y="1865295"/>
            <a:ext cx="3124200" cy="31503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SPDM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协议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970" y="1682750"/>
            <a:ext cx="7402830" cy="4507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kumimoji="0" lang="zh-CN" altLang="en-US" b="0" i="0" u="none" strike="noStrike" kern="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会话阶段：包含三个子过程，握手、应用程序数据交换、密钥更新</a:t>
            </a: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kumimoji="0" lang="zh-CN" altLang="en-US" b="0" i="0" u="none" strike="noStrike" kern="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握手阶段：可以使用Diffie-Hellman或预共享对称密钥来推出会话密钥，</a:t>
            </a: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默认情况下秘钥交换提供响应方的单向认证、若需要双向认证需要明</a:t>
            </a:r>
            <a:endParaRPr lang="en-US" altLang="zh-CN" noProof="1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确提出</a:t>
            </a: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kumimoji="0" lang="zh-CN" altLang="en-US" b="0" i="0" u="none" strike="noStrike" kern="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应用数据交换：参与方交换经过AEAD机制加密的数据</a:t>
            </a: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kumimoji="0" lang="zh-CN" altLang="en-US" b="0" i="0" u="none" strike="noStrike" kern="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  <a:sym typeface="+mn-ea"/>
              </a:rPr>
              <a:t>密钥更新：参与方定期运行密钥更新机制</a:t>
            </a: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  <a:p>
            <a:pPr>
              <a:lnSpc>
                <a:spcPct val="13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</a:p>
          <a:p>
            <a:pPr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2133600"/>
            <a:ext cx="3872230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设备初始化阶段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486390" cy="45078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kumimoji="0" lang="zh-CN" altLang="en-US" b="0" i="0" u="none" strike="noStrike" kern="0" cap="none" spc="0" normalizeH="0" baseline="0" noProof="1"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  <a:t>协议开始之前，各方需要在设备初始化期间接收初始化协议的代码和加密材料，此设置应在安全可信的环境中进行，例如设备制造商处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kumimoji="0" lang="zh-CN" altLang="en-US" b="0" i="0" u="none" strike="noStrike" kern="0" cap="none" spc="0" normalizeH="0" baseline="0" noProof="1">
              <a:latin typeface="Arial" panose="020B0604020202020204" pitchFamily="34" charset="0"/>
              <a:ea typeface="宋体" panose="02010600030101010101" pitchFamily="2" charset="-122"/>
              <a:cs typeface="+mn-ea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设置包括：唯一的设备标识符、</a:t>
            </a:r>
            <a:r>
              <a:rPr lang="en-US" altLang="zh-CN">
                <a:ea typeface="宋体" panose="02010600030101010101" pitchFamily="2" charset="-122"/>
              </a:rPr>
              <a:t>SPDM</a:t>
            </a:r>
            <a:r>
              <a:rPr lang="zh-CN" altLang="en-US">
                <a:ea typeface="宋体" panose="02010600030101010101" pitchFamily="2" charset="-122"/>
              </a:rPr>
              <a:t>协议的实现、相关功能和加密算法的信息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初始化阶段还应包含以下内容之一</a:t>
            </a:r>
          </a:p>
          <a:p>
            <a:pPr marR="0" indent="457200" rtl="0" eaLnBrk="1" fontAlgn="auto" latinLnBrk="0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）与另一个设备</a:t>
            </a:r>
            <a:r>
              <a:rPr lang="en-US" altLang="zh-CN">
                <a:ea typeface="宋体" panose="02010600030101010101" pitchFamily="2" charset="-122"/>
              </a:rPr>
              <a:t>(</a:t>
            </a:r>
            <a:r>
              <a:rPr lang="zh-CN" altLang="en-US">
                <a:ea typeface="宋体" panose="02010600030101010101" pitchFamily="2" charset="-122"/>
              </a:rPr>
              <a:t>可能是多个</a:t>
            </a:r>
            <a:r>
              <a:rPr lang="en-US" altLang="zh-CN">
                <a:ea typeface="宋体" panose="02010600030101010101" pitchFamily="2" charset="-122"/>
              </a:rPr>
              <a:t>)</a:t>
            </a:r>
            <a:r>
              <a:rPr lang="zh-CN" altLang="en-US">
                <a:ea typeface="宋体" panose="02010600030101010101" pitchFamily="2" charset="-122"/>
              </a:rPr>
              <a:t>预共享对称密钥</a:t>
            </a:r>
          </a:p>
          <a:p>
            <a:pPr marR="0" indent="457200" rtl="0" eaLnBrk="1" fontAlgn="auto" latinLnBrk="0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）与另一个设备预共享公钥</a:t>
            </a:r>
          </a:p>
          <a:p>
            <a:pPr marR="0" indent="457200" rtl="0" eaLnBrk="1" fontAlgn="auto" latinLnBrk="0" hangingPunct="1">
              <a:lnSpc>
                <a:spcPct val="130000"/>
              </a:lnSpc>
            </a:pPr>
            <a:r>
              <a:rPr lang="zh-CN" altLang="en-US">
                <a:ea typeface="宋体" panose="02010600030101010101" pitchFamily="2" charset="-122"/>
              </a:rPr>
              <a:t>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）公钥与私钥、与公钥相关的证书、以及用于验证证书的信任根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         </a:t>
            </a:r>
            <a:r>
              <a:rPr lang="zh-CN" altLang="en-US">
                <a:ea typeface="宋体" panose="02010600030101010101" pitchFamily="2" charset="-122"/>
              </a:rPr>
              <a:t>其中（</a:t>
            </a:r>
            <a:r>
              <a:rPr lang="en-US" altLang="zh-CN">
                <a:ea typeface="宋体" panose="02010600030101010101" pitchFamily="2" charset="-122"/>
              </a:rPr>
              <a:t>1</a:t>
            </a:r>
            <a:r>
              <a:rPr lang="zh-CN" altLang="en-US">
                <a:ea typeface="宋体" panose="02010600030101010101" pitchFamily="2" charset="-122"/>
              </a:rPr>
              <a:t>）（</a:t>
            </a:r>
            <a:r>
              <a:rPr lang="en-US" altLang="zh-CN">
                <a:ea typeface="宋体" panose="02010600030101010101" pitchFamily="2" charset="-122"/>
              </a:rPr>
              <a:t>2</a:t>
            </a:r>
            <a:r>
              <a:rPr lang="zh-CN" altLang="en-US">
                <a:ea typeface="宋体" panose="02010600030101010101" pitchFamily="2" charset="-122"/>
              </a:rPr>
              <a:t>）数量没有限制，（</a:t>
            </a:r>
            <a:r>
              <a:rPr lang="en-US" altLang="zh-CN">
                <a:ea typeface="宋体" panose="02010600030101010101" pitchFamily="2" charset="-122"/>
              </a:rPr>
              <a:t>3</a:t>
            </a:r>
            <a:r>
              <a:rPr lang="zh-CN" altLang="en-US">
                <a:ea typeface="宋体" panose="02010600030101010101" pitchFamily="2" charset="-122"/>
              </a:rPr>
              <a:t>）一个设备最多有</a:t>
            </a:r>
            <a:r>
              <a:rPr lang="en-US" altLang="zh-CN">
                <a:ea typeface="宋体" panose="02010600030101010101" pitchFamily="2" charset="-122"/>
              </a:rPr>
              <a:t>8</a:t>
            </a:r>
            <a:r>
              <a:rPr lang="zh-CN" altLang="en-US">
                <a:ea typeface="宋体" panose="02010600030101010101" pitchFamily="2" charset="-122"/>
              </a:rPr>
              <a:t>个证书，初始证书只能在安全环境中设置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en-US" altLang="zh-CN">
              <a:ea typeface="宋体" panose="02010600030101010101" pitchFamily="2" charset="-122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en-US" altLang="zh-CN">
                <a:ea typeface="宋体" panose="02010600030101010101" pitchFamily="2" charset="-122"/>
              </a:rPr>
              <a:t>此外，在初始化过程中，厂商可以定义和实现他们自己的请求和响应，这通过可选的‘厂商定义功能’得以实现</a:t>
            </a:r>
          </a:p>
          <a:p>
            <a:pPr>
              <a:lnSpc>
                <a:spcPct val="130000"/>
              </a:lnSpc>
            </a:pPr>
            <a:endParaRPr lang="zh-CN" altLang="en-US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 dirty="0">
                <a:latin typeface="Arial" panose="020B0604020202020204" pitchFamily="34" charset="0"/>
                <a:ea typeface="微软雅黑" panose="020B0503020204020204" charset="-122"/>
              </a:rPr>
              <a:t>VCA</a:t>
            </a:r>
            <a:r>
              <a:rPr lang="zh-CN" altLang="en-US" sz="2400" dirty="0">
                <a:latin typeface="Arial" panose="020B0604020202020204" pitchFamily="34" charset="0"/>
                <a:ea typeface="微软雅黑" panose="020B0503020204020204" charset="-122"/>
              </a:rPr>
              <a:t>阶段</a:t>
            </a:r>
          </a:p>
          <a:p>
            <a:pPr algn="l">
              <a:lnSpc>
                <a:spcPct val="200000"/>
              </a:lnSpc>
            </a:pPr>
            <a:endParaRPr lang="zh-CN" altLang="en-US" sz="2400" dirty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各方协商协议版本，对方的能力和支持的算法。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请求方发送初始版本请求，以了解响应方支持哪些版本，在收到响应后，请求方决定本次协议运行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的版本。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每一方都有一组能力，定义了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SPDM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规范支持的操作。（例如，一方支持证书，它会设置并发送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CERT_CAP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标志。交换能力后双方存储交换能力的共同子集）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各方交换支持的算法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4347210"/>
            <a:ext cx="4462145" cy="17297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6858000"/>
                </a:moveTo>
                <a:lnTo>
                  <a:pt x="0" y="6858000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6858000"/>
                </a:lnTo>
                <a:close/>
              </a:path>
            </a:pathLst>
          </a:custGeom>
          <a:solidFill>
            <a:srgbClr val="01398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3062" y="-13945"/>
            <a:ext cx="11945874" cy="6733489"/>
            <a:chOff x="123062" y="62255"/>
            <a:chExt cx="11945874" cy="6733489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3062" y="62255"/>
              <a:ext cx="11945874" cy="673348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02259" y="292099"/>
              <a:ext cx="11587480" cy="6273800"/>
            </a:xfrm>
            <a:custGeom>
              <a:avLst/>
              <a:gdLst/>
              <a:ahLst/>
              <a:cxnLst/>
              <a:rect l="l" t="t" r="r" b="b"/>
              <a:pathLst>
                <a:path w="11587480" h="6273800">
                  <a:moveTo>
                    <a:pt x="11587480" y="6273800"/>
                  </a:moveTo>
                  <a:lnTo>
                    <a:pt x="0" y="6273800"/>
                  </a:lnTo>
                  <a:lnTo>
                    <a:pt x="0" y="0"/>
                  </a:lnTo>
                  <a:lnTo>
                    <a:pt x="11587480" y="0"/>
                  </a:lnTo>
                  <a:lnTo>
                    <a:pt x="11587480" y="12700"/>
                  </a:lnTo>
                  <a:lnTo>
                    <a:pt x="25400" y="12700"/>
                  </a:lnTo>
                  <a:lnTo>
                    <a:pt x="12700" y="25400"/>
                  </a:lnTo>
                  <a:lnTo>
                    <a:pt x="25400" y="25400"/>
                  </a:lnTo>
                  <a:lnTo>
                    <a:pt x="25400" y="6248400"/>
                  </a:lnTo>
                  <a:lnTo>
                    <a:pt x="12700" y="6248400"/>
                  </a:lnTo>
                  <a:lnTo>
                    <a:pt x="25400" y="6261100"/>
                  </a:lnTo>
                  <a:lnTo>
                    <a:pt x="11587480" y="6261100"/>
                  </a:lnTo>
                  <a:lnTo>
                    <a:pt x="11587480" y="6273800"/>
                  </a:lnTo>
                  <a:close/>
                </a:path>
                <a:path w="11587480" h="6273800">
                  <a:moveTo>
                    <a:pt x="25400" y="25400"/>
                  </a:moveTo>
                  <a:lnTo>
                    <a:pt x="12700" y="25400"/>
                  </a:lnTo>
                  <a:lnTo>
                    <a:pt x="25400" y="12700"/>
                  </a:lnTo>
                  <a:lnTo>
                    <a:pt x="25400" y="25400"/>
                  </a:lnTo>
                  <a:close/>
                </a:path>
                <a:path w="11587480" h="6273800">
                  <a:moveTo>
                    <a:pt x="11562080" y="25400"/>
                  </a:moveTo>
                  <a:lnTo>
                    <a:pt x="25400" y="25400"/>
                  </a:lnTo>
                  <a:lnTo>
                    <a:pt x="25400" y="12700"/>
                  </a:lnTo>
                  <a:lnTo>
                    <a:pt x="11562080" y="12700"/>
                  </a:lnTo>
                  <a:lnTo>
                    <a:pt x="11562080" y="254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11562080" y="12700"/>
                  </a:lnTo>
                  <a:lnTo>
                    <a:pt x="11574780" y="25400"/>
                  </a:lnTo>
                  <a:lnTo>
                    <a:pt x="11587480" y="25400"/>
                  </a:lnTo>
                  <a:lnTo>
                    <a:pt x="11587480" y="6248400"/>
                  </a:lnTo>
                  <a:lnTo>
                    <a:pt x="115747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25400"/>
                  </a:moveTo>
                  <a:lnTo>
                    <a:pt x="11574780" y="25400"/>
                  </a:lnTo>
                  <a:lnTo>
                    <a:pt x="11562080" y="12700"/>
                  </a:lnTo>
                  <a:lnTo>
                    <a:pt x="11587480" y="12700"/>
                  </a:lnTo>
                  <a:lnTo>
                    <a:pt x="11587480" y="25400"/>
                  </a:lnTo>
                  <a:close/>
                </a:path>
                <a:path w="11587480" h="6273800">
                  <a:moveTo>
                    <a:pt x="25400" y="6261100"/>
                  </a:moveTo>
                  <a:lnTo>
                    <a:pt x="12700" y="6248400"/>
                  </a:lnTo>
                  <a:lnTo>
                    <a:pt x="25400" y="6248400"/>
                  </a:lnTo>
                  <a:lnTo>
                    <a:pt x="25400" y="6261100"/>
                  </a:lnTo>
                  <a:close/>
                </a:path>
                <a:path w="11587480" h="6273800">
                  <a:moveTo>
                    <a:pt x="11562080" y="6261100"/>
                  </a:moveTo>
                  <a:lnTo>
                    <a:pt x="25400" y="6261100"/>
                  </a:lnTo>
                  <a:lnTo>
                    <a:pt x="25400" y="6248400"/>
                  </a:lnTo>
                  <a:lnTo>
                    <a:pt x="11562080" y="6248400"/>
                  </a:lnTo>
                  <a:lnTo>
                    <a:pt x="11562080" y="6261100"/>
                  </a:lnTo>
                  <a:close/>
                </a:path>
                <a:path w="11587480" h="6273800">
                  <a:moveTo>
                    <a:pt x="11587480" y="6261100"/>
                  </a:moveTo>
                  <a:lnTo>
                    <a:pt x="11562080" y="6261100"/>
                  </a:lnTo>
                  <a:lnTo>
                    <a:pt x="11574780" y="6248400"/>
                  </a:lnTo>
                  <a:lnTo>
                    <a:pt x="11587480" y="6248400"/>
                  </a:lnTo>
                  <a:lnTo>
                    <a:pt x="11587480" y="6261100"/>
                  </a:lnTo>
                  <a:close/>
                </a:path>
              </a:pathLst>
            </a:custGeom>
            <a:solidFill>
              <a:srgbClr val="01398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914400" y="533400"/>
            <a:ext cx="10856595" cy="10439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="" xmlns:wpsdc="http://www.wps.cn/officeDocument/2022/drawingmlCustomData" type="text"/>
              </a:ext>
            </a:extLst>
          </a:bodyPr>
          <a:lstStyle/>
          <a:p>
            <a:pPr algn="l">
              <a:lnSpc>
                <a:spcPct val="200000"/>
              </a:lnSpc>
            </a:pPr>
            <a:r>
              <a:rPr lang="en-US" altLang="zh-CN" sz="2400">
                <a:latin typeface="Arial" panose="020B0604020202020204" pitchFamily="34" charset="0"/>
                <a:ea typeface="微软雅黑" panose="020B0503020204020204" charset="-122"/>
              </a:rPr>
              <a:t>Optional:</a:t>
            </a:r>
            <a:r>
              <a:rPr lang="zh-CN" altLang="en-US" sz="2400">
                <a:latin typeface="Arial" panose="020B0604020202020204" pitchFamily="34" charset="0"/>
                <a:ea typeface="微软雅黑" panose="020B0503020204020204" charset="-122"/>
              </a:rPr>
              <a:t>对响应方进行身份验证</a:t>
            </a:r>
          </a:p>
          <a:p>
            <a:pPr algn="l">
              <a:lnSpc>
                <a:spcPct val="200000"/>
              </a:lnSpc>
            </a:pPr>
            <a:endParaRPr lang="zh-CN" altLang="en-US" sz="24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0" y="1447800"/>
            <a:ext cx="10742930" cy="49142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在首次使用非预共享密钥建立连接时，各方没有彼此的加密信息来执行认证，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SPDM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允许请求方从合作伙伴那里获取公钥和证书（设备初始化的选项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），以便在协议执行中使用。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  <a:p>
            <a:pPr marR="0" rtl="0" eaLnBrk="1" fontAlgn="auto" latinLnBrk="0" hangingPunct="1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  <a:sym typeface="+mn-ea"/>
              </a:rPr>
              <a:t>请求方可以通过请求对通信记录（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VCA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）和请求方发送的随机数进行签名，来对响应方进行认证。</a:t>
            </a:r>
          </a:p>
          <a:p>
            <a:pPr marR="0" rtl="0" eaLnBrk="1" fontAlgn="auto" latinLnBrk="0" hangingPunct="1">
              <a:lnSpc>
                <a:spcPct val="130000"/>
              </a:lnSpc>
            </a:pPr>
            <a:endParaRPr lang="zh-CN" altLang="en-US" dirty="0"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3733800"/>
            <a:ext cx="8210550" cy="1562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99B0694-23EB-DC52-473D-3F5A3AD14A37}"/>
              </a:ext>
            </a:extLst>
          </p:cNvPr>
          <p:cNvSpPr txBox="1"/>
          <p:nvPr/>
        </p:nvSpPr>
        <p:spPr>
          <a:xfrm>
            <a:off x="990600" y="5638800"/>
            <a:ext cx="6647974" cy="72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>
              <a:lnSpc>
                <a:spcPct val="130000"/>
              </a:lnSpc>
            </a:pPr>
            <a:r>
              <a:rPr lang="zh-CN" altLang="en-US" dirty="0">
                <a:ea typeface="宋体" panose="02010600030101010101" pitchFamily="2" charset="-122"/>
              </a:rPr>
              <a:t>单方面的认证，就是在执行后面协议步骤之前对响应方进行验证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RiODI4MDI3ZTBjNDExZGY5MTlmYzkyYWYxODhkYmM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2337</Words>
  <Application>Microsoft Office PowerPoint</Application>
  <PresentationFormat>宽屏</PresentationFormat>
  <Paragraphs>221</Paragraphs>
  <Slides>27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花花 花花</cp:lastModifiedBy>
  <cp:revision>57</cp:revision>
  <dcterms:created xsi:type="dcterms:W3CDTF">2023-09-23T07:02:00Z</dcterms:created>
  <dcterms:modified xsi:type="dcterms:W3CDTF">2025-02-25T08:54:43Z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2023-07-16T16:00:00Z</vt:filetime>
  </property>
  <property fmtid="{D5CDD505-2E9C-101B-9397-08002B2CF9AE}" pid="3" name="Creator">
    <vt:lpwstr>WPS 演示</vt:lpwstr>
  </property>
  <property fmtid="{D5CDD505-2E9C-101B-9397-08002B2CF9AE}" pid="4" name="LastSaved">
    <vt:filetime>2023-09-27T16:00:00Z</vt:filetime>
  </property>
  <property fmtid="{D5CDD505-2E9C-101B-9397-08002B2CF9AE}" pid="5" name="SourceModified">
    <vt:lpwstr>D:20230712111447+03'14'</vt:lpwstr>
  </property>
  <property fmtid="{D5CDD505-2E9C-101B-9397-08002B2CF9AE}" pid="6" name="KSOProductBuildVer">
    <vt:lpwstr>2052-12.1.0.19302</vt:lpwstr>
  </property>
  <property fmtid="{D5CDD505-2E9C-101B-9397-08002B2CF9AE}" pid="7" name="ICV">
    <vt:lpwstr>B09CA3D7142447A4A44D9179C8DE2D38_12</vt:lpwstr>
  </property>
</Properties>
</file>