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831" r:id="rId5"/>
    <p:sldId id="756" r:id="rId6"/>
    <p:sldId id="757" r:id="rId7"/>
    <p:sldId id="758" r:id="rId8"/>
    <p:sldId id="761" r:id="rId9"/>
    <p:sldId id="762" r:id="rId10"/>
    <p:sldId id="763" r:id="rId11"/>
    <p:sldId id="829" r:id="rId12"/>
    <p:sldId id="830" r:id="rId13"/>
    <p:sldId id="76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660066"/>
    <a:srgbClr val="800000"/>
    <a:srgbClr val="000099"/>
    <a:srgbClr val="FFFF00"/>
    <a:srgbClr val="E9EDF4"/>
    <a:srgbClr val="D99694"/>
    <a:srgbClr val="660033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2" autoAdjust="0"/>
    <p:restoredTop sz="66734" autoAdjust="0"/>
  </p:normalViewPr>
  <p:slideViewPr>
    <p:cSldViewPr>
      <p:cViewPr varScale="1">
        <p:scale>
          <a:sx n="45" d="100"/>
          <a:sy n="45" d="100"/>
        </p:scale>
        <p:origin x="1803" y="30"/>
      </p:cViewPr>
      <p:guideLst>
        <p:guide orient="horz" pos="2130"/>
        <p:guide pos="2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04AD4-09DD-4504-80CC-F823F00270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0989D-3641-4DA5-B29C-6E36356A56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0989D-3641-4DA5-B29C-6E36356A56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服务器端同时接收三个客户端发送来的会话数据，不再是一对一的服务了，那么原来的方式就不再可行，因为输入输出的操作是阻塞式的，那么就需要每当一个新的连接建立时，就同时创建一个新的线程来处理服务器和新客户端之间的通信，这样就可以有多个连接同时运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0989D-3641-4DA5-B29C-6E36356A56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因此，对单线程的客户机</a:t>
            </a:r>
            <a:r>
              <a:rPr lang="en-US" altLang="zh-CN" dirty="0"/>
              <a:t>/</a:t>
            </a:r>
            <a:r>
              <a:rPr lang="zh-CN" altLang="en-US" dirty="0"/>
              <a:t>服务器程序进行改进，创建一个专门的线程处理类，这个线程处理类包裹了</a:t>
            </a:r>
            <a:r>
              <a:rPr lang="en-US" altLang="zh-CN" dirty="0"/>
              <a:t>Socket</a:t>
            </a:r>
            <a:r>
              <a:rPr lang="zh-CN" altLang="en-US" dirty="0"/>
              <a:t>实例，实现独立的交互操作。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然后还需要修改服务器类，每当有一个客户端连接后，就创建线程处理类对象，由该对象去处理新的访问连接。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cap="none" dirty="0">
                <a:latin typeface="Consolas" panose="020B0609020204030204" pitchFamily="49" charset="0"/>
              </a:rPr>
              <a:t>仅</a:t>
            </a:r>
            <a:r>
              <a:rPr lang="zh-CN" altLang="zh-CN" cap="none" dirty="0">
                <a:latin typeface="Consolas" panose="020B0609020204030204" pitchFamily="49" charset="0"/>
              </a:rPr>
              <a:t>支持多客户的</a:t>
            </a:r>
            <a:r>
              <a:rPr lang="zh-CN" altLang="en-US" cap="none" dirty="0">
                <a:latin typeface="Consolas" panose="020B0609020204030204" pitchFamily="49" charset="0"/>
              </a:rPr>
              <a:t>客户机</a:t>
            </a:r>
            <a:r>
              <a:rPr lang="zh-CN" altLang="zh-CN" cap="none" dirty="0">
                <a:latin typeface="Consolas" panose="020B0609020204030204" pitchFamily="49" charset="0"/>
              </a:rPr>
              <a:t>/</a:t>
            </a:r>
            <a:r>
              <a:rPr lang="zh-CN" altLang="en-US" cap="none" dirty="0">
                <a:latin typeface="Consolas" panose="020B0609020204030204" pitchFamily="49" charset="0"/>
              </a:rPr>
              <a:t>服务器</a:t>
            </a:r>
            <a:r>
              <a:rPr lang="zh-CN" altLang="zh-CN" cap="none" dirty="0">
                <a:latin typeface="Consolas" panose="020B0609020204030204" pitchFamily="49" charset="0"/>
              </a:rPr>
              <a:t>程序</a:t>
            </a:r>
            <a:r>
              <a:rPr lang="zh-CN" altLang="en-US" cap="none" dirty="0">
                <a:latin typeface="Consolas" panose="020B0609020204030204" pitchFamily="49" charset="0"/>
              </a:rPr>
              <a:t>，而不需要客户端具有转发功能的</a:t>
            </a:r>
            <a:r>
              <a:rPr lang="zh-CN" altLang="en-US" dirty="0"/>
              <a:t>客户端的代码编写和单线程客户机</a:t>
            </a:r>
            <a:r>
              <a:rPr lang="en-US" altLang="zh-CN" dirty="0"/>
              <a:t>/</a:t>
            </a:r>
            <a:r>
              <a:rPr lang="zh-CN" altLang="en-US" dirty="0"/>
              <a:t>服务器程序一样，在这里是不需要进行修改的。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0989D-3641-4DA5-B29C-6E36356A56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第一步，创建线程处理类。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也就是说除了服务器类（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Sever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类）和客户端类（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Client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类）外，还需要包括一个为每个客户端提供服务的线程类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这个类可以通过实现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Runnable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接口的方式创建。我们把它起名为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Handler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类。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线程处理类的内部需要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0989D-3641-4DA5-B29C-6E36356A56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如果客户端需要接收服务器端转发的其他客户端发送过来的消息，那么就需要创建</a:t>
            </a:r>
            <a:r>
              <a:rPr lang="zh-CN" altLang="zh-CN" dirty="0"/>
              <a:t>接收会话线程用来接收服务器端发给该客户端的会话信息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0989D-3641-4DA5-B29C-6E36356A56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0989D-3641-4DA5-B29C-6E36356A56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FB56F668-B673-4720-B360-4F0F6CC00DA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57B402C-2DBB-46E9-AA87-3459B2D4D3A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5" y="633679"/>
            <a:ext cx="2503104" cy="5855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749"/>
            <a:ext cx="8229600" cy="11415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412776"/>
            <a:ext cx="8229600" cy="4876106"/>
          </a:xfrm>
        </p:spPr>
        <p:txBody>
          <a:bodyPr/>
          <a:lstStyle>
            <a:lvl1pPr marL="193040" indent="-19304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 sz="2800" b="1">
                <a:latin typeface="Consolas" panose="020B0609020204030204" pitchFamily="49" charset="0"/>
                <a:ea typeface="楷体" panose="02010609060101010101" pitchFamily="49" charset="-122"/>
              </a:defRPr>
            </a:lvl1pPr>
            <a:lvl2pPr marL="417830" indent="-160655">
              <a:lnSpc>
                <a:spcPct val="120000"/>
              </a:lnSpc>
              <a:spcBef>
                <a:spcPts val="600"/>
              </a:spcBef>
              <a:buClrTx/>
              <a:buSzPct val="50000"/>
              <a:buFont typeface="Wingdings" panose="05000000000000000000" pitchFamily="2" charset="2"/>
              <a:buChar char="l"/>
              <a:defRPr sz="2400" b="1">
                <a:latin typeface="Consolas" panose="020B0609020204030204" pitchFamily="49" charset="0"/>
                <a:ea typeface="楷体" panose="02010609060101010101" pitchFamily="49" charset="-122"/>
              </a:defRPr>
            </a:lvl2pPr>
            <a:lvl3pPr marL="643255" indent="-128905">
              <a:lnSpc>
                <a:spcPct val="12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–"/>
              <a:defRPr sz="2000" b="1">
                <a:latin typeface="Consolas" panose="020B0609020204030204" pitchFamily="49" charset="0"/>
                <a:ea typeface="楷体" panose="02010609060101010101" pitchFamily="49" charset="-122"/>
              </a:defRPr>
            </a:lvl3pPr>
            <a:lvl4pPr marL="900430" indent="-128905">
              <a:lnSpc>
                <a:spcPct val="120000"/>
              </a:lnSpc>
              <a:spcBef>
                <a:spcPts val="600"/>
              </a:spcBef>
              <a:buSzPct val="50000"/>
              <a:buFont typeface="Wingdings" panose="05000000000000000000" pitchFamily="2" charset="2"/>
              <a:buChar char="p"/>
              <a:defRPr sz="1800" b="1">
                <a:latin typeface="Consolas" panose="020B0609020204030204" pitchFamily="49" charset="0"/>
                <a:ea typeface="楷体" panose="02010609060101010101" pitchFamily="49" charset="-122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 sz="1600" b="1">
                <a:latin typeface="Consolas" panose="020B0609020204030204" pitchFamily="49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 第三级</a:t>
            </a:r>
            <a:endParaRPr lang="zh-CN" altLang="en-US" dirty="0"/>
          </a:p>
          <a:p>
            <a:pPr lvl="3"/>
            <a:r>
              <a:rPr lang="zh-CN" altLang="en-US" dirty="0"/>
              <a:t> 第四级</a:t>
            </a:r>
            <a:endParaRPr lang="zh-CN" altLang="en-US" dirty="0"/>
          </a:p>
          <a:p>
            <a:pPr lvl="4"/>
            <a:r>
              <a:rPr lang="zh-CN" altLang="en-US" dirty="0"/>
              <a:t> 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160462" y="347841"/>
            <a:ext cx="8526338" cy="987805"/>
            <a:chOff x="516653" y="1704133"/>
            <a:chExt cx="8359222" cy="987805"/>
          </a:xfrm>
        </p:grpSpPr>
        <p:sp>
          <p:nvSpPr>
            <p:cNvPr id="29" name="矩形 28"/>
            <p:cNvSpPr/>
            <p:nvPr/>
          </p:nvSpPr>
          <p:spPr bwMode="auto">
            <a:xfrm rot="5400000" flipV="1">
              <a:off x="338599" y="2175176"/>
              <a:ext cx="987805" cy="45719"/>
            </a:xfrm>
            <a:prstGeom prst="rect">
              <a:avLst/>
            </a:prstGeom>
            <a:solidFill>
              <a:srgbClr val="660066"/>
            </a:solidFill>
            <a:ln w="31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16653" y="2060848"/>
              <a:ext cx="8359222" cy="407322"/>
              <a:chOff x="516653" y="2060848"/>
              <a:chExt cx="8359222" cy="407322"/>
            </a:xfrm>
          </p:grpSpPr>
          <p:grpSp>
            <p:nvGrpSpPr>
              <p:cNvPr id="31" name="组合 12"/>
              <p:cNvGrpSpPr/>
              <p:nvPr/>
            </p:nvGrpSpPr>
            <p:grpSpPr bwMode="auto">
              <a:xfrm>
                <a:off x="516653" y="2060848"/>
                <a:ext cx="8359222" cy="407322"/>
                <a:chOff x="317500" y="1432664"/>
                <a:chExt cx="7200000" cy="407322"/>
              </a:xfrm>
            </p:grpSpPr>
            <p:sp>
              <p:nvSpPr>
                <p:cNvPr id="33" name="矩形 32"/>
                <p:cNvSpPr/>
                <p:nvPr/>
              </p:nvSpPr>
              <p:spPr bwMode="auto">
                <a:xfrm>
                  <a:off x="317500" y="1622425"/>
                  <a:ext cx="7200000" cy="46038"/>
                </a:xfrm>
                <a:prstGeom prst="rect">
                  <a:avLst/>
                </a:prstGeom>
                <a:solidFill>
                  <a:srgbClr val="660066"/>
                </a:solidFill>
                <a:ln w="3175">
                  <a:solidFill>
                    <a:srgbClr val="800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" name="矩形 15"/>
                <p:cNvSpPr>
                  <a:spLocks noChangeArrowheads="1"/>
                </p:cNvSpPr>
                <p:nvPr/>
              </p:nvSpPr>
              <p:spPr bwMode="auto">
                <a:xfrm>
                  <a:off x="471118" y="1432664"/>
                  <a:ext cx="273321" cy="407322"/>
                </a:xfrm>
                <a:prstGeom prst="rect">
                  <a:avLst/>
                </a:prstGeom>
                <a:noFill/>
                <a:ln w="57150" algn="ctr">
                  <a:solidFill>
                    <a:srgbClr val="660066"/>
                  </a:solidFill>
                  <a:round/>
                </a:ln>
              </p:spPr>
              <p:txBody>
                <a:bodyPr/>
                <a:lstStyle>
                  <a:lvl1pPr>
                    <a:lnSpc>
                      <a:spcPct val="14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rgbClr val="990000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4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4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4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14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14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14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14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14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>
                    <a:solidFill>
                      <a:schemeClr val="tx1"/>
                    </a:solidFill>
                    <a:ea typeface="华文隶书" panose="02010800040101010101" pitchFamily="2" charset="-122"/>
                  </a:endParaRPr>
                </a:p>
              </p:txBody>
            </p:sp>
          </p:grp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569" y="2129606"/>
                <a:ext cx="286053" cy="28605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60" y="2636912"/>
            <a:ext cx="5748792" cy="1362075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971600" y="2780928"/>
            <a:ext cx="7419971" cy="987805"/>
            <a:chOff x="516653" y="1704133"/>
            <a:chExt cx="8359222" cy="987805"/>
          </a:xfrm>
        </p:grpSpPr>
        <p:sp>
          <p:nvSpPr>
            <p:cNvPr id="15" name="矩形 14"/>
            <p:cNvSpPr/>
            <p:nvPr/>
          </p:nvSpPr>
          <p:spPr bwMode="auto">
            <a:xfrm rot="5400000" flipV="1">
              <a:off x="338599" y="2175176"/>
              <a:ext cx="987805" cy="45719"/>
            </a:xfrm>
            <a:prstGeom prst="rect">
              <a:avLst/>
            </a:prstGeom>
            <a:solidFill>
              <a:srgbClr val="660066"/>
            </a:solidFill>
            <a:ln w="31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16653" y="2060848"/>
              <a:ext cx="8359222" cy="407322"/>
              <a:chOff x="516653" y="2060848"/>
              <a:chExt cx="8359222" cy="407322"/>
            </a:xfrm>
          </p:grpSpPr>
          <p:grpSp>
            <p:nvGrpSpPr>
              <p:cNvPr id="17" name="组合 12"/>
              <p:cNvGrpSpPr/>
              <p:nvPr/>
            </p:nvGrpSpPr>
            <p:grpSpPr bwMode="auto">
              <a:xfrm>
                <a:off x="516653" y="2060848"/>
                <a:ext cx="8359222" cy="407322"/>
                <a:chOff x="317500" y="1432664"/>
                <a:chExt cx="7200000" cy="407322"/>
              </a:xfrm>
            </p:grpSpPr>
            <p:sp>
              <p:nvSpPr>
                <p:cNvPr id="19" name="矩形 18"/>
                <p:cNvSpPr/>
                <p:nvPr/>
              </p:nvSpPr>
              <p:spPr bwMode="auto">
                <a:xfrm>
                  <a:off x="317500" y="1622425"/>
                  <a:ext cx="7200000" cy="46038"/>
                </a:xfrm>
                <a:prstGeom prst="rect">
                  <a:avLst/>
                </a:prstGeom>
                <a:solidFill>
                  <a:srgbClr val="660066"/>
                </a:solidFill>
                <a:ln w="3175">
                  <a:solidFill>
                    <a:srgbClr val="800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矩形 15"/>
                <p:cNvSpPr>
                  <a:spLocks noChangeArrowheads="1"/>
                </p:cNvSpPr>
                <p:nvPr/>
              </p:nvSpPr>
              <p:spPr bwMode="auto">
                <a:xfrm>
                  <a:off x="471118" y="1432664"/>
                  <a:ext cx="273321" cy="407322"/>
                </a:xfrm>
                <a:prstGeom prst="rect">
                  <a:avLst/>
                </a:prstGeom>
                <a:noFill/>
                <a:ln w="57150" algn="ctr">
                  <a:solidFill>
                    <a:srgbClr val="660066"/>
                  </a:solidFill>
                  <a:round/>
                </a:ln>
              </p:spPr>
              <p:txBody>
                <a:bodyPr/>
                <a:lstStyle>
                  <a:lvl1pPr>
                    <a:lnSpc>
                      <a:spcPct val="14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rgbClr val="990000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4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4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4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140000"/>
                    </a:lnSpc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14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14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14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14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>
                    <a:solidFill>
                      <a:schemeClr val="tx1"/>
                    </a:solidFill>
                    <a:ea typeface="华文隶书" panose="02010800040101010101" pitchFamily="2" charset="-122"/>
                  </a:endParaRPr>
                </a:p>
              </p:txBody>
            </p:sp>
          </p:grp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569" y="2129606"/>
                <a:ext cx="286053" cy="28605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80520"/>
          </a:xfrm>
        </p:spPr>
        <p:txBody>
          <a:bodyPr vert="horz" lIns="91440" tIns="45720" rIns="91440" bIns="45720" rtlCol="0">
            <a:normAutofit/>
          </a:bodyPr>
          <a:lstStyle>
            <a:lvl1pPr marL="193040" indent="-193040">
              <a:defRPr lang="zh-CN" altLang="en-US" sz="28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>
              <a:defRPr lang="zh-CN" altLang="en-US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lang="zh-CN" altLang="en-US"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lang="zh-CN" altLang="en-US"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lang="zh-CN" altLang="en-US"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marL="193040" lvl="0" indent="-193040" algn="l" defTabSz="51435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zh-CN" altLang="en-US" dirty="0"/>
          </a:p>
          <a:p>
            <a:pPr lvl="2">
              <a:lnSpc>
                <a:spcPct val="12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第四级</a:t>
            </a:r>
            <a:endParaRPr lang="zh-CN" altLang="en-US" dirty="0"/>
          </a:p>
          <a:p>
            <a:pPr lvl="4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805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1" dirty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lang="zh-CN" altLang="en-US" b="1" dirty="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lang="zh-CN" altLang="en-US" b="1" dirty="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lang="zh-CN" altLang="en-US" b="1" dirty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lang="zh-CN" altLang="en-US" b="1" dirty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>
              <a:lnSpc>
                <a:spcPct val="120000"/>
              </a:lnSpc>
              <a:spcBef>
                <a:spcPts val="6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zh-CN" altLang="en-US" dirty="0"/>
          </a:p>
          <a:p>
            <a:pPr lvl="2">
              <a:lnSpc>
                <a:spcPct val="12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第四级</a:t>
            </a:r>
            <a:endParaRPr lang="zh-CN" altLang="en-US" dirty="0"/>
          </a:p>
          <a:p>
            <a:pPr lvl="4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EFF30F97-BB33-415C-9320-A2F63FEA45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11"/>
          <p:cNvGrpSpPr/>
          <p:nvPr userDrawn="1"/>
        </p:nvGrpSpPr>
        <p:grpSpPr bwMode="auto">
          <a:xfrm>
            <a:off x="611560" y="593875"/>
            <a:ext cx="8071190" cy="444872"/>
            <a:chOff x="317500" y="1381126"/>
            <a:chExt cx="7200000" cy="444872"/>
          </a:xfrm>
        </p:grpSpPr>
        <p:grpSp>
          <p:nvGrpSpPr>
            <p:cNvPr id="9" name="组合 12"/>
            <p:cNvGrpSpPr/>
            <p:nvPr/>
          </p:nvGrpSpPr>
          <p:grpSpPr bwMode="auto">
            <a:xfrm>
              <a:off x="317500" y="1381126"/>
              <a:ext cx="7200000" cy="444872"/>
              <a:chOff x="317500" y="1381126"/>
              <a:chExt cx="7200000" cy="444872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317500" y="1622425"/>
                <a:ext cx="7200000" cy="46038"/>
              </a:xfrm>
              <a:prstGeom prst="rect">
                <a:avLst/>
              </a:prstGeom>
              <a:solidFill>
                <a:srgbClr val="800080"/>
              </a:solidFill>
              <a:ln w="3175">
                <a:solidFill>
                  <a:srgbClr val="800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矩形 15"/>
              <p:cNvSpPr>
                <a:spLocks noChangeArrowheads="1"/>
              </p:cNvSpPr>
              <p:nvPr/>
            </p:nvSpPr>
            <p:spPr bwMode="auto">
              <a:xfrm>
                <a:off x="685801" y="1381126"/>
                <a:ext cx="320006" cy="444872"/>
              </a:xfrm>
              <a:prstGeom prst="rect">
                <a:avLst/>
              </a:prstGeom>
              <a:noFill/>
              <a:ln w="57150" algn="ctr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4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rgbClr val="990000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40000"/>
                  </a:lnSpc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14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ea typeface="华文隶书" panose="02010800040101010101" pitchFamily="2" charset="-122"/>
                </a:endParaRPr>
              </a:p>
            </p:txBody>
          </p:sp>
        </p:grpSp>
        <p:pic>
          <p:nvPicPr>
            <p:cNvPr id="10" name="图片 1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97" y="1515318"/>
              <a:ext cx="236359" cy="1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1" dirty="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>
              <a:lnSpc>
                <a:spcPct val="120000"/>
              </a:lnSpc>
              <a:spcBef>
                <a:spcPts val="6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600"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400"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400"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1" dirty="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>
              <a:lnSpc>
                <a:spcPct val="120000"/>
              </a:lnSpc>
              <a:spcBef>
                <a:spcPts val="6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600"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400"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400"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03CB52B-ED88-4D33-BAD3-D3333AE194B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11"/>
          <p:cNvGrpSpPr/>
          <p:nvPr userDrawn="1"/>
        </p:nvGrpSpPr>
        <p:grpSpPr bwMode="auto">
          <a:xfrm>
            <a:off x="611560" y="593875"/>
            <a:ext cx="8071190" cy="444872"/>
            <a:chOff x="317500" y="1381126"/>
            <a:chExt cx="7200000" cy="444872"/>
          </a:xfrm>
        </p:grpSpPr>
        <p:grpSp>
          <p:nvGrpSpPr>
            <p:cNvPr id="11" name="组合 12"/>
            <p:cNvGrpSpPr/>
            <p:nvPr/>
          </p:nvGrpSpPr>
          <p:grpSpPr bwMode="auto">
            <a:xfrm>
              <a:off x="317500" y="1381126"/>
              <a:ext cx="7200000" cy="444872"/>
              <a:chOff x="317500" y="1381126"/>
              <a:chExt cx="7200000" cy="444872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317500" y="1622425"/>
                <a:ext cx="7200000" cy="46038"/>
              </a:xfrm>
              <a:prstGeom prst="rect">
                <a:avLst/>
              </a:prstGeom>
              <a:solidFill>
                <a:srgbClr val="800080"/>
              </a:solidFill>
              <a:ln w="3175">
                <a:solidFill>
                  <a:srgbClr val="800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矩形 15"/>
              <p:cNvSpPr>
                <a:spLocks noChangeArrowheads="1"/>
              </p:cNvSpPr>
              <p:nvPr/>
            </p:nvSpPr>
            <p:spPr bwMode="auto">
              <a:xfrm>
                <a:off x="685801" y="1381126"/>
                <a:ext cx="320006" cy="444872"/>
              </a:xfrm>
              <a:prstGeom prst="rect">
                <a:avLst/>
              </a:prstGeom>
              <a:noFill/>
              <a:ln w="57150" algn="ctr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4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rgbClr val="990000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40000"/>
                  </a:lnSpc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14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ea typeface="华文隶书" panose="02010800040101010101" pitchFamily="2" charset="-122"/>
                </a:endParaRPr>
              </a:p>
            </p:txBody>
          </p:sp>
        </p:grpSp>
        <p:pic>
          <p:nvPicPr>
            <p:cNvPr id="12" name="图片 1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97" y="1515318"/>
              <a:ext cx="236359" cy="1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>
            <a:normAutofit/>
          </a:bodyPr>
          <a:lstStyle>
            <a:lvl1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F304BBA8-A848-430A-AAD2-DB21697C1C1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18B90E7F-393A-4041-AF7A-9E5649DE844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3150" y="1196752"/>
            <a:ext cx="8229600" cy="481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 第二级</a:t>
            </a:r>
            <a:endParaRPr lang="zh-CN" altLang="en-US" dirty="0"/>
          </a:p>
          <a:p>
            <a:pPr lvl="2">
              <a:lnSpc>
                <a:spcPct val="12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/>
              <a:t> 第三级</a:t>
            </a:r>
            <a:endParaRPr lang="zh-CN" altLang="en-US" dirty="0"/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 第四级</a:t>
            </a:r>
            <a:endParaRPr lang="zh-CN" altLang="en-US" dirty="0"/>
          </a:p>
          <a:p>
            <a:pPr lvl="4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 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lang="zh-CN" altLang="en-US"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93040" indent="-193040" algn="l" defTabSz="514350" rtl="0" eaLnBrk="1" latinLnBrk="0" hangingPunct="1">
        <a:spcBef>
          <a:spcPct val="20000"/>
        </a:spcBef>
        <a:buClr>
          <a:srgbClr val="C00000"/>
        </a:buClr>
        <a:buSzPct val="70000"/>
        <a:buFont typeface="Arial" panose="020B0604020202020204" pitchFamily="34" charset="0"/>
        <a:buChar char="•"/>
        <a:defRPr lang="zh-CN" altLang="en-US" sz="2800" b="1" kern="1200">
          <a:solidFill>
            <a:srgbClr val="C00000"/>
          </a:solidFill>
          <a:latin typeface="Consolas" panose="020B0609020204030204" pitchFamily="49" charset="0"/>
          <a:ea typeface="楷体" panose="02010609060101010101" pitchFamily="49" charset="-122"/>
          <a:cs typeface="+mn-cs"/>
        </a:defRPr>
      </a:lvl1pPr>
      <a:lvl2pPr marL="417830" indent="-160655" algn="l" defTabSz="514350" rtl="0" eaLnBrk="1" latinLnBrk="0" hangingPunct="1">
        <a:spcBef>
          <a:spcPct val="20000"/>
        </a:spcBef>
        <a:buSzPct val="70000"/>
        <a:buFont typeface="Arial" panose="020B0604020202020204" pitchFamily="34" charset="0"/>
        <a:buChar char="–"/>
        <a:defRPr lang="zh-CN" altLang="en-US" sz="2400" b="1" kern="1200">
          <a:solidFill>
            <a:schemeClr val="tx1"/>
          </a:solidFill>
          <a:latin typeface="Consolas" panose="020B0609020204030204" pitchFamily="49" charset="0"/>
          <a:ea typeface="楷体" panose="02010609060101010101" pitchFamily="49" charset="-122"/>
          <a:cs typeface="+mn-cs"/>
        </a:defRPr>
      </a:lvl2pPr>
      <a:lvl3pPr marL="64325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altLang="en-US" sz="2000" b="1" kern="1200">
          <a:solidFill>
            <a:schemeClr val="tx1"/>
          </a:solidFill>
          <a:latin typeface="Consolas" panose="020B0609020204030204" pitchFamily="49" charset="0"/>
          <a:ea typeface="楷体" panose="02010609060101010101" pitchFamily="49" charset="-122"/>
          <a:cs typeface="+mn-cs"/>
        </a:defRPr>
      </a:lvl3pPr>
      <a:lvl4pPr marL="90043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zh-CN" altLang="en-US" sz="1800" b="1" kern="1200">
          <a:solidFill>
            <a:schemeClr val="tx1"/>
          </a:solidFill>
          <a:latin typeface="Consolas" panose="020B0609020204030204" pitchFamily="49" charset="0"/>
          <a:ea typeface="楷体" panose="02010609060101010101" pitchFamily="49" charset="-122"/>
          <a:cs typeface="+mn-cs"/>
        </a:defRPr>
      </a:lvl4pPr>
      <a:lvl5pPr marL="115760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lang="zh-CN" altLang="en-US" sz="1600" b="1" kern="1200">
          <a:solidFill>
            <a:schemeClr val="tx1"/>
          </a:solidFill>
          <a:latin typeface="Consolas" panose="020B0609020204030204" pitchFamily="49" charset="0"/>
          <a:ea typeface="楷体" panose="02010609060101010101" pitchFamily="49" charset="-122"/>
          <a:cs typeface="+mn-cs"/>
        </a:defRPr>
      </a:lvl5pPr>
      <a:lvl6pPr marL="141478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多</a:t>
            </a:r>
            <a:r>
              <a:rPr dirty="0"/>
              <a:t>线程网络编程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548680"/>
            <a:ext cx="7827221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例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】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支持多客户接收转发的客户机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服务器程序。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4531767"/>
            <a:ext cx="7920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设计思路：界面类，服务器类 ，客户端类，服务器端的线程处理类，客户端的线程处理类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111" y="1406376"/>
            <a:ext cx="5638800" cy="2605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" y="1427648"/>
            <a:ext cx="1899285" cy="2583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  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多线程服务器</a:t>
            </a:r>
            <a:endParaRPr lang="zh-CN" altLang="en-US" dirty="0"/>
          </a:p>
          <a:p>
            <a:r>
              <a:rPr lang="en-US" altLang="zh-CN" dirty="0"/>
              <a:t> 支持多客户接收转发的client/server程序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233"/>
          <p:cNvGrpSpPr/>
          <p:nvPr/>
        </p:nvGrpSpPr>
        <p:grpSpPr bwMode="auto">
          <a:xfrm>
            <a:off x="1518519" y="2873995"/>
            <a:ext cx="6281735" cy="555625"/>
            <a:chOff x="1248" y="2030"/>
            <a:chExt cx="4836" cy="350"/>
          </a:xfrm>
        </p:grpSpPr>
        <p:sp>
          <p:nvSpPr>
            <p:cNvPr id="6" name="Line 234"/>
            <p:cNvSpPr>
              <a:spLocks noChangeShapeType="1"/>
            </p:cNvSpPr>
            <p:nvPr/>
          </p:nvSpPr>
          <p:spPr bwMode="gray">
            <a:xfrm flipV="1">
              <a:off x="1440" y="2347"/>
              <a:ext cx="4644" cy="33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tailEnd type="oval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235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36"/>
            <p:cNvSpPr txBox="1">
              <a:spLocks noChangeArrowheads="1"/>
            </p:cNvSpPr>
            <p:nvPr/>
          </p:nvSpPr>
          <p:spPr bwMode="gray">
            <a:xfrm>
              <a:off x="2498" y="2058"/>
              <a:ext cx="29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endParaRPr lang="zh-CN" altLang="en-US" b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237"/>
            <p:cNvSpPr txBox="1">
              <a:spLocks noChangeArrowheads="1"/>
            </p:cNvSpPr>
            <p:nvPr/>
          </p:nvSpPr>
          <p:spPr bwMode="gray">
            <a:xfrm>
              <a:off x="1273" y="2044"/>
              <a:ext cx="2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endParaRPr lang="en-US" altLang="zh-CN" b="0">
                <a:solidFill>
                  <a:srgbClr val="FFFFFF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238"/>
          <p:cNvGrpSpPr/>
          <p:nvPr/>
        </p:nvGrpSpPr>
        <p:grpSpPr bwMode="auto">
          <a:xfrm>
            <a:off x="1475656" y="3953495"/>
            <a:ext cx="6324600" cy="555625"/>
            <a:chOff x="1248" y="2640"/>
            <a:chExt cx="4869" cy="350"/>
          </a:xfrm>
        </p:grpSpPr>
        <p:sp>
          <p:nvSpPr>
            <p:cNvPr id="11" name="Line 239"/>
            <p:cNvSpPr>
              <a:spLocks noChangeShapeType="1"/>
            </p:cNvSpPr>
            <p:nvPr/>
          </p:nvSpPr>
          <p:spPr bwMode="gray">
            <a:xfrm flipV="1">
              <a:off x="1440" y="2976"/>
              <a:ext cx="4677" cy="1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tailEnd type="oval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42"/>
            <p:cNvSpPr txBox="1">
              <a:spLocks noChangeArrowheads="1"/>
            </p:cNvSpPr>
            <p:nvPr/>
          </p:nvSpPr>
          <p:spPr bwMode="gray">
            <a:xfrm>
              <a:off x="1273" y="2654"/>
              <a:ext cx="2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rgbClr val="99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2</a:t>
              </a:r>
              <a:endParaRPr lang="en-US" altLang="zh-CN" b="0">
                <a:solidFill>
                  <a:srgbClr val="FFFFFF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67544" y="736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91808" y="2813843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2800" dirty="0"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多线程服务器</a:t>
            </a: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91808" y="3555013"/>
            <a:ext cx="3775393" cy="95410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支持多客户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接收转发的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client/server程序</a:t>
            </a:r>
            <a:endParaRPr 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多线程服务器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962168" y="4817600"/>
            <a:ext cx="1735986" cy="1491720"/>
            <a:chOff x="962168" y="4817600"/>
            <a:chExt cx="1735986" cy="1491720"/>
          </a:xfrm>
        </p:grpSpPr>
        <p:grpSp>
          <p:nvGrpSpPr>
            <p:cNvPr id="67" name="组合 66"/>
            <p:cNvGrpSpPr/>
            <p:nvPr/>
          </p:nvGrpSpPr>
          <p:grpSpPr>
            <a:xfrm>
              <a:off x="962168" y="4817600"/>
              <a:ext cx="1735986" cy="1491720"/>
              <a:chOff x="982980" y="746764"/>
              <a:chExt cx="1226820" cy="400949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982980" y="746764"/>
                <a:ext cx="1226820" cy="29339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39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571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143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7715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2858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5430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8002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982980" y="3662146"/>
                <a:ext cx="1226820" cy="10941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4902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571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143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7715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2858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5430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8002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客户机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endParaRPr lang="zh-CN" altLang="en-US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246" y="4942794"/>
              <a:ext cx="1135184" cy="886957"/>
            </a:xfrm>
            <a:prstGeom prst="rect">
              <a:avLst/>
            </a:prstGeom>
          </p:spPr>
        </p:pic>
      </p:grpSp>
      <p:grpSp>
        <p:nvGrpSpPr>
          <p:cNvPr id="196" name="组合 195"/>
          <p:cNvGrpSpPr/>
          <p:nvPr/>
        </p:nvGrpSpPr>
        <p:grpSpPr>
          <a:xfrm>
            <a:off x="961792" y="3233424"/>
            <a:ext cx="1735986" cy="1491720"/>
            <a:chOff x="961792" y="3233424"/>
            <a:chExt cx="1735986" cy="1491720"/>
          </a:xfrm>
        </p:grpSpPr>
        <p:grpSp>
          <p:nvGrpSpPr>
            <p:cNvPr id="59" name="组合 58"/>
            <p:cNvGrpSpPr/>
            <p:nvPr/>
          </p:nvGrpSpPr>
          <p:grpSpPr>
            <a:xfrm>
              <a:off x="961792" y="3233424"/>
              <a:ext cx="1735986" cy="1491720"/>
              <a:chOff x="982980" y="746764"/>
              <a:chExt cx="1226820" cy="400949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982980" y="746764"/>
                <a:ext cx="1226820" cy="29339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39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571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143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7715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2858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5430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8002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2980" y="3662146"/>
                <a:ext cx="1226820" cy="10941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4902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571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143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7715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2858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5430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8002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客户机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endParaRPr lang="zh-CN" altLang="en-US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70" y="3358618"/>
              <a:ext cx="1135184" cy="886957"/>
            </a:xfrm>
            <a:prstGeom prst="rect">
              <a:avLst/>
            </a:prstGeom>
          </p:spPr>
        </p:pic>
      </p:grpSp>
      <p:grpSp>
        <p:nvGrpSpPr>
          <p:cNvPr id="195" name="组合 194"/>
          <p:cNvGrpSpPr/>
          <p:nvPr/>
        </p:nvGrpSpPr>
        <p:grpSpPr>
          <a:xfrm>
            <a:off x="962168" y="1660710"/>
            <a:ext cx="1735986" cy="1491720"/>
            <a:chOff x="962168" y="1660710"/>
            <a:chExt cx="1735986" cy="1491720"/>
          </a:xfrm>
        </p:grpSpPr>
        <p:grpSp>
          <p:nvGrpSpPr>
            <p:cNvPr id="7" name="组合 6"/>
            <p:cNvGrpSpPr/>
            <p:nvPr/>
          </p:nvGrpSpPr>
          <p:grpSpPr>
            <a:xfrm>
              <a:off x="962168" y="1660710"/>
              <a:ext cx="1735986" cy="1491720"/>
              <a:chOff x="982980" y="746764"/>
              <a:chExt cx="1226820" cy="400949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82980" y="746764"/>
                <a:ext cx="1226820" cy="29339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39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571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143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7715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2858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5430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8002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82980" y="3662146"/>
                <a:ext cx="1226820" cy="10941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4902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571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143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7715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2858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5430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8002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客户机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endParaRPr lang="zh-CN" altLang="en-US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246" y="1785904"/>
              <a:ext cx="1135184" cy="886957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通信原理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  <p:grpSp>
        <p:nvGrpSpPr>
          <p:cNvPr id="198" name="组合 197"/>
          <p:cNvGrpSpPr/>
          <p:nvPr/>
        </p:nvGrpSpPr>
        <p:grpSpPr>
          <a:xfrm>
            <a:off x="4211961" y="1178299"/>
            <a:ext cx="4503418" cy="5178055"/>
            <a:chOff x="4211961" y="1178299"/>
            <a:chExt cx="4503418" cy="5178055"/>
          </a:xfrm>
        </p:grpSpPr>
        <p:grpSp>
          <p:nvGrpSpPr>
            <p:cNvPr id="6" name="组合 5"/>
            <p:cNvGrpSpPr/>
            <p:nvPr/>
          </p:nvGrpSpPr>
          <p:grpSpPr>
            <a:xfrm>
              <a:off x="4211961" y="1178299"/>
              <a:ext cx="4503418" cy="5178055"/>
              <a:chOff x="982980" y="746760"/>
              <a:chExt cx="1226820" cy="3611881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9" name="矩形 28"/>
              <p:cNvSpPr/>
              <p:nvPr/>
            </p:nvSpPr>
            <p:spPr>
              <a:xfrm>
                <a:off x="982980" y="746760"/>
                <a:ext cx="1226820" cy="3222673"/>
              </a:xfrm>
              <a:prstGeom prst="rect">
                <a:avLst/>
              </a:prstGeom>
              <a:solidFill>
                <a:srgbClr val="EBF1DE">
                  <a:alpha val="27059"/>
                </a:srgbClr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571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143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7715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2858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5430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8002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982980" y="3969434"/>
                <a:ext cx="1226820" cy="3892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571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143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7715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28587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54305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800225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algn="l" defTabSz="514350" rtl="0" eaLnBrk="1" latinLnBrk="0" hangingPunct="1">
                  <a:defRPr sz="101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服务器</a:t>
                </a:r>
                <a:endParaRPr lang="zh-CN" altLang="en-US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717" y="5890997"/>
              <a:ext cx="445705" cy="429583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2008565" y="992190"/>
            <a:ext cx="121700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通信请求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34194" y="1948327"/>
            <a:ext cx="687755" cy="314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28455" y="2304694"/>
            <a:ext cx="687755" cy="298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0" name="连接符: 肘形 19"/>
          <p:cNvCxnSpPr>
            <a:endCxn id="118" idx="1"/>
          </p:cNvCxnSpPr>
          <p:nvPr/>
        </p:nvCxnSpPr>
        <p:spPr>
          <a:xfrm flipV="1">
            <a:off x="662993" y="1471236"/>
            <a:ext cx="5206538" cy="3789286"/>
          </a:xfrm>
          <a:prstGeom prst="bentConnector3">
            <a:avLst>
              <a:gd name="adj1" fmla="val 315"/>
            </a:avLst>
          </a:prstGeom>
          <a:ln w="19050">
            <a:solidFill>
              <a:srgbClr val="000000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endCxn id="118" idx="3"/>
          </p:cNvCxnSpPr>
          <p:nvPr/>
        </p:nvCxnSpPr>
        <p:spPr>
          <a:xfrm rot="16200000" flipV="1">
            <a:off x="6123335" y="2967901"/>
            <a:ext cx="3880536" cy="887205"/>
          </a:xfrm>
          <a:prstGeom prst="bentConnector2">
            <a:avLst/>
          </a:prstGeom>
          <a:ln w="19050">
            <a:solidFill>
              <a:srgbClr val="0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/>
          <p:cNvCxnSpPr/>
          <p:nvPr/>
        </p:nvCxnSpPr>
        <p:spPr>
          <a:xfrm>
            <a:off x="2046529" y="2206414"/>
            <a:ext cx="370281" cy="185248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/>
          <p:nvPr/>
        </p:nvCxnSpPr>
        <p:spPr>
          <a:xfrm>
            <a:off x="2036259" y="1948327"/>
            <a:ext cx="397935" cy="155303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71500" y="2206494"/>
            <a:ext cx="298483" cy="0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/>
          <p:cNvCxnSpPr/>
          <p:nvPr/>
        </p:nvCxnSpPr>
        <p:spPr>
          <a:xfrm>
            <a:off x="2046153" y="3779128"/>
            <a:ext cx="370281" cy="185248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/>
          <p:cNvCxnSpPr/>
          <p:nvPr/>
        </p:nvCxnSpPr>
        <p:spPr>
          <a:xfrm>
            <a:off x="2046529" y="5363304"/>
            <a:ext cx="370281" cy="185248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75753" y="3933056"/>
            <a:ext cx="298483" cy="0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669697" y="5261398"/>
            <a:ext cx="298483" cy="0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5869531" y="1268760"/>
            <a:ext cx="1750469" cy="567615"/>
            <a:chOff x="8923020" y="3177540"/>
            <a:chExt cx="2225040" cy="801031"/>
          </a:xfrm>
        </p:grpSpPr>
        <p:sp>
          <p:nvSpPr>
            <p:cNvPr id="118" name="矩形 117"/>
            <p:cNvSpPr/>
            <p:nvPr/>
          </p:nvSpPr>
          <p:spPr>
            <a:xfrm>
              <a:off x="8923020" y="3177540"/>
              <a:ext cx="2225040" cy="571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514350" rtl="0" eaLnBrk="1" latinLnBrk="0" hangingPunct="1">
                <a:defRPr sz="101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7175" algn="l" defTabSz="514350" rtl="0" eaLnBrk="1" latinLnBrk="0" hangingPunct="1">
                <a:defRPr sz="101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14350" algn="l" defTabSz="514350" rtl="0" eaLnBrk="1" latinLnBrk="0" hangingPunct="1">
                <a:defRPr sz="101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71525" algn="l" defTabSz="514350" rtl="0" eaLnBrk="1" latinLnBrk="0" hangingPunct="1">
                <a:defRPr sz="101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28700" algn="l" defTabSz="514350" rtl="0" eaLnBrk="1" latinLnBrk="0" hangingPunct="1">
                <a:defRPr sz="101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85875" algn="l" defTabSz="514350" rtl="0" eaLnBrk="1" latinLnBrk="0" hangingPunct="1">
                <a:defRPr sz="101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43050" algn="l" defTabSz="514350" rtl="0" eaLnBrk="1" latinLnBrk="0" hangingPunct="1">
                <a:defRPr sz="101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800225" algn="l" defTabSz="514350" rtl="0" eaLnBrk="1" latinLnBrk="0" hangingPunct="1">
                <a:defRPr sz="101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57400" algn="l" defTabSz="514350" rtl="0" eaLnBrk="1" latinLnBrk="0" hangingPunct="1">
                <a:defRPr sz="101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ServerSocket</a:t>
              </a:r>
              <a:endPara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923020" y="3752849"/>
              <a:ext cx="2225040" cy="110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257175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514350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771525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028700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285875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543050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1800225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057400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8923020" y="3868319"/>
              <a:ext cx="2225040" cy="110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257175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514350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771525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028700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285875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543050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1800225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057400" algn="l" defTabSz="514350" rtl="0" eaLnBrk="1" latinLnBrk="0" hangingPunct="1">
                <a:defRPr sz="101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33" name="矩形: 圆角 132"/>
          <p:cNvSpPr/>
          <p:nvPr/>
        </p:nvSpPr>
        <p:spPr>
          <a:xfrm>
            <a:off x="6612631" y="2103630"/>
            <a:ext cx="1750469" cy="3355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客户端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Socket1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417499" y="3493896"/>
            <a:ext cx="687755" cy="314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411760" y="3850263"/>
            <a:ext cx="687755" cy="298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5" name="连接符: 肘形 64"/>
          <p:cNvCxnSpPr/>
          <p:nvPr/>
        </p:nvCxnSpPr>
        <p:spPr>
          <a:xfrm>
            <a:off x="2035883" y="3521041"/>
            <a:ext cx="397935" cy="155303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2417499" y="5037324"/>
            <a:ext cx="687755" cy="314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411760" y="5393691"/>
            <a:ext cx="687755" cy="298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3" name="连接符: 肘形 72"/>
          <p:cNvCxnSpPr/>
          <p:nvPr/>
        </p:nvCxnSpPr>
        <p:spPr>
          <a:xfrm>
            <a:off x="2036259" y="5105217"/>
            <a:ext cx="397935" cy="155303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: 圆角 139"/>
          <p:cNvSpPr/>
          <p:nvPr/>
        </p:nvSpPr>
        <p:spPr>
          <a:xfrm>
            <a:off x="6619742" y="3643856"/>
            <a:ext cx="1743358" cy="3355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客户端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Socket2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1" name="矩形: 圆角 140"/>
          <p:cNvSpPr/>
          <p:nvPr/>
        </p:nvSpPr>
        <p:spPr>
          <a:xfrm>
            <a:off x="6620333" y="5168458"/>
            <a:ext cx="1742767" cy="3355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客户端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Socket3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" name="矩形: 圆角 142"/>
          <p:cNvSpPr/>
          <p:nvPr/>
        </p:nvSpPr>
        <p:spPr>
          <a:xfrm>
            <a:off x="5196736" y="2098949"/>
            <a:ext cx="1274889" cy="34020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处理线程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" name="矩形: 圆角 143"/>
          <p:cNvSpPr/>
          <p:nvPr/>
        </p:nvSpPr>
        <p:spPr>
          <a:xfrm>
            <a:off x="5190514" y="3641515"/>
            <a:ext cx="1274889" cy="34020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处理线程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矩形: 圆角 144"/>
          <p:cNvSpPr/>
          <p:nvPr/>
        </p:nvSpPr>
        <p:spPr>
          <a:xfrm>
            <a:off x="5184949" y="5175508"/>
            <a:ext cx="1274889" cy="34020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处理线程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844104" y="2289063"/>
            <a:ext cx="687755" cy="314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846703" y="1953256"/>
            <a:ext cx="687755" cy="298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3844105" y="3834172"/>
            <a:ext cx="687755" cy="314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846704" y="3498365"/>
            <a:ext cx="687755" cy="298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844105" y="5372229"/>
            <a:ext cx="687755" cy="314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846704" y="5036422"/>
            <a:ext cx="687755" cy="298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6" name="直接箭头连接符 155"/>
          <p:cNvCxnSpPr>
            <a:stCxn id="16" idx="3"/>
            <a:endCxn id="147" idx="1"/>
          </p:cNvCxnSpPr>
          <p:nvPr/>
        </p:nvCxnSpPr>
        <p:spPr>
          <a:xfrm flipV="1">
            <a:off x="3121949" y="2102665"/>
            <a:ext cx="724754" cy="2886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46" idx="1"/>
            <a:endCxn id="17" idx="3"/>
          </p:cNvCxnSpPr>
          <p:nvPr/>
        </p:nvCxnSpPr>
        <p:spPr>
          <a:xfrm flipH="1">
            <a:off x="3116210" y="2446287"/>
            <a:ext cx="727894" cy="7816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3114134" y="3661441"/>
            <a:ext cx="724754" cy="2886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H="1">
            <a:off x="3108395" y="4005063"/>
            <a:ext cx="727894" cy="7816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3090689" y="5197054"/>
            <a:ext cx="724754" cy="2886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H="1">
            <a:off x="3084950" y="5540676"/>
            <a:ext cx="727894" cy="7816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endCxn id="133" idx="1"/>
          </p:cNvCxnSpPr>
          <p:nvPr/>
        </p:nvCxnSpPr>
        <p:spPr>
          <a:xfrm>
            <a:off x="6471625" y="2271391"/>
            <a:ext cx="141006" cy="0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6464845" y="3817615"/>
            <a:ext cx="141006" cy="0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6460083" y="5345658"/>
            <a:ext cx="141006" cy="0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8372384" y="2270522"/>
            <a:ext cx="141006" cy="0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8372384" y="3814440"/>
            <a:ext cx="141006" cy="0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8366199" y="5342483"/>
            <a:ext cx="141006" cy="0"/>
          </a:xfrm>
          <a:prstGeom prst="straightConnector1">
            <a:avLst/>
          </a:prstGeom>
          <a:ln w="19050">
            <a:solidFill>
              <a:srgbClr val="0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组合 204"/>
          <p:cNvGrpSpPr/>
          <p:nvPr/>
        </p:nvGrpSpPr>
        <p:grpSpPr>
          <a:xfrm>
            <a:off x="4548019" y="2103282"/>
            <a:ext cx="648717" cy="348586"/>
            <a:chOff x="5348385" y="2861215"/>
            <a:chExt cx="715977" cy="348586"/>
          </a:xfrm>
        </p:grpSpPr>
        <p:cxnSp>
          <p:nvCxnSpPr>
            <p:cNvPr id="170" name="直接箭头连接符 169"/>
            <p:cNvCxnSpPr/>
            <p:nvPr/>
          </p:nvCxnSpPr>
          <p:spPr>
            <a:xfrm>
              <a:off x="5655650" y="3037210"/>
              <a:ext cx="408712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>
              <a:off x="5348385" y="2864390"/>
              <a:ext cx="31679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/>
            <p:nvPr/>
          </p:nvCxnSpPr>
          <p:spPr>
            <a:xfrm flipH="1">
              <a:off x="5350506" y="3198780"/>
              <a:ext cx="301614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5651817" y="2861215"/>
              <a:ext cx="0" cy="348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组合 205"/>
          <p:cNvGrpSpPr/>
          <p:nvPr/>
        </p:nvGrpSpPr>
        <p:grpSpPr>
          <a:xfrm>
            <a:off x="4539605" y="3660670"/>
            <a:ext cx="648717" cy="348586"/>
            <a:chOff x="5348385" y="2861215"/>
            <a:chExt cx="715977" cy="348586"/>
          </a:xfrm>
        </p:grpSpPr>
        <p:cxnSp>
          <p:nvCxnSpPr>
            <p:cNvPr id="207" name="直接箭头连接符 206"/>
            <p:cNvCxnSpPr/>
            <p:nvPr/>
          </p:nvCxnSpPr>
          <p:spPr>
            <a:xfrm>
              <a:off x="5655650" y="3037210"/>
              <a:ext cx="408712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/>
            <p:nvPr/>
          </p:nvCxnSpPr>
          <p:spPr>
            <a:xfrm>
              <a:off x="5348385" y="2864390"/>
              <a:ext cx="31679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/>
            <p:nvPr/>
          </p:nvCxnSpPr>
          <p:spPr>
            <a:xfrm flipH="1">
              <a:off x="5350506" y="3198780"/>
              <a:ext cx="301614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5651817" y="2861215"/>
              <a:ext cx="0" cy="348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4530725" y="5169892"/>
            <a:ext cx="648717" cy="348586"/>
            <a:chOff x="5348385" y="2861215"/>
            <a:chExt cx="715977" cy="348586"/>
          </a:xfrm>
        </p:grpSpPr>
        <p:cxnSp>
          <p:nvCxnSpPr>
            <p:cNvPr id="212" name="直接箭头连接符 211"/>
            <p:cNvCxnSpPr/>
            <p:nvPr/>
          </p:nvCxnSpPr>
          <p:spPr>
            <a:xfrm>
              <a:off x="5655650" y="3037210"/>
              <a:ext cx="408712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/>
            <p:nvPr/>
          </p:nvCxnSpPr>
          <p:spPr>
            <a:xfrm>
              <a:off x="5348385" y="2864390"/>
              <a:ext cx="31679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/>
            <p:nvPr/>
          </p:nvCxnSpPr>
          <p:spPr>
            <a:xfrm flipH="1">
              <a:off x="5350506" y="3198780"/>
              <a:ext cx="301614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5651817" y="2861215"/>
              <a:ext cx="0" cy="348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133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2" grpId="0" animBg="1"/>
      <p:bldP spid="153" grpId="0" animBg="1"/>
      <p:bldP spid="154" grpId="0" animBg="1"/>
      <p:bldP spid="1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创建多线程的服务器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创建线程处理类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修改服务器类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53752" y="764704"/>
            <a:ext cx="9036496" cy="55172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t">
            <a:normAutofit lnSpcReduction="10000"/>
          </a:bodyPr>
          <a:lstStyle>
            <a:lvl1pPr marL="193040" indent="-193040" algn="l" defTabSz="514350" rtl="0" eaLnBrk="1" latinLnBrk="0" hangingPunct="1">
              <a:spcBef>
                <a:spcPct val="20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Char char="•"/>
              <a:defRPr lang="zh-CN" altLang="en-US" sz="2800" b="1" kern="12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1pPr>
            <a:lvl2pPr marL="417830" indent="-160655" algn="l" defTabSz="514350" rtl="0" eaLnBrk="1" latinLnBrk="0" hangingPunct="1">
              <a:spcBef>
                <a:spcPct val="20000"/>
              </a:spcBef>
              <a:buSzPct val="70000"/>
              <a:buFont typeface="Arial" panose="020B0604020202020204" pitchFamily="34" charset="0"/>
              <a:buChar char="–"/>
              <a:defRPr lang="zh-CN" altLang="en-US" sz="24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2pPr>
            <a:lvl3pPr marL="64325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3pPr>
            <a:lvl4pPr marL="900430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8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4pPr>
            <a:lvl5pPr marL="115760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6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5pPr>
            <a:lvl6pPr marL="1414780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import java.net.*;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import java.io.*;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class Handler implements Runnable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</a:rPr>
              <a:t>private Socket client;</a:t>
            </a:r>
            <a:endParaRPr lang="en-US" altLang="zh-CN" sz="180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public Handler(Socket socket)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this.client = socket;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}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public void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</a:rPr>
              <a:t>run</a:t>
            </a: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()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try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       System.out.println("</a:t>
            </a:r>
            <a:r>
              <a:rPr lang="zh-CN" altLang="en-US" sz="1800" b="0">
                <a:solidFill>
                  <a:schemeClr val="tx1"/>
                </a:solidFill>
                <a:ea typeface="黑体" panose="02010609060101010101" pitchFamily="49" charset="-122"/>
              </a:rPr>
              <a:t>新连接</a:t>
            </a: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:" + 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                      client.getInetAddress() + ":"+ client.getPort());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       DataInputStream dis = 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                      new DataInputStream(client.getInputStream());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       System.out.println(dis.readUTF());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} catch (Exception e)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       e.printStackTrace();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}	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}  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}</a:t>
            </a:r>
            <a:endParaRPr lang="en-US" altLang="zh-CN" sz="22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圆角矩形 9"/>
          <p:cNvSpPr/>
          <p:nvPr/>
        </p:nvSpPr>
        <p:spPr bwMode="auto">
          <a:xfrm>
            <a:off x="6876256" y="771016"/>
            <a:ext cx="1967161" cy="6813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线程处理类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83521" y="44624"/>
            <a:ext cx="92828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例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3】</a:t>
            </a:r>
            <a:r>
              <a:rPr lang="zh-CN" altLang="en-US" sz="22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编程实</a:t>
            </a:r>
            <a:r>
              <a:rPr lang="zh-CN" altLang="en-US" sz="22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现支持多客户、单次会话的客户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/</a:t>
            </a:r>
            <a:r>
              <a:rPr lang="zh-CN" altLang="en-US" sz="22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服务器程序。</a:t>
            </a:r>
            <a:endParaRPr lang="zh-CN" altLang="en-US" sz="22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 txBox="1"/>
          <p:nvPr/>
        </p:nvSpPr>
        <p:spPr>
          <a:xfrm>
            <a:off x="89756" y="188640"/>
            <a:ext cx="8964488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t">
            <a:normAutofit/>
          </a:bodyPr>
          <a:lstStyle>
            <a:lvl1pPr marL="193040" indent="-193040" algn="l" defTabSz="514350" rtl="0" eaLnBrk="1" latinLnBrk="0" hangingPunct="1">
              <a:spcBef>
                <a:spcPct val="20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Char char="•"/>
              <a:defRPr lang="zh-CN" altLang="en-US" sz="2800" b="1" kern="12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1pPr>
            <a:lvl2pPr marL="417830" indent="-160655" algn="l" defTabSz="514350" rtl="0" eaLnBrk="1" latinLnBrk="0" hangingPunct="1">
              <a:spcBef>
                <a:spcPct val="20000"/>
              </a:spcBef>
              <a:buSzPct val="70000"/>
              <a:buFont typeface="Arial" panose="020B0604020202020204" pitchFamily="34" charset="0"/>
              <a:buChar char="–"/>
              <a:defRPr lang="zh-CN" altLang="en-US" sz="24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2pPr>
            <a:lvl3pPr marL="64325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3pPr>
            <a:lvl4pPr marL="900430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8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4pPr>
            <a:lvl5pPr marL="115760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6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5pPr>
            <a:lvl6pPr marL="1414780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import java.net.*;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import java.io.IOException;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public class Server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public static void main(String[] args) throws Exception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new Server().service();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}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public void service() throws IOException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ServerSocket server = new ServerSocket(8888);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        boolean flag = true;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while (flag)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	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</a:rPr>
              <a:t>Socket 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clientSocket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</a:rPr>
              <a:t> = 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server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</a:rPr>
              <a:t>.accept();</a:t>
            </a:r>
            <a:endParaRPr lang="en-US" altLang="zh-CN" sz="180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	System.out.println("</a:t>
            </a:r>
            <a:r>
              <a:rPr lang="zh-CN" altLang="en-US" sz="1800" b="0">
                <a:solidFill>
                  <a:schemeClr val="tx1"/>
                </a:solidFill>
                <a:ea typeface="黑体" panose="02010609060101010101" pitchFamily="49" charset="-122"/>
              </a:rPr>
              <a:t>一个客户端已连接</a:t>
            </a: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!"); 			</a:t>
            </a:r>
            <a:r>
              <a:rPr lang="zh-CN" altLang="en-US" sz="1800" b="0">
                <a:solidFill>
                  <a:schemeClr val="tx1"/>
                </a:solidFill>
                <a:ea typeface="黑体" panose="02010609060101010101" pitchFamily="49" charset="-122"/>
              </a:rPr>
              <a:t>	</a:t>
            </a:r>
            <a:endParaRPr lang="zh-CN" altLang="en-US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ea typeface="黑体" panose="02010609060101010101" pitchFamily="49" charset="-122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</a:rPr>
              <a:t>Thread 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workThread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</a:rPr>
              <a:t> = new Thread( </a:t>
            </a:r>
            <a:r>
              <a:rPr lang="en-US" altLang="zh-CN" sz="1800">
                <a:ea typeface="黑体" panose="02010609060101010101" pitchFamily="49" charset="-122"/>
              </a:rPr>
              <a:t>new Handler(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clientSocket</a:t>
            </a:r>
            <a:r>
              <a:rPr lang="en-US" altLang="zh-CN" sz="1800">
                <a:ea typeface="黑体" panose="02010609060101010101" pitchFamily="49" charset="-122"/>
              </a:rPr>
              <a:t>)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</a:rPr>
              <a:t>); </a:t>
            </a: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  workThread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</a:rPr>
              <a:t>.start();</a:t>
            </a:r>
            <a:endParaRPr lang="en-US" altLang="zh-CN" sz="180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}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}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}</a:t>
            </a:r>
            <a:endParaRPr lang="en-US" altLang="zh-CN" sz="22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圆角矩形 9"/>
          <p:cNvSpPr/>
          <p:nvPr/>
        </p:nvSpPr>
        <p:spPr bwMode="auto">
          <a:xfrm>
            <a:off x="7308304" y="188640"/>
            <a:ext cx="1535113" cy="6813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服务器类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 txBox="1"/>
          <p:nvPr/>
        </p:nvSpPr>
        <p:spPr>
          <a:xfrm>
            <a:off x="53752" y="152846"/>
            <a:ext cx="9036496" cy="46081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t">
            <a:normAutofit/>
          </a:bodyPr>
          <a:lstStyle>
            <a:lvl1pPr marL="193040" indent="-193040" algn="l" defTabSz="514350" rtl="0" eaLnBrk="1" latinLnBrk="0" hangingPunct="1">
              <a:spcBef>
                <a:spcPct val="20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Char char="•"/>
              <a:defRPr lang="zh-CN" altLang="en-US" sz="2800" b="1" kern="120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1pPr>
            <a:lvl2pPr marL="417830" indent="-160655" algn="l" defTabSz="514350" rtl="0" eaLnBrk="1" latinLnBrk="0" hangingPunct="1">
              <a:spcBef>
                <a:spcPct val="20000"/>
              </a:spcBef>
              <a:buSzPct val="70000"/>
              <a:buFont typeface="Arial" panose="020B0604020202020204" pitchFamily="34" charset="0"/>
              <a:buChar char="–"/>
              <a:defRPr lang="zh-CN" altLang="en-US" sz="24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2pPr>
            <a:lvl3pPr marL="64325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3pPr>
            <a:lvl4pPr marL="900430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8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4pPr>
            <a:lvl5pPr marL="115760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600" b="1" kern="120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n-cs"/>
              </a:defRPr>
            </a:lvl5pPr>
            <a:lvl6pPr marL="1414780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905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import java.net.*;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import java.io.*;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public class Client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public static void main(String[] args) throws Exception {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Socket s = new Socket("127.0.0.1", 8888);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OutputStream os = s.getOutputStream();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DataOutputStream dos = new DataOutputStream(os);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Thread.sleep(1000);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dos.writeUTF("</a:t>
            </a:r>
            <a:r>
              <a:rPr lang="zh-CN" altLang="en-US" sz="1800" b="0">
                <a:solidFill>
                  <a:schemeClr val="tx1"/>
                </a:solidFill>
                <a:ea typeface="黑体" panose="02010609060101010101" pitchFamily="49" charset="-122"/>
              </a:rPr>
              <a:t>你好，服务器</a:t>
            </a: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!");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dos.flush();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dos.close();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	s.close();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	}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ea typeface="黑体" panose="02010609060101010101" pitchFamily="49" charset="-122"/>
              </a:rPr>
              <a:t>}</a:t>
            </a:r>
            <a:endParaRPr lang="en-US" altLang="zh-CN" sz="1800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endParaRPr lang="en-US" altLang="zh-CN" sz="22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圆角矩形 9"/>
          <p:cNvSpPr/>
          <p:nvPr/>
        </p:nvSpPr>
        <p:spPr bwMode="auto">
          <a:xfrm>
            <a:off x="7164288" y="116632"/>
            <a:ext cx="1535113" cy="6813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客户端类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7867" y="3060766"/>
            <a:ext cx="6352381" cy="3400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2564904"/>
            <a:ext cx="4464496" cy="158417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zh-CN" cap="none" dirty="0">
                <a:latin typeface="Consolas" panose="020B0609020204030204" pitchFamily="49" charset="0"/>
              </a:rPr>
              <a:t>支持多客户</a:t>
            </a:r>
            <a:r>
              <a:rPr lang="zh-CN" altLang="en-US" dirty="0"/>
              <a:t>接收转发</a:t>
            </a:r>
            <a:r>
              <a:rPr lang="zh-CN" altLang="zh-CN" cap="none" dirty="0">
                <a:latin typeface="Consolas" panose="020B0609020204030204" pitchFamily="49" charset="0"/>
              </a:rPr>
              <a:t>的client/server程序</a:t>
            </a:r>
            <a:endParaRPr lang="zh-CN" altLang="zh-CN" cap="none" dirty="0">
              <a:latin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221B-8868-4EF6-817D-65CD3FD1A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演示</Application>
  <PresentationFormat>全屏显示(4:3)</PresentationFormat>
  <Paragraphs>162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Consolas</vt:lpstr>
      <vt:lpstr>楷体</vt:lpstr>
      <vt:lpstr>黑体</vt:lpstr>
      <vt:lpstr>Comic Sans MS</vt:lpstr>
      <vt:lpstr>华文隶书</vt:lpstr>
      <vt:lpstr>Arial Unicode MS</vt:lpstr>
      <vt:lpstr>Calibri</vt:lpstr>
      <vt:lpstr>Office 主题</vt:lpstr>
      <vt:lpstr>多线程网络编程</vt:lpstr>
      <vt:lpstr>PowerPoint 演示文稿</vt:lpstr>
      <vt:lpstr>多线程服务器</vt:lpstr>
      <vt:lpstr>通信原理</vt:lpstr>
      <vt:lpstr>创建多线程的服务器</vt:lpstr>
      <vt:lpstr>PowerPoint 演示文稿</vt:lpstr>
      <vt:lpstr>PowerPoint 演示文稿</vt:lpstr>
      <vt:lpstr>PowerPoint 演示文稿</vt:lpstr>
      <vt:lpstr>支持多客户接收转发的client/server程序</vt:lpstr>
      <vt:lpstr>PowerPoint 演示文稿</vt:lpstr>
      <vt:lpstr>小  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电极过程动力学</dc:title>
  <dc:creator>admin</dc:creator>
  <cp:lastModifiedBy>DDMM</cp:lastModifiedBy>
  <cp:revision>563</cp:revision>
  <dcterms:created xsi:type="dcterms:W3CDTF">2015-10-22T01:26:00Z</dcterms:created>
  <dcterms:modified xsi:type="dcterms:W3CDTF">2020-11-19T01:41:08Z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