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4" r:id="rId3"/>
    <p:sldId id="258" r:id="rId4"/>
    <p:sldId id="260" r:id="rId5"/>
    <p:sldId id="261" r:id="rId6"/>
    <p:sldId id="262" r:id="rId7"/>
    <p:sldId id="300" r:id="rId8"/>
    <p:sldId id="285" r:id="rId9"/>
    <p:sldId id="263" r:id="rId10"/>
    <p:sldId id="264" r:id="rId11"/>
    <p:sldId id="286" r:id="rId12"/>
    <p:sldId id="257" r:id="rId13"/>
    <p:sldId id="287" r:id="rId14"/>
    <p:sldId id="266" r:id="rId15"/>
    <p:sldId id="288" r:id="rId16"/>
    <p:sldId id="267" r:id="rId17"/>
    <p:sldId id="272" r:id="rId18"/>
    <p:sldId id="269" r:id="rId19"/>
    <p:sldId id="270" r:id="rId20"/>
    <p:sldId id="273" r:id="rId21"/>
    <p:sldId id="271" r:id="rId22"/>
    <p:sldId id="274" r:id="rId23"/>
    <p:sldId id="275" r:id="rId24"/>
    <p:sldId id="276" r:id="rId25"/>
    <p:sldId id="277" r:id="rId26"/>
    <p:sldId id="289" r:id="rId27"/>
    <p:sldId id="259" r:id="rId28"/>
    <p:sldId id="278" r:id="rId29"/>
    <p:sldId id="279" r:id="rId30"/>
    <p:sldId id="280" r:id="rId31"/>
    <p:sldId id="281" r:id="rId32"/>
    <p:sldId id="292" r:id="rId33"/>
    <p:sldId id="293" r:id="rId34"/>
    <p:sldId id="294" r:id="rId35"/>
    <p:sldId id="282" r:id="rId36"/>
    <p:sldId id="283" r:id="rId37"/>
    <p:sldId id="295" r:id="rId38"/>
    <p:sldId id="290" r:id="rId39"/>
    <p:sldId id="296" r:id="rId40"/>
    <p:sldId id="297" r:id="rId41"/>
    <p:sldId id="298" r:id="rId42"/>
    <p:sldId id="299"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0" autoAdjust="0"/>
    <p:restoredTop sz="94660"/>
  </p:normalViewPr>
  <p:slideViewPr>
    <p:cSldViewPr snapToGrid="0">
      <p:cViewPr varScale="1">
        <p:scale>
          <a:sx n="80" d="100"/>
          <a:sy n="80" d="100"/>
        </p:scale>
        <p:origin x="127"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7FF8A-C62C-4005-982A-1BA07F29D7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B1AE492-1083-4940-84A2-E7D9D74200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8F219E3-ECD4-4DD1-9F68-920B7063B62C}"/>
              </a:ext>
            </a:extLst>
          </p:cNvPr>
          <p:cNvSpPr>
            <a:spLocks noGrp="1"/>
          </p:cNvSpPr>
          <p:nvPr>
            <p:ph type="dt" sz="half" idx="10"/>
          </p:nvPr>
        </p:nvSpPr>
        <p:spPr/>
        <p:txBody>
          <a:bodyPr/>
          <a:lstStyle/>
          <a:p>
            <a:fld id="{2D0CC4C5-9633-4921-8B9B-2ABA3DA12B12}" type="datetimeFigureOut">
              <a:rPr lang="en-US" smtClean="0"/>
              <a:t>11/5/2019</a:t>
            </a:fld>
            <a:endParaRPr lang="en-US"/>
          </a:p>
        </p:txBody>
      </p:sp>
      <p:sp>
        <p:nvSpPr>
          <p:cNvPr id="5" name="Footer Placeholder 4">
            <a:extLst>
              <a:ext uri="{FF2B5EF4-FFF2-40B4-BE49-F238E27FC236}">
                <a16:creationId xmlns:a16="http://schemas.microsoft.com/office/drawing/2014/main" id="{84200FB2-7CDD-4EB1-918E-E7F31199F1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C22C09-3362-4880-AE02-F910349BA9BD}"/>
              </a:ext>
            </a:extLst>
          </p:cNvPr>
          <p:cNvSpPr>
            <a:spLocks noGrp="1"/>
          </p:cNvSpPr>
          <p:nvPr>
            <p:ph type="sldNum" sz="quarter" idx="12"/>
          </p:nvPr>
        </p:nvSpPr>
        <p:spPr/>
        <p:txBody>
          <a:bodyPr/>
          <a:lstStyle/>
          <a:p>
            <a:fld id="{AB3A58FB-A99D-4DEB-831E-F9AE2EE31E56}" type="slidenum">
              <a:rPr lang="en-US" smtClean="0"/>
              <a:t>‹#›</a:t>
            </a:fld>
            <a:endParaRPr lang="en-US"/>
          </a:p>
        </p:txBody>
      </p:sp>
    </p:spTree>
    <p:extLst>
      <p:ext uri="{BB962C8B-B14F-4D97-AF65-F5344CB8AC3E}">
        <p14:creationId xmlns:p14="http://schemas.microsoft.com/office/powerpoint/2010/main" val="2867318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9B458-F73F-42E5-ACE9-F4111155D94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D3FDE9-ABFA-4A23-9958-9A5F87A5C6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BC0E18-7292-4FD3-9BB4-EAD8821C62D8}"/>
              </a:ext>
            </a:extLst>
          </p:cNvPr>
          <p:cNvSpPr>
            <a:spLocks noGrp="1"/>
          </p:cNvSpPr>
          <p:nvPr>
            <p:ph type="dt" sz="half" idx="10"/>
          </p:nvPr>
        </p:nvSpPr>
        <p:spPr/>
        <p:txBody>
          <a:bodyPr/>
          <a:lstStyle/>
          <a:p>
            <a:fld id="{2D0CC4C5-9633-4921-8B9B-2ABA3DA12B12}" type="datetimeFigureOut">
              <a:rPr lang="en-US" smtClean="0"/>
              <a:t>11/5/2019</a:t>
            </a:fld>
            <a:endParaRPr lang="en-US"/>
          </a:p>
        </p:txBody>
      </p:sp>
      <p:sp>
        <p:nvSpPr>
          <p:cNvPr id="5" name="Footer Placeholder 4">
            <a:extLst>
              <a:ext uri="{FF2B5EF4-FFF2-40B4-BE49-F238E27FC236}">
                <a16:creationId xmlns:a16="http://schemas.microsoft.com/office/drawing/2014/main" id="{DC238D38-D5A2-47A0-BABD-B81D1FBB15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B7C38F-A356-4D12-AA00-D1E8830B4612}"/>
              </a:ext>
            </a:extLst>
          </p:cNvPr>
          <p:cNvSpPr>
            <a:spLocks noGrp="1"/>
          </p:cNvSpPr>
          <p:nvPr>
            <p:ph type="sldNum" sz="quarter" idx="12"/>
          </p:nvPr>
        </p:nvSpPr>
        <p:spPr/>
        <p:txBody>
          <a:bodyPr/>
          <a:lstStyle/>
          <a:p>
            <a:fld id="{AB3A58FB-A99D-4DEB-831E-F9AE2EE31E56}" type="slidenum">
              <a:rPr lang="en-US" smtClean="0"/>
              <a:t>‹#›</a:t>
            </a:fld>
            <a:endParaRPr lang="en-US"/>
          </a:p>
        </p:txBody>
      </p:sp>
    </p:spTree>
    <p:extLst>
      <p:ext uri="{BB962C8B-B14F-4D97-AF65-F5344CB8AC3E}">
        <p14:creationId xmlns:p14="http://schemas.microsoft.com/office/powerpoint/2010/main" val="2493423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5F5BB1-0FAA-4564-A0EA-A3633295C45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08D2B06-5A90-41E6-A03E-7745203F7F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6E733A-C961-40DB-92B1-52FFE9D4DED7}"/>
              </a:ext>
            </a:extLst>
          </p:cNvPr>
          <p:cNvSpPr>
            <a:spLocks noGrp="1"/>
          </p:cNvSpPr>
          <p:nvPr>
            <p:ph type="dt" sz="half" idx="10"/>
          </p:nvPr>
        </p:nvSpPr>
        <p:spPr/>
        <p:txBody>
          <a:bodyPr/>
          <a:lstStyle/>
          <a:p>
            <a:fld id="{2D0CC4C5-9633-4921-8B9B-2ABA3DA12B12}" type="datetimeFigureOut">
              <a:rPr lang="en-US" smtClean="0"/>
              <a:t>11/5/2019</a:t>
            </a:fld>
            <a:endParaRPr lang="en-US"/>
          </a:p>
        </p:txBody>
      </p:sp>
      <p:sp>
        <p:nvSpPr>
          <p:cNvPr id="5" name="Footer Placeholder 4">
            <a:extLst>
              <a:ext uri="{FF2B5EF4-FFF2-40B4-BE49-F238E27FC236}">
                <a16:creationId xmlns:a16="http://schemas.microsoft.com/office/drawing/2014/main" id="{79BEA6C2-8F2B-436C-A9DB-57F0606A51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17275F-E504-433D-8E52-475773FB442D}"/>
              </a:ext>
            </a:extLst>
          </p:cNvPr>
          <p:cNvSpPr>
            <a:spLocks noGrp="1"/>
          </p:cNvSpPr>
          <p:nvPr>
            <p:ph type="sldNum" sz="quarter" idx="12"/>
          </p:nvPr>
        </p:nvSpPr>
        <p:spPr/>
        <p:txBody>
          <a:bodyPr/>
          <a:lstStyle/>
          <a:p>
            <a:fld id="{AB3A58FB-A99D-4DEB-831E-F9AE2EE31E56}" type="slidenum">
              <a:rPr lang="en-US" smtClean="0"/>
              <a:t>‹#›</a:t>
            </a:fld>
            <a:endParaRPr lang="en-US"/>
          </a:p>
        </p:txBody>
      </p:sp>
    </p:spTree>
    <p:extLst>
      <p:ext uri="{BB962C8B-B14F-4D97-AF65-F5344CB8AC3E}">
        <p14:creationId xmlns:p14="http://schemas.microsoft.com/office/powerpoint/2010/main" val="3506622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640E4-CD0B-4994-8B9A-DD3B61DCF9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E8B050-C0DA-462D-A0E4-10D4A36427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7AC003-1373-4C4D-A5A9-431C9F3441E7}"/>
              </a:ext>
            </a:extLst>
          </p:cNvPr>
          <p:cNvSpPr>
            <a:spLocks noGrp="1"/>
          </p:cNvSpPr>
          <p:nvPr>
            <p:ph type="dt" sz="half" idx="10"/>
          </p:nvPr>
        </p:nvSpPr>
        <p:spPr/>
        <p:txBody>
          <a:bodyPr/>
          <a:lstStyle/>
          <a:p>
            <a:fld id="{2D0CC4C5-9633-4921-8B9B-2ABA3DA12B12}" type="datetimeFigureOut">
              <a:rPr lang="en-US" smtClean="0"/>
              <a:t>11/5/2019</a:t>
            </a:fld>
            <a:endParaRPr lang="en-US"/>
          </a:p>
        </p:txBody>
      </p:sp>
      <p:sp>
        <p:nvSpPr>
          <p:cNvPr id="5" name="Footer Placeholder 4">
            <a:extLst>
              <a:ext uri="{FF2B5EF4-FFF2-40B4-BE49-F238E27FC236}">
                <a16:creationId xmlns:a16="http://schemas.microsoft.com/office/drawing/2014/main" id="{9523ECFA-B809-4ABA-A7F8-584936E701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9AE8B3-2CBF-40A7-AF2A-6A490420FD34}"/>
              </a:ext>
            </a:extLst>
          </p:cNvPr>
          <p:cNvSpPr>
            <a:spLocks noGrp="1"/>
          </p:cNvSpPr>
          <p:nvPr>
            <p:ph type="sldNum" sz="quarter" idx="12"/>
          </p:nvPr>
        </p:nvSpPr>
        <p:spPr/>
        <p:txBody>
          <a:bodyPr/>
          <a:lstStyle/>
          <a:p>
            <a:fld id="{AB3A58FB-A99D-4DEB-831E-F9AE2EE31E56}" type="slidenum">
              <a:rPr lang="en-US" smtClean="0"/>
              <a:t>‹#›</a:t>
            </a:fld>
            <a:endParaRPr lang="en-US"/>
          </a:p>
        </p:txBody>
      </p:sp>
    </p:spTree>
    <p:extLst>
      <p:ext uri="{BB962C8B-B14F-4D97-AF65-F5344CB8AC3E}">
        <p14:creationId xmlns:p14="http://schemas.microsoft.com/office/powerpoint/2010/main" val="2084957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15525-98DF-425E-A50D-4995DCE0D0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C246EED-8290-40B8-9088-7491794067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F48F3C-BA00-4AD2-BDE9-4E8C7E379338}"/>
              </a:ext>
            </a:extLst>
          </p:cNvPr>
          <p:cNvSpPr>
            <a:spLocks noGrp="1"/>
          </p:cNvSpPr>
          <p:nvPr>
            <p:ph type="dt" sz="half" idx="10"/>
          </p:nvPr>
        </p:nvSpPr>
        <p:spPr/>
        <p:txBody>
          <a:bodyPr/>
          <a:lstStyle/>
          <a:p>
            <a:fld id="{2D0CC4C5-9633-4921-8B9B-2ABA3DA12B12}" type="datetimeFigureOut">
              <a:rPr lang="en-US" smtClean="0"/>
              <a:t>11/5/2019</a:t>
            </a:fld>
            <a:endParaRPr lang="en-US"/>
          </a:p>
        </p:txBody>
      </p:sp>
      <p:sp>
        <p:nvSpPr>
          <p:cNvPr id="5" name="Footer Placeholder 4">
            <a:extLst>
              <a:ext uri="{FF2B5EF4-FFF2-40B4-BE49-F238E27FC236}">
                <a16:creationId xmlns:a16="http://schemas.microsoft.com/office/drawing/2014/main" id="{39F5AB1E-5AD5-4047-89F3-694A13B1A4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9F9944-D31F-41EA-ADBB-533EEE19987E}"/>
              </a:ext>
            </a:extLst>
          </p:cNvPr>
          <p:cNvSpPr>
            <a:spLocks noGrp="1"/>
          </p:cNvSpPr>
          <p:nvPr>
            <p:ph type="sldNum" sz="quarter" idx="12"/>
          </p:nvPr>
        </p:nvSpPr>
        <p:spPr/>
        <p:txBody>
          <a:bodyPr/>
          <a:lstStyle/>
          <a:p>
            <a:fld id="{AB3A58FB-A99D-4DEB-831E-F9AE2EE31E56}" type="slidenum">
              <a:rPr lang="en-US" smtClean="0"/>
              <a:t>‹#›</a:t>
            </a:fld>
            <a:endParaRPr lang="en-US"/>
          </a:p>
        </p:txBody>
      </p:sp>
    </p:spTree>
    <p:extLst>
      <p:ext uri="{BB962C8B-B14F-4D97-AF65-F5344CB8AC3E}">
        <p14:creationId xmlns:p14="http://schemas.microsoft.com/office/powerpoint/2010/main" val="619739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F3356-20CF-4525-B0A4-0C95D12AD4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132EAE-04C8-4257-B155-A2B64EB9D3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1AC000E-62AF-4D82-AF7E-DD318B73E2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A1AE4E8-D4FB-4D34-AB2B-96CFF4A3F977}"/>
              </a:ext>
            </a:extLst>
          </p:cNvPr>
          <p:cNvSpPr>
            <a:spLocks noGrp="1"/>
          </p:cNvSpPr>
          <p:nvPr>
            <p:ph type="dt" sz="half" idx="10"/>
          </p:nvPr>
        </p:nvSpPr>
        <p:spPr/>
        <p:txBody>
          <a:bodyPr/>
          <a:lstStyle/>
          <a:p>
            <a:fld id="{2D0CC4C5-9633-4921-8B9B-2ABA3DA12B12}" type="datetimeFigureOut">
              <a:rPr lang="en-US" smtClean="0"/>
              <a:t>11/5/2019</a:t>
            </a:fld>
            <a:endParaRPr lang="en-US"/>
          </a:p>
        </p:txBody>
      </p:sp>
      <p:sp>
        <p:nvSpPr>
          <p:cNvPr id="6" name="Footer Placeholder 5">
            <a:extLst>
              <a:ext uri="{FF2B5EF4-FFF2-40B4-BE49-F238E27FC236}">
                <a16:creationId xmlns:a16="http://schemas.microsoft.com/office/drawing/2014/main" id="{0211D9B7-D5BB-476B-996D-CB9FCB6068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FC1514-9CE4-4B0A-A628-AF041035D1CD}"/>
              </a:ext>
            </a:extLst>
          </p:cNvPr>
          <p:cNvSpPr>
            <a:spLocks noGrp="1"/>
          </p:cNvSpPr>
          <p:nvPr>
            <p:ph type="sldNum" sz="quarter" idx="12"/>
          </p:nvPr>
        </p:nvSpPr>
        <p:spPr/>
        <p:txBody>
          <a:bodyPr/>
          <a:lstStyle/>
          <a:p>
            <a:fld id="{AB3A58FB-A99D-4DEB-831E-F9AE2EE31E56}" type="slidenum">
              <a:rPr lang="en-US" smtClean="0"/>
              <a:t>‹#›</a:t>
            </a:fld>
            <a:endParaRPr lang="en-US"/>
          </a:p>
        </p:txBody>
      </p:sp>
    </p:spTree>
    <p:extLst>
      <p:ext uri="{BB962C8B-B14F-4D97-AF65-F5344CB8AC3E}">
        <p14:creationId xmlns:p14="http://schemas.microsoft.com/office/powerpoint/2010/main" val="1254135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8DCC9-1BA6-4BD9-A14F-8766C6E3396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23A2F1-1A15-4F03-877F-0A0A1045AC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52DEE0-0136-46CD-BBA2-60E0345D7C5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63ABA56-3E61-4864-9C7C-4889E9551D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0EC910-34A2-4A97-A094-65D1E7CC62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BBF0110-1941-44C4-8808-F05FE135EFD5}"/>
              </a:ext>
            </a:extLst>
          </p:cNvPr>
          <p:cNvSpPr>
            <a:spLocks noGrp="1"/>
          </p:cNvSpPr>
          <p:nvPr>
            <p:ph type="dt" sz="half" idx="10"/>
          </p:nvPr>
        </p:nvSpPr>
        <p:spPr/>
        <p:txBody>
          <a:bodyPr/>
          <a:lstStyle/>
          <a:p>
            <a:fld id="{2D0CC4C5-9633-4921-8B9B-2ABA3DA12B12}" type="datetimeFigureOut">
              <a:rPr lang="en-US" smtClean="0"/>
              <a:t>11/5/2019</a:t>
            </a:fld>
            <a:endParaRPr lang="en-US"/>
          </a:p>
        </p:txBody>
      </p:sp>
      <p:sp>
        <p:nvSpPr>
          <p:cNvPr id="8" name="Footer Placeholder 7">
            <a:extLst>
              <a:ext uri="{FF2B5EF4-FFF2-40B4-BE49-F238E27FC236}">
                <a16:creationId xmlns:a16="http://schemas.microsoft.com/office/drawing/2014/main" id="{10675040-0587-4E51-BDEC-5FE403D2BA2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F86FC3C-D1F2-450E-92EC-62B5625733B9}"/>
              </a:ext>
            </a:extLst>
          </p:cNvPr>
          <p:cNvSpPr>
            <a:spLocks noGrp="1"/>
          </p:cNvSpPr>
          <p:nvPr>
            <p:ph type="sldNum" sz="quarter" idx="12"/>
          </p:nvPr>
        </p:nvSpPr>
        <p:spPr/>
        <p:txBody>
          <a:bodyPr/>
          <a:lstStyle/>
          <a:p>
            <a:fld id="{AB3A58FB-A99D-4DEB-831E-F9AE2EE31E56}" type="slidenum">
              <a:rPr lang="en-US" smtClean="0"/>
              <a:t>‹#›</a:t>
            </a:fld>
            <a:endParaRPr lang="en-US"/>
          </a:p>
        </p:txBody>
      </p:sp>
    </p:spTree>
    <p:extLst>
      <p:ext uri="{BB962C8B-B14F-4D97-AF65-F5344CB8AC3E}">
        <p14:creationId xmlns:p14="http://schemas.microsoft.com/office/powerpoint/2010/main" val="2071160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D6FD7-5B2B-423A-BA09-FB01E7378BA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16CC3DB-A32D-473C-8BDC-B1F986329CB7}"/>
              </a:ext>
            </a:extLst>
          </p:cNvPr>
          <p:cNvSpPr>
            <a:spLocks noGrp="1"/>
          </p:cNvSpPr>
          <p:nvPr>
            <p:ph type="dt" sz="half" idx="10"/>
          </p:nvPr>
        </p:nvSpPr>
        <p:spPr/>
        <p:txBody>
          <a:bodyPr/>
          <a:lstStyle/>
          <a:p>
            <a:fld id="{2D0CC4C5-9633-4921-8B9B-2ABA3DA12B12}" type="datetimeFigureOut">
              <a:rPr lang="en-US" smtClean="0"/>
              <a:t>11/5/2019</a:t>
            </a:fld>
            <a:endParaRPr lang="en-US"/>
          </a:p>
        </p:txBody>
      </p:sp>
      <p:sp>
        <p:nvSpPr>
          <p:cNvPr id="4" name="Footer Placeholder 3">
            <a:extLst>
              <a:ext uri="{FF2B5EF4-FFF2-40B4-BE49-F238E27FC236}">
                <a16:creationId xmlns:a16="http://schemas.microsoft.com/office/drawing/2014/main" id="{E2FBB075-DE35-47D2-8339-52B428E692E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649591-6413-434A-9A44-04325476E71E}"/>
              </a:ext>
            </a:extLst>
          </p:cNvPr>
          <p:cNvSpPr>
            <a:spLocks noGrp="1"/>
          </p:cNvSpPr>
          <p:nvPr>
            <p:ph type="sldNum" sz="quarter" idx="12"/>
          </p:nvPr>
        </p:nvSpPr>
        <p:spPr/>
        <p:txBody>
          <a:bodyPr/>
          <a:lstStyle/>
          <a:p>
            <a:fld id="{AB3A58FB-A99D-4DEB-831E-F9AE2EE31E56}" type="slidenum">
              <a:rPr lang="en-US" smtClean="0"/>
              <a:t>‹#›</a:t>
            </a:fld>
            <a:endParaRPr lang="en-US"/>
          </a:p>
        </p:txBody>
      </p:sp>
    </p:spTree>
    <p:extLst>
      <p:ext uri="{BB962C8B-B14F-4D97-AF65-F5344CB8AC3E}">
        <p14:creationId xmlns:p14="http://schemas.microsoft.com/office/powerpoint/2010/main" val="2485071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45F7C3-CE8B-48C1-B677-975CB7431A94}"/>
              </a:ext>
            </a:extLst>
          </p:cNvPr>
          <p:cNvSpPr>
            <a:spLocks noGrp="1"/>
          </p:cNvSpPr>
          <p:nvPr>
            <p:ph type="dt" sz="half" idx="10"/>
          </p:nvPr>
        </p:nvSpPr>
        <p:spPr/>
        <p:txBody>
          <a:bodyPr/>
          <a:lstStyle/>
          <a:p>
            <a:fld id="{2D0CC4C5-9633-4921-8B9B-2ABA3DA12B12}" type="datetimeFigureOut">
              <a:rPr lang="en-US" smtClean="0"/>
              <a:t>11/5/2019</a:t>
            </a:fld>
            <a:endParaRPr lang="en-US"/>
          </a:p>
        </p:txBody>
      </p:sp>
      <p:sp>
        <p:nvSpPr>
          <p:cNvPr id="3" name="Footer Placeholder 2">
            <a:extLst>
              <a:ext uri="{FF2B5EF4-FFF2-40B4-BE49-F238E27FC236}">
                <a16:creationId xmlns:a16="http://schemas.microsoft.com/office/drawing/2014/main" id="{D6D6B0ED-F23C-438E-B068-058DF612953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7037E3A-FD68-4636-9F5E-A522EB5BE527}"/>
              </a:ext>
            </a:extLst>
          </p:cNvPr>
          <p:cNvSpPr>
            <a:spLocks noGrp="1"/>
          </p:cNvSpPr>
          <p:nvPr>
            <p:ph type="sldNum" sz="quarter" idx="12"/>
          </p:nvPr>
        </p:nvSpPr>
        <p:spPr/>
        <p:txBody>
          <a:bodyPr/>
          <a:lstStyle/>
          <a:p>
            <a:fld id="{AB3A58FB-A99D-4DEB-831E-F9AE2EE31E56}" type="slidenum">
              <a:rPr lang="en-US" smtClean="0"/>
              <a:t>‹#›</a:t>
            </a:fld>
            <a:endParaRPr lang="en-US"/>
          </a:p>
        </p:txBody>
      </p:sp>
    </p:spTree>
    <p:extLst>
      <p:ext uri="{BB962C8B-B14F-4D97-AF65-F5344CB8AC3E}">
        <p14:creationId xmlns:p14="http://schemas.microsoft.com/office/powerpoint/2010/main" val="318016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3DA95-11FE-418D-A536-6E17639E0E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FEF213-2FDC-4CF1-B927-0E924BC373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22D269B-F42E-4AA0-BB2B-E1DAAD647D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62DA37-DF05-4DD9-803C-3281BBCB8287}"/>
              </a:ext>
            </a:extLst>
          </p:cNvPr>
          <p:cNvSpPr>
            <a:spLocks noGrp="1"/>
          </p:cNvSpPr>
          <p:nvPr>
            <p:ph type="dt" sz="half" idx="10"/>
          </p:nvPr>
        </p:nvSpPr>
        <p:spPr/>
        <p:txBody>
          <a:bodyPr/>
          <a:lstStyle/>
          <a:p>
            <a:fld id="{2D0CC4C5-9633-4921-8B9B-2ABA3DA12B12}" type="datetimeFigureOut">
              <a:rPr lang="en-US" smtClean="0"/>
              <a:t>11/5/2019</a:t>
            </a:fld>
            <a:endParaRPr lang="en-US"/>
          </a:p>
        </p:txBody>
      </p:sp>
      <p:sp>
        <p:nvSpPr>
          <p:cNvPr id="6" name="Footer Placeholder 5">
            <a:extLst>
              <a:ext uri="{FF2B5EF4-FFF2-40B4-BE49-F238E27FC236}">
                <a16:creationId xmlns:a16="http://schemas.microsoft.com/office/drawing/2014/main" id="{D5FC46F1-F134-4DCF-8A4F-DCEA9E6B98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F6C2C3-28F9-4F4B-B295-0C8377C9754D}"/>
              </a:ext>
            </a:extLst>
          </p:cNvPr>
          <p:cNvSpPr>
            <a:spLocks noGrp="1"/>
          </p:cNvSpPr>
          <p:nvPr>
            <p:ph type="sldNum" sz="quarter" idx="12"/>
          </p:nvPr>
        </p:nvSpPr>
        <p:spPr/>
        <p:txBody>
          <a:bodyPr/>
          <a:lstStyle/>
          <a:p>
            <a:fld id="{AB3A58FB-A99D-4DEB-831E-F9AE2EE31E56}" type="slidenum">
              <a:rPr lang="en-US" smtClean="0"/>
              <a:t>‹#›</a:t>
            </a:fld>
            <a:endParaRPr lang="en-US"/>
          </a:p>
        </p:txBody>
      </p:sp>
    </p:spTree>
    <p:extLst>
      <p:ext uri="{BB962C8B-B14F-4D97-AF65-F5344CB8AC3E}">
        <p14:creationId xmlns:p14="http://schemas.microsoft.com/office/powerpoint/2010/main" val="2636807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2A373-EB0C-4AC1-B1E8-E3184223FF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FCCC3AE-EA19-4C2D-BC1C-A5043C150E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D11B564-87CD-4D91-9489-64810562D3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7FE3A5-92B5-4F0D-A9E9-01A4A8DAF7DF}"/>
              </a:ext>
            </a:extLst>
          </p:cNvPr>
          <p:cNvSpPr>
            <a:spLocks noGrp="1"/>
          </p:cNvSpPr>
          <p:nvPr>
            <p:ph type="dt" sz="half" idx="10"/>
          </p:nvPr>
        </p:nvSpPr>
        <p:spPr/>
        <p:txBody>
          <a:bodyPr/>
          <a:lstStyle/>
          <a:p>
            <a:fld id="{2D0CC4C5-9633-4921-8B9B-2ABA3DA12B12}" type="datetimeFigureOut">
              <a:rPr lang="en-US" smtClean="0"/>
              <a:t>11/5/2019</a:t>
            </a:fld>
            <a:endParaRPr lang="en-US"/>
          </a:p>
        </p:txBody>
      </p:sp>
      <p:sp>
        <p:nvSpPr>
          <p:cNvPr id="6" name="Footer Placeholder 5">
            <a:extLst>
              <a:ext uri="{FF2B5EF4-FFF2-40B4-BE49-F238E27FC236}">
                <a16:creationId xmlns:a16="http://schemas.microsoft.com/office/drawing/2014/main" id="{B7C5364D-1DA4-48FE-8CEB-CEC6A502A0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AAC56A-6F5D-44E5-90F0-ACE418D7C958}"/>
              </a:ext>
            </a:extLst>
          </p:cNvPr>
          <p:cNvSpPr>
            <a:spLocks noGrp="1"/>
          </p:cNvSpPr>
          <p:nvPr>
            <p:ph type="sldNum" sz="quarter" idx="12"/>
          </p:nvPr>
        </p:nvSpPr>
        <p:spPr/>
        <p:txBody>
          <a:bodyPr/>
          <a:lstStyle/>
          <a:p>
            <a:fld id="{AB3A58FB-A99D-4DEB-831E-F9AE2EE31E56}" type="slidenum">
              <a:rPr lang="en-US" smtClean="0"/>
              <a:t>‹#›</a:t>
            </a:fld>
            <a:endParaRPr lang="en-US"/>
          </a:p>
        </p:txBody>
      </p:sp>
    </p:spTree>
    <p:extLst>
      <p:ext uri="{BB962C8B-B14F-4D97-AF65-F5344CB8AC3E}">
        <p14:creationId xmlns:p14="http://schemas.microsoft.com/office/powerpoint/2010/main" val="2090636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52C3DC-5AD8-4664-915D-DC60E4D795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AAABE42-DCE9-4FB9-9786-57164AC104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249984-E203-4B57-BF8E-5BD89F2B2F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0CC4C5-9633-4921-8B9B-2ABA3DA12B12}" type="datetimeFigureOut">
              <a:rPr lang="en-US" smtClean="0"/>
              <a:t>11/5/2019</a:t>
            </a:fld>
            <a:endParaRPr lang="en-US"/>
          </a:p>
        </p:txBody>
      </p:sp>
      <p:sp>
        <p:nvSpPr>
          <p:cNvPr id="5" name="Footer Placeholder 4">
            <a:extLst>
              <a:ext uri="{FF2B5EF4-FFF2-40B4-BE49-F238E27FC236}">
                <a16:creationId xmlns:a16="http://schemas.microsoft.com/office/drawing/2014/main" id="{1A71EC4A-ABF4-45F5-B1DC-8295DBDC63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11115EB-F3A8-4FBE-A080-CB8EC1AB72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3A58FB-A99D-4DEB-831E-F9AE2EE31E56}" type="slidenum">
              <a:rPr lang="en-US" smtClean="0"/>
              <a:t>‹#›</a:t>
            </a:fld>
            <a:endParaRPr lang="en-US"/>
          </a:p>
        </p:txBody>
      </p:sp>
    </p:spTree>
    <p:extLst>
      <p:ext uri="{BB962C8B-B14F-4D97-AF65-F5344CB8AC3E}">
        <p14:creationId xmlns:p14="http://schemas.microsoft.com/office/powerpoint/2010/main" val="15205443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ocs.mongodb.com/manual/reference/progra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docs.mongodb.com/manual/replication/"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docs.mongodb.com/manual/tutorial/manage-sharded-cluster-balancer/#sharding-schedule-balancing-window"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docs.mongodb.com/manual/core/sharded-cluster-requirements/"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docs.mongodb.com/manual/core/retryable-writes/" TargetMode="External"/><Relationship Id="rId2" Type="http://schemas.openxmlformats.org/officeDocument/2006/relationships/hyperlink" Target="https://docs.mongodb.com/manual/core/transactions/"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docs.mongodb.com/manual/shardin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ocs.mongodb.com/manual/reference/configuration-options/" TargetMode="External"/><Relationship Id="rId2" Type="http://schemas.openxmlformats.org/officeDocument/2006/relationships/hyperlink" Target="https://docs.mongodb.com/manual/reference/program/mongod/"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D2BCA-1EBA-4815-9BA8-FC35425172ED}"/>
              </a:ext>
            </a:extLst>
          </p:cNvPr>
          <p:cNvSpPr>
            <a:spLocks noGrp="1"/>
          </p:cNvSpPr>
          <p:nvPr>
            <p:ph type="ctrTitle"/>
          </p:nvPr>
        </p:nvSpPr>
        <p:spPr/>
        <p:txBody>
          <a:bodyPr/>
          <a:lstStyle/>
          <a:p>
            <a:r>
              <a:rPr lang="en-US" b="1" dirty="0"/>
              <a:t>MongoDB</a:t>
            </a:r>
            <a:r>
              <a:rPr lang="zh-CN" altLang="en-US" b="1" dirty="0"/>
              <a:t>架构和管理</a:t>
            </a:r>
            <a:endParaRPr lang="en-US" b="1" dirty="0"/>
          </a:p>
        </p:txBody>
      </p:sp>
      <p:sp>
        <p:nvSpPr>
          <p:cNvPr id="3" name="Subtitle 2">
            <a:extLst>
              <a:ext uri="{FF2B5EF4-FFF2-40B4-BE49-F238E27FC236}">
                <a16:creationId xmlns:a16="http://schemas.microsoft.com/office/drawing/2014/main" id="{857FA0F7-E70E-48A3-AA27-9FCBF83532FC}"/>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2841106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57CF2E-16B1-4775-9B6C-FBFDB8DA0185}"/>
              </a:ext>
            </a:extLst>
          </p:cNvPr>
          <p:cNvSpPr>
            <a:spLocks noGrp="1"/>
          </p:cNvSpPr>
          <p:nvPr>
            <p:ph idx="1"/>
          </p:nvPr>
        </p:nvSpPr>
        <p:spPr>
          <a:xfrm>
            <a:off x="838200" y="365125"/>
            <a:ext cx="10515600" cy="5811838"/>
          </a:xfrm>
        </p:spPr>
        <p:txBody>
          <a:bodyPr/>
          <a:lstStyle/>
          <a:p>
            <a:r>
              <a:rPr lang="en-US" dirty="0" err="1">
                <a:latin typeface="Courier New" panose="02070309020205020404" pitchFamily="49" charset="0"/>
                <a:cs typeface="Courier New" panose="02070309020205020404" pitchFamily="49" charset="0"/>
              </a:rPr>
              <a:t>mongoexport</a:t>
            </a:r>
            <a:r>
              <a:rPr lang="en-US" dirty="0"/>
              <a:t>: </a:t>
            </a:r>
            <a:r>
              <a:rPr lang="zh-CN" altLang="en-US" dirty="0"/>
              <a:t>把一个</a:t>
            </a:r>
            <a:r>
              <a:rPr lang="en-US" altLang="zh-CN" dirty="0"/>
              <a:t>collection</a:t>
            </a:r>
            <a:r>
              <a:rPr lang="zh-CN" altLang="en-US" dirty="0"/>
              <a:t>输出为</a:t>
            </a:r>
            <a:r>
              <a:rPr lang="en-US" altLang="zh-CN" dirty="0"/>
              <a:t>JSON</a:t>
            </a:r>
            <a:r>
              <a:rPr lang="zh-CN" altLang="en-US" dirty="0"/>
              <a:t>或</a:t>
            </a:r>
            <a:r>
              <a:rPr lang="en-US" altLang="zh-CN" dirty="0"/>
              <a:t>CSV</a:t>
            </a:r>
            <a:r>
              <a:rPr lang="zh-CN" altLang="en-US" dirty="0"/>
              <a:t>的格式</a:t>
            </a:r>
            <a:endParaRPr lang="en-US" altLang="zh-CN" dirty="0"/>
          </a:p>
          <a:p>
            <a:endParaRPr lang="en-US" dirty="0"/>
          </a:p>
          <a:p>
            <a:endParaRPr lang="en-US" dirty="0"/>
          </a:p>
          <a:p>
            <a:endParaRPr lang="en-US" dirty="0"/>
          </a:p>
          <a:p>
            <a:r>
              <a:rPr lang="en-US" altLang="zh-CN" dirty="0" err="1">
                <a:latin typeface="Courier New" panose="02070309020205020404" pitchFamily="49" charset="0"/>
                <a:cs typeface="Courier New" panose="02070309020205020404" pitchFamily="49" charset="0"/>
              </a:rPr>
              <a:t>mongoimport</a:t>
            </a:r>
            <a:r>
              <a:rPr lang="en-US" altLang="zh-CN" dirty="0"/>
              <a:t>:</a:t>
            </a:r>
            <a:r>
              <a:rPr lang="zh-CN" altLang="en-US" dirty="0"/>
              <a:t> 从一个</a:t>
            </a:r>
            <a:r>
              <a:rPr lang="en-US" altLang="zh-CN" dirty="0"/>
              <a:t>JSON</a:t>
            </a:r>
            <a:r>
              <a:rPr lang="zh-CN" altLang="en-US" dirty="0"/>
              <a:t>或</a:t>
            </a:r>
            <a:r>
              <a:rPr lang="en-US" altLang="zh-CN" dirty="0"/>
              <a:t>CSV</a:t>
            </a:r>
            <a:r>
              <a:rPr lang="zh-CN" altLang="en-US" dirty="0"/>
              <a:t>文件创建一个</a:t>
            </a:r>
            <a:r>
              <a:rPr lang="en-US" altLang="zh-CN" dirty="0"/>
              <a:t>collection</a:t>
            </a:r>
          </a:p>
          <a:p>
            <a:endParaRPr lang="en-US" dirty="0"/>
          </a:p>
          <a:p>
            <a:endParaRPr lang="en-US" dirty="0"/>
          </a:p>
          <a:p>
            <a:r>
              <a:rPr lang="zh-CN" altLang="en-US" dirty="0"/>
              <a:t>更多信息和其他服务器工具请查看：</a:t>
            </a:r>
            <a:endParaRPr lang="en-US" altLang="zh-CN" dirty="0"/>
          </a:p>
          <a:p>
            <a:pPr marL="0" indent="0">
              <a:buNone/>
            </a:pPr>
            <a:r>
              <a:rPr lang="en-US" dirty="0">
                <a:hlinkClick r:id="rId2"/>
              </a:rPr>
              <a:t>https://docs.mongodb.com/manual/reference/program/</a:t>
            </a:r>
            <a:endParaRPr lang="en-US" dirty="0"/>
          </a:p>
        </p:txBody>
      </p:sp>
      <p:sp>
        <p:nvSpPr>
          <p:cNvPr id="4" name="TextBox 3">
            <a:extLst>
              <a:ext uri="{FF2B5EF4-FFF2-40B4-BE49-F238E27FC236}">
                <a16:creationId xmlns:a16="http://schemas.microsoft.com/office/drawing/2014/main" id="{91C08FE6-B8A5-4E1F-AC68-6B2BEAF9E481}"/>
              </a:ext>
            </a:extLst>
          </p:cNvPr>
          <p:cNvSpPr txBox="1"/>
          <p:nvPr/>
        </p:nvSpPr>
        <p:spPr>
          <a:xfrm>
            <a:off x="838200" y="905608"/>
            <a:ext cx="11075377" cy="1200329"/>
          </a:xfrm>
          <a:prstGeom prst="rect">
            <a:avLst/>
          </a:prstGeom>
          <a:noFill/>
        </p:spPr>
        <p:txBody>
          <a:bodyPr wrap="square" rtlCol="0">
            <a:spAutoFit/>
          </a:bodyPr>
          <a:lstStyle/>
          <a:p>
            <a:pPr marL="285750" indent="-285750">
              <a:buSzPct val="150000"/>
              <a:buFont typeface="Calibri" panose="020F0502020204030204" pitchFamily="34" charset="0"/>
              <a:buChar char="|"/>
            </a:pPr>
            <a:r>
              <a:rPr lang="en-US" dirty="0" err="1">
                <a:latin typeface="Courier New" panose="02070309020205020404" pitchFamily="49" charset="0"/>
                <a:cs typeface="Courier New" panose="02070309020205020404" pitchFamily="49" charset="0"/>
              </a:rPr>
              <a:t>mongoexport</a:t>
            </a:r>
            <a:r>
              <a:rPr lang="en-US" dirty="0">
                <a:latin typeface="Courier New" panose="02070309020205020404" pitchFamily="49" charset="0"/>
                <a:cs typeface="Courier New" panose="02070309020205020404" pitchFamily="49" charset="0"/>
              </a:rPr>
              <a:t> --help </a:t>
            </a:r>
          </a:p>
          <a:p>
            <a:pPr marL="285750" indent="-285750">
              <a:buSzPct val="150000"/>
              <a:buFont typeface="Calibri" panose="020F0502020204030204" pitchFamily="34" charset="0"/>
              <a:buChar char="|"/>
            </a:pPr>
            <a:r>
              <a:rPr lang="en-US" dirty="0" err="1">
                <a:latin typeface="Courier New" panose="02070309020205020404" pitchFamily="49" charset="0"/>
                <a:cs typeface="Courier New" panose="02070309020205020404" pitchFamily="49" charset="0"/>
              </a:rPr>
              <a:t>mongoexport</a:t>
            </a:r>
            <a:r>
              <a:rPr lang="en-US" dirty="0">
                <a:latin typeface="Courier New" panose="02070309020205020404" pitchFamily="49" charset="0"/>
                <a:cs typeface="Courier New" panose="02070309020205020404" pitchFamily="49" charset="0"/>
              </a:rPr>
              <a:t> --port 30000 --</a:t>
            </a:r>
            <a:r>
              <a:rPr lang="en-US" dirty="0" err="1">
                <a:latin typeface="Courier New" panose="02070309020205020404" pitchFamily="49" charset="0"/>
                <a:cs typeface="Courier New" panose="02070309020205020404" pitchFamily="49" charset="0"/>
              </a:rPr>
              <a:t>db</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applicationData</a:t>
            </a:r>
            <a:r>
              <a:rPr lang="en-US" dirty="0">
                <a:latin typeface="Courier New" panose="02070309020205020404" pitchFamily="49" charset="0"/>
                <a:cs typeface="Courier New" panose="02070309020205020404" pitchFamily="49" charset="0"/>
              </a:rPr>
              <a:t> --collection products </a:t>
            </a:r>
          </a:p>
          <a:p>
            <a:pPr marL="285750" indent="-285750">
              <a:buSzPct val="150000"/>
              <a:buFont typeface="Calibri" panose="020F0502020204030204" pitchFamily="34" charset="0"/>
              <a:buChar char="|"/>
            </a:pPr>
            <a:r>
              <a:rPr lang="en-US" dirty="0" err="1">
                <a:latin typeface="Courier New" panose="02070309020205020404" pitchFamily="49" charset="0"/>
                <a:cs typeface="Courier New" panose="02070309020205020404" pitchFamily="49" charset="0"/>
              </a:rPr>
              <a:t>mongoexport</a:t>
            </a:r>
            <a:r>
              <a:rPr lang="en-US" dirty="0">
                <a:latin typeface="Courier New" panose="02070309020205020404" pitchFamily="49" charset="0"/>
                <a:cs typeface="Courier New" panose="02070309020205020404" pitchFamily="49" charset="0"/>
              </a:rPr>
              <a:t> --port 30000 --</a:t>
            </a:r>
            <a:r>
              <a:rPr lang="en-US" dirty="0" err="1">
                <a:latin typeface="Courier New" panose="02070309020205020404" pitchFamily="49" charset="0"/>
                <a:cs typeface="Courier New" panose="02070309020205020404" pitchFamily="49" charset="0"/>
              </a:rPr>
              <a:t>db</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applicationData</a:t>
            </a:r>
            <a:r>
              <a:rPr lang="en-US" dirty="0">
                <a:latin typeface="Courier New" panose="02070309020205020404" pitchFamily="49" charset="0"/>
                <a:cs typeface="Courier New" panose="02070309020205020404" pitchFamily="49" charset="0"/>
              </a:rPr>
              <a:t> --collection products -o </a:t>
            </a:r>
            <a:r>
              <a:rPr lang="en-US" dirty="0" err="1">
                <a:latin typeface="Courier New" panose="02070309020205020404" pitchFamily="49" charset="0"/>
                <a:cs typeface="Courier New" panose="02070309020205020404" pitchFamily="49" charset="0"/>
              </a:rPr>
              <a:t>products.json</a:t>
            </a:r>
            <a:endParaRPr lang="en-US"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F1586F1E-3F59-4395-849E-F3ADE2A16A6D}"/>
              </a:ext>
            </a:extLst>
          </p:cNvPr>
          <p:cNvSpPr txBox="1"/>
          <p:nvPr/>
        </p:nvSpPr>
        <p:spPr>
          <a:xfrm>
            <a:off x="838199" y="2941120"/>
            <a:ext cx="11075377" cy="369332"/>
          </a:xfrm>
          <a:prstGeom prst="rect">
            <a:avLst/>
          </a:prstGeom>
          <a:noFill/>
        </p:spPr>
        <p:txBody>
          <a:bodyPr wrap="square" rtlCol="0">
            <a:spAutoFit/>
          </a:bodyPr>
          <a:lstStyle/>
          <a:p>
            <a:pPr marL="285750" indent="-285750">
              <a:buSzPct val="150000"/>
              <a:buFont typeface="Calibri" panose="020F0502020204030204" pitchFamily="34" charset="0"/>
              <a:buChar char="|"/>
            </a:pPr>
            <a:r>
              <a:rPr lang="fr-FR" dirty="0" err="1">
                <a:latin typeface="Courier New" panose="02070309020205020404" pitchFamily="49" charset="0"/>
                <a:cs typeface="Courier New" panose="02070309020205020404" pitchFamily="49" charset="0"/>
              </a:rPr>
              <a:t>mongoimport</a:t>
            </a:r>
            <a:r>
              <a:rPr lang="fr-FR" dirty="0">
                <a:latin typeface="Courier New" panose="02070309020205020404" pitchFamily="49" charset="0"/>
                <a:cs typeface="Courier New" panose="02070309020205020404" pitchFamily="49" charset="0"/>
              </a:rPr>
              <a:t> --port 30000 </a:t>
            </a:r>
            <a:r>
              <a:rPr lang="fr-FR" dirty="0" err="1">
                <a:latin typeface="Courier New" panose="02070309020205020404" pitchFamily="49" charset="0"/>
                <a:cs typeface="Courier New" panose="02070309020205020404" pitchFamily="49" charset="0"/>
              </a:rPr>
              <a:t>products.json</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650121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D2BCA-1EBA-4815-9BA8-FC35425172ED}"/>
              </a:ext>
            </a:extLst>
          </p:cNvPr>
          <p:cNvSpPr>
            <a:spLocks noGrp="1"/>
          </p:cNvSpPr>
          <p:nvPr>
            <p:ph type="ctrTitle"/>
          </p:nvPr>
        </p:nvSpPr>
        <p:spPr/>
        <p:txBody>
          <a:bodyPr/>
          <a:lstStyle/>
          <a:p>
            <a:r>
              <a:rPr lang="en-US" b="1" dirty="0"/>
              <a:t>Replication</a:t>
            </a:r>
          </a:p>
        </p:txBody>
      </p:sp>
      <p:sp>
        <p:nvSpPr>
          <p:cNvPr id="3" name="Subtitle 2">
            <a:extLst>
              <a:ext uri="{FF2B5EF4-FFF2-40B4-BE49-F238E27FC236}">
                <a16:creationId xmlns:a16="http://schemas.microsoft.com/office/drawing/2014/main" id="{857FA0F7-E70E-48A3-AA27-9FCBF83532FC}"/>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932236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B4AD3-5585-4F20-B06D-7D0017171351}"/>
              </a:ext>
            </a:extLst>
          </p:cNvPr>
          <p:cNvSpPr>
            <a:spLocks noGrp="1"/>
          </p:cNvSpPr>
          <p:nvPr>
            <p:ph type="title"/>
          </p:nvPr>
        </p:nvSpPr>
        <p:spPr/>
        <p:txBody>
          <a:bodyPr/>
          <a:lstStyle/>
          <a:p>
            <a:r>
              <a:rPr lang="zh-CN" altLang="en-US" b="1" dirty="0"/>
              <a:t>什么是</a:t>
            </a:r>
            <a:r>
              <a:rPr lang="en-US" altLang="zh-CN" b="1" dirty="0"/>
              <a:t>replication</a:t>
            </a:r>
            <a:r>
              <a:rPr lang="zh-CN" altLang="en-US" b="1" dirty="0"/>
              <a:t>和</a:t>
            </a:r>
            <a:r>
              <a:rPr lang="en-US" altLang="zh-CN" b="1" dirty="0"/>
              <a:t>replica set</a:t>
            </a:r>
            <a:r>
              <a:rPr lang="zh-CN" altLang="en-US" b="1" dirty="0"/>
              <a:t>？</a:t>
            </a:r>
            <a:endParaRPr lang="en-US" altLang="zh-CN" b="1" dirty="0"/>
          </a:p>
        </p:txBody>
      </p:sp>
      <p:sp>
        <p:nvSpPr>
          <p:cNvPr id="3" name="Content Placeholder 2">
            <a:extLst>
              <a:ext uri="{FF2B5EF4-FFF2-40B4-BE49-F238E27FC236}">
                <a16:creationId xmlns:a16="http://schemas.microsoft.com/office/drawing/2014/main" id="{8EF05BF3-B1D5-4E12-800A-28D7AF3CA2B0}"/>
              </a:ext>
            </a:extLst>
          </p:cNvPr>
          <p:cNvSpPr>
            <a:spLocks noGrp="1"/>
          </p:cNvSpPr>
          <p:nvPr>
            <p:ph idx="1"/>
          </p:nvPr>
        </p:nvSpPr>
        <p:spPr>
          <a:xfrm>
            <a:off x="838200" y="1825625"/>
            <a:ext cx="10515600" cy="4351338"/>
          </a:xfrm>
        </p:spPr>
        <p:txBody>
          <a:bodyPr>
            <a:normAutofit fontScale="70000" lnSpcReduction="20000"/>
          </a:bodyPr>
          <a:lstStyle/>
          <a:p>
            <a:pPr>
              <a:lnSpc>
                <a:spcPct val="120000"/>
              </a:lnSpc>
            </a:pPr>
            <a:r>
              <a:rPr lang="en-US" altLang="zh-CN" dirty="0"/>
              <a:t>Replica set</a:t>
            </a:r>
            <a:r>
              <a:rPr lang="zh-CN" altLang="en-US" dirty="0"/>
              <a:t>是一组维持相同数据集的</a:t>
            </a:r>
            <a:r>
              <a:rPr lang="en-US" altLang="zh-CN" dirty="0" err="1">
                <a:latin typeface="Courier New" panose="02070309020205020404" pitchFamily="49" charset="0"/>
                <a:cs typeface="Courier New" panose="02070309020205020404" pitchFamily="49" charset="0"/>
              </a:rPr>
              <a:t>mongod</a:t>
            </a:r>
            <a:r>
              <a:rPr lang="zh-CN" altLang="en-US" dirty="0"/>
              <a:t>进程节点，</a:t>
            </a:r>
            <a:r>
              <a:rPr lang="en-US" altLang="zh-CN" dirty="0"/>
              <a:t>replication</a:t>
            </a:r>
            <a:r>
              <a:rPr lang="zh-CN" altLang="en-US" dirty="0"/>
              <a:t>指代</a:t>
            </a:r>
            <a:r>
              <a:rPr lang="en-US" altLang="zh-CN" dirty="0"/>
              <a:t>set</a:t>
            </a:r>
            <a:r>
              <a:rPr lang="zh-CN" altLang="en-US" dirty="0"/>
              <a:t>成员之间互相复制数据的行为</a:t>
            </a:r>
            <a:endParaRPr lang="en-US" altLang="zh-CN" dirty="0"/>
          </a:p>
          <a:p>
            <a:pPr>
              <a:lnSpc>
                <a:spcPct val="120000"/>
              </a:lnSpc>
            </a:pPr>
            <a:endParaRPr lang="en-US" dirty="0"/>
          </a:p>
          <a:p>
            <a:pPr>
              <a:lnSpc>
                <a:spcPct val="120000"/>
              </a:lnSpc>
            </a:pPr>
            <a:r>
              <a:rPr lang="en-US" altLang="zh-CN" dirty="0"/>
              <a:t>Replica set</a:t>
            </a:r>
            <a:r>
              <a:rPr lang="zh-CN" altLang="en-US" dirty="0"/>
              <a:t>提供了</a:t>
            </a:r>
            <a:r>
              <a:rPr lang="en-US" altLang="zh-CN" dirty="0"/>
              <a:t>redundancy (</a:t>
            </a:r>
            <a:r>
              <a:rPr lang="zh-CN" altLang="en-US" dirty="0"/>
              <a:t>重复性</a:t>
            </a:r>
            <a:r>
              <a:rPr lang="en-US" altLang="zh-CN" dirty="0"/>
              <a:t>)</a:t>
            </a:r>
            <a:r>
              <a:rPr lang="zh-CN" altLang="en-US" dirty="0"/>
              <a:t>和</a:t>
            </a:r>
            <a:r>
              <a:rPr lang="en-US" altLang="zh-CN" dirty="0"/>
              <a:t>high availability</a:t>
            </a:r>
            <a:r>
              <a:rPr lang="zh-CN" altLang="en-US" dirty="0"/>
              <a:t> </a:t>
            </a:r>
            <a:r>
              <a:rPr lang="en-US" altLang="zh-CN" dirty="0"/>
              <a:t>(</a:t>
            </a:r>
            <a:r>
              <a:rPr lang="zh-CN" altLang="en-US" dirty="0"/>
              <a:t>高可用性</a:t>
            </a:r>
            <a:r>
              <a:rPr lang="en-US" altLang="zh-CN" dirty="0"/>
              <a:t>)</a:t>
            </a:r>
            <a:r>
              <a:rPr lang="zh-CN" altLang="en-US" dirty="0"/>
              <a:t>，是所有</a:t>
            </a:r>
            <a:r>
              <a:rPr lang="en-US" altLang="zh-CN" dirty="0"/>
              <a:t>MongoDB</a:t>
            </a:r>
            <a:r>
              <a:rPr lang="zh-CN" altLang="en-US" dirty="0"/>
              <a:t>生产级别部署的基础</a:t>
            </a:r>
            <a:endParaRPr lang="en-US" altLang="zh-CN" dirty="0"/>
          </a:p>
          <a:p>
            <a:pPr>
              <a:lnSpc>
                <a:spcPct val="120000"/>
              </a:lnSpc>
            </a:pPr>
            <a:endParaRPr lang="en-US" altLang="zh-CN" dirty="0"/>
          </a:p>
          <a:p>
            <a:pPr>
              <a:lnSpc>
                <a:spcPct val="120000"/>
              </a:lnSpc>
            </a:pPr>
            <a:r>
              <a:rPr lang="zh-CN" altLang="en-US" dirty="0"/>
              <a:t>由于在多个服务器上存储了多个数据备份，</a:t>
            </a:r>
            <a:r>
              <a:rPr lang="en-US" altLang="zh-CN" dirty="0"/>
              <a:t>replication</a:t>
            </a:r>
            <a:r>
              <a:rPr lang="zh-CN" altLang="en-US" dirty="0"/>
              <a:t>针对一个服务器的故障提供了一层容错机制</a:t>
            </a:r>
            <a:endParaRPr lang="en-US" altLang="zh-CN" dirty="0"/>
          </a:p>
          <a:p>
            <a:pPr>
              <a:lnSpc>
                <a:spcPct val="120000"/>
              </a:lnSpc>
            </a:pPr>
            <a:endParaRPr lang="en-US" altLang="zh-CN" dirty="0"/>
          </a:p>
          <a:p>
            <a:pPr>
              <a:lnSpc>
                <a:spcPct val="120000"/>
              </a:lnSpc>
            </a:pPr>
            <a:r>
              <a:rPr lang="zh-CN" altLang="en-US" dirty="0"/>
              <a:t>在某些情况下，</a:t>
            </a:r>
            <a:r>
              <a:rPr lang="en-US" altLang="zh-CN" dirty="0"/>
              <a:t>replication</a:t>
            </a:r>
            <a:r>
              <a:rPr lang="zh-CN" altLang="en-US" dirty="0"/>
              <a:t>可以提高数据读取能力，因为客户端可以把读取操作发送到不同的服务器上，详细请看之后的</a:t>
            </a:r>
            <a:r>
              <a:rPr lang="en-US" altLang="zh-CN" dirty="0"/>
              <a:t>Read preference (</a:t>
            </a:r>
            <a:r>
              <a:rPr lang="zh-CN" altLang="en-US" dirty="0"/>
              <a:t>读取偏好</a:t>
            </a:r>
            <a:r>
              <a:rPr lang="en-US" altLang="zh-CN" dirty="0"/>
              <a:t>)</a:t>
            </a:r>
            <a:r>
              <a:rPr lang="zh-CN" altLang="en-US" dirty="0"/>
              <a:t>页面</a:t>
            </a:r>
            <a:endParaRPr lang="en-US" altLang="zh-CN" dirty="0"/>
          </a:p>
        </p:txBody>
      </p:sp>
    </p:spTree>
    <p:extLst>
      <p:ext uri="{BB962C8B-B14F-4D97-AF65-F5344CB8AC3E}">
        <p14:creationId xmlns:p14="http://schemas.microsoft.com/office/powerpoint/2010/main" val="8936370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B4AD3-5585-4F20-B06D-7D0017171351}"/>
              </a:ext>
            </a:extLst>
          </p:cNvPr>
          <p:cNvSpPr>
            <a:spLocks noGrp="1"/>
          </p:cNvSpPr>
          <p:nvPr>
            <p:ph type="title"/>
          </p:nvPr>
        </p:nvSpPr>
        <p:spPr/>
        <p:txBody>
          <a:bodyPr/>
          <a:lstStyle/>
          <a:p>
            <a:pPr>
              <a:lnSpc>
                <a:spcPct val="110000"/>
              </a:lnSpc>
            </a:pPr>
            <a:r>
              <a:rPr lang="en-US" altLang="zh-CN" b="1" dirty="0"/>
              <a:t>Replica set</a:t>
            </a:r>
            <a:r>
              <a:rPr lang="zh-CN" altLang="en-US" b="1" dirty="0"/>
              <a:t>的结构</a:t>
            </a:r>
            <a:endParaRPr lang="en-US" altLang="zh-CN" b="1" dirty="0"/>
          </a:p>
        </p:txBody>
      </p:sp>
      <p:sp>
        <p:nvSpPr>
          <p:cNvPr id="3" name="Content Placeholder 2">
            <a:extLst>
              <a:ext uri="{FF2B5EF4-FFF2-40B4-BE49-F238E27FC236}">
                <a16:creationId xmlns:a16="http://schemas.microsoft.com/office/drawing/2014/main" id="{8EF05BF3-B1D5-4E12-800A-28D7AF3CA2B0}"/>
              </a:ext>
            </a:extLst>
          </p:cNvPr>
          <p:cNvSpPr>
            <a:spLocks noGrp="1"/>
          </p:cNvSpPr>
          <p:nvPr>
            <p:ph idx="1"/>
          </p:nvPr>
        </p:nvSpPr>
        <p:spPr>
          <a:xfrm>
            <a:off x="838200" y="1825625"/>
            <a:ext cx="10515600" cy="4351338"/>
          </a:xfrm>
        </p:spPr>
        <p:txBody>
          <a:bodyPr>
            <a:normAutofit fontScale="77500" lnSpcReduction="20000"/>
          </a:bodyPr>
          <a:lstStyle/>
          <a:p>
            <a:pPr>
              <a:lnSpc>
                <a:spcPct val="110000"/>
              </a:lnSpc>
            </a:pPr>
            <a:r>
              <a:rPr lang="zh-CN" altLang="en-US" dirty="0"/>
              <a:t>一个</a:t>
            </a:r>
            <a:r>
              <a:rPr lang="en-US" altLang="zh-CN" dirty="0"/>
              <a:t>replica set</a:t>
            </a:r>
            <a:r>
              <a:rPr lang="zh-CN" altLang="en-US" dirty="0"/>
              <a:t>包括多个</a:t>
            </a:r>
            <a:r>
              <a:rPr lang="en-US" altLang="zh-CN" dirty="0"/>
              <a:t>data bearing nodes (</a:t>
            </a:r>
            <a:r>
              <a:rPr lang="zh-CN" altLang="en-US" dirty="0"/>
              <a:t>数据节点</a:t>
            </a:r>
            <a:r>
              <a:rPr lang="en-US" altLang="zh-CN" dirty="0"/>
              <a:t>)</a:t>
            </a:r>
            <a:r>
              <a:rPr lang="zh-CN" altLang="en-US" dirty="0"/>
              <a:t>，和一个可选的</a:t>
            </a:r>
            <a:r>
              <a:rPr lang="en-US" altLang="zh-CN" dirty="0"/>
              <a:t>arbiter node (</a:t>
            </a:r>
            <a:r>
              <a:rPr lang="zh-CN" altLang="en-US" dirty="0"/>
              <a:t>投票节点</a:t>
            </a:r>
            <a:r>
              <a:rPr lang="en-US" altLang="zh-CN" dirty="0"/>
              <a:t>)</a:t>
            </a:r>
            <a:r>
              <a:rPr lang="zh-CN" altLang="en-US" dirty="0"/>
              <a:t>。在所有的数据节点中，有且只有一个是</a:t>
            </a:r>
            <a:r>
              <a:rPr lang="en-US" altLang="zh-CN" dirty="0"/>
              <a:t>primary node (</a:t>
            </a:r>
            <a:r>
              <a:rPr lang="zh-CN" altLang="en-US" dirty="0"/>
              <a:t>主要节点</a:t>
            </a:r>
            <a:r>
              <a:rPr lang="en-US" altLang="zh-CN" dirty="0"/>
              <a:t>)</a:t>
            </a:r>
          </a:p>
          <a:p>
            <a:pPr>
              <a:lnSpc>
                <a:spcPct val="110000"/>
              </a:lnSpc>
            </a:pPr>
            <a:endParaRPr lang="en-US" dirty="0"/>
          </a:p>
          <a:p>
            <a:pPr>
              <a:lnSpc>
                <a:spcPct val="110000"/>
              </a:lnSpc>
            </a:pPr>
            <a:r>
              <a:rPr lang="en-US" altLang="zh-CN" dirty="0"/>
              <a:t>Primary</a:t>
            </a:r>
            <a:r>
              <a:rPr lang="zh-CN" altLang="en-US" dirty="0"/>
              <a:t>负责收取所有的写入操作。</a:t>
            </a:r>
            <a:r>
              <a:rPr lang="en-US" altLang="zh-CN" dirty="0"/>
              <a:t>Primary</a:t>
            </a:r>
            <a:r>
              <a:rPr lang="zh-CN" altLang="en-US" dirty="0"/>
              <a:t>会把自己数据集的所有变化记录在</a:t>
            </a:r>
            <a:r>
              <a:rPr lang="en-US" altLang="zh-CN" dirty="0" err="1"/>
              <a:t>oplog</a:t>
            </a:r>
            <a:r>
              <a:rPr lang="en-US" altLang="zh-CN" dirty="0"/>
              <a:t> (operation log </a:t>
            </a:r>
            <a:r>
              <a:rPr lang="zh-CN" altLang="en-US" dirty="0"/>
              <a:t>操作日志</a:t>
            </a:r>
            <a:r>
              <a:rPr lang="en-US" altLang="zh-CN" dirty="0"/>
              <a:t>)</a:t>
            </a:r>
            <a:r>
              <a:rPr lang="zh-CN" altLang="en-US" dirty="0"/>
              <a:t>里面。然后在一个异步的进程中，每个</a:t>
            </a:r>
            <a:r>
              <a:rPr lang="en-US" altLang="zh-CN" dirty="0"/>
              <a:t>secondary (</a:t>
            </a:r>
            <a:r>
              <a:rPr lang="zh-CN" altLang="en-US" dirty="0"/>
              <a:t>次要节点</a:t>
            </a:r>
            <a:r>
              <a:rPr lang="en-US" altLang="zh-CN" dirty="0"/>
              <a:t>)</a:t>
            </a:r>
            <a:r>
              <a:rPr lang="zh-CN" altLang="en-US" dirty="0"/>
              <a:t>复制并应用这些变化</a:t>
            </a:r>
            <a:endParaRPr lang="en-US" altLang="zh-CN" dirty="0"/>
          </a:p>
          <a:p>
            <a:pPr>
              <a:lnSpc>
                <a:spcPct val="110000"/>
              </a:lnSpc>
            </a:pPr>
            <a:endParaRPr lang="en-US" altLang="zh-CN" dirty="0"/>
          </a:p>
          <a:p>
            <a:pPr>
              <a:lnSpc>
                <a:spcPct val="110000"/>
              </a:lnSpc>
            </a:pPr>
            <a:r>
              <a:rPr lang="zh-CN" altLang="en-US" dirty="0"/>
              <a:t>所有的节点都在自己的</a:t>
            </a:r>
            <a:r>
              <a:rPr lang="en-US" altLang="zh-CN" dirty="0">
                <a:latin typeface="Courier New" panose="02070309020205020404" pitchFamily="49" charset="0"/>
                <a:cs typeface="Courier New" panose="02070309020205020404" pitchFamily="49" charset="0"/>
              </a:rPr>
              <a:t>local.oplog.rs</a:t>
            </a:r>
            <a:r>
              <a:rPr lang="en-US" altLang="zh-CN" dirty="0"/>
              <a:t> collection</a:t>
            </a:r>
            <a:r>
              <a:rPr lang="zh-CN" altLang="en-US" dirty="0"/>
              <a:t>里面存有一份</a:t>
            </a:r>
            <a:r>
              <a:rPr lang="en-US" altLang="zh-CN" dirty="0" err="1"/>
              <a:t>oplog</a:t>
            </a:r>
            <a:r>
              <a:rPr lang="zh-CN" altLang="en-US" dirty="0"/>
              <a:t>的备份</a:t>
            </a:r>
            <a:endParaRPr lang="en-US" altLang="zh-CN" dirty="0"/>
          </a:p>
          <a:p>
            <a:pPr>
              <a:lnSpc>
                <a:spcPct val="110000"/>
              </a:lnSpc>
              <a:buFont typeface="Wingdings" panose="05000000000000000000" pitchFamily="2" charset="2"/>
              <a:buChar char="§"/>
            </a:pPr>
            <a:endParaRPr lang="en-US" dirty="0"/>
          </a:p>
          <a:p>
            <a:pPr>
              <a:lnSpc>
                <a:spcPct val="110000"/>
              </a:lnSpc>
            </a:pPr>
            <a:r>
              <a:rPr lang="en-US" dirty="0"/>
              <a:t>Secondar</a:t>
            </a:r>
            <a:r>
              <a:rPr lang="en-US" altLang="zh-CN" dirty="0"/>
              <a:t>ies</a:t>
            </a:r>
            <a:r>
              <a:rPr lang="zh-CN" altLang="en-US" dirty="0"/>
              <a:t>都是只读节点，不进行写入操作</a:t>
            </a:r>
            <a:endParaRPr lang="en-US" dirty="0"/>
          </a:p>
        </p:txBody>
      </p:sp>
    </p:spTree>
    <p:extLst>
      <p:ext uri="{BB962C8B-B14F-4D97-AF65-F5344CB8AC3E}">
        <p14:creationId xmlns:p14="http://schemas.microsoft.com/office/powerpoint/2010/main" val="27699391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F59FDC63-A230-45EF-8CD1-8E0D454BD189}"/>
              </a:ext>
            </a:extLst>
          </p:cNvPr>
          <p:cNvPicPr>
            <a:picLocks noGrp="1" noChangeAspect="1"/>
          </p:cNvPicPr>
          <p:nvPr>
            <p:ph idx="1"/>
          </p:nvPr>
        </p:nvPicPr>
        <p:blipFill>
          <a:blip r:embed="rId2"/>
          <a:stretch>
            <a:fillRect/>
          </a:stretch>
        </p:blipFill>
        <p:spPr>
          <a:xfrm>
            <a:off x="2699008" y="643466"/>
            <a:ext cx="6793984" cy="5571067"/>
          </a:xfrm>
          <a:prstGeom prst="rect">
            <a:avLst/>
          </a:prstGeom>
        </p:spPr>
      </p:pic>
    </p:spTree>
    <p:extLst>
      <p:ext uri="{BB962C8B-B14F-4D97-AF65-F5344CB8AC3E}">
        <p14:creationId xmlns:p14="http://schemas.microsoft.com/office/powerpoint/2010/main" val="41782519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B4AD3-5585-4F20-B06D-7D0017171351}"/>
              </a:ext>
            </a:extLst>
          </p:cNvPr>
          <p:cNvSpPr>
            <a:spLocks noGrp="1"/>
          </p:cNvSpPr>
          <p:nvPr>
            <p:ph type="title"/>
          </p:nvPr>
        </p:nvSpPr>
        <p:spPr/>
        <p:txBody>
          <a:bodyPr/>
          <a:lstStyle/>
          <a:p>
            <a:r>
              <a:rPr lang="en-US" altLang="zh-CN" b="1" dirty="0"/>
              <a:t>Replica set elections (</a:t>
            </a:r>
            <a:r>
              <a:rPr lang="zh-CN" altLang="en-US" b="1" dirty="0"/>
              <a:t>选举</a:t>
            </a:r>
            <a:r>
              <a:rPr lang="en-US" altLang="zh-CN" b="1" dirty="0"/>
              <a:t>)</a:t>
            </a:r>
          </a:p>
        </p:txBody>
      </p:sp>
      <p:sp>
        <p:nvSpPr>
          <p:cNvPr id="3" name="Content Placeholder 2">
            <a:extLst>
              <a:ext uri="{FF2B5EF4-FFF2-40B4-BE49-F238E27FC236}">
                <a16:creationId xmlns:a16="http://schemas.microsoft.com/office/drawing/2014/main" id="{8EF05BF3-B1D5-4E12-800A-28D7AF3CA2B0}"/>
              </a:ext>
            </a:extLst>
          </p:cNvPr>
          <p:cNvSpPr>
            <a:spLocks noGrp="1"/>
          </p:cNvSpPr>
          <p:nvPr>
            <p:ph idx="1"/>
          </p:nvPr>
        </p:nvSpPr>
        <p:spPr>
          <a:xfrm>
            <a:off x="838200" y="1825625"/>
            <a:ext cx="10515600" cy="4351338"/>
          </a:xfrm>
        </p:spPr>
        <p:txBody>
          <a:bodyPr>
            <a:normAutofit/>
          </a:bodyPr>
          <a:lstStyle/>
          <a:p>
            <a:pPr marL="0" indent="0">
              <a:buNone/>
            </a:pPr>
            <a:r>
              <a:rPr lang="en-US" altLang="zh-CN" dirty="0"/>
              <a:t>Replica sets</a:t>
            </a:r>
            <a:r>
              <a:rPr lang="zh-CN" altLang="en-US" dirty="0"/>
              <a:t>使用选举来决定哪个节点会成为</a:t>
            </a:r>
            <a:r>
              <a:rPr lang="en-US" altLang="zh-CN" dirty="0"/>
              <a:t>primary</a:t>
            </a:r>
            <a:r>
              <a:rPr lang="zh-CN" altLang="en-US" dirty="0"/>
              <a:t>。当发生了下面这些事件时，</a:t>
            </a:r>
            <a:r>
              <a:rPr lang="en-US" altLang="zh-CN" dirty="0"/>
              <a:t>replica sets</a:t>
            </a:r>
            <a:r>
              <a:rPr lang="zh-CN" altLang="en-US" dirty="0"/>
              <a:t>会开始选举：</a:t>
            </a:r>
            <a:endParaRPr lang="en-US" altLang="zh-CN" dirty="0"/>
          </a:p>
          <a:p>
            <a:pPr>
              <a:buFontTx/>
              <a:buChar char="-"/>
            </a:pPr>
            <a:endParaRPr lang="en-US" altLang="zh-CN" dirty="0"/>
          </a:p>
          <a:p>
            <a:r>
              <a:rPr lang="en-US" altLang="zh-CN" dirty="0"/>
              <a:t>Replica set</a:t>
            </a:r>
            <a:r>
              <a:rPr lang="zh-CN" altLang="en-US" dirty="0"/>
              <a:t>中添加了一个新节点</a:t>
            </a:r>
            <a:endParaRPr lang="en-US" altLang="zh-CN" dirty="0"/>
          </a:p>
          <a:p>
            <a:r>
              <a:rPr lang="zh-CN" altLang="en-US" dirty="0"/>
              <a:t>创建了一个新的</a:t>
            </a:r>
            <a:r>
              <a:rPr lang="en-US" altLang="zh-CN" dirty="0"/>
              <a:t>replica set</a:t>
            </a:r>
          </a:p>
          <a:p>
            <a:r>
              <a:rPr lang="zh-CN" altLang="en-US" dirty="0"/>
              <a:t>使用</a:t>
            </a:r>
            <a:r>
              <a:rPr lang="en-US" altLang="zh-CN" dirty="0"/>
              <a:t>replica set</a:t>
            </a:r>
            <a:r>
              <a:rPr lang="zh-CN" altLang="en-US" dirty="0"/>
              <a:t>维护方法，比如</a:t>
            </a:r>
            <a:r>
              <a:rPr lang="en-US" altLang="zh-CN" dirty="0" err="1">
                <a:latin typeface="Courier New" panose="02070309020205020404" pitchFamily="49" charset="0"/>
                <a:cs typeface="Courier New" panose="02070309020205020404" pitchFamily="49" charset="0"/>
              </a:rPr>
              <a:t>rs.stepdown</a:t>
            </a:r>
            <a:r>
              <a:rPr lang="en-US" altLang="zh-CN" dirty="0">
                <a:latin typeface="Courier New" panose="02070309020205020404" pitchFamily="49" charset="0"/>
                <a:cs typeface="Courier New" panose="02070309020205020404" pitchFamily="49" charset="0"/>
              </a:rPr>
              <a:t>()</a:t>
            </a:r>
            <a:r>
              <a:rPr lang="zh-CN" altLang="en-US" dirty="0"/>
              <a:t>或</a:t>
            </a:r>
            <a:r>
              <a:rPr lang="en-US" altLang="zh-CN" dirty="0" err="1">
                <a:latin typeface="Courier New" panose="02070309020205020404" pitchFamily="49" charset="0"/>
                <a:cs typeface="Courier New" panose="02070309020205020404" pitchFamily="49" charset="0"/>
              </a:rPr>
              <a:t>rs.reconfig</a:t>
            </a:r>
            <a:r>
              <a:rPr lang="en-US" altLang="zh-CN" dirty="0">
                <a:latin typeface="Courier New" panose="02070309020205020404" pitchFamily="49" charset="0"/>
                <a:cs typeface="Courier New" panose="02070309020205020404" pitchFamily="49" charset="0"/>
              </a:rPr>
              <a:t>()</a:t>
            </a:r>
          </a:p>
          <a:p>
            <a:r>
              <a:rPr lang="en-US" altLang="zh-CN" dirty="0"/>
              <a:t>Secondary</a:t>
            </a:r>
            <a:r>
              <a:rPr lang="zh-CN" altLang="en-US" dirty="0"/>
              <a:t>在配置的时限内（默认</a:t>
            </a:r>
            <a:r>
              <a:rPr lang="en-US" altLang="zh-CN" dirty="0"/>
              <a:t>10</a:t>
            </a:r>
            <a:r>
              <a:rPr lang="zh-CN" altLang="en-US" dirty="0"/>
              <a:t>秒）一直丢失与</a:t>
            </a:r>
            <a:r>
              <a:rPr lang="en-US" altLang="zh-CN" dirty="0"/>
              <a:t>primary</a:t>
            </a:r>
            <a:r>
              <a:rPr lang="zh-CN" altLang="en-US" dirty="0"/>
              <a:t>的连接</a:t>
            </a:r>
            <a:endParaRPr lang="en-US" altLang="zh-CN" dirty="0"/>
          </a:p>
        </p:txBody>
      </p:sp>
    </p:spTree>
    <p:extLst>
      <p:ext uri="{BB962C8B-B14F-4D97-AF65-F5344CB8AC3E}">
        <p14:creationId xmlns:p14="http://schemas.microsoft.com/office/powerpoint/2010/main" val="11249779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2F4EDE-43B0-4E32-9694-FAB1F6F313CE}"/>
              </a:ext>
            </a:extLst>
          </p:cNvPr>
          <p:cNvSpPr>
            <a:spLocks noGrp="1"/>
          </p:cNvSpPr>
          <p:nvPr>
            <p:ph idx="1"/>
          </p:nvPr>
        </p:nvSpPr>
        <p:spPr>
          <a:xfrm>
            <a:off x="838200" y="365125"/>
            <a:ext cx="10515600" cy="5811838"/>
          </a:xfrm>
        </p:spPr>
        <p:txBody>
          <a:bodyPr/>
          <a:lstStyle/>
          <a:p>
            <a:pPr>
              <a:buFont typeface="Wingdings" panose="05000000000000000000" pitchFamily="2" charset="2"/>
              <a:buChar char="§"/>
            </a:pPr>
            <a:r>
              <a:rPr lang="zh-CN" altLang="en-US" dirty="0"/>
              <a:t>连接丢失触发的选举</a:t>
            </a:r>
            <a:endParaRPr lang="en-US" dirty="0"/>
          </a:p>
        </p:txBody>
      </p:sp>
      <p:pic>
        <p:nvPicPr>
          <p:cNvPr id="4" name="Picture 3">
            <a:extLst>
              <a:ext uri="{FF2B5EF4-FFF2-40B4-BE49-F238E27FC236}">
                <a16:creationId xmlns:a16="http://schemas.microsoft.com/office/drawing/2014/main" id="{7E9BFB4F-56AB-4B78-A7E7-EDBF7001FE49}"/>
              </a:ext>
            </a:extLst>
          </p:cNvPr>
          <p:cNvPicPr>
            <a:picLocks noChangeAspect="1"/>
          </p:cNvPicPr>
          <p:nvPr/>
        </p:nvPicPr>
        <p:blipFill>
          <a:blip r:embed="rId2"/>
          <a:stretch>
            <a:fillRect/>
          </a:stretch>
        </p:blipFill>
        <p:spPr>
          <a:xfrm>
            <a:off x="454269" y="1011116"/>
            <a:ext cx="4355123" cy="1666054"/>
          </a:xfrm>
          <a:prstGeom prst="rect">
            <a:avLst/>
          </a:prstGeom>
        </p:spPr>
      </p:pic>
      <p:pic>
        <p:nvPicPr>
          <p:cNvPr id="5" name="Picture 4">
            <a:extLst>
              <a:ext uri="{FF2B5EF4-FFF2-40B4-BE49-F238E27FC236}">
                <a16:creationId xmlns:a16="http://schemas.microsoft.com/office/drawing/2014/main" id="{B1E1A75F-4A11-4B13-88B4-767FA2295020}"/>
              </a:ext>
            </a:extLst>
          </p:cNvPr>
          <p:cNvPicPr>
            <a:picLocks noChangeAspect="1"/>
          </p:cNvPicPr>
          <p:nvPr/>
        </p:nvPicPr>
        <p:blipFill>
          <a:blip r:embed="rId3"/>
          <a:stretch>
            <a:fillRect/>
          </a:stretch>
        </p:blipFill>
        <p:spPr>
          <a:xfrm>
            <a:off x="454268" y="3323161"/>
            <a:ext cx="4355123" cy="3230745"/>
          </a:xfrm>
          <a:prstGeom prst="rect">
            <a:avLst/>
          </a:prstGeom>
        </p:spPr>
      </p:pic>
      <p:pic>
        <p:nvPicPr>
          <p:cNvPr id="6" name="Picture 5">
            <a:extLst>
              <a:ext uri="{FF2B5EF4-FFF2-40B4-BE49-F238E27FC236}">
                <a16:creationId xmlns:a16="http://schemas.microsoft.com/office/drawing/2014/main" id="{CF44FBFC-3BF0-45C3-9C11-963A5F9CDC4F}"/>
              </a:ext>
            </a:extLst>
          </p:cNvPr>
          <p:cNvPicPr>
            <a:picLocks noChangeAspect="1"/>
          </p:cNvPicPr>
          <p:nvPr/>
        </p:nvPicPr>
        <p:blipFill>
          <a:blip r:embed="rId4"/>
          <a:stretch>
            <a:fillRect/>
          </a:stretch>
        </p:blipFill>
        <p:spPr>
          <a:xfrm>
            <a:off x="2487448" y="2677170"/>
            <a:ext cx="288762" cy="733346"/>
          </a:xfrm>
          <a:prstGeom prst="rect">
            <a:avLst/>
          </a:prstGeom>
        </p:spPr>
      </p:pic>
      <p:sp>
        <p:nvSpPr>
          <p:cNvPr id="7" name="TextBox 6">
            <a:extLst>
              <a:ext uri="{FF2B5EF4-FFF2-40B4-BE49-F238E27FC236}">
                <a16:creationId xmlns:a16="http://schemas.microsoft.com/office/drawing/2014/main" id="{ED79ECB1-D539-4AC0-BC4F-8FB39F66A91A}"/>
              </a:ext>
            </a:extLst>
          </p:cNvPr>
          <p:cNvSpPr txBox="1"/>
          <p:nvPr/>
        </p:nvSpPr>
        <p:spPr>
          <a:xfrm>
            <a:off x="6306531" y="1011116"/>
            <a:ext cx="5047269" cy="5632311"/>
          </a:xfrm>
          <a:prstGeom prst="rect">
            <a:avLst/>
          </a:prstGeom>
          <a:noFill/>
        </p:spPr>
        <p:txBody>
          <a:bodyPr wrap="square" rtlCol="0">
            <a:spAutoFit/>
          </a:bodyPr>
          <a:lstStyle/>
          <a:p>
            <a:pPr marL="342900" indent="-342900">
              <a:buAutoNum type="arabicPeriod"/>
            </a:pPr>
            <a:r>
              <a:rPr lang="zh-CN" altLang="en-US" dirty="0"/>
              <a:t>一个</a:t>
            </a:r>
            <a:r>
              <a:rPr lang="en-US" altLang="zh-CN" dirty="0"/>
              <a:t>replica set</a:t>
            </a:r>
            <a:r>
              <a:rPr lang="zh-CN" altLang="en-US" dirty="0"/>
              <a:t>在运行时，</a:t>
            </a:r>
            <a:r>
              <a:rPr lang="en-US" altLang="zh-CN" dirty="0"/>
              <a:t>r</a:t>
            </a:r>
            <a:r>
              <a:rPr lang="en-US" dirty="0"/>
              <a:t>eplica set</a:t>
            </a:r>
            <a:r>
              <a:rPr lang="zh-CN" altLang="en-US" dirty="0"/>
              <a:t>节点之间会相互发送</a:t>
            </a:r>
            <a:r>
              <a:rPr lang="en-US" altLang="zh-CN" dirty="0"/>
              <a:t>heartbeats (pings), </a:t>
            </a:r>
            <a:r>
              <a:rPr lang="zh-CN" altLang="en-US" dirty="0"/>
              <a:t>如果一个</a:t>
            </a:r>
            <a:r>
              <a:rPr lang="en-US" altLang="zh-CN" dirty="0"/>
              <a:t>heartbeat</a:t>
            </a:r>
            <a:r>
              <a:rPr lang="zh-CN" altLang="en-US" dirty="0"/>
              <a:t>在</a:t>
            </a:r>
            <a:r>
              <a:rPr lang="en-US" altLang="zh-CN" dirty="0"/>
              <a:t>10</a:t>
            </a:r>
            <a:r>
              <a:rPr lang="zh-CN" altLang="en-US" dirty="0"/>
              <a:t>秒（</a:t>
            </a:r>
            <a:r>
              <a:rPr lang="en-US" altLang="zh-CN" dirty="0" err="1">
                <a:latin typeface="Courier New" panose="02070309020205020404" pitchFamily="49" charset="0"/>
                <a:cs typeface="Courier New" panose="02070309020205020404" pitchFamily="49" charset="0"/>
              </a:rPr>
              <a:t>electionTimeoutMillis</a:t>
            </a:r>
            <a:r>
              <a:rPr lang="zh-CN" altLang="en-US" dirty="0"/>
              <a:t>的默认值，可以修改）内没有回应的话，其他节点会把这个不良节点标为无法访问</a:t>
            </a:r>
            <a:endParaRPr lang="en-US" altLang="zh-CN" dirty="0"/>
          </a:p>
          <a:p>
            <a:pPr marL="342900" indent="-342900">
              <a:buAutoNum type="arabicPeriod"/>
            </a:pPr>
            <a:endParaRPr lang="en-US" altLang="zh-CN" dirty="0"/>
          </a:p>
          <a:p>
            <a:pPr marL="342900" indent="-342900">
              <a:buAutoNum type="arabicPeriod"/>
            </a:pPr>
            <a:endParaRPr lang="en-US" altLang="zh-CN" dirty="0"/>
          </a:p>
          <a:p>
            <a:pPr marL="342900" indent="-342900">
              <a:buAutoNum type="arabicPeriod"/>
            </a:pPr>
            <a:r>
              <a:rPr lang="zh-CN" altLang="en-US" dirty="0"/>
              <a:t>如果</a:t>
            </a:r>
            <a:r>
              <a:rPr lang="en-US" altLang="zh-CN" dirty="0"/>
              <a:t>primary</a:t>
            </a:r>
            <a:r>
              <a:rPr lang="zh-CN" altLang="en-US" dirty="0"/>
              <a:t>无法访问的话，一个</a:t>
            </a:r>
            <a:r>
              <a:rPr lang="en-US" altLang="zh-CN" dirty="0"/>
              <a:t>secondary</a:t>
            </a:r>
            <a:r>
              <a:rPr lang="zh-CN" altLang="en-US" dirty="0"/>
              <a:t>会举办一次选举并推选自己为</a:t>
            </a:r>
            <a:r>
              <a:rPr lang="en-US" altLang="zh-CN" dirty="0"/>
              <a:t>primary</a:t>
            </a:r>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r>
              <a:rPr lang="zh-CN" altLang="en-US" dirty="0"/>
              <a:t>新的</a:t>
            </a:r>
            <a:r>
              <a:rPr lang="en-US" altLang="zh-CN" dirty="0"/>
              <a:t>primary</a:t>
            </a:r>
            <a:r>
              <a:rPr lang="zh-CN" altLang="en-US" dirty="0"/>
              <a:t>产生后，选举结束，正常的数据库操作可以继续。注意：在新的</a:t>
            </a:r>
            <a:r>
              <a:rPr lang="en-US" altLang="zh-CN" dirty="0"/>
              <a:t>primary</a:t>
            </a:r>
            <a:r>
              <a:rPr lang="zh-CN" altLang="en-US" dirty="0"/>
              <a:t>产生之前，</a:t>
            </a:r>
            <a:r>
              <a:rPr lang="en-US" altLang="zh-CN" dirty="0"/>
              <a:t>replica set</a:t>
            </a:r>
            <a:r>
              <a:rPr lang="zh-CN" altLang="en-US" dirty="0"/>
              <a:t>不能处理写入操作；如果进行了相关的</a:t>
            </a:r>
            <a:r>
              <a:rPr lang="en-US" altLang="zh-CN" dirty="0"/>
              <a:t>read preference (</a:t>
            </a:r>
            <a:r>
              <a:rPr lang="zh-CN" altLang="en-US" dirty="0"/>
              <a:t>读取偏好</a:t>
            </a:r>
            <a:r>
              <a:rPr lang="en-US" altLang="zh-CN" dirty="0"/>
              <a:t>) </a:t>
            </a:r>
            <a:r>
              <a:rPr lang="zh-CN" altLang="en-US" dirty="0"/>
              <a:t>设置的话，读取操作可以在</a:t>
            </a:r>
            <a:r>
              <a:rPr lang="en-US" altLang="zh-CN" dirty="0"/>
              <a:t>primary</a:t>
            </a:r>
            <a:r>
              <a:rPr lang="zh-CN" altLang="en-US" dirty="0"/>
              <a:t>产生之前继续进行</a:t>
            </a:r>
            <a:endParaRPr lang="en-US" dirty="0"/>
          </a:p>
        </p:txBody>
      </p:sp>
    </p:spTree>
    <p:extLst>
      <p:ext uri="{BB962C8B-B14F-4D97-AF65-F5344CB8AC3E}">
        <p14:creationId xmlns:p14="http://schemas.microsoft.com/office/powerpoint/2010/main" val="14219286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2F4EDE-43B0-4E32-9694-FAB1F6F313CE}"/>
              </a:ext>
            </a:extLst>
          </p:cNvPr>
          <p:cNvSpPr>
            <a:spLocks noGrp="1"/>
          </p:cNvSpPr>
          <p:nvPr>
            <p:ph idx="1"/>
          </p:nvPr>
        </p:nvSpPr>
        <p:spPr>
          <a:xfrm>
            <a:off x="838200" y="365125"/>
            <a:ext cx="10515600" cy="5811838"/>
          </a:xfrm>
        </p:spPr>
        <p:txBody>
          <a:bodyPr/>
          <a:lstStyle/>
          <a:p>
            <a:pPr>
              <a:buFont typeface="Wingdings" panose="05000000000000000000" pitchFamily="2" charset="2"/>
              <a:buChar char="§"/>
            </a:pPr>
            <a:r>
              <a:rPr lang="en-US" altLang="zh-CN" dirty="0" err="1">
                <a:latin typeface="Courier New" panose="02070309020205020404" pitchFamily="49" charset="0"/>
                <a:cs typeface="Courier New" panose="02070309020205020404" pitchFamily="49" charset="0"/>
              </a:rPr>
              <a:t>rs.stepDown</a:t>
            </a:r>
            <a:r>
              <a:rPr lang="en-US" altLang="zh-CN" dirty="0">
                <a:latin typeface="Courier New" panose="02070309020205020404" pitchFamily="49" charset="0"/>
                <a:cs typeface="Courier New" panose="02070309020205020404" pitchFamily="49" charset="0"/>
              </a:rPr>
              <a:t>()</a:t>
            </a:r>
            <a:r>
              <a:rPr lang="zh-CN" altLang="en-US" dirty="0"/>
              <a:t>触发的选举</a:t>
            </a:r>
            <a:endParaRPr lang="en-US" dirty="0"/>
          </a:p>
        </p:txBody>
      </p:sp>
      <p:pic>
        <p:nvPicPr>
          <p:cNvPr id="6" name="Picture 5">
            <a:extLst>
              <a:ext uri="{FF2B5EF4-FFF2-40B4-BE49-F238E27FC236}">
                <a16:creationId xmlns:a16="http://schemas.microsoft.com/office/drawing/2014/main" id="{CF44FBFC-3BF0-45C3-9C11-963A5F9CDC4F}"/>
              </a:ext>
            </a:extLst>
          </p:cNvPr>
          <p:cNvPicPr>
            <a:picLocks noChangeAspect="1"/>
          </p:cNvPicPr>
          <p:nvPr/>
        </p:nvPicPr>
        <p:blipFill>
          <a:blip r:embed="rId2"/>
          <a:stretch>
            <a:fillRect/>
          </a:stretch>
        </p:blipFill>
        <p:spPr>
          <a:xfrm>
            <a:off x="1494692" y="2677170"/>
            <a:ext cx="288762" cy="733346"/>
          </a:xfrm>
          <a:prstGeom prst="rect">
            <a:avLst/>
          </a:prstGeom>
        </p:spPr>
      </p:pic>
      <p:sp>
        <p:nvSpPr>
          <p:cNvPr id="7" name="TextBox 6">
            <a:extLst>
              <a:ext uri="{FF2B5EF4-FFF2-40B4-BE49-F238E27FC236}">
                <a16:creationId xmlns:a16="http://schemas.microsoft.com/office/drawing/2014/main" id="{ED79ECB1-D539-4AC0-BC4F-8FB39F66A91A}"/>
              </a:ext>
            </a:extLst>
          </p:cNvPr>
          <p:cNvSpPr txBox="1"/>
          <p:nvPr/>
        </p:nvSpPr>
        <p:spPr>
          <a:xfrm>
            <a:off x="6306531" y="1011116"/>
            <a:ext cx="5264146" cy="5909310"/>
          </a:xfrm>
          <a:prstGeom prst="rect">
            <a:avLst/>
          </a:prstGeom>
          <a:noFill/>
        </p:spPr>
        <p:txBody>
          <a:bodyPr wrap="square" rtlCol="0">
            <a:spAutoFit/>
          </a:bodyPr>
          <a:lstStyle/>
          <a:p>
            <a:pPr marL="342900" indent="-342900">
              <a:buAutoNum type="arabicPeriod"/>
            </a:pPr>
            <a:r>
              <a:rPr lang="zh-CN" altLang="en-US" dirty="0"/>
              <a:t>一个正常运行的</a:t>
            </a:r>
            <a:r>
              <a:rPr lang="en-US" altLang="zh-CN" dirty="0"/>
              <a:t>replica set</a:t>
            </a:r>
            <a:r>
              <a:rPr lang="zh-CN" altLang="en-US" dirty="0"/>
              <a:t>，如果我们要对</a:t>
            </a:r>
            <a:r>
              <a:rPr lang="en-US" altLang="zh-CN" dirty="0"/>
              <a:t>primary</a:t>
            </a:r>
            <a:r>
              <a:rPr lang="zh-CN" altLang="en-US" dirty="0"/>
              <a:t>进行维护，必须先使用</a:t>
            </a:r>
            <a:r>
              <a:rPr lang="en-US" altLang="zh-CN" dirty="0" err="1">
                <a:latin typeface="Courier New" panose="02070309020205020404" pitchFamily="49" charset="0"/>
                <a:cs typeface="Courier New" panose="02070309020205020404" pitchFamily="49" charset="0"/>
              </a:rPr>
              <a:t>rs.stepDown</a:t>
            </a:r>
            <a:r>
              <a:rPr lang="en-US" altLang="zh-CN" dirty="0">
                <a:latin typeface="Courier New" panose="02070309020205020404" pitchFamily="49" charset="0"/>
                <a:cs typeface="Courier New" panose="02070309020205020404" pitchFamily="49" charset="0"/>
              </a:rPr>
              <a:t>()</a:t>
            </a:r>
            <a:r>
              <a:rPr lang="zh-CN" altLang="en-US" dirty="0"/>
              <a:t>把他转换成</a:t>
            </a:r>
            <a:r>
              <a:rPr lang="en-US" altLang="zh-CN" dirty="0"/>
              <a:t>secondary</a:t>
            </a:r>
            <a:r>
              <a:rPr lang="zh-CN" altLang="en-US" dirty="0"/>
              <a:t>之后，再关掉他</a:t>
            </a:r>
            <a:endParaRPr lang="en-US" altLang="zh-CN" dirty="0"/>
          </a:p>
          <a:p>
            <a:pPr marL="342900" indent="-342900">
              <a:buAutoNum type="arabicPeriod"/>
            </a:pPr>
            <a:endParaRPr lang="en-US" altLang="zh-CN" dirty="0"/>
          </a:p>
          <a:p>
            <a:pPr marL="342900" indent="-342900">
              <a:buAutoNum type="arabicPeriod"/>
            </a:pPr>
            <a:r>
              <a:rPr lang="zh-CN" altLang="en-US" dirty="0"/>
              <a:t>在使用</a:t>
            </a:r>
            <a:r>
              <a:rPr lang="en-US" altLang="zh-CN" dirty="0" err="1">
                <a:latin typeface="Courier New" panose="02070309020205020404" pitchFamily="49" charset="0"/>
                <a:cs typeface="Courier New" panose="02070309020205020404" pitchFamily="49" charset="0"/>
              </a:rPr>
              <a:t>rs.stepDown</a:t>
            </a:r>
            <a:r>
              <a:rPr lang="en-US" altLang="zh-CN" dirty="0">
                <a:latin typeface="Courier New" panose="02070309020205020404" pitchFamily="49" charset="0"/>
                <a:cs typeface="Courier New" panose="02070309020205020404" pitchFamily="49" charset="0"/>
              </a:rPr>
              <a:t>()</a:t>
            </a:r>
            <a:r>
              <a:rPr lang="zh-CN" altLang="en-US" dirty="0"/>
              <a:t>之后，原先的</a:t>
            </a:r>
            <a:r>
              <a:rPr lang="en-US" altLang="zh-CN" dirty="0"/>
              <a:t>primary</a:t>
            </a:r>
            <a:r>
              <a:rPr lang="zh-CN" altLang="en-US" dirty="0"/>
              <a:t>变成</a:t>
            </a:r>
            <a:r>
              <a:rPr lang="en-US" altLang="zh-CN" dirty="0"/>
              <a:t>secondary</a:t>
            </a:r>
            <a:r>
              <a:rPr lang="zh-CN" altLang="en-US" dirty="0"/>
              <a:t>，并且在</a:t>
            </a:r>
            <a:r>
              <a:rPr lang="en-US" altLang="zh-CN" dirty="0" err="1">
                <a:latin typeface="Courier New" panose="02070309020205020404" pitchFamily="49" charset="0"/>
                <a:cs typeface="Courier New" panose="02070309020205020404" pitchFamily="49" charset="0"/>
              </a:rPr>
              <a:t>stepDownSecs</a:t>
            </a:r>
            <a:r>
              <a:rPr lang="zh-CN" altLang="en-US" dirty="0"/>
              <a:t>设置的时间段内，都不能再变回</a:t>
            </a:r>
            <a:r>
              <a:rPr lang="en-US" altLang="zh-CN" dirty="0"/>
              <a:t>primary</a:t>
            </a:r>
            <a:r>
              <a:rPr lang="zh-CN" altLang="en-US" dirty="0"/>
              <a:t>。选举也在这时候被触发。</a:t>
            </a:r>
            <a:endParaRPr lang="en-US" altLang="zh-CN" dirty="0"/>
          </a:p>
          <a:p>
            <a:pPr marL="342900" indent="-342900">
              <a:buAutoNum type="arabicPeriod"/>
            </a:pPr>
            <a:endParaRPr lang="en-US" altLang="zh-CN" dirty="0"/>
          </a:p>
          <a:p>
            <a:pPr marL="342900" indent="-342900">
              <a:buFont typeface="+mj-lt"/>
              <a:buAutoNum type="arabicPeriod"/>
            </a:pPr>
            <a:r>
              <a:rPr lang="zh-CN" altLang="en-US" dirty="0"/>
              <a:t>选举发生时每个节点都有一票，一般有两种情况：</a:t>
            </a:r>
            <a:endParaRPr lang="en-US" altLang="zh-CN" dirty="0"/>
          </a:p>
          <a:p>
            <a:pPr marL="800100" lvl="1" indent="-342900">
              <a:buFont typeface="+mj-lt"/>
              <a:buAutoNum type="arabicParenR"/>
            </a:pPr>
            <a:r>
              <a:rPr lang="en-US" altLang="zh-CN" dirty="0"/>
              <a:t> </a:t>
            </a:r>
            <a:r>
              <a:rPr lang="zh-CN" altLang="en-US" dirty="0"/>
              <a:t>通常情况下拥有最新数据的</a:t>
            </a:r>
            <a:r>
              <a:rPr lang="en-US" altLang="zh-CN" dirty="0"/>
              <a:t>secondary</a:t>
            </a:r>
            <a:r>
              <a:rPr lang="zh-CN" altLang="en-US" dirty="0"/>
              <a:t>会参选并为自己投票，并要求另外两个</a:t>
            </a:r>
            <a:r>
              <a:rPr lang="en-US" altLang="zh-CN" dirty="0"/>
              <a:t>secondaries</a:t>
            </a:r>
            <a:r>
              <a:rPr lang="zh-CN" altLang="en-US" dirty="0"/>
              <a:t>为它投票，然后这个唯一候选人就成为新的</a:t>
            </a:r>
            <a:r>
              <a:rPr lang="en-US" altLang="zh-CN" dirty="0"/>
              <a:t>primary</a:t>
            </a:r>
          </a:p>
          <a:p>
            <a:pPr marL="800100" lvl="1" indent="-342900">
              <a:buFont typeface="+mj-lt"/>
              <a:buAutoNum type="arabicParenR"/>
            </a:pPr>
            <a:r>
              <a:rPr lang="zh-CN" altLang="en-US" dirty="0"/>
              <a:t>比较罕见的情况是，两个能参选的</a:t>
            </a:r>
            <a:r>
              <a:rPr lang="en-US" altLang="zh-CN" dirty="0"/>
              <a:t>secondaries</a:t>
            </a:r>
            <a:r>
              <a:rPr lang="zh-CN" altLang="en-US" dirty="0"/>
              <a:t>都参加了选举并为自己投票，这个时候第三个</a:t>
            </a:r>
            <a:r>
              <a:rPr lang="en-US" altLang="zh-CN" dirty="0"/>
              <a:t>secondary</a:t>
            </a:r>
            <a:r>
              <a:rPr lang="zh-CN" altLang="en-US" dirty="0"/>
              <a:t>会投出决定性一票，给两个候选人之一。所以奇数个的节点能够保证一定能选出新的</a:t>
            </a:r>
            <a:r>
              <a:rPr lang="en-US" altLang="zh-CN" dirty="0"/>
              <a:t>primary</a:t>
            </a:r>
            <a:r>
              <a:rPr lang="zh-CN" altLang="en-US" dirty="0"/>
              <a:t>。</a:t>
            </a:r>
            <a:endParaRPr lang="en-US" altLang="zh-CN" dirty="0"/>
          </a:p>
          <a:p>
            <a:endParaRPr lang="en-US" altLang="zh-CN" dirty="0"/>
          </a:p>
        </p:txBody>
      </p:sp>
      <p:pic>
        <p:nvPicPr>
          <p:cNvPr id="2" name="Picture 1">
            <a:extLst>
              <a:ext uri="{FF2B5EF4-FFF2-40B4-BE49-F238E27FC236}">
                <a16:creationId xmlns:a16="http://schemas.microsoft.com/office/drawing/2014/main" id="{AE676F42-A374-4A92-BD94-C3C124915FC5}"/>
              </a:ext>
            </a:extLst>
          </p:cNvPr>
          <p:cNvPicPr>
            <a:picLocks noChangeAspect="1"/>
          </p:cNvPicPr>
          <p:nvPr/>
        </p:nvPicPr>
        <p:blipFill>
          <a:blip r:embed="rId3"/>
          <a:stretch>
            <a:fillRect/>
          </a:stretch>
        </p:blipFill>
        <p:spPr>
          <a:xfrm>
            <a:off x="705582" y="915866"/>
            <a:ext cx="1866983" cy="1761304"/>
          </a:xfrm>
          <a:prstGeom prst="rect">
            <a:avLst/>
          </a:prstGeom>
        </p:spPr>
      </p:pic>
      <p:pic>
        <p:nvPicPr>
          <p:cNvPr id="8" name="Picture 7">
            <a:extLst>
              <a:ext uri="{FF2B5EF4-FFF2-40B4-BE49-F238E27FC236}">
                <a16:creationId xmlns:a16="http://schemas.microsoft.com/office/drawing/2014/main" id="{BB21D6AF-0464-419D-A749-807023BC3F5A}"/>
              </a:ext>
            </a:extLst>
          </p:cNvPr>
          <p:cNvPicPr>
            <a:picLocks noChangeAspect="1"/>
          </p:cNvPicPr>
          <p:nvPr/>
        </p:nvPicPr>
        <p:blipFill>
          <a:blip r:embed="rId4"/>
          <a:stretch>
            <a:fillRect/>
          </a:stretch>
        </p:blipFill>
        <p:spPr>
          <a:xfrm>
            <a:off x="46568" y="3400872"/>
            <a:ext cx="2771124" cy="2052388"/>
          </a:xfrm>
          <a:prstGeom prst="rect">
            <a:avLst/>
          </a:prstGeom>
        </p:spPr>
      </p:pic>
      <p:pic>
        <p:nvPicPr>
          <p:cNvPr id="9" name="Picture 8">
            <a:extLst>
              <a:ext uri="{FF2B5EF4-FFF2-40B4-BE49-F238E27FC236}">
                <a16:creationId xmlns:a16="http://schemas.microsoft.com/office/drawing/2014/main" id="{15A09C71-0461-4A8B-BC59-84AEDBB68EE5}"/>
              </a:ext>
            </a:extLst>
          </p:cNvPr>
          <p:cNvPicPr>
            <a:picLocks noChangeAspect="1"/>
          </p:cNvPicPr>
          <p:nvPr/>
        </p:nvPicPr>
        <p:blipFill>
          <a:blip r:embed="rId5"/>
          <a:stretch>
            <a:fillRect/>
          </a:stretch>
        </p:blipFill>
        <p:spPr>
          <a:xfrm>
            <a:off x="3802408" y="2120409"/>
            <a:ext cx="2437814" cy="1972319"/>
          </a:xfrm>
          <a:prstGeom prst="rect">
            <a:avLst/>
          </a:prstGeom>
        </p:spPr>
      </p:pic>
      <p:pic>
        <p:nvPicPr>
          <p:cNvPr id="10" name="Picture 9">
            <a:extLst>
              <a:ext uri="{FF2B5EF4-FFF2-40B4-BE49-F238E27FC236}">
                <a16:creationId xmlns:a16="http://schemas.microsoft.com/office/drawing/2014/main" id="{4825CA28-0674-408B-9762-4DA58E304556}"/>
              </a:ext>
            </a:extLst>
          </p:cNvPr>
          <p:cNvPicPr>
            <a:picLocks noChangeAspect="1"/>
          </p:cNvPicPr>
          <p:nvPr/>
        </p:nvPicPr>
        <p:blipFill>
          <a:blip r:embed="rId6"/>
          <a:stretch>
            <a:fillRect/>
          </a:stretch>
        </p:blipFill>
        <p:spPr>
          <a:xfrm>
            <a:off x="3802408" y="4300291"/>
            <a:ext cx="2459819" cy="2096478"/>
          </a:xfrm>
          <a:prstGeom prst="rect">
            <a:avLst/>
          </a:prstGeom>
        </p:spPr>
      </p:pic>
      <p:pic>
        <p:nvPicPr>
          <p:cNvPr id="11" name="Picture 10">
            <a:extLst>
              <a:ext uri="{FF2B5EF4-FFF2-40B4-BE49-F238E27FC236}">
                <a16:creationId xmlns:a16="http://schemas.microsoft.com/office/drawing/2014/main" id="{A88C953A-FA79-4AD9-B55B-09C099130DFB}"/>
              </a:ext>
            </a:extLst>
          </p:cNvPr>
          <p:cNvPicPr>
            <a:picLocks noChangeAspect="1"/>
          </p:cNvPicPr>
          <p:nvPr/>
        </p:nvPicPr>
        <p:blipFill>
          <a:blip r:embed="rId7"/>
          <a:stretch>
            <a:fillRect/>
          </a:stretch>
        </p:blipFill>
        <p:spPr>
          <a:xfrm rot="14477290">
            <a:off x="3163734" y="3422884"/>
            <a:ext cx="292633" cy="731583"/>
          </a:xfrm>
          <a:prstGeom prst="rect">
            <a:avLst/>
          </a:prstGeom>
        </p:spPr>
      </p:pic>
      <p:pic>
        <p:nvPicPr>
          <p:cNvPr id="12" name="Picture 11">
            <a:extLst>
              <a:ext uri="{FF2B5EF4-FFF2-40B4-BE49-F238E27FC236}">
                <a16:creationId xmlns:a16="http://schemas.microsoft.com/office/drawing/2014/main" id="{77F3F3B8-87EC-40C7-84CB-7C6610935C83}"/>
              </a:ext>
            </a:extLst>
          </p:cNvPr>
          <p:cNvPicPr>
            <a:picLocks noChangeAspect="1"/>
          </p:cNvPicPr>
          <p:nvPr/>
        </p:nvPicPr>
        <p:blipFill>
          <a:blip r:embed="rId7"/>
          <a:stretch>
            <a:fillRect/>
          </a:stretch>
        </p:blipFill>
        <p:spPr>
          <a:xfrm rot="18523288">
            <a:off x="3149541" y="4404244"/>
            <a:ext cx="292633" cy="731583"/>
          </a:xfrm>
          <a:prstGeom prst="rect">
            <a:avLst/>
          </a:prstGeom>
        </p:spPr>
      </p:pic>
    </p:spTree>
    <p:extLst>
      <p:ext uri="{BB962C8B-B14F-4D97-AF65-F5344CB8AC3E}">
        <p14:creationId xmlns:p14="http://schemas.microsoft.com/office/powerpoint/2010/main" val="3275214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4B93D2-8239-47B2-9820-4D60C850D6E4}"/>
              </a:ext>
            </a:extLst>
          </p:cNvPr>
          <p:cNvSpPr>
            <a:spLocks noGrp="1"/>
          </p:cNvSpPr>
          <p:nvPr>
            <p:ph idx="1"/>
          </p:nvPr>
        </p:nvSpPr>
        <p:spPr>
          <a:xfrm>
            <a:off x="838200" y="1503485"/>
            <a:ext cx="10515600" cy="4932484"/>
          </a:xfrm>
        </p:spPr>
        <p:txBody>
          <a:bodyPr>
            <a:normAutofit fontScale="62500" lnSpcReduction="20000"/>
          </a:bodyPr>
          <a:lstStyle/>
          <a:p>
            <a:pPr marL="0" indent="0">
              <a:lnSpc>
                <a:spcPct val="120000"/>
              </a:lnSpc>
              <a:buNone/>
            </a:pPr>
            <a:r>
              <a:rPr lang="zh-CN" altLang="en-US" dirty="0"/>
              <a:t>客户端可以通过发送</a:t>
            </a:r>
            <a:r>
              <a:rPr lang="en-US" altLang="zh-CN" dirty="0"/>
              <a:t>read preference</a:t>
            </a:r>
            <a:r>
              <a:rPr lang="zh-CN" altLang="en-US" dirty="0"/>
              <a:t>的方式来告诉</a:t>
            </a:r>
            <a:r>
              <a:rPr lang="en-US" altLang="zh-CN" dirty="0"/>
              <a:t>replica set</a:t>
            </a:r>
            <a:r>
              <a:rPr lang="zh-CN" altLang="en-US" dirty="0"/>
              <a:t>如何处理读取操作：</a:t>
            </a:r>
            <a:endParaRPr lang="en-US" altLang="zh-CN" dirty="0"/>
          </a:p>
          <a:p>
            <a:pPr marL="0" indent="0">
              <a:lnSpc>
                <a:spcPct val="120000"/>
              </a:lnSpc>
              <a:buNone/>
            </a:pPr>
            <a:endParaRPr lang="en-US" dirty="0"/>
          </a:p>
          <a:p>
            <a:pPr marL="0" indent="0">
              <a:lnSpc>
                <a:spcPct val="120000"/>
              </a:lnSpc>
              <a:buNone/>
            </a:pPr>
            <a:endParaRPr lang="en-US" dirty="0"/>
          </a:p>
          <a:p>
            <a:pPr marL="0" indent="0">
              <a:lnSpc>
                <a:spcPct val="120000"/>
              </a:lnSpc>
              <a:buNone/>
            </a:pPr>
            <a:endParaRPr lang="en-US" dirty="0"/>
          </a:p>
          <a:p>
            <a:pPr marL="0" indent="0">
              <a:lnSpc>
                <a:spcPct val="120000"/>
              </a:lnSpc>
              <a:buNone/>
            </a:pPr>
            <a:endParaRPr lang="en-US" dirty="0"/>
          </a:p>
          <a:p>
            <a:pPr marL="0" indent="0">
              <a:lnSpc>
                <a:spcPct val="120000"/>
              </a:lnSpc>
              <a:buNone/>
            </a:pPr>
            <a:endParaRPr lang="en-US" dirty="0"/>
          </a:p>
          <a:p>
            <a:pPr marL="0" indent="0">
              <a:lnSpc>
                <a:spcPct val="120000"/>
              </a:lnSpc>
              <a:buNone/>
            </a:pPr>
            <a:endParaRPr lang="en-US" altLang="zh-CN" dirty="0">
              <a:latin typeface="Courier New" panose="02070309020205020404" pitchFamily="49" charset="0"/>
              <a:cs typeface="Courier New" panose="02070309020205020404" pitchFamily="49" charset="0"/>
            </a:endParaRPr>
          </a:p>
          <a:p>
            <a:pPr>
              <a:lnSpc>
                <a:spcPct val="120000"/>
              </a:lnSpc>
              <a:buSzPct val="150000"/>
              <a:buFont typeface="Calibri" panose="020F0502020204030204" pitchFamily="34" charset="0"/>
              <a:buChar char="|"/>
            </a:pPr>
            <a:r>
              <a:rPr lang="en-US" altLang="zh-CN" sz="2600" dirty="0" err="1">
                <a:latin typeface="Courier New" panose="02070309020205020404" pitchFamily="49" charset="0"/>
                <a:cs typeface="Courier New" panose="02070309020205020404" pitchFamily="49" charset="0"/>
              </a:rPr>
              <a:t>db.collection.find</a:t>
            </a:r>
            <a:r>
              <a:rPr lang="en-US" altLang="zh-CN" sz="2600" dirty="0">
                <a:latin typeface="Courier New" panose="02070309020205020404" pitchFamily="49" charset="0"/>
                <a:cs typeface="Courier New" panose="02070309020205020404" pitchFamily="49" charset="0"/>
              </a:rPr>
              <a:t>().</a:t>
            </a:r>
            <a:r>
              <a:rPr lang="en-US" altLang="zh-CN" sz="2600" dirty="0" err="1">
                <a:latin typeface="Courier New" panose="02070309020205020404" pitchFamily="49" charset="0"/>
                <a:cs typeface="Courier New" panose="02070309020205020404" pitchFamily="49" charset="0"/>
              </a:rPr>
              <a:t>readPref</a:t>
            </a:r>
            <a:r>
              <a:rPr lang="en-US" altLang="zh-CN" sz="2600" dirty="0">
                <a:latin typeface="Courier New" panose="02070309020205020404" pitchFamily="49" charset="0"/>
                <a:cs typeface="Courier New" panose="02070309020205020404" pitchFamily="49" charset="0"/>
              </a:rPr>
              <a:t>('nearest', [ { 'dc': 'east' } ])</a:t>
            </a:r>
          </a:p>
          <a:p>
            <a:pPr marL="0" indent="0">
              <a:lnSpc>
                <a:spcPct val="120000"/>
              </a:lnSpc>
              <a:buNone/>
            </a:pPr>
            <a:endParaRPr lang="en-US" altLang="zh-CN" dirty="0"/>
          </a:p>
          <a:p>
            <a:pPr marL="0" indent="0">
              <a:lnSpc>
                <a:spcPct val="120000"/>
              </a:lnSpc>
              <a:buNone/>
            </a:pPr>
            <a:r>
              <a:rPr lang="zh-CN" altLang="en-US" dirty="0"/>
              <a:t>注意：</a:t>
            </a:r>
            <a:r>
              <a:rPr lang="en-US" altLang="zh-CN" dirty="0"/>
              <a:t>1. </a:t>
            </a:r>
            <a:r>
              <a:rPr lang="en-US" altLang="zh-CN" dirty="0">
                <a:latin typeface="Courier New" panose="02070309020205020404" pitchFamily="49" charset="0"/>
                <a:cs typeface="Courier New" panose="02070309020205020404" pitchFamily="49" charset="0"/>
              </a:rPr>
              <a:t>secondary</a:t>
            </a:r>
            <a:r>
              <a:rPr lang="zh-CN" altLang="en-US" dirty="0"/>
              <a:t>和</a:t>
            </a:r>
            <a:r>
              <a:rPr lang="en-US" altLang="zh-CN" dirty="0" err="1">
                <a:latin typeface="Courier New" panose="02070309020205020404" pitchFamily="49" charset="0"/>
                <a:cs typeface="Courier New" panose="02070309020205020404" pitchFamily="49" charset="0"/>
              </a:rPr>
              <a:t>secondaryPreferred</a:t>
            </a:r>
            <a:r>
              <a:rPr lang="zh-CN" altLang="en-US" dirty="0"/>
              <a:t>模式可以在</a:t>
            </a:r>
            <a:r>
              <a:rPr lang="en-US" altLang="zh-CN" dirty="0"/>
              <a:t>primary</a:t>
            </a:r>
            <a:r>
              <a:rPr lang="zh-CN" altLang="en-US" dirty="0"/>
              <a:t>写入操作特别繁忙时减轻</a:t>
            </a:r>
            <a:r>
              <a:rPr lang="en-US" altLang="zh-CN" dirty="0"/>
              <a:t>primary</a:t>
            </a:r>
            <a:r>
              <a:rPr lang="zh-CN" altLang="en-US" dirty="0"/>
              <a:t>服务器的负担，但并不能减少总体的服务器负担，反而更有可能会读取到陈旧的数据。</a:t>
            </a:r>
            <a:r>
              <a:rPr lang="en-US" altLang="zh-CN" dirty="0"/>
              <a:t>2. </a:t>
            </a:r>
            <a:r>
              <a:rPr lang="en-US" altLang="zh-CN" dirty="0">
                <a:latin typeface="Courier New" panose="02070309020205020404" pitchFamily="49" charset="0"/>
                <a:cs typeface="Courier New" panose="02070309020205020404" pitchFamily="49" charset="0"/>
              </a:rPr>
              <a:t>nearest</a:t>
            </a:r>
            <a:r>
              <a:rPr lang="zh-CN" altLang="en-US" dirty="0"/>
              <a:t>模式对于服务器分布在不同地区的情况尤其有用。</a:t>
            </a:r>
            <a:r>
              <a:rPr lang="en-US" altLang="zh-CN" dirty="0"/>
              <a:t>3. Read preference</a:t>
            </a:r>
            <a:r>
              <a:rPr lang="zh-CN" altLang="en-US" dirty="0"/>
              <a:t>和</a:t>
            </a:r>
            <a:r>
              <a:rPr lang="en-US" altLang="zh-CN" dirty="0"/>
              <a:t>《</a:t>
            </a:r>
            <a:r>
              <a:rPr lang="en-US" altLang="zh-CN" dirty="0" err="1"/>
              <a:t>Mongodb</a:t>
            </a:r>
            <a:r>
              <a:rPr lang="zh-CN" altLang="en-US" dirty="0"/>
              <a:t>入门</a:t>
            </a:r>
            <a:r>
              <a:rPr lang="en-US" altLang="zh-CN" dirty="0"/>
              <a:t>》ppt</a:t>
            </a:r>
            <a:r>
              <a:rPr lang="zh-CN" altLang="en-US" dirty="0"/>
              <a:t>里讲到的</a:t>
            </a:r>
            <a:r>
              <a:rPr lang="en-US" altLang="zh-CN" dirty="0"/>
              <a:t>read isolation (concern)</a:t>
            </a:r>
            <a:r>
              <a:rPr lang="zh-CN" altLang="en-US" dirty="0"/>
              <a:t>不是同一个概念。</a:t>
            </a:r>
            <a:endParaRPr lang="en-US" dirty="0"/>
          </a:p>
        </p:txBody>
      </p:sp>
      <p:graphicFrame>
        <p:nvGraphicFramePr>
          <p:cNvPr id="4" name="Table 4">
            <a:extLst>
              <a:ext uri="{FF2B5EF4-FFF2-40B4-BE49-F238E27FC236}">
                <a16:creationId xmlns:a16="http://schemas.microsoft.com/office/drawing/2014/main" id="{783E76C4-27A8-480F-BBBC-995AFC996356}"/>
              </a:ext>
            </a:extLst>
          </p:cNvPr>
          <p:cNvGraphicFramePr>
            <a:graphicFrameLocks noGrp="1"/>
          </p:cNvGraphicFramePr>
          <p:nvPr>
            <p:extLst>
              <p:ext uri="{D42A27DB-BD31-4B8C-83A1-F6EECF244321}">
                <p14:modId xmlns:p14="http://schemas.microsoft.com/office/powerpoint/2010/main" val="1273901623"/>
              </p:ext>
            </p:extLst>
          </p:nvPr>
        </p:nvGraphicFramePr>
        <p:xfrm>
          <a:off x="838200" y="1997527"/>
          <a:ext cx="10515600" cy="2225040"/>
        </p:xfrm>
        <a:graphic>
          <a:graphicData uri="http://schemas.openxmlformats.org/drawingml/2006/table">
            <a:tbl>
              <a:tblPr firstRow="1" bandRow="1">
                <a:tableStyleId>{5C22544A-7EE6-4342-B048-85BDC9FD1C3A}</a:tableStyleId>
              </a:tblPr>
              <a:tblGrid>
                <a:gridCol w="2406162">
                  <a:extLst>
                    <a:ext uri="{9D8B030D-6E8A-4147-A177-3AD203B41FA5}">
                      <a16:colId xmlns:a16="http://schemas.microsoft.com/office/drawing/2014/main" val="2827185117"/>
                    </a:ext>
                  </a:extLst>
                </a:gridCol>
                <a:gridCol w="8109438">
                  <a:extLst>
                    <a:ext uri="{9D8B030D-6E8A-4147-A177-3AD203B41FA5}">
                      <a16:colId xmlns:a16="http://schemas.microsoft.com/office/drawing/2014/main" val="2258279491"/>
                    </a:ext>
                  </a:extLst>
                </a:gridCol>
              </a:tblGrid>
              <a:tr h="370840">
                <a:tc>
                  <a:txBody>
                    <a:bodyPr/>
                    <a:lstStyle/>
                    <a:p>
                      <a:r>
                        <a:rPr lang="en-US" dirty="0"/>
                        <a:t>Read Preference</a:t>
                      </a:r>
                      <a:r>
                        <a:rPr lang="zh-CN" altLang="en-US" dirty="0"/>
                        <a:t>模式</a:t>
                      </a:r>
                      <a:endParaRPr lang="en-US" dirty="0"/>
                    </a:p>
                  </a:txBody>
                  <a:tcPr/>
                </a:tc>
                <a:tc>
                  <a:txBody>
                    <a:bodyPr/>
                    <a:lstStyle/>
                    <a:p>
                      <a:r>
                        <a:rPr lang="zh-CN" altLang="en-US" dirty="0"/>
                        <a:t>描述</a:t>
                      </a:r>
                      <a:endParaRPr lang="en-US" dirty="0"/>
                    </a:p>
                  </a:txBody>
                  <a:tcPr/>
                </a:tc>
                <a:extLst>
                  <a:ext uri="{0D108BD9-81ED-4DB2-BD59-A6C34878D82A}">
                    <a16:rowId xmlns:a16="http://schemas.microsoft.com/office/drawing/2014/main" val="1903037943"/>
                  </a:ext>
                </a:extLst>
              </a:tr>
              <a:tr h="370840">
                <a:tc>
                  <a:txBody>
                    <a:bodyPr/>
                    <a:lstStyle/>
                    <a:p>
                      <a:r>
                        <a:rPr lang="en-US" sz="1600" dirty="0">
                          <a:latin typeface="Courier New" panose="02070309020205020404" pitchFamily="49" charset="0"/>
                          <a:cs typeface="Courier New" panose="02070309020205020404" pitchFamily="49" charset="0"/>
                        </a:rPr>
                        <a:t>primary</a:t>
                      </a:r>
                    </a:p>
                  </a:txBody>
                  <a:tcPr/>
                </a:tc>
                <a:tc>
                  <a:txBody>
                    <a:bodyPr/>
                    <a:lstStyle/>
                    <a:p>
                      <a:r>
                        <a:rPr lang="zh-CN" altLang="en-US" dirty="0"/>
                        <a:t>默认的模式。所有的操作都从当前的</a:t>
                      </a:r>
                      <a:r>
                        <a:rPr lang="en-US" altLang="zh-CN" dirty="0"/>
                        <a:t>primary</a:t>
                      </a:r>
                      <a:r>
                        <a:rPr lang="zh-CN" altLang="en-US" dirty="0"/>
                        <a:t>进行读取</a:t>
                      </a:r>
                      <a:endParaRPr lang="en-US" dirty="0"/>
                    </a:p>
                  </a:txBody>
                  <a:tcPr/>
                </a:tc>
                <a:extLst>
                  <a:ext uri="{0D108BD9-81ED-4DB2-BD59-A6C34878D82A}">
                    <a16:rowId xmlns:a16="http://schemas.microsoft.com/office/drawing/2014/main" val="778829521"/>
                  </a:ext>
                </a:extLst>
              </a:tr>
              <a:tr h="370840">
                <a:tc>
                  <a:txBody>
                    <a:bodyPr/>
                    <a:lstStyle/>
                    <a:p>
                      <a:r>
                        <a:rPr lang="en-US" sz="1600" dirty="0" err="1">
                          <a:latin typeface="Courier New" panose="02070309020205020404" pitchFamily="49" charset="0"/>
                          <a:cs typeface="Courier New" panose="02070309020205020404" pitchFamily="49" charset="0"/>
                        </a:rPr>
                        <a:t>primaryPreferred</a:t>
                      </a:r>
                      <a:endParaRPr lang="en-US" sz="1600" dirty="0">
                        <a:latin typeface="Courier New" panose="02070309020205020404" pitchFamily="49" charset="0"/>
                        <a:cs typeface="Courier New" panose="02070309020205020404" pitchFamily="49" charset="0"/>
                      </a:endParaRPr>
                    </a:p>
                  </a:txBody>
                  <a:tcPr/>
                </a:tc>
                <a:tc>
                  <a:txBody>
                    <a:bodyPr/>
                    <a:lstStyle/>
                    <a:p>
                      <a:r>
                        <a:rPr lang="zh-CN" altLang="en-US" dirty="0"/>
                        <a:t>在大部分情况下从</a:t>
                      </a:r>
                      <a:r>
                        <a:rPr lang="en-US" altLang="zh-CN" dirty="0"/>
                        <a:t>primary</a:t>
                      </a:r>
                      <a:r>
                        <a:rPr lang="zh-CN" altLang="en-US" dirty="0"/>
                        <a:t>读取，但是当</a:t>
                      </a:r>
                      <a:r>
                        <a:rPr lang="en-US" altLang="zh-CN" dirty="0"/>
                        <a:t>primary</a:t>
                      </a:r>
                      <a:r>
                        <a:rPr lang="zh-CN" altLang="en-US" dirty="0"/>
                        <a:t>不可用时，从</a:t>
                      </a:r>
                      <a:r>
                        <a:rPr lang="en-US" altLang="zh-CN" dirty="0"/>
                        <a:t>secondary</a:t>
                      </a:r>
                      <a:r>
                        <a:rPr lang="zh-CN" altLang="en-US" dirty="0"/>
                        <a:t>读取</a:t>
                      </a:r>
                      <a:endParaRPr lang="en-US" dirty="0"/>
                    </a:p>
                  </a:txBody>
                  <a:tcPr/>
                </a:tc>
                <a:extLst>
                  <a:ext uri="{0D108BD9-81ED-4DB2-BD59-A6C34878D82A}">
                    <a16:rowId xmlns:a16="http://schemas.microsoft.com/office/drawing/2014/main" val="1945627487"/>
                  </a:ext>
                </a:extLst>
              </a:tr>
              <a:tr h="370840">
                <a:tc>
                  <a:txBody>
                    <a:bodyPr/>
                    <a:lstStyle/>
                    <a:p>
                      <a:r>
                        <a:rPr lang="en-US" sz="1600" dirty="0">
                          <a:latin typeface="Courier New" panose="02070309020205020404" pitchFamily="49" charset="0"/>
                          <a:cs typeface="Courier New" panose="02070309020205020404" pitchFamily="49" charset="0"/>
                        </a:rPr>
                        <a:t>secondary</a:t>
                      </a:r>
                    </a:p>
                  </a:txBody>
                  <a:tcPr/>
                </a:tc>
                <a:tc>
                  <a:txBody>
                    <a:bodyPr/>
                    <a:lstStyle/>
                    <a:p>
                      <a:r>
                        <a:rPr lang="zh-CN" altLang="en-US" dirty="0"/>
                        <a:t>所有操作都从</a:t>
                      </a:r>
                      <a:r>
                        <a:rPr lang="en-US" altLang="zh-CN" dirty="0"/>
                        <a:t>secondary</a:t>
                      </a:r>
                      <a:r>
                        <a:rPr lang="zh-CN" altLang="en-US" dirty="0"/>
                        <a:t>读取</a:t>
                      </a:r>
                      <a:endParaRPr lang="en-US" dirty="0"/>
                    </a:p>
                  </a:txBody>
                  <a:tcPr/>
                </a:tc>
                <a:extLst>
                  <a:ext uri="{0D108BD9-81ED-4DB2-BD59-A6C34878D82A}">
                    <a16:rowId xmlns:a16="http://schemas.microsoft.com/office/drawing/2014/main" val="215358997"/>
                  </a:ext>
                </a:extLst>
              </a:tr>
              <a:tr h="370840">
                <a:tc>
                  <a:txBody>
                    <a:bodyPr/>
                    <a:lstStyle/>
                    <a:p>
                      <a:r>
                        <a:rPr lang="en-US" sz="1600" dirty="0" err="1">
                          <a:latin typeface="Courier New" panose="02070309020205020404" pitchFamily="49" charset="0"/>
                          <a:cs typeface="Courier New" panose="02070309020205020404" pitchFamily="49" charset="0"/>
                        </a:rPr>
                        <a:t>secondaryPreferred</a:t>
                      </a:r>
                      <a:endParaRPr lang="en-US" sz="1600" dirty="0">
                        <a:latin typeface="Courier New" panose="02070309020205020404" pitchFamily="49" charset="0"/>
                        <a:cs typeface="Courier New" panose="02070309020205020404" pitchFamily="49" charset="0"/>
                      </a:endParaRPr>
                    </a:p>
                  </a:txBody>
                  <a:tcPr/>
                </a:tc>
                <a:tc>
                  <a:txBody>
                    <a:bodyPr/>
                    <a:lstStyle/>
                    <a:p>
                      <a:r>
                        <a:rPr lang="zh-CN" altLang="en-US" dirty="0"/>
                        <a:t>大部分情况下从</a:t>
                      </a:r>
                      <a:r>
                        <a:rPr lang="en-US" altLang="zh-CN" dirty="0"/>
                        <a:t>secondary</a:t>
                      </a:r>
                      <a:r>
                        <a:rPr lang="zh-CN" altLang="en-US" dirty="0"/>
                        <a:t>读取，但是当没有可用的</a:t>
                      </a:r>
                      <a:r>
                        <a:rPr lang="en-US" altLang="zh-CN" dirty="0"/>
                        <a:t>secondary</a:t>
                      </a:r>
                      <a:r>
                        <a:rPr lang="zh-CN" altLang="en-US" dirty="0"/>
                        <a:t>时，从</a:t>
                      </a:r>
                      <a:r>
                        <a:rPr lang="en-US" altLang="zh-CN" dirty="0"/>
                        <a:t>primary</a:t>
                      </a:r>
                      <a:r>
                        <a:rPr lang="zh-CN" altLang="en-US" dirty="0"/>
                        <a:t>读取</a:t>
                      </a:r>
                      <a:endParaRPr lang="en-US" dirty="0"/>
                    </a:p>
                  </a:txBody>
                  <a:tcPr/>
                </a:tc>
                <a:extLst>
                  <a:ext uri="{0D108BD9-81ED-4DB2-BD59-A6C34878D82A}">
                    <a16:rowId xmlns:a16="http://schemas.microsoft.com/office/drawing/2014/main" val="734773295"/>
                  </a:ext>
                </a:extLst>
              </a:tr>
              <a:tr h="370840">
                <a:tc>
                  <a:txBody>
                    <a:bodyPr/>
                    <a:lstStyle/>
                    <a:p>
                      <a:r>
                        <a:rPr lang="en-US" sz="1600" dirty="0">
                          <a:latin typeface="Courier New" panose="02070309020205020404" pitchFamily="49" charset="0"/>
                          <a:cs typeface="Courier New" panose="02070309020205020404" pitchFamily="49" charset="0"/>
                        </a:rPr>
                        <a:t>nearest</a:t>
                      </a:r>
                    </a:p>
                  </a:txBody>
                  <a:tcPr/>
                </a:tc>
                <a:tc>
                  <a:txBody>
                    <a:bodyPr/>
                    <a:lstStyle/>
                    <a:p>
                      <a:r>
                        <a:rPr lang="zh-CN" altLang="en-US" dirty="0"/>
                        <a:t>所有操作都从最少网络延迟的节点读取，不管节点是</a:t>
                      </a:r>
                      <a:r>
                        <a:rPr lang="en-US" altLang="zh-CN" dirty="0"/>
                        <a:t>primary</a:t>
                      </a:r>
                      <a:r>
                        <a:rPr lang="zh-CN" altLang="en-US" dirty="0"/>
                        <a:t>还是</a:t>
                      </a:r>
                      <a:r>
                        <a:rPr lang="en-US" altLang="zh-CN" dirty="0"/>
                        <a:t>secondary</a:t>
                      </a:r>
                      <a:endParaRPr lang="en-US" dirty="0"/>
                    </a:p>
                  </a:txBody>
                  <a:tcPr/>
                </a:tc>
                <a:extLst>
                  <a:ext uri="{0D108BD9-81ED-4DB2-BD59-A6C34878D82A}">
                    <a16:rowId xmlns:a16="http://schemas.microsoft.com/office/drawing/2014/main" val="2389810266"/>
                  </a:ext>
                </a:extLst>
              </a:tr>
            </a:tbl>
          </a:graphicData>
        </a:graphic>
      </p:graphicFrame>
      <p:sp>
        <p:nvSpPr>
          <p:cNvPr id="6" name="Title 1">
            <a:extLst>
              <a:ext uri="{FF2B5EF4-FFF2-40B4-BE49-F238E27FC236}">
                <a16:creationId xmlns:a16="http://schemas.microsoft.com/office/drawing/2014/main" id="{2A7D1687-FCFF-4053-AFD1-54F80A75DF50}"/>
              </a:ext>
            </a:extLst>
          </p:cNvPr>
          <p:cNvSpPr>
            <a:spLocks noGrp="1"/>
          </p:cNvSpPr>
          <p:nvPr>
            <p:ph type="title"/>
          </p:nvPr>
        </p:nvSpPr>
        <p:spPr>
          <a:xfrm>
            <a:off x="838200" y="365125"/>
            <a:ext cx="10515600" cy="1325563"/>
          </a:xfrm>
        </p:spPr>
        <p:txBody>
          <a:bodyPr/>
          <a:lstStyle/>
          <a:p>
            <a:r>
              <a:rPr lang="en-US" altLang="zh-CN" b="1" dirty="0"/>
              <a:t>Read preference (</a:t>
            </a:r>
            <a:r>
              <a:rPr lang="zh-CN" altLang="en-US" b="1" dirty="0"/>
              <a:t>读取偏好</a:t>
            </a:r>
            <a:r>
              <a:rPr lang="en-US" altLang="zh-CN" b="1" dirty="0"/>
              <a:t>)</a:t>
            </a:r>
          </a:p>
        </p:txBody>
      </p:sp>
    </p:spTree>
    <p:extLst>
      <p:ext uri="{BB962C8B-B14F-4D97-AF65-F5344CB8AC3E}">
        <p14:creationId xmlns:p14="http://schemas.microsoft.com/office/powerpoint/2010/main" val="21603341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FA4066-F1AB-4297-BBD5-365FF75D42D9}"/>
              </a:ext>
            </a:extLst>
          </p:cNvPr>
          <p:cNvSpPr>
            <a:spLocks noGrp="1"/>
          </p:cNvSpPr>
          <p:nvPr>
            <p:ph idx="1"/>
          </p:nvPr>
        </p:nvSpPr>
        <p:spPr>
          <a:xfrm>
            <a:off x="838200" y="1978269"/>
            <a:ext cx="10515600" cy="4198693"/>
          </a:xfrm>
        </p:spPr>
        <p:txBody>
          <a:bodyPr>
            <a:normAutofit fontScale="77500" lnSpcReduction="20000"/>
          </a:bodyPr>
          <a:lstStyle/>
          <a:p>
            <a:pPr marL="0" indent="0">
              <a:lnSpc>
                <a:spcPct val="110000"/>
              </a:lnSpc>
              <a:buNone/>
            </a:pPr>
            <a:r>
              <a:rPr lang="en-US" dirty="0"/>
              <a:t>Write concern</a:t>
            </a:r>
            <a:r>
              <a:rPr lang="zh-CN" altLang="en-US" dirty="0"/>
              <a:t>规定了在一个写入操作被返回为“成功”之前，多少个数据节点（</a:t>
            </a:r>
            <a:r>
              <a:rPr lang="en-US" altLang="zh-CN" dirty="0"/>
              <a:t>primary</a:t>
            </a:r>
            <a:r>
              <a:rPr lang="zh-CN" altLang="en-US" dirty="0"/>
              <a:t>和</a:t>
            </a:r>
            <a:r>
              <a:rPr lang="en-US" altLang="zh-CN" dirty="0"/>
              <a:t>secondaries</a:t>
            </a:r>
            <a:r>
              <a:rPr lang="zh-CN" altLang="en-US" dirty="0"/>
              <a:t>）必须承认这个写入操作：</a:t>
            </a:r>
            <a:endParaRPr lang="en-US" altLang="zh-CN" dirty="0"/>
          </a:p>
          <a:p>
            <a:pPr>
              <a:lnSpc>
                <a:spcPct val="110000"/>
              </a:lnSpc>
            </a:pPr>
            <a:r>
              <a:rPr lang="zh-CN" altLang="en-US" dirty="0"/>
              <a:t>默认的</a:t>
            </a:r>
            <a:r>
              <a:rPr lang="en-US" altLang="zh-CN" dirty="0"/>
              <a:t>write concern</a:t>
            </a:r>
            <a:r>
              <a:rPr lang="zh-CN" altLang="en-US" dirty="0"/>
              <a:t>是</a:t>
            </a:r>
            <a:r>
              <a:rPr lang="en-US" altLang="zh-CN" dirty="0">
                <a:latin typeface="Courier New" panose="02070309020205020404" pitchFamily="49" charset="0"/>
                <a:cs typeface="Courier New" panose="02070309020205020404" pitchFamily="49" charset="0"/>
              </a:rPr>
              <a:t>w: 1</a:t>
            </a:r>
            <a:r>
              <a:rPr lang="zh-CN" altLang="en-US" dirty="0">
                <a:latin typeface="Courier New" panose="02070309020205020404" pitchFamily="49" charset="0"/>
                <a:cs typeface="Courier New" panose="02070309020205020404" pitchFamily="49" charset="0"/>
              </a:rPr>
              <a:t>，</a:t>
            </a:r>
            <a:r>
              <a:rPr lang="en-US" altLang="zh-CN" dirty="0"/>
              <a:t> </a:t>
            </a:r>
            <a:r>
              <a:rPr lang="zh-CN" altLang="en-US" dirty="0"/>
              <a:t>只要求</a:t>
            </a:r>
            <a:r>
              <a:rPr lang="en-US" altLang="zh-CN" dirty="0"/>
              <a:t>primary</a:t>
            </a:r>
            <a:r>
              <a:rPr lang="zh-CN" altLang="en-US" dirty="0"/>
              <a:t>承认写入。你也可以使用任何大于</a:t>
            </a:r>
            <a:r>
              <a:rPr lang="en-US" altLang="zh-CN" dirty="0">
                <a:latin typeface="Courier New" panose="02070309020205020404" pitchFamily="49" charset="0"/>
                <a:cs typeface="Courier New" panose="02070309020205020404" pitchFamily="49" charset="0"/>
              </a:rPr>
              <a:t>1</a:t>
            </a:r>
            <a:r>
              <a:rPr lang="zh-CN" altLang="en-US" dirty="0"/>
              <a:t>但是小于总数据节点数量的值，来要求其他节点也承认写入。当然数字越大，写入需要的时间越长</a:t>
            </a:r>
            <a:endParaRPr lang="en-US" altLang="zh-CN" dirty="0"/>
          </a:p>
          <a:p>
            <a:pPr>
              <a:lnSpc>
                <a:spcPct val="110000"/>
              </a:lnSpc>
            </a:pPr>
            <a:r>
              <a:rPr lang="en-US" dirty="0"/>
              <a:t> </a:t>
            </a:r>
            <a:r>
              <a:rPr lang="en-US" dirty="0">
                <a:latin typeface="Courier New" panose="02070309020205020404" pitchFamily="49" charset="0"/>
                <a:cs typeface="Courier New" panose="02070309020205020404" pitchFamily="49" charset="0"/>
              </a:rPr>
              <a:t>w: "majority" </a:t>
            </a:r>
            <a:r>
              <a:rPr lang="zh-CN" altLang="en-US" dirty="0"/>
              <a:t>要求多数的数据投票节点</a:t>
            </a:r>
            <a:r>
              <a:rPr lang="en-US" altLang="zh-CN" dirty="0"/>
              <a:t>(data-bearing voting nodes)</a:t>
            </a:r>
            <a:r>
              <a:rPr lang="zh-CN" altLang="en-US" dirty="0"/>
              <a:t>承认写入操作</a:t>
            </a:r>
            <a:endParaRPr lang="en-US" altLang="zh-CN" dirty="0"/>
          </a:p>
          <a:p>
            <a:pPr>
              <a:buFontTx/>
              <a:buChar char="-"/>
            </a:pPr>
            <a:endParaRPr lang="en-US" dirty="0"/>
          </a:p>
          <a:p>
            <a:pPr>
              <a:buSzPct val="170000"/>
              <a:buFont typeface="Calibri" panose="020F0502020204030204" pitchFamily="34" charset="0"/>
              <a:buChar char="|"/>
            </a:pPr>
            <a:r>
              <a:rPr lang="en-US" sz="2200" dirty="0" err="1">
                <a:latin typeface="Courier New" panose="02070309020205020404" pitchFamily="49" charset="0"/>
                <a:cs typeface="Courier New" panose="02070309020205020404" pitchFamily="49" charset="0"/>
              </a:rPr>
              <a:t>db.products.insert</a:t>
            </a:r>
            <a:r>
              <a:rPr lang="en-US" sz="2200" dirty="0">
                <a:latin typeface="Courier New" panose="02070309020205020404" pitchFamily="49" charset="0"/>
                <a:cs typeface="Courier New" panose="02070309020205020404" pitchFamily="49" charset="0"/>
              </a:rPr>
              <a:t>(</a:t>
            </a:r>
          </a:p>
          <a:p>
            <a:pPr>
              <a:buSzPct val="170000"/>
              <a:buFont typeface="Calibri" panose="020F0502020204030204" pitchFamily="34" charset="0"/>
              <a:buChar char="|"/>
            </a:pPr>
            <a:r>
              <a:rPr lang="en-US" sz="2200" dirty="0">
                <a:latin typeface="Courier New" panose="02070309020205020404" pitchFamily="49" charset="0"/>
                <a:cs typeface="Courier New" panose="02070309020205020404" pitchFamily="49" charset="0"/>
              </a:rPr>
              <a:t>   { item: "envelopes", qty : 100, type: "Clasp" },</a:t>
            </a:r>
          </a:p>
          <a:p>
            <a:pPr>
              <a:buSzPct val="170000"/>
              <a:buFont typeface="Calibri" panose="020F0502020204030204" pitchFamily="34" charset="0"/>
              <a:buChar char="|"/>
            </a:pPr>
            <a:r>
              <a:rPr lang="en-US" sz="2200" dirty="0">
                <a:latin typeface="Courier New" panose="02070309020205020404" pitchFamily="49" charset="0"/>
                <a:cs typeface="Courier New" panose="02070309020205020404" pitchFamily="49" charset="0"/>
              </a:rPr>
              <a:t>   { </a:t>
            </a:r>
            <a:r>
              <a:rPr lang="en-US" sz="2200" dirty="0" err="1">
                <a:latin typeface="Courier New" panose="02070309020205020404" pitchFamily="49" charset="0"/>
                <a:cs typeface="Courier New" panose="02070309020205020404" pitchFamily="49" charset="0"/>
              </a:rPr>
              <a:t>writeConcern</a:t>
            </a:r>
            <a:r>
              <a:rPr lang="en-US" sz="2200" dirty="0">
                <a:latin typeface="Courier New" panose="02070309020205020404" pitchFamily="49" charset="0"/>
                <a:cs typeface="Courier New" panose="02070309020205020404" pitchFamily="49" charset="0"/>
              </a:rPr>
              <a:t>: { w: "majority" , </a:t>
            </a:r>
            <a:r>
              <a:rPr lang="en-US" sz="2200" dirty="0" err="1">
                <a:latin typeface="Courier New" panose="02070309020205020404" pitchFamily="49" charset="0"/>
                <a:cs typeface="Courier New" panose="02070309020205020404" pitchFamily="49" charset="0"/>
              </a:rPr>
              <a:t>wtimeout</a:t>
            </a:r>
            <a:r>
              <a:rPr lang="en-US" sz="2200" dirty="0">
                <a:latin typeface="Courier New" panose="02070309020205020404" pitchFamily="49" charset="0"/>
                <a:cs typeface="Courier New" panose="02070309020205020404" pitchFamily="49" charset="0"/>
              </a:rPr>
              <a:t>: 5000 } }</a:t>
            </a:r>
          </a:p>
          <a:p>
            <a:pPr>
              <a:buSzPct val="170000"/>
              <a:buFont typeface="Calibri" panose="020F0502020204030204" pitchFamily="34" charset="0"/>
              <a:buChar char="|"/>
            </a:pPr>
            <a:r>
              <a:rPr lang="en-US" sz="2200" dirty="0">
                <a:latin typeface="Courier New" panose="02070309020205020404" pitchFamily="49" charset="0"/>
                <a:cs typeface="Courier New" panose="02070309020205020404" pitchFamily="49" charset="0"/>
              </a:rPr>
              <a:t>)</a:t>
            </a:r>
          </a:p>
        </p:txBody>
      </p:sp>
      <p:sp>
        <p:nvSpPr>
          <p:cNvPr id="4" name="Title 1">
            <a:extLst>
              <a:ext uri="{FF2B5EF4-FFF2-40B4-BE49-F238E27FC236}">
                <a16:creationId xmlns:a16="http://schemas.microsoft.com/office/drawing/2014/main" id="{B2AAC833-F26C-457D-8E41-4C4CB1173B05}"/>
              </a:ext>
            </a:extLst>
          </p:cNvPr>
          <p:cNvSpPr>
            <a:spLocks noGrp="1"/>
          </p:cNvSpPr>
          <p:nvPr>
            <p:ph type="title"/>
          </p:nvPr>
        </p:nvSpPr>
        <p:spPr>
          <a:xfrm>
            <a:off x="838200" y="365125"/>
            <a:ext cx="10515600" cy="1325563"/>
          </a:xfrm>
        </p:spPr>
        <p:txBody>
          <a:bodyPr/>
          <a:lstStyle/>
          <a:p>
            <a:r>
              <a:rPr lang="en-US" altLang="zh-CN" b="1" dirty="0"/>
              <a:t>Write concern (</a:t>
            </a:r>
            <a:r>
              <a:rPr lang="zh-CN" altLang="en-US" b="1" dirty="0"/>
              <a:t>写入要求</a:t>
            </a:r>
            <a:r>
              <a:rPr lang="en-US" altLang="zh-CN" b="1" dirty="0"/>
              <a:t>)</a:t>
            </a:r>
          </a:p>
        </p:txBody>
      </p:sp>
    </p:spTree>
    <p:extLst>
      <p:ext uri="{BB962C8B-B14F-4D97-AF65-F5344CB8AC3E}">
        <p14:creationId xmlns:p14="http://schemas.microsoft.com/office/powerpoint/2010/main" val="167991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D2BCA-1EBA-4815-9BA8-FC35425172ED}"/>
              </a:ext>
            </a:extLst>
          </p:cNvPr>
          <p:cNvSpPr>
            <a:spLocks noGrp="1"/>
          </p:cNvSpPr>
          <p:nvPr>
            <p:ph type="ctrTitle"/>
          </p:nvPr>
        </p:nvSpPr>
        <p:spPr/>
        <p:txBody>
          <a:bodyPr/>
          <a:lstStyle/>
          <a:p>
            <a:r>
              <a:rPr lang="en-US" b="1" dirty="0" err="1"/>
              <a:t>Mongod</a:t>
            </a:r>
            <a:endParaRPr lang="en-US" b="1" dirty="0"/>
          </a:p>
        </p:txBody>
      </p:sp>
      <p:sp>
        <p:nvSpPr>
          <p:cNvPr id="3" name="Subtitle 2">
            <a:extLst>
              <a:ext uri="{FF2B5EF4-FFF2-40B4-BE49-F238E27FC236}">
                <a16:creationId xmlns:a16="http://schemas.microsoft.com/office/drawing/2014/main" id="{857FA0F7-E70E-48A3-AA27-9FCBF83532FC}"/>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3628469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259596B-0A12-4734-A756-D162B1CE9FDF}"/>
              </a:ext>
            </a:extLst>
          </p:cNvPr>
          <p:cNvPicPr>
            <a:picLocks noChangeAspect="1"/>
          </p:cNvPicPr>
          <p:nvPr/>
        </p:nvPicPr>
        <p:blipFill>
          <a:blip r:embed="rId2"/>
          <a:stretch>
            <a:fillRect/>
          </a:stretch>
        </p:blipFill>
        <p:spPr>
          <a:xfrm>
            <a:off x="3353208" y="285757"/>
            <a:ext cx="5485584" cy="5565531"/>
          </a:xfrm>
          <a:prstGeom prst="rect">
            <a:avLst/>
          </a:prstGeom>
        </p:spPr>
      </p:pic>
      <p:sp>
        <p:nvSpPr>
          <p:cNvPr id="5" name="TextBox 4">
            <a:extLst>
              <a:ext uri="{FF2B5EF4-FFF2-40B4-BE49-F238E27FC236}">
                <a16:creationId xmlns:a16="http://schemas.microsoft.com/office/drawing/2014/main" id="{1C34E0D8-7A1F-496E-894A-83B38EAD8C39}"/>
              </a:ext>
            </a:extLst>
          </p:cNvPr>
          <p:cNvSpPr txBox="1"/>
          <p:nvPr/>
        </p:nvSpPr>
        <p:spPr>
          <a:xfrm>
            <a:off x="3446584" y="6022738"/>
            <a:ext cx="5392207" cy="369277"/>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w: "m</a:t>
            </a:r>
            <a:r>
              <a:rPr lang="en-US" altLang="zh-CN" dirty="0">
                <a:latin typeface="Courier New" panose="02070309020205020404" pitchFamily="49" charset="0"/>
                <a:cs typeface="Courier New" panose="02070309020205020404" pitchFamily="49" charset="0"/>
              </a:rPr>
              <a:t>ajority" </a:t>
            </a:r>
            <a:r>
              <a:rPr lang="zh-CN" altLang="en-US" dirty="0"/>
              <a:t>在三节点</a:t>
            </a:r>
            <a:r>
              <a:rPr lang="en-US" altLang="zh-CN" dirty="0"/>
              <a:t>replica set</a:t>
            </a:r>
            <a:r>
              <a:rPr lang="zh-CN" altLang="en-US" dirty="0"/>
              <a:t>中的演示</a:t>
            </a:r>
            <a:endParaRPr lang="en-US" dirty="0"/>
          </a:p>
        </p:txBody>
      </p:sp>
    </p:spTree>
    <p:extLst>
      <p:ext uri="{BB962C8B-B14F-4D97-AF65-F5344CB8AC3E}">
        <p14:creationId xmlns:p14="http://schemas.microsoft.com/office/powerpoint/2010/main" val="18150174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32A138-8BC6-4EB9-9240-FC77FFDA7207}"/>
              </a:ext>
            </a:extLst>
          </p:cNvPr>
          <p:cNvSpPr>
            <a:spLocks noGrp="1"/>
          </p:cNvSpPr>
          <p:nvPr>
            <p:ph idx="1"/>
          </p:nvPr>
        </p:nvSpPr>
        <p:spPr>
          <a:xfrm>
            <a:off x="838200" y="1688123"/>
            <a:ext cx="10515600" cy="4488840"/>
          </a:xfrm>
        </p:spPr>
        <p:txBody>
          <a:bodyPr/>
          <a:lstStyle/>
          <a:p>
            <a:pPr marL="0" indent="0">
              <a:buNone/>
            </a:pPr>
            <a:r>
              <a:rPr lang="zh-CN" altLang="en-US" sz="2000" dirty="0"/>
              <a:t>我们可以在</a:t>
            </a:r>
            <a:r>
              <a:rPr lang="en-US" altLang="zh-CN" sz="2000" dirty="0"/>
              <a:t>replica set</a:t>
            </a:r>
            <a:r>
              <a:rPr lang="zh-CN" altLang="en-US" sz="2000" dirty="0"/>
              <a:t>中添加一个额外的投票节点：</a:t>
            </a:r>
            <a:endParaRPr lang="en-US" altLang="zh-CN" sz="2000" dirty="0"/>
          </a:p>
          <a:p>
            <a:r>
              <a:rPr lang="zh-CN" altLang="en-US" sz="2000" dirty="0"/>
              <a:t>投票节点不存储数据</a:t>
            </a:r>
            <a:endParaRPr lang="en-US" altLang="zh-CN" sz="2000" dirty="0"/>
          </a:p>
          <a:p>
            <a:r>
              <a:rPr lang="zh-CN" altLang="en-US" sz="2000" dirty="0"/>
              <a:t>投票节点可以在选举中投票。通过对</a:t>
            </a:r>
            <a:r>
              <a:rPr lang="en-US" altLang="zh-CN" sz="2000" dirty="0"/>
              <a:t>heartbeat</a:t>
            </a:r>
            <a:r>
              <a:rPr lang="zh-CN" altLang="en-US" sz="2000" dirty="0"/>
              <a:t>进行回应以及参与选举，投票节点保持了一个</a:t>
            </a:r>
            <a:r>
              <a:rPr lang="en-US" altLang="zh-CN" sz="2000" dirty="0"/>
              <a:t>replica set</a:t>
            </a:r>
            <a:r>
              <a:rPr lang="zh-CN" altLang="en-US" sz="2000" dirty="0"/>
              <a:t>的“法定人数”</a:t>
            </a:r>
            <a:endParaRPr lang="en-US" altLang="zh-CN" sz="2000" dirty="0"/>
          </a:p>
          <a:p>
            <a:r>
              <a:rPr lang="zh-CN" altLang="en-US" sz="2000" dirty="0"/>
              <a:t>因为不存数据，投票节点的服务器的成本可以更便宜，又可以提供完整的</a:t>
            </a:r>
            <a:r>
              <a:rPr lang="en-US" altLang="zh-CN" sz="2000" dirty="0"/>
              <a:t>replica set</a:t>
            </a:r>
            <a:r>
              <a:rPr lang="zh-CN" altLang="en-US" sz="2000" dirty="0"/>
              <a:t>服务。比如你只有偶数个数据节点时，可以通过添加一个投票节点的方式来满足奇数个节点这一要求</a:t>
            </a:r>
            <a:endParaRPr lang="en-US" altLang="zh-CN" sz="2000" dirty="0"/>
          </a:p>
          <a:p>
            <a:pPr marL="0" indent="0">
              <a:buNone/>
            </a:pPr>
            <a:endParaRPr lang="en-US" altLang="zh-CN" sz="2000" dirty="0"/>
          </a:p>
          <a:p>
            <a:pPr>
              <a:buFontTx/>
              <a:buChar char="-"/>
            </a:pPr>
            <a:endParaRPr lang="en-US" dirty="0"/>
          </a:p>
        </p:txBody>
      </p:sp>
      <p:pic>
        <p:nvPicPr>
          <p:cNvPr id="4" name="Picture 3">
            <a:extLst>
              <a:ext uri="{FF2B5EF4-FFF2-40B4-BE49-F238E27FC236}">
                <a16:creationId xmlns:a16="http://schemas.microsoft.com/office/drawing/2014/main" id="{D978AEA4-FA96-43D6-9B66-BA01E88B5145}"/>
              </a:ext>
            </a:extLst>
          </p:cNvPr>
          <p:cNvPicPr>
            <a:picLocks noChangeAspect="1"/>
          </p:cNvPicPr>
          <p:nvPr/>
        </p:nvPicPr>
        <p:blipFill>
          <a:blip r:embed="rId2"/>
          <a:stretch>
            <a:fillRect/>
          </a:stretch>
        </p:blipFill>
        <p:spPr>
          <a:xfrm>
            <a:off x="2612414" y="4215834"/>
            <a:ext cx="6452455" cy="2466320"/>
          </a:xfrm>
          <a:prstGeom prst="rect">
            <a:avLst/>
          </a:prstGeom>
        </p:spPr>
      </p:pic>
      <p:sp>
        <p:nvSpPr>
          <p:cNvPr id="5" name="Title 1">
            <a:extLst>
              <a:ext uri="{FF2B5EF4-FFF2-40B4-BE49-F238E27FC236}">
                <a16:creationId xmlns:a16="http://schemas.microsoft.com/office/drawing/2014/main" id="{BED74887-DDAC-4F7E-9349-966E5364C0FA}"/>
              </a:ext>
            </a:extLst>
          </p:cNvPr>
          <p:cNvSpPr>
            <a:spLocks noGrp="1"/>
          </p:cNvSpPr>
          <p:nvPr>
            <p:ph type="title"/>
          </p:nvPr>
        </p:nvSpPr>
        <p:spPr>
          <a:xfrm>
            <a:off x="838200" y="365125"/>
            <a:ext cx="10515600" cy="1325563"/>
          </a:xfrm>
        </p:spPr>
        <p:txBody>
          <a:bodyPr/>
          <a:lstStyle/>
          <a:p>
            <a:r>
              <a:rPr lang="en-US" b="1" dirty="0"/>
              <a:t>Arbiter node (</a:t>
            </a:r>
            <a:r>
              <a:rPr lang="zh-CN" altLang="en-US" b="1" dirty="0"/>
              <a:t>投票节点</a:t>
            </a:r>
            <a:r>
              <a:rPr lang="en-US" b="1" dirty="0"/>
              <a:t>)</a:t>
            </a:r>
          </a:p>
        </p:txBody>
      </p:sp>
    </p:spTree>
    <p:extLst>
      <p:ext uri="{BB962C8B-B14F-4D97-AF65-F5344CB8AC3E}">
        <p14:creationId xmlns:p14="http://schemas.microsoft.com/office/powerpoint/2010/main" val="23447276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98AB23-C587-4E6C-9F69-170A5E149CF9}"/>
              </a:ext>
            </a:extLst>
          </p:cNvPr>
          <p:cNvSpPr>
            <a:spLocks noGrp="1"/>
          </p:cNvSpPr>
          <p:nvPr>
            <p:ph idx="1"/>
          </p:nvPr>
        </p:nvSpPr>
        <p:spPr>
          <a:xfrm>
            <a:off x="838200" y="1872761"/>
            <a:ext cx="10515600" cy="4304201"/>
          </a:xfrm>
        </p:spPr>
        <p:txBody>
          <a:bodyPr>
            <a:normAutofit/>
          </a:bodyPr>
          <a:lstStyle/>
          <a:p>
            <a:r>
              <a:rPr lang="zh-CN" altLang="en-US" dirty="0"/>
              <a:t>一个</a:t>
            </a:r>
            <a:r>
              <a:rPr lang="en-US" altLang="zh-CN" dirty="0"/>
              <a:t>replica set</a:t>
            </a:r>
            <a:r>
              <a:rPr lang="zh-CN" altLang="en-US" dirty="0"/>
              <a:t>最多可以有</a:t>
            </a:r>
            <a:r>
              <a:rPr lang="en-US" altLang="zh-CN" dirty="0"/>
              <a:t>50</a:t>
            </a:r>
            <a:r>
              <a:rPr lang="zh-CN" altLang="en-US" dirty="0"/>
              <a:t>个节点，但最多只能有</a:t>
            </a:r>
            <a:r>
              <a:rPr lang="en-US" altLang="zh-CN" dirty="0"/>
              <a:t>7</a:t>
            </a:r>
            <a:r>
              <a:rPr lang="zh-CN" altLang="en-US" dirty="0"/>
              <a:t>个能投票的节点。不能投票的节点必须把</a:t>
            </a:r>
            <a:r>
              <a:rPr lang="en-US" altLang="zh-CN" dirty="0">
                <a:latin typeface="Courier New" panose="02070309020205020404" pitchFamily="49" charset="0"/>
                <a:cs typeface="Courier New" panose="02070309020205020404" pitchFamily="49" charset="0"/>
              </a:rPr>
              <a:t>priority</a:t>
            </a:r>
            <a:r>
              <a:rPr lang="zh-CN" altLang="en-US" dirty="0"/>
              <a:t>设置成</a:t>
            </a:r>
            <a:r>
              <a:rPr lang="en-US" altLang="zh-CN" dirty="0">
                <a:latin typeface="Courier New" panose="02070309020205020404" pitchFamily="49" charset="0"/>
                <a:cs typeface="Courier New" panose="02070309020205020404" pitchFamily="49" charset="0"/>
              </a:rPr>
              <a:t>0</a:t>
            </a:r>
          </a:p>
          <a:p>
            <a:pPr marL="0" indent="0">
              <a:buNone/>
            </a:pPr>
            <a:endParaRPr lang="en-US" dirty="0"/>
          </a:p>
          <a:p>
            <a:r>
              <a:rPr lang="zh-CN" altLang="en-US" dirty="0"/>
              <a:t>三节点：</a:t>
            </a:r>
            <a:endParaRPr lang="en-US" altLang="zh-CN" dirty="0"/>
          </a:p>
          <a:p>
            <a:pPr marL="914400" lvl="1" indent="-457200">
              <a:buFont typeface="+mj-lt"/>
              <a:buAutoNum type="arabicPeriod"/>
            </a:pPr>
            <a:r>
              <a:rPr lang="zh-CN" altLang="en-US" dirty="0"/>
              <a:t>两个数据中心</a:t>
            </a:r>
            <a:r>
              <a:rPr lang="en-US" altLang="zh-CN" dirty="0"/>
              <a:t>(D1/D2)</a:t>
            </a:r>
            <a:r>
              <a:rPr lang="zh-CN" altLang="en-US" dirty="0"/>
              <a:t>：两个节点在</a:t>
            </a:r>
            <a:r>
              <a:rPr lang="en-US" altLang="zh-CN" dirty="0"/>
              <a:t>D1</a:t>
            </a:r>
            <a:r>
              <a:rPr lang="zh-CN" altLang="en-US" dirty="0"/>
              <a:t>，一个在</a:t>
            </a:r>
            <a:r>
              <a:rPr lang="en-US" altLang="zh-CN" dirty="0"/>
              <a:t>D2</a:t>
            </a:r>
          </a:p>
          <a:p>
            <a:pPr lvl="2">
              <a:buFont typeface="Courier New" panose="02070309020205020404" pitchFamily="49" charset="0"/>
              <a:buChar char="o"/>
            </a:pPr>
            <a:r>
              <a:rPr lang="zh-CN" altLang="en-US" dirty="0"/>
              <a:t>如果</a:t>
            </a:r>
            <a:r>
              <a:rPr lang="en-US" altLang="zh-CN" dirty="0"/>
              <a:t>D1</a:t>
            </a:r>
            <a:r>
              <a:rPr lang="zh-CN" altLang="en-US" dirty="0"/>
              <a:t>下线了，</a:t>
            </a:r>
            <a:r>
              <a:rPr lang="en-US" altLang="zh-CN" dirty="0"/>
              <a:t>replica set</a:t>
            </a:r>
            <a:r>
              <a:rPr lang="zh-CN" altLang="en-US" dirty="0"/>
              <a:t>变成只读</a:t>
            </a:r>
            <a:endParaRPr lang="en-US" altLang="zh-CN" dirty="0"/>
          </a:p>
          <a:p>
            <a:pPr lvl="2">
              <a:buFont typeface="Courier New" panose="02070309020205020404" pitchFamily="49" charset="0"/>
              <a:buChar char="o"/>
            </a:pPr>
            <a:r>
              <a:rPr lang="zh-CN" altLang="en-US" dirty="0"/>
              <a:t>如果</a:t>
            </a:r>
            <a:r>
              <a:rPr lang="en-US" altLang="zh-CN" dirty="0"/>
              <a:t>D2</a:t>
            </a:r>
            <a:r>
              <a:rPr lang="zh-CN" altLang="en-US" dirty="0"/>
              <a:t>下线了，</a:t>
            </a:r>
            <a:r>
              <a:rPr lang="en-US" altLang="zh-CN" dirty="0"/>
              <a:t>replica set</a:t>
            </a:r>
            <a:r>
              <a:rPr lang="zh-CN" altLang="en-US" dirty="0"/>
              <a:t>保持可写，因为</a:t>
            </a:r>
            <a:r>
              <a:rPr lang="en-US" altLang="zh-CN" dirty="0"/>
              <a:t>D1</a:t>
            </a:r>
            <a:r>
              <a:rPr lang="zh-CN" altLang="en-US" dirty="0"/>
              <a:t>的两个成员维持了选举的多数</a:t>
            </a:r>
            <a:endParaRPr lang="en-US" altLang="zh-CN" dirty="0"/>
          </a:p>
          <a:p>
            <a:pPr lvl="2">
              <a:buFont typeface="Courier New" panose="02070309020205020404" pitchFamily="49" charset="0"/>
              <a:buChar char="o"/>
            </a:pPr>
            <a:endParaRPr lang="en-US" altLang="zh-CN" dirty="0"/>
          </a:p>
          <a:p>
            <a:pPr marL="914400" lvl="1" indent="-457200">
              <a:buFont typeface="+mj-lt"/>
              <a:buAutoNum type="arabicPeriod"/>
            </a:pPr>
            <a:r>
              <a:rPr lang="zh-CN" altLang="en-US" dirty="0"/>
              <a:t>三个数据中心：一个节点在</a:t>
            </a:r>
            <a:r>
              <a:rPr lang="en-US" altLang="zh-CN" dirty="0"/>
              <a:t>D1</a:t>
            </a:r>
            <a:r>
              <a:rPr lang="zh-CN" altLang="en-US" dirty="0"/>
              <a:t>，一个在</a:t>
            </a:r>
            <a:r>
              <a:rPr lang="en-US" altLang="zh-CN" dirty="0"/>
              <a:t>D2</a:t>
            </a:r>
            <a:r>
              <a:rPr lang="zh-CN" altLang="en-US" dirty="0"/>
              <a:t>，一个在</a:t>
            </a:r>
            <a:r>
              <a:rPr lang="en-US" altLang="zh-CN" dirty="0"/>
              <a:t>D3</a:t>
            </a:r>
          </a:p>
          <a:p>
            <a:pPr lvl="2">
              <a:buFont typeface="Courier New" panose="02070309020205020404" pitchFamily="49" charset="0"/>
              <a:buChar char="o"/>
            </a:pPr>
            <a:r>
              <a:rPr lang="zh-CN" altLang="en-US" dirty="0"/>
              <a:t>如果任何一个数据中心下线，</a:t>
            </a:r>
            <a:r>
              <a:rPr lang="en-US" altLang="zh-CN" dirty="0"/>
              <a:t>replica set</a:t>
            </a:r>
            <a:r>
              <a:rPr lang="zh-CN" altLang="en-US" dirty="0"/>
              <a:t>保持可写</a:t>
            </a:r>
            <a:endParaRPr lang="en-US" altLang="zh-CN" dirty="0"/>
          </a:p>
          <a:p>
            <a:pPr marL="0" indent="0">
              <a:buNone/>
            </a:pPr>
            <a:endParaRPr lang="en-US" altLang="zh-CN" dirty="0"/>
          </a:p>
        </p:txBody>
      </p:sp>
      <p:sp>
        <p:nvSpPr>
          <p:cNvPr id="4" name="Title 1">
            <a:extLst>
              <a:ext uri="{FF2B5EF4-FFF2-40B4-BE49-F238E27FC236}">
                <a16:creationId xmlns:a16="http://schemas.microsoft.com/office/drawing/2014/main" id="{52459E8D-8306-4F82-8A80-F23D2DB1DB5D}"/>
              </a:ext>
            </a:extLst>
          </p:cNvPr>
          <p:cNvSpPr>
            <a:spLocks noGrp="1"/>
          </p:cNvSpPr>
          <p:nvPr>
            <p:ph type="title"/>
          </p:nvPr>
        </p:nvSpPr>
        <p:spPr>
          <a:xfrm>
            <a:off x="838200" y="365125"/>
            <a:ext cx="10515600" cy="1325563"/>
          </a:xfrm>
        </p:spPr>
        <p:txBody>
          <a:bodyPr/>
          <a:lstStyle/>
          <a:p>
            <a:r>
              <a:rPr lang="zh-CN" altLang="en-US" b="1" dirty="0"/>
              <a:t>其他关于</a:t>
            </a:r>
            <a:r>
              <a:rPr lang="en-US" altLang="zh-CN" b="1" dirty="0"/>
              <a:t>replica set</a:t>
            </a:r>
            <a:r>
              <a:rPr lang="zh-CN" altLang="en-US" b="1" dirty="0"/>
              <a:t>的设置技巧</a:t>
            </a:r>
            <a:endParaRPr lang="en-US" altLang="zh-CN" b="1" dirty="0"/>
          </a:p>
        </p:txBody>
      </p:sp>
    </p:spTree>
    <p:extLst>
      <p:ext uri="{BB962C8B-B14F-4D97-AF65-F5344CB8AC3E}">
        <p14:creationId xmlns:p14="http://schemas.microsoft.com/office/powerpoint/2010/main" val="20738267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7A0DCF-D61A-4678-A4F1-678E550B5327}"/>
              </a:ext>
            </a:extLst>
          </p:cNvPr>
          <p:cNvSpPr>
            <a:spLocks noGrp="1"/>
          </p:cNvSpPr>
          <p:nvPr>
            <p:ph idx="1"/>
          </p:nvPr>
        </p:nvSpPr>
        <p:spPr>
          <a:xfrm>
            <a:off x="838200" y="365125"/>
            <a:ext cx="10515600" cy="5811838"/>
          </a:xfrm>
        </p:spPr>
        <p:txBody>
          <a:bodyPr/>
          <a:lstStyle/>
          <a:p>
            <a:r>
              <a:rPr lang="zh-CN" altLang="en-US" dirty="0"/>
              <a:t>五节点：</a:t>
            </a:r>
            <a:endParaRPr lang="en-US" altLang="zh-CN" dirty="0"/>
          </a:p>
          <a:p>
            <a:pPr marL="914400" lvl="1" indent="-457200">
              <a:buFont typeface="+mj-lt"/>
              <a:buAutoNum type="arabicPeriod"/>
            </a:pPr>
            <a:r>
              <a:rPr lang="zh-CN" altLang="en-US" dirty="0"/>
              <a:t>两个数据中心：三个节点在</a:t>
            </a:r>
            <a:r>
              <a:rPr lang="en-US" altLang="zh-CN" dirty="0"/>
              <a:t>D1</a:t>
            </a:r>
            <a:r>
              <a:rPr lang="zh-CN" altLang="en-US" dirty="0"/>
              <a:t>，两个在</a:t>
            </a:r>
            <a:r>
              <a:rPr lang="en-US" altLang="zh-CN" dirty="0"/>
              <a:t>D2</a:t>
            </a:r>
          </a:p>
          <a:p>
            <a:pPr lvl="2">
              <a:buFont typeface="Courier New" panose="02070309020205020404" pitchFamily="49" charset="0"/>
              <a:buChar char="o"/>
            </a:pPr>
            <a:r>
              <a:rPr lang="zh-CN" altLang="en-US" dirty="0"/>
              <a:t>如果</a:t>
            </a:r>
            <a:r>
              <a:rPr lang="en-US" altLang="zh-CN" dirty="0"/>
              <a:t>D1</a:t>
            </a:r>
            <a:r>
              <a:rPr lang="zh-CN" altLang="en-US" dirty="0"/>
              <a:t>下线了，</a:t>
            </a:r>
            <a:r>
              <a:rPr lang="en-US" altLang="zh-CN" dirty="0"/>
              <a:t>replica set</a:t>
            </a:r>
            <a:r>
              <a:rPr lang="zh-CN" altLang="en-US" dirty="0"/>
              <a:t>变成只读</a:t>
            </a:r>
            <a:endParaRPr lang="en-US" altLang="zh-CN" dirty="0"/>
          </a:p>
          <a:p>
            <a:pPr lvl="2">
              <a:buFont typeface="Courier New" panose="02070309020205020404" pitchFamily="49" charset="0"/>
              <a:buChar char="o"/>
            </a:pPr>
            <a:r>
              <a:rPr lang="zh-CN" altLang="en-US" dirty="0"/>
              <a:t>如果</a:t>
            </a:r>
            <a:r>
              <a:rPr lang="en-US" altLang="zh-CN" dirty="0"/>
              <a:t>D2</a:t>
            </a:r>
            <a:r>
              <a:rPr lang="zh-CN" altLang="en-US" dirty="0"/>
              <a:t>下线了，</a:t>
            </a:r>
            <a:r>
              <a:rPr lang="en-US" altLang="zh-CN" dirty="0"/>
              <a:t>replica set</a:t>
            </a:r>
            <a:r>
              <a:rPr lang="zh-CN" altLang="en-US" dirty="0"/>
              <a:t>保持可写，因为三个节点维持了选举里的多数</a:t>
            </a:r>
            <a:endParaRPr lang="en-US" altLang="zh-CN" dirty="0"/>
          </a:p>
          <a:p>
            <a:pPr marL="914400" lvl="1" indent="-457200">
              <a:buFont typeface="+mj-lt"/>
              <a:buAutoNum type="arabicPeriod"/>
            </a:pPr>
            <a:endParaRPr lang="en-US" dirty="0"/>
          </a:p>
          <a:p>
            <a:pPr marL="914400" lvl="1" indent="-457200">
              <a:buFont typeface="+mj-lt"/>
              <a:buAutoNum type="arabicPeriod"/>
            </a:pPr>
            <a:r>
              <a:rPr lang="zh-CN" altLang="en-US" dirty="0"/>
              <a:t>三个数据中心：两个节点在</a:t>
            </a:r>
            <a:r>
              <a:rPr lang="en-US" altLang="zh-CN" dirty="0"/>
              <a:t>D1</a:t>
            </a:r>
            <a:r>
              <a:rPr lang="zh-CN" altLang="en-US" dirty="0"/>
              <a:t>，两个在</a:t>
            </a:r>
            <a:r>
              <a:rPr lang="en-US" altLang="zh-CN" dirty="0"/>
              <a:t>D2</a:t>
            </a:r>
            <a:r>
              <a:rPr lang="zh-CN" altLang="en-US" dirty="0"/>
              <a:t>，一个在</a:t>
            </a:r>
            <a:r>
              <a:rPr lang="en-US" altLang="zh-CN" dirty="0"/>
              <a:t>D3</a:t>
            </a:r>
          </a:p>
          <a:p>
            <a:pPr lvl="2">
              <a:buFont typeface="Courier New" panose="02070309020205020404" pitchFamily="49" charset="0"/>
              <a:buChar char="o"/>
            </a:pPr>
            <a:r>
              <a:rPr lang="zh-CN" altLang="en-US" dirty="0"/>
              <a:t>如果任何一个数据中心下线了，</a:t>
            </a:r>
            <a:r>
              <a:rPr lang="en-US" altLang="zh-CN" dirty="0"/>
              <a:t>replica set</a:t>
            </a:r>
            <a:r>
              <a:rPr lang="zh-CN" altLang="en-US" dirty="0"/>
              <a:t>保持可写</a:t>
            </a:r>
            <a:endParaRPr lang="en-US" dirty="0"/>
          </a:p>
        </p:txBody>
      </p:sp>
      <p:pic>
        <p:nvPicPr>
          <p:cNvPr id="4" name="Picture 3">
            <a:extLst>
              <a:ext uri="{FF2B5EF4-FFF2-40B4-BE49-F238E27FC236}">
                <a16:creationId xmlns:a16="http://schemas.microsoft.com/office/drawing/2014/main" id="{731F5924-8E3B-4631-BCE0-BE0A4C6429E3}"/>
              </a:ext>
            </a:extLst>
          </p:cNvPr>
          <p:cNvPicPr>
            <a:picLocks noChangeAspect="1"/>
          </p:cNvPicPr>
          <p:nvPr/>
        </p:nvPicPr>
        <p:blipFill>
          <a:blip r:embed="rId2"/>
          <a:stretch>
            <a:fillRect/>
          </a:stretch>
        </p:blipFill>
        <p:spPr>
          <a:xfrm>
            <a:off x="2751259" y="3567845"/>
            <a:ext cx="6689481" cy="1961285"/>
          </a:xfrm>
          <a:prstGeom prst="rect">
            <a:avLst/>
          </a:prstGeom>
        </p:spPr>
      </p:pic>
    </p:spTree>
    <p:extLst>
      <p:ext uri="{BB962C8B-B14F-4D97-AF65-F5344CB8AC3E}">
        <p14:creationId xmlns:p14="http://schemas.microsoft.com/office/powerpoint/2010/main" val="30014342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2F29BD-B09C-40AF-B9E2-F7547E7D7676}"/>
              </a:ext>
            </a:extLst>
          </p:cNvPr>
          <p:cNvSpPr>
            <a:spLocks noGrp="1"/>
          </p:cNvSpPr>
          <p:nvPr>
            <p:ph idx="1"/>
          </p:nvPr>
        </p:nvSpPr>
        <p:spPr>
          <a:xfrm>
            <a:off x="838200" y="365125"/>
            <a:ext cx="10515600" cy="5811838"/>
          </a:xfrm>
        </p:spPr>
        <p:txBody>
          <a:bodyPr/>
          <a:lstStyle/>
          <a:p>
            <a:r>
              <a:rPr lang="zh-CN" altLang="en-US" dirty="0"/>
              <a:t>改变节点的可选举性：</a:t>
            </a:r>
            <a:endParaRPr lang="en-US" altLang="zh-CN" dirty="0"/>
          </a:p>
          <a:p>
            <a:pPr marL="0" indent="0">
              <a:buNone/>
            </a:pPr>
            <a:endParaRPr lang="en-US" altLang="zh-CN" dirty="0"/>
          </a:p>
          <a:p>
            <a:pPr>
              <a:buFontTx/>
              <a:buChar char="-"/>
            </a:pPr>
            <a:r>
              <a:rPr lang="zh-CN" altLang="en-US" dirty="0"/>
              <a:t>有些节点由于网络限制或资源有限，不应该在</a:t>
            </a:r>
            <a:r>
              <a:rPr lang="en-US" altLang="zh-CN" dirty="0"/>
              <a:t>failover(</a:t>
            </a:r>
            <a:r>
              <a:rPr lang="zh-CN" altLang="en-US" dirty="0"/>
              <a:t>故障转移</a:t>
            </a:r>
            <a:r>
              <a:rPr lang="en-US" altLang="zh-CN" dirty="0"/>
              <a:t>)</a:t>
            </a:r>
            <a:r>
              <a:rPr lang="zh-CN" altLang="en-US" dirty="0"/>
              <a:t>中成为</a:t>
            </a:r>
            <a:r>
              <a:rPr lang="en-US" altLang="zh-CN" dirty="0"/>
              <a:t>primary</a:t>
            </a:r>
          </a:p>
          <a:p>
            <a:pPr>
              <a:buFontTx/>
              <a:buChar char="-"/>
            </a:pPr>
            <a:endParaRPr lang="en-US" altLang="zh-CN" dirty="0"/>
          </a:p>
          <a:p>
            <a:pPr>
              <a:buFontTx/>
              <a:buChar char="-"/>
            </a:pPr>
            <a:r>
              <a:rPr lang="zh-CN" altLang="en-US" dirty="0"/>
              <a:t>有时候我们希望一个数据中心的节点先于其他数据中心的节点被选为</a:t>
            </a:r>
            <a:r>
              <a:rPr lang="en-US" altLang="zh-CN" dirty="0"/>
              <a:t>primary</a:t>
            </a:r>
            <a:endParaRPr lang="en-US" dirty="0"/>
          </a:p>
        </p:txBody>
      </p:sp>
      <p:pic>
        <p:nvPicPr>
          <p:cNvPr id="4" name="Picture 3">
            <a:extLst>
              <a:ext uri="{FF2B5EF4-FFF2-40B4-BE49-F238E27FC236}">
                <a16:creationId xmlns:a16="http://schemas.microsoft.com/office/drawing/2014/main" id="{0B3EAE97-9AB4-4359-AFA7-04AD549DF7F8}"/>
              </a:ext>
            </a:extLst>
          </p:cNvPr>
          <p:cNvPicPr>
            <a:picLocks noChangeAspect="1"/>
          </p:cNvPicPr>
          <p:nvPr/>
        </p:nvPicPr>
        <p:blipFill>
          <a:blip r:embed="rId2"/>
          <a:stretch>
            <a:fillRect/>
          </a:stretch>
        </p:blipFill>
        <p:spPr>
          <a:xfrm>
            <a:off x="2441880" y="3861784"/>
            <a:ext cx="7308239" cy="2145926"/>
          </a:xfrm>
          <a:prstGeom prst="rect">
            <a:avLst/>
          </a:prstGeom>
        </p:spPr>
      </p:pic>
    </p:spTree>
    <p:extLst>
      <p:ext uri="{BB962C8B-B14F-4D97-AF65-F5344CB8AC3E}">
        <p14:creationId xmlns:p14="http://schemas.microsoft.com/office/powerpoint/2010/main" val="40661965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CE28C5-C5A6-493F-B204-A809F18BA090}"/>
              </a:ext>
            </a:extLst>
          </p:cNvPr>
          <p:cNvSpPr>
            <a:spLocks noGrp="1"/>
          </p:cNvSpPr>
          <p:nvPr>
            <p:ph idx="1"/>
          </p:nvPr>
        </p:nvSpPr>
        <p:spPr>
          <a:xfrm>
            <a:off x="838200" y="365125"/>
            <a:ext cx="10515600" cy="5811838"/>
          </a:xfrm>
        </p:spPr>
        <p:txBody>
          <a:bodyPr/>
          <a:lstStyle/>
          <a:p>
            <a:r>
              <a:rPr lang="zh-CN" altLang="en-US" dirty="0"/>
              <a:t>关于</a:t>
            </a:r>
            <a:r>
              <a:rPr lang="en-US" altLang="zh-CN" dirty="0"/>
              <a:t>replication</a:t>
            </a:r>
            <a:r>
              <a:rPr lang="zh-CN" altLang="en-US" dirty="0"/>
              <a:t>的</a:t>
            </a:r>
            <a:r>
              <a:rPr lang="en-US" altLang="zh-CN" dirty="0"/>
              <a:t>MongoDB</a:t>
            </a:r>
            <a:r>
              <a:rPr lang="zh-CN" altLang="en-US" dirty="0"/>
              <a:t>文档：</a:t>
            </a:r>
            <a:r>
              <a:rPr lang="en-US" dirty="0">
                <a:hlinkClick r:id="rId2"/>
              </a:rPr>
              <a:t>https://docs.mongodb.com/manual/replication/</a:t>
            </a:r>
            <a:endParaRPr lang="en-US" dirty="0"/>
          </a:p>
        </p:txBody>
      </p:sp>
    </p:spTree>
    <p:extLst>
      <p:ext uri="{BB962C8B-B14F-4D97-AF65-F5344CB8AC3E}">
        <p14:creationId xmlns:p14="http://schemas.microsoft.com/office/powerpoint/2010/main" val="34333620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D2BCA-1EBA-4815-9BA8-FC35425172ED}"/>
              </a:ext>
            </a:extLst>
          </p:cNvPr>
          <p:cNvSpPr>
            <a:spLocks noGrp="1"/>
          </p:cNvSpPr>
          <p:nvPr>
            <p:ph type="ctrTitle"/>
          </p:nvPr>
        </p:nvSpPr>
        <p:spPr/>
        <p:txBody>
          <a:bodyPr/>
          <a:lstStyle/>
          <a:p>
            <a:r>
              <a:rPr lang="en-US" b="1" dirty="0" err="1"/>
              <a:t>Sharding</a:t>
            </a:r>
            <a:endParaRPr lang="en-US" b="1" dirty="0"/>
          </a:p>
        </p:txBody>
      </p:sp>
      <p:sp>
        <p:nvSpPr>
          <p:cNvPr id="3" name="Subtitle 2">
            <a:extLst>
              <a:ext uri="{FF2B5EF4-FFF2-40B4-BE49-F238E27FC236}">
                <a16:creationId xmlns:a16="http://schemas.microsoft.com/office/drawing/2014/main" id="{857FA0F7-E70E-48A3-AA27-9FCBF83532FC}"/>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758084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9FC3D-A6F4-4DA2-B0E6-420D980BE370}"/>
              </a:ext>
            </a:extLst>
          </p:cNvPr>
          <p:cNvSpPr>
            <a:spLocks noGrp="1"/>
          </p:cNvSpPr>
          <p:nvPr>
            <p:ph type="title"/>
          </p:nvPr>
        </p:nvSpPr>
        <p:spPr/>
        <p:txBody>
          <a:bodyPr/>
          <a:lstStyle/>
          <a:p>
            <a:r>
              <a:rPr lang="zh-CN" altLang="en-US" b="1" dirty="0"/>
              <a:t>什么是</a:t>
            </a:r>
            <a:r>
              <a:rPr lang="en-US" altLang="zh-CN" b="1" dirty="0" err="1"/>
              <a:t>sharding</a:t>
            </a:r>
            <a:r>
              <a:rPr lang="zh-CN" altLang="en-US" b="1" dirty="0"/>
              <a:t>？</a:t>
            </a:r>
            <a:endParaRPr lang="en-US" altLang="zh-CN" b="1" dirty="0"/>
          </a:p>
        </p:txBody>
      </p:sp>
      <p:sp>
        <p:nvSpPr>
          <p:cNvPr id="3" name="Content Placeholder 2">
            <a:extLst>
              <a:ext uri="{FF2B5EF4-FFF2-40B4-BE49-F238E27FC236}">
                <a16:creationId xmlns:a16="http://schemas.microsoft.com/office/drawing/2014/main" id="{3B091390-D0FC-4CF7-A10B-4F2BCAD8E49B}"/>
              </a:ext>
            </a:extLst>
          </p:cNvPr>
          <p:cNvSpPr>
            <a:spLocks noGrp="1"/>
          </p:cNvSpPr>
          <p:nvPr>
            <p:ph idx="1"/>
          </p:nvPr>
        </p:nvSpPr>
        <p:spPr/>
        <p:txBody>
          <a:bodyPr>
            <a:normAutofit/>
          </a:bodyPr>
          <a:lstStyle/>
          <a:p>
            <a:r>
              <a:rPr lang="en-US" dirty="0" err="1"/>
              <a:t>Sharding</a:t>
            </a:r>
            <a:r>
              <a:rPr lang="en-US" dirty="0"/>
              <a:t> (</a:t>
            </a:r>
            <a:r>
              <a:rPr lang="zh-CN" altLang="en-US" dirty="0"/>
              <a:t>分片</a:t>
            </a:r>
            <a:r>
              <a:rPr lang="en-US" dirty="0"/>
              <a:t>) </a:t>
            </a:r>
            <a:r>
              <a:rPr lang="zh-CN" altLang="en-US" dirty="0"/>
              <a:t>是一种把数据分配在多台服务器上的方法。</a:t>
            </a:r>
            <a:r>
              <a:rPr lang="en-US" altLang="zh-CN" dirty="0"/>
              <a:t>MongoDB</a:t>
            </a:r>
            <a:r>
              <a:rPr lang="zh-CN" altLang="en-US" dirty="0"/>
              <a:t>使用</a:t>
            </a:r>
            <a:r>
              <a:rPr lang="en-US" altLang="zh-CN" dirty="0" err="1"/>
              <a:t>sharding</a:t>
            </a:r>
            <a:r>
              <a:rPr lang="zh-CN" altLang="en-US" dirty="0"/>
              <a:t>来支持需要很大的数据集和高吞吐量的部署</a:t>
            </a:r>
            <a:endParaRPr lang="en-US" altLang="zh-CN" dirty="0"/>
          </a:p>
          <a:p>
            <a:pPr>
              <a:buFontTx/>
              <a:buChar char="-"/>
            </a:pPr>
            <a:endParaRPr lang="en-US" altLang="zh-CN" dirty="0"/>
          </a:p>
          <a:p>
            <a:r>
              <a:rPr lang="zh-CN" altLang="en-US" dirty="0"/>
              <a:t>应对系统增长有两种方法</a:t>
            </a:r>
            <a:endParaRPr lang="en-US" altLang="zh-CN" dirty="0"/>
          </a:p>
          <a:p>
            <a:pPr marL="914400" lvl="1" indent="-457200">
              <a:buAutoNum type="arabicPeriod"/>
            </a:pPr>
            <a:r>
              <a:rPr lang="en-US" altLang="zh-CN" dirty="0"/>
              <a:t>Vertical</a:t>
            </a:r>
            <a:r>
              <a:rPr lang="zh-CN" altLang="en-US" dirty="0"/>
              <a:t> </a:t>
            </a:r>
            <a:r>
              <a:rPr lang="en-US" altLang="zh-CN" dirty="0"/>
              <a:t>scaling(</a:t>
            </a:r>
            <a:r>
              <a:rPr lang="zh-CN" altLang="en-US" dirty="0"/>
              <a:t>纵向扩大</a:t>
            </a:r>
            <a:r>
              <a:rPr lang="en-US" altLang="zh-CN" dirty="0"/>
              <a:t>)</a:t>
            </a:r>
            <a:r>
              <a:rPr lang="zh-CN" altLang="en-US" dirty="0"/>
              <a:t>：使用更强大的</a:t>
            </a:r>
            <a:r>
              <a:rPr lang="en-US" altLang="zh-CN" dirty="0"/>
              <a:t>CPU</a:t>
            </a:r>
            <a:r>
              <a:rPr lang="zh-CN" altLang="en-US" dirty="0"/>
              <a:t>，加大</a:t>
            </a:r>
            <a:r>
              <a:rPr lang="en-US" altLang="zh-CN" dirty="0"/>
              <a:t>RAM</a:t>
            </a:r>
            <a:r>
              <a:rPr lang="zh-CN" altLang="en-US" dirty="0"/>
              <a:t>，增加存储空间等</a:t>
            </a:r>
            <a:endParaRPr lang="en-US" altLang="zh-CN" dirty="0"/>
          </a:p>
          <a:p>
            <a:pPr marL="914400" lvl="1" indent="-457200">
              <a:buAutoNum type="arabicPeriod"/>
            </a:pPr>
            <a:r>
              <a:rPr lang="en-US" dirty="0"/>
              <a:t>Horizontal scaling(</a:t>
            </a:r>
            <a:r>
              <a:rPr lang="zh-CN" altLang="en-US" dirty="0"/>
              <a:t>横向扩大</a:t>
            </a:r>
            <a:r>
              <a:rPr lang="en-US" dirty="0"/>
              <a:t>)</a:t>
            </a:r>
            <a:r>
              <a:rPr lang="zh-CN" altLang="en-US" dirty="0"/>
              <a:t>：使用相似配置的多台服务器来分担系统负担，</a:t>
            </a:r>
            <a:r>
              <a:rPr lang="en-US" altLang="zh-CN" dirty="0" err="1"/>
              <a:t>sharding</a:t>
            </a:r>
            <a:r>
              <a:rPr lang="zh-CN" altLang="en-US" dirty="0"/>
              <a:t>属于横向扩大</a:t>
            </a:r>
            <a:endParaRPr lang="en-US" dirty="0"/>
          </a:p>
        </p:txBody>
      </p:sp>
    </p:spTree>
    <p:extLst>
      <p:ext uri="{BB962C8B-B14F-4D97-AF65-F5344CB8AC3E}">
        <p14:creationId xmlns:p14="http://schemas.microsoft.com/office/powerpoint/2010/main" val="24057312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985849-1054-46D7-A009-360536F7F16D}"/>
              </a:ext>
            </a:extLst>
          </p:cNvPr>
          <p:cNvSpPr>
            <a:spLocks noGrp="1"/>
          </p:cNvSpPr>
          <p:nvPr>
            <p:ph idx="1"/>
          </p:nvPr>
        </p:nvSpPr>
        <p:spPr>
          <a:xfrm>
            <a:off x="838200" y="1705707"/>
            <a:ext cx="10515600" cy="4471255"/>
          </a:xfrm>
        </p:spPr>
        <p:txBody>
          <a:bodyPr>
            <a:normAutofit fontScale="92500" lnSpcReduction="20000"/>
          </a:bodyPr>
          <a:lstStyle/>
          <a:p>
            <a:pPr marL="0" indent="0">
              <a:buNone/>
            </a:pPr>
            <a:r>
              <a:rPr lang="zh-CN" altLang="en-US" dirty="0"/>
              <a:t>一个</a:t>
            </a:r>
            <a:r>
              <a:rPr lang="en-US" altLang="zh-CN" dirty="0" err="1"/>
              <a:t>sharded</a:t>
            </a:r>
            <a:r>
              <a:rPr lang="en-US" altLang="zh-CN" dirty="0"/>
              <a:t> cluster</a:t>
            </a:r>
            <a:r>
              <a:rPr lang="zh-CN" altLang="en-US" dirty="0"/>
              <a:t>包含了以下部分：</a:t>
            </a:r>
            <a:endParaRPr lang="en-US" altLang="zh-CN" dirty="0"/>
          </a:p>
          <a:p>
            <a:pPr marL="0" indent="0">
              <a:buNone/>
            </a:pPr>
            <a:endParaRPr lang="en-US" altLang="zh-CN" dirty="0"/>
          </a:p>
          <a:p>
            <a:pPr>
              <a:buFont typeface="Wingdings" panose="05000000000000000000" pitchFamily="2" charset="2"/>
              <a:buChar char="§"/>
            </a:pPr>
            <a:r>
              <a:rPr lang="en-US" altLang="zh-CN" dirty="0"/>
              <a:t>shard: </a:t>
            </a:r>
            <a:r>
              <a:rPr lang="zh-CN" altLang="en-US" dirty="0"/>
              <a:t>每个</a:t>
            </a:r>
            <a:r>
              <a:rPr lang="en-US" altLang="zh-CN" dirty="0"/>
              <a:t>shard</a:t>
            </a:r>
            <a:r>
              <a:rPr lang="zh-CN" altLang="en-US" dirty="0"/>
              <a:t>包含了被分片的数据的一部分，每个</a:t>
            </a:r>
            <a:r>
              <a:rPr lang="en-US" altLang="zh-CN" dirty="0"/>
              <a:t>shard</a:t>
            </a:r>
            <a:r>
              <a:rPr lang="zh-CN" altLang="en-US" dirty="0"/>
              <a:t>可以（应该）是一个</a:t>
            </a:r>
            <a:r>
              <a:rPr lang="en-US" altLang="zh-CN" dirty="0"/>
              <a:t>replica set</a:t>
            </a:r>
          </a:p>
          <a:p>
            <a:pPr>
              <a:buFontTx/>
              <a:buChar char="-"/>
            </a:pPr>
            <a:endParaRPr lang="en-US" dirty="0"/>
          </a:p>
          <a:p>
            <a:pPr>
              <a:buFont typeface="Wingdings" panose="05000000000000000000" pitchFamily="2" charset="2"/>
              <a:buChar char="§"/>
            </a:pPr>
            <a:r>
              <a:rPr lang="en-US" dirty="0"/>
              <a:t>mongos: </a:t>
            </a:r>
            <a:r>
              <a:rPr lang="en-US" altLang="zh-CN" dirty="0">
                <a:latin typeface="Courier New" panose="02070309020205020404" pitchFamily="49" charset="0"/>
                <a:cs typeface="Courier New" panose="02070309020205020404" pitchFamily="49" charset="0"/>
              </a:rPr>
              <a:t>mongos</a:t>
            </a:r>
            <a:r>
              <a:rPr lang="en-US" altLang="zh-CN" dirty="0"/>
              <a:t> </a:t>
            </a:r>
            <a:r>
              <a:rPr lang="zh-CN" altLang="en-US" dirty="0"/>
              <a:t>行使</a:t>
            </a:r>
            <a:r>
              <a:rPr lang="en-US" altLang="zh-CN" dirty="0"/>
              <a:t>query router</a:t>
            </a:r>
            <a:r>
              <a:rPr lang="zh-CN" altLang="en-US" dirty="0"/>
              <a:t>的功能，是客户端应用和</a:t>
            </a:r>
            <a:r>
              <a:rPr lang="en-US" altLang="zh-CN" dirty="0" err="1"/>
              <a:t>sharded</a:t>
            </a:r>
            <a:r>
              <a:rPr lang="en-US" altLang="zh-CN" dirty="0"/>
              <a:t> cluster</a:t>
            </a:r>
            <a:r>
              <a:rPr lang="zh-CN" altLang="en-US" dirty="0"/>
              <a:t>之间沟通的平台。常见的模型是在每个应用服务器上放一个</a:t>
            </a:r>
            <a:r>
              <a:rPr lang="en-US" altLang="zh-CN" dirty="0">
                <a:latin typeface="Courier New" panose="02070309020205020404" pitchFamily="49" charset="0"/>
                <a:cs typeface="Courier New" panose="02070309020205020404" pitchFamily="49" charset="0"/>
              </a:rPr>
              <a:t>mongos</a:t>
            </a:r>
          </a:p>
          <a:p>
            <a:pPr>
              <a:buFontTx/>
              <a:buChar char="-"/>
            </a:pPr>
            <a:endParaRPr lang="en-US" dirty="0"/>
          </a:p>
          <a:p>
            <a:pPr>
              <a:buFont typeface="Wingdings" panose="05000000000000000000" pitchFamily="2" charset="2"/>
              <a:buChar char="§"/>
            </a:pPr>
            <a:r>
              <a:rPr lang="en-US" dirty="0"/>
              <a:t>config servers: </a:t>
            </a:r>
            <a:r>
              <a:rPr lang="en-US" altLang="zh-CN" dirty="0"/>
              <a:t>Config servers (</a:t>
            </a:r>
            <a:r>
              <a:rPr lang="zh-CN" altLang="en-US" dirty="0"/>
              <a:t>配置服务器</a:t>
            </a:r>
            <a:r>
              <a:rPr lang="en-US" altLang="zh-CN" dirty="0"/>
              <a:t>) </a:t>
            </a:r>
            <a:r>
              <a:rPr lang="zh-CN" altLang="en-US" dirty="0"/>
              <a:t>为</a:t>
            </a:r>
            <a:r>
              <a:rPr lang="en-US" altLang="zh-CN" dirty="0" err="1"/>
              <a:t>sharded</a:t>
            </a:r>
            <a:r>
              <a:rPr lang="en-US" altLang="zh-CN" dirty="0"/>
              <a:t> cluster</a:t>
            </a:r>
            <a:r>
              <a:rPr lang="zh-CN" altLang="en-US" dirty="0"/>
              <a:t>存储</a:t>
            </a:r>
            <a:r>
              <a:rPr lang="en-US" altLang="zh-CN" dirty="0"/>
              <a:t>metadata</a:t>
            </a:r>
            <a:r>
              <a:rPr lang="zh-CN" altLang="en-US" dirty="0"/>
              <a:t>和配置信息。在</a:t>
            </a:r>
            <a:r>
              <a:rPr lang="en-US" altLang="zh-CN" dirty="0"/>
              <a:t>MongoDB 3.4</a:t>
            </a:r>
            <a:r>
              <a:rPr lang="zh-CN" altLang="en-US" dirty="0"/>
              <a:t>之后，</a:t>
            </a:r>
            <a:r>
              <a:rPr lang="en-US" altLang="zh-CN" dirty="0"/>
              <a:t>config servers</a:t>
            </a:r>
            <a:r>
              <a:rPr lang="zh-CN" altLang="en-US" dirty="0"/>
              <a:t>必须是一个</a:t>
            </a:r>
            <a:r>
              <a:rPr lang="en-US" altLang="zh-CN" dirty="0"/>
              <a:t>replica set (CSRS)</a:t>
            </a:r>
            <a:endParaRPr lang="en-US" dirty="0"/>
          </a:p>
        </p:txBody>
      </p:sp>
      <p:sp>
        <p:nvSpPr>
          <p:cNvPr id="4" name="Title 1">
            <a:extLst>
              <a:ext uri="{FF2B5EF4-FFF2-40B4-BE49-F238E27FC236}">
                <a16:creationId xmlns:a16="http://schemas.microsoft.com/office/drawing/2014/main" id="{DF5D00C8-9A5B-4769-9E21-EAD555EEF373}"/>
              </a:ext>
            </a:extLst>
          </p:cNvPr>
          <p:cNvSpPr>
            <a:spLocks noGrp="1"/>
          </p:cNvSpPr>
          <p:nvPr>
            <p:ph type="title"/>
          </p:nvPr>
        </p:nvSpPr>
        <p:spPr>
          <a:xfrm>
            <a:off x="838200" y="365125"/>
            <a:ext cx="10515600" cy="1325563"/>
          </a:xfrm>
        </p:spPr>
        <p:txBody>
          <a:bodyPr/>
          <a:lstStyle/>
          <a:p>
            <a:r>
              <a:rPr lang="en-US" b="1" dirty="0" err="1"/>
              <a:t>Sharded</a:t>
            </a:r>
            <a:r>
              <a:rPr lang="en-US" b="1" dirty="0"/>
              <a:t> cluster (</a:t>
            </a:r>
            <a:r>
              <a:rPr lang="zh-CN" altLang="en-US" b="1" dirty="0"/>
              <a:t>分片群</a:t>
            </a:r>
            <a:r>
              <a:rPr lang="en-US" b="1" dirty="0"/>
              <a:t>)</a:t>
            </a:r>
          </a:p>
        </p:txBody>
      </p:sp>
    </p:spTree>
    <p:extLst>
      <p:ext uri="{BB962C8B-B14F-4D97-AF65-F5344CB8AC3E}">
        <p14:creationId xmlns:p14="http://schemas.microsoft.com/office/powerpoint/2010/main" val="40894067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A81222F-681F-4A2F-93F2-FB669CCDAB50}"/>
              </a:ext>
            </a:extLst>
          </p:cNvPr>
          <p:cNvPicPr>
            <a:picLocks noGrp="1" noChangeAspect="1"/>
          </p:cNvPicPr>
          <p:nvPr>
            <p:ph idx="1"/>
          </p:nvPr>
        </p:nvPicPr>
        <p:blipFill>
          <a:blip r:embed="rId2"/>
          <a:stretch>
            <a:fillRect/>
          </a:stretch>
        </p:blipFill>
        <p:spPr>
          <a:xfrm>
            <a:off x="2599577" y="795947"/>
            <a:ext cx="6992845" cy="4927845"/>
          </a:xfrm>
          <a:prstGeom prst="rect">
            <a:avLst/>
          </a:prstGeom>
        </p:spPr>
      </p:pic>
      <p:sp>
        <p:nvSpPr>
          <p:cNvPr id="2" name="TextBox 1">
            <a:extLst>
              <a:ext uri="{FF2B5EF4-FFF2-40B4-BE49-F238E27FC236}">
                <a16:creationId xmlns:a16="http://schemas.microsoft.com/office/drawing/2014/main" id="{4341614A-D056-40BD-8185-C3319D9FBBA5}"/>
              </a:ext>
            </a:extLst>
          </p:cNvPr>
          <p:cNvSpPr txBox="1"/>
          <p:nvPr/>
        </p:nvSpPr>
        <p:spPr>
          <a:xfrm>
            <a:off x="3363035" y="5923129"/>
            <a:ext cx="5465928" cy="369332"/>
          </a:xfrm>
          <a:prstGeom prst="rect">
            <a:avLst/>
          </a:prstGeom>
          <a:noFill/>
        </p:spPr>
        <p:txBody>
          <a:bodyPr wrap="square" rtlCol="0">
            <a:spAutoFit/>
          </a:bodyPr>
          <a:lstStyle/>
          <a:p>
            <a:pPr algn="ctr"/>
            <a:r>
              <a:rPr lang="zh-CN" altLang="en-US" dirty="0"/>
              <a:t>一个分片群的示例</a:t>
            </a:r>
            <a:endParaRPr lang="en-US" dirty="0"/>
          </a:p>
        </p:txBody>
      </p:sp>
    </p:spTree>
    <p:extLst>
      <p:ext uri="{BB962C8B-B14F-4D97-AF65-F5344CB8AC3E}">
        <p14:creationId xmlns:p14="http://schemas.microsoft.com/office/powerpoint/2010/main" val="1077361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CA862-6BD9-4E78-8A2E-1BD9F4904D1E}"/>
              </a:ext>
            </a:extLst>
          </p:cNvPr>
          <p:cNvSpPr>
            <a:spLocks noGrp="1"/>
          </p:cNvSpPr>
          <p:nvPr>
            <p:ph type="title"/>
          </p:nvPr>
        </p:nvSpPr>
        <p:spPr/>
        <p:txBody>
          <a:bodyPr/>
          <a:lstStyle/>
          <a:p>
            <a:r>
              <a:rPr lang="zh-CN" altLang="en-US" b="1" dirty="0"/>
              <a:t>什么是</a:t>
            </a:r>
            <a:r>
              <a:rPr lang="en-US" altLang="zh-CN" dirty="0" err="1">
                <a:latin typeface="Courier New" panose="02070309020205020404" pitchFamily="49" charset="0"/>
                <a:cs typeface="Courier New" panose="02070309020205020404" pitchFamily="49" charset="0"/>
              </a:rPr>
              <a:t>mongod</a:t>
            </a:r>
            <a:r>
              <a:rPr lang="zh-CN" altLang="en-US" b="1" dirty="0"/>
              <a:t>？</a:t>
            </a:r>
            <a:endParaRPr lang="en-US" b="1" dirty="0"/>
          </a:p>
        </p:txBody>
      </p:sp>
      <p:sp>
        <p:nvSpPr>
          <p:cNvPr id="3" name="Content Placeholder 2">
            <a:extLst>
              <a:ext uri="{FF2B5EF4-FFF2-40B4-BE49-F238E27FC236}">
                <a16:creationId xmlns:a16="http://schemas.microsoft.com/office/drawing/2014/main" id="{F86CE1FF-D17D-4336-A378-AE77FEAC1369}"/>
              </a:ext>
            </a:extLst>
          </p:cNvPr>
          <p:cNvSpPr>
            <a:spLocks noGrp="1"/>
          </p:cNvSpPr>
          <p:nvPr>
            <p:ph idx="1"/>
          </p:nvPr>
        </p:nvSpPr>
        <p:spPr/>
        <p:txBody>
          <a:bodyPr/>
          <a:lstStyle/>
          <a:p>
            <a:r>
              <a:rPr lang="en-US" dirty="0" err="1">
                <a:latin typeface="Courier New" panose="02070309020205020404" pitchFamily="49" charset="0"/>
                <a:cs typeface="Courier New" panose="02070309020205020404" pitchFamily="49" charset="0"/>
              </a:rPr>
              <a:t>mongod</a:t>
            </a:r>
            <a:r>
              <a:rPr lang="zh-CN" altLang="en-US" dirty="0"/>
              <a:t>是</a:t>
            </a:r>
            <a:r>
              <a:rPr lang="en-US" altLang="zh-CN" dirty="0"/>
              <a:t>MongoDB</a:t>
            </a:r>
            <a:r>
              <a:rPr lang="zh-CN" altLang="en-US" dirty="0"/>
              <a:t>系统的主要守护进程</a:t>
            </a:r>
            <a:r>
              <a:rPr lang="en-US" altLang="zh-CN" dirty="0"/>
              <a:t>(daemon process)</a:t>
            </a:r>
            <a:r>
              <a:rPr lang="zh-CN" altLang="en-US" dirty="0"/>
              <a:t>。</a:t>
            </a:r>
            <a:r>
              <a:rPr lang="en-US" altLang="zh-CN" dirty="0" err="1">
                <a:latin typeface="Courier New" panose="02070309020205020404" pitchFamily="49" charset="0"/>
                <a:cs typeface="Courier New" panose="02070309020205020404" pitchFamily="49" charset="0"/>
              </a:rPr>
              <a:t>mongod</a:t>
            </a:r>
            <a:r>
              <a:rPr lang="zh-CN" altLang="en-US" dirty="0"/>
              <a:t>处理数据请求，管理数据访问，并且进行后台管理操作。</a:t>
            </a:r>
            <a:endParaRPr lang="en-US" altLang="zh-CN" dirty="0"/>
          </a:p>
          <a:p>
            <a:endParaRPr lang="en-US" dirty="0"/>
          </a:p>
          <a:p>
            <a:r>
              <a:rPr lang="zh-CN" altLang="en-US" dirty="0"/>
              <a:t>之前讲过的</a:t>
            </a:r>
            <a:r>
              <a:rPr lang="en-US" altLang="zh-CN" dirty="0">
                <a:latin typeface="Courier New" panose="02070309020205020404" pitchFamily="49" charset="0"/>
                <a:cs typeface="Courier New" panose="02070309020205020404" pitchFamily="49" charset="0"/>
              </a:rPr>
              <a:t>mongo</a:t>
            </a:r>
            <a:r>
              <a:rPr lang="en-US" altLang="zh-CN" dirty="0"/>
              <a:t> shell</a:t>
            </a:r>
            <a:r>
              <a:rPr lang="zh-CN" altLang="en-US" dirty="0"/>
              <a:t>和</a:t>
            </a:r>
            <a:r>
              <a:rPr lang="en-US" altLang="zh-CN" dirty="0"/>
              <a:t>MongoDB Compass</a:t>
            </a:r>
            <a:r>
              <a:rPr lang="zh-CN" altLang="en-US" dirty="0"/>
              <a:t>都需要连接至已经启动的</a:t>
            </a:r>
            <a:r>
              <a:rPr lang="en-US" altLang="zh-CN" dirty="0" err="1">
                <a:latin typeface="Courier New" panose="02070309020205020404" pitchFamily="49" charset="0"/>
                <a:cs typeface="Courier New" panose="02070309020205020404" pitchFamily="49" charset="0"/>
              </a:rPr>
              <a:t>mongod</a:t>
            </a:r>
            <a:r>
              <a:rPr lang="zh-CN" altLang="en-US" dirty="0"/>
              <a:t>或者</a:t>
            </a:r>
            <a:r>
              <a:rPr lang="en-US" altLang="zh-CN" dirty="0">
                <a:latin typeface="Courier New" panose="02070309020205020404" pitchFamily="49" charset="0"/>
                <a:cs typeface="Courier New" panose="02070309020205020404" pitchFamily="49" charset="0"/>
              </a:rPr>
              <a:t>mongos</a:t>
            </a:r>
          </a:p>
          <a:p>
            <a:endParaRPr lang="en-US" dirty="0"/>
          </a:p>
          <a:p>
            <a:r>
              <a:rPr lang="en-US" altLang="zh-CN" dirty="0" err="1">
                <a:latin typeface="Courier New" panose="02070309020205020404" pitchFamily="49" charset="0"/>
                <a:cs typeface="Courier New" panose="02070309020205020404" pitchFamily="49" charset="0"/>
              </a:rPr>
              <a:t>mongod</a:t>
            </a:r>
            <a:r>
              <a:rPr lang="zh-CN" altLang="en-US" dirty="0"/>
              <a:t>在安装</a:t>
            </a:r>
            <a:r>
              <a:rPr lang="en-US" altLang="zh-CN" dirty="0"/>
              <a:t>MongoDB Enterprise</a:t>
            </a:r>
            <a:r>
              <a:rPr lang="zh-CN" altLang="en-US" dirty="0"/>
              <a:t>时会自动安装，可在</a:t>
            </a:r>
            <a:r>
              <a:rPr lang="en-US" altLang="zh-CN" dirty="0"/>
              <a:t>terminal</a:t>
            </a:r>
            <a:r>
              <a:rPr lang="zh-CN" altLang="en-US" dirty="0"/>
              <a:t>中使用</a:t>
            </a:r>
            <a:endParaRPr lang="en-US" dirty="0"/>
          </a:p>
        </p:txBody>
      </p:sp>
    </p:spTree>
    <p:extLst>
      <p:ext uri="{BB962C8B-B14F-4D97-AF65-F5344CB8AC3E}">
        <p14:creationId xmlns:p14="http://schemas.microsoft.com/office/powerpoint/2010/main" val="41297003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E92A26-4523-44BF-AF7D-6EB55E06F629}"/>
              </a:ext>
            </a:extLst>
          </p:cNvPr>
          <p:cNvSpPr>
            <a:spLocks noGrp="1"/>
          </p:cNvSpPr>
          <p:nvPr>
            <p:ph idx="1"/>
          </p:nvPr>
        </p:nvSpPr>
        <p:spPr>
          <a:xfrm>
            <a:off x="838200" y="1853335"/>
            <a:ext cx="10515600" cy="4323627"/>
          </a:xfrm>
        </p:spPr>
        <p:txBody>
          <a:bodyPr/>
          <a:lstStyle/>
          <a:p>
            <a:r>
              <a:rPr lang="en-US" dirty="0"/>
              <a:t>MongoDB</a:t>
            </a:r>
            <a:r>
              <a:rPr lang="zh-CN" altLang="en-US" dirty="0"/>
              <a:t>在</a:t>
            </a:r>
            <a:r>
              <a:rPr lang="en-US" altLang="zh-CN" dirty="0"/>
              <a:t>collection</a:t>
            </a:r>
            <a:r>
              <a:rPr lang="zh-CN" altLang="en-US" dirty="0"/>
              <a:t>的层面给数据进行分片，但</a:t>
            </a:r>
            <a:r>
              <a:rPr lang="en-US" altLang="zh-CN" dirty="0"/>
              <a:t>MongoDB</a:t>
            </a:r>
            <a:r>
              <a:rPr lang="zh-CN" altLang="en-US" dirty="0"/>
              <a:t>不会对一个</a:t>
            </a:r>
            <a:r>
              <a:rPr lang="en-US" altLang="zh-CN" dirty="0"/>
              <a:t>collection</a:t>
            </a:r>
            <a:r>
              <a:rPr lang="zh-CN" altLang="en-US" dirty="0"/>
              <a:t>自动分片，需要手动设置。不分片的</a:t>
            </a:r>
            <a:r>
              <a:rPr lang="en-US" altLang="zh-CN" dirty="0"/>
              <a:t>collection</a:t>
            </a:r>
            <a:r>
              <a:rPr lang="zh-CN" altLang="en-US" dirty="0"/>
              <a:t>都存在</a:t>
            </a:r>
            <a:r>
              <a:rPr lang="en-US" altLang="zh-CN" dirty="0"/>
              <a:t>primary shard</a:t>
            </a:r>
            <a:r>
              <a:rPr lang="zh-CN" altLang="en-US" dirty="0"/>
              <a:t>里</a:t>
            </a:r>
            <a:endParaRPr lang="en-US" dirty="0"/>
          </a:p>
          <a:p>
            <a:endParaRPr lang="en-US" dirty="0"/>
          </a:p>
        </p:txBody>
      </p:sp>
      <p:pic>
        <p:nvPicPr>
          <p:cNvPr id="4" name="Picture 3">
            <a:extLst>
              <a:ext uri="{FF2B5EF4-FFF2-40B4-BE49-F238E27FC236}">
                <a16:creationId xmlns:a16="http://schemas.microsoft.com/office/drawing/2014/main" id="{457C74B1-35B9-4A16-9DC0-BBAAD2E774D6}"/>
              </a:ext>
            </a:extLst>
          </p:cNvPr>
          <p:cNvPicPr>
            <a:picLocks noChangeAspect="1"/>
          </p:cNvPicPr>
          <p:nvPr/>
        </p:nvPicPr>
        <p:blipFill>
          <a:blip r:embed="rId2"/>
          <a:stretch>
            <a:fillRect/>
          </a:stretch>
        </p:blipFill>
        <p:spPr>
          <a:xfrm>
            <a:off x="4719256" y="3185823"/>
            <a:ext cx="2753487" cy="2991139"/>
          </a:xfrm>
          <a:prstGeom prst="rect">
            <a:avLst/>
          </a:prstGeom>
        </p:spPr>
      </p:pic>
      <p:sp>
        <p:nvSpPr>
          <p:cNvPr id="5" name="Title 1">
            <a:extLst>
              <a:ext uri="{FF2B5EF4-FFF2-40B4-BE49-F238E27FC236}">
                <a16:creationId xmlns:a16="http://schemas.microsoft.com/office/drawing/2014/main" id="{B0C9FCC5-302C-422F-9943-FB64048FFDC4}"/>
              </a:ext>
            </a:extLst>
          </p:cNvPr>
          <p:cNvSpPr>
            <a:spLocks noGrp="1"/>
          </p:cNvSpPr>
          <p:nvPr>
            <p:ph type="title"/>
          </p:nvPr>
        </p:nvSpPr>
        <p:spPr>
          <a:xfrm>
            <a:off x="838200" y="365125"/>
            <a:ext cx="10515600" cy="1325563"/>
          </a:xfrm>
        </p:spPr>
        <p:txBody>
          <a:bodyPr/>
          <a:lstStyle/>
          <a:p>
            <a:r>
              <a:rPr lang="zh-CN" altLang="en-US" b="1" dirty="0"/>
              <a:t>分片的和未被分片的</a:t>
            </a:r>
            <a:r>
              <a:rPr lang="en-US" altLang="zh-CN" b="1" dirty="0"/>
              <a:t>collections</a:t>
            </a:r>
            <a:endParaRPr lang="en-US" b="1" dirty="0"/>
          </a:p>
        </p:txBody>
      </p:sp>
    </p:spTree>
    <p:extLst>
      <p:ext uri="{BB962C8B-B14F-4D97-AF65-F5344CB8AC3E}">
        <p14:creationId xmlns:p14="http://schemas.microsoft.com/office/powerpoint/2010/main" val="41669126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6CD2B2-8EA2-415C-BEFD-ACD1D9388EC8}"/>
              </a:ext>
            </a:extLst>
          </p:cNvPr>
          <p:cNvSpPr>
            <a:spLocks noGrp="1"/>
          </p:cNvSpPr>
          <p:nvPr>
            <p:ph idx="1"/>
          </p:nvPr>
        </p:nvSpPr>
        <p:spPr>
          <a:xfrm>
            <a:off x="838200" y="1820007"/>
            <a:ext cx="10515600" cy="4356955"/>
          </a:xfrm>
        </p:spPr>
        <p:txBody>
          <a:bodyPr/>
          <a:lstStyle/>
          <a:p>
            <a:r>
              <a:rPr lang="zh-CN" altLang="en-US" dirty="0"/>
              <a:t>你必须连接到</a:t>
            </a:r>
            <a:r>
              <a:rPr lang="en-US" altLang="zh-CN" dirty="0">
                <a:latin typeface="Courier New" panose="02070309020205020404" pitchFamily="49" charset="0"/>
                <a:cs typeface="Courier New" panose="02070309020205020404" pitchFamily="49" charset="0"/>
              </a:rPr>
              <a:t>mongos</a:t>
            </a:r>
            <a:r>
              <a:rPr lang="zh-CN" altLang="en-US" dirty="0"/>
              <a:t>来与任何</a:t>
            </a:r>
            <a:r>
              <a:rPr lang="en-US" altLang="zh-CN" dirty="0" err="1"/>
              <a:t>sharded</a:t>
            </a:r>
            <a:r>
              <a:rPr lang="en-US" altLang="zh-CN" dirty="0"/>
              <a:t> cluster</a:t>
            </a:r>
            <a:r>
              <a:rPr lang="zh-CN" altLang="en-US" dirty="0"/>
              <a:t>中的</a:t>
            </a:r>
            <a:r>
              <a:rPr lang="en-US" altLang="zh-CN" dirty="0"/>
              <a:t>collection</a:t>
            </a:r>
            <a:r>
              <a:rPr lang="zh-CN" altLang="en-US" dirty="0"/>
              <a:t>进行互动。这包括了所有被分片的和没有被分片的</a:t>
            </a:r>
            <a:r>
              <a:rPr lang="en-US" altLang="zh-CN" dirty="0"/>
              <a:t>collection</a:t>
            </a:r>
            <a:r>
              <a:rPr lang="zh-CN" altLang="en-US" dirty="0"/>
              <a:t>。客户端</a:t>
            </a:r>
            <a:r>
              <a:rPr lang="zh-CN" altLang="en-US" b="1" dirty="0"/>
              <a:t>永远不要</a:t>
            </a:r>
            <a:r>
              <a:rPr lang="zh-CN" altLang="en-US" dirty="0"/>
              <a:t>连接至单独的一个</a:t>
            </a:r>
            <a:r>
              <a:rPr lang="en-US" altLang="zh-CN" dirty="0"/>
              <a:t>shard</a:t>
            </a:r>
            <a:r>
              <a:rPr lang="zh-CN" altLang="en-US" dirty="0"/>
              <a:t>来进行读取和写入</a:t>
            </a:r>
            <a:endParaRPr lang="en-US" dirty="0"/>
          </a:p>
        </p:txBody>
      </p:sp>
      <p:pic>
        <p:nvPicPr>
          <p:cNvPr id="4" name="Picture 3">
            <a:extLst>
              <a:ext uri="{FF2B5EF4-FFF2-40B4-BE49-F238E27FC236}">
                <a16:creationId xmlns:a16="http://schemas.microsoft.com/office/drawing/2014/main" id="{53A08131-53CD-40DA-A412-7AC1FB886BC2}"/>
              </a:ext>
            </a:extLst>
          </p:cNvPr>
          <p:cNvPicPr>
            <a:picLocks noChangeAspect="1"/>
          </p:cNvPicPr>
          <p:nvPr/>
        </p:nvPicPr>
        <p:blipFill>
          <a:blip r:embed="rId2"/>
          <a:stretch>
            <a:fillRect/>
          </a:stretch>
        </p:blipFill>
        <p:spPr>
          <a:xfrm>
            <a:off x="3227601" y="3093019"/>
            <a:ext cx="5736797" cy="3083943"/>
          </a:xfrm>
          <a:prstGeom prst="rect">
            <a:avLst/>
          </a:prstGeom>
        </p:spPr>
      </p:pic>
      <p:sp>
        <p:nvSpPr>
          <p:cNvPr id="5" name="Title 1">
            <a:extLst>
              <a:ext uri="{FF2B5EF4-FFF2-40B4-BE49-F238E27FC236}">
                <a16:creationId xmlns:a16="http://schemas.microsoft.com/office/drawing/2014/main" id="{769E29AF-26B5-4B99-A4DD-8B382D23CD39}"/>
              </a:ext>
            </a:extLst>
          </p:cNvPr>
          <p:cNvSpPr>
            <a:spLocks noGrp="1"/>
          </p:cNvSpPr>
          <p:nvPr>
            <p:ph type="title"/>
          </p:nvPr>
        </p:nvSpPr>
        <p:spPr>
          <a:xfrm>
            <a:off x="838200" y="365125"/>
            <a:ext cx="10515600" cy="1325563"/>
          </a:xfrm>
        </p:spPr>
        <p:txBody>
          <a:bodyPr/>
          <a:lstStyle/>
          <a:p>
            <a:r>
              <a:rPr lang="zh-CN" altLang="en-US" b="1" dirty="0"/>
              <a:t>连接到分片群</a:t>
            </a:r>
            <a:endParaRPr lang="en-US" b="1" dirty="0"/>
          </a:p>
        </p:txBody>
      </p:sp>
    </p:spTree>
    <p:extLst>
      <p:ext uri="{BB962C8B-B14F-4D97-AF65-F5344CB8AC3E}">
        <p14:creationId xmlns:p14="http://schemas.microsoft.com/office/powerpoint/2010/main" val="502155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6CD2B2-8EA2-415C-BEFD-ACD1D9388EC8}"/>
              </a:ext>
            </a:extLst>
          </p:cNvPr>
          <p:cNvSpPr>
            <a:spLocks noGrp="1"/>
          </p:cNvSpPr>
          <p:nvPr>
            <p:ph idx="1"/>
          </p:nvPr>
        </p:nvSpPr>
        <p:spPr>
          <a:xfrm>
            <a:off x="838200" y="1820007"/>
            <a:ext cx="10515600" cy="4356955"/>
          </a:xfrm>
        </p:spPr>
        <p:txBody>
          <a:bodyPr>
            <a:normAutofit fontScale="70000" lnSpcReduction="20000"/>
          </a:bodyPr>
          <a:lstStyle/>
          <a:p>
            <a:pPr>
              <a:lnSpc>
                <a:spcPct val="120000"/>
              </a:lnSpc>
            </a:pPr>
            <a:r>
              <a:rPr lang="en-US" altLang="zh-CN" dirty="0"/>
              <a:t>MongoDB</a:t>
            </a:r>
            <a:r>
              <a:rPr lang="zh-CN" altLang="en-US" dirty="0"/>
              <a:t>把可以分片的数据分成</a:t>
            </a:r>
            <a:r>
              <a:rPr lang="en-US" altLang="zh-CN" dirty="0"/>
              <a:t>chunks</a:t>
            </a:r>
            <a:r>
              <a:rPr lang="zh-CN" altLang="en-US" dirty="0"/>
              <a:t>。每一个</a:t>
            </a:r>
            <a:r>
              <a:rPr lang="en-US" altLang="zh-CN" dirty="0"/>
              <a:t>chunk</a:t>
            </a:r>
            <a:r>
              <a:rPr lang="zh-CN" altLang="en-US" dirty="0"/>
              <a:t>有一个根据</a:t>
            </a:r>
            <a:r>
              <a:rPr lang="en-US" altLang="zh-CN" dirty="0"/>
              <a:t>shard key(</a:t>
            </a:r>
            <a:r>
              <a:rPr lang="zh-CN" altLang="en-US" dirty="0"/>
              <a:t>分片键</a:t>
            </a:r>
            <a:r>
              <a:rPr lang="en-US" altLang="zh-CN" dirty="0"/>
              <a:t>)</a:t>
            </a:r>
            <a:r>
              <a:rPr lang="zh-CN" altLang="en-US" dirty="0"/>
              <a:t>得出的（包含的）下限和（不包含的）上限</a:t>
            </a:r>
            <a:endParaRPr lang="en-US" altLang="zh-CN" dirty="0"/>
          </a:p>
          <a:p>
            <a:pPr>
              <a:lnSpc>
                <a:spcPct val="120000"/>
              </a:lnSpc>
            </a:pPr>
            <a:endParaRPr lang="en-US" dirty="0"/>
          </a:p>
          <a:p>
            <a:pPr>
              <a:lnSpc>
                <a:spcPct val="120000"/>
              </a:lnSpc>
            </a:pPr>
            <a:r>
              <a:rPr lang="zh-CN" altLang="en-US" dirty="0"/>
              <a:t>为了使所有分片得到相对均衡的</a:t>
            </a:r>
            <a:r>
              <a:rPr lang="en-US" altLang="zh-CN" dirty="0"/>
              <a:t>chunks</a:t>
            </a:r>
            <a:r>
              <a:rPr lang="zh-CN" altLang="en-US" dirty="0"/>
              <a:t>分布，一个在后台运行的平衡器会在分片之间迁移</a:t>
            </a:r>
            <a:r>
              <a:rPr lang="en-US" altLang="zh-CN" dirty="0"/>
              <a:t>chunks</a:t>
            </a:r>
          </a:p>
          <a:p>
            <a:pPr>
              <a:lnSpc>
                <a:spcPct val="120000"/>
              </a:lnSpc>
            </a:pPr>
            <a:endParaRPr lang="en-US" dirty="0"/>
          </a:p>
          <a:p>
            <a:pPr>
              <a:lnSpc>
                <a:spcPct val="120000"/>
              </a:lnSpc>
            </a:pPr>
            <a:r>
              <a:rPr lang="en-US" altLang="zh-CN" dirty="0"/>
              <a:t>Chunk</a:t>
            </a:r>
            <a:r>
              <a:rPr lang="zh-CN" altLang="en-US" dirty="0"/>
              <a:t>的迁移会造成一些</a:t>
            </a:r>
            <a:r>
              <a:rPr lang="en-US" altLang="zh-CN" dirty="0"/>
              <a:t>bandwidth(</a:t>
            </a:r>
            <a:r>
              <a:rPr lang="zh-CN" altLang="en-US" dirty="0"/>
              <a:t>带宽</a:t>
            </a:r>
            <a:r>
              <a:rPr lang="en-US" altLang="zh-CN" dirty="0"/>
              <a:t>)</a:t>
            </a:r>
            <a:r>
              <a:rPr lang="zh-CN" altLang="en-US" dirty="0"/>
              <a:t>和</a:t>
            </a:r>
            <a:r>
              <a:rPr lang="en-US" altLang="zh-CN" dirty="0"/>
              <a:t>workload(</a:t>
            </a:r>
            <a:r>
              <a:rPr lang="zh-CN" altLang="en-US" dirty="0"/>
              <a:t>工作量</a:t>
            </a:r>
            <a:r>
              <a:rPr lang="en-US" altLang="zh-CN" dirty="0"/>
              <a:t>)</a:t>
            </a:r>
            <a:r>
              <a:rPr lang="zh-CN" altLang="en-US" dirty="0"/>
              <a:t>上的损失，都有可能影响数据库表现。平衡器会通过以下方式来最小化迁移的影响：</a:t>
            </a:r>
            <a:endParaRPr lang="en-US" altLang="zh-CN" dirty="0"/>
          </a:p>
          <a:p>
            <a:pPr lvl="1">
              <a:lnSpc>
                <a:spcPct val="120000"/>
              </a:lnSpc>
              <a:buFont typeface="Courier New" panose="02070309020205020404" pitchFamily="49" charset="0"/>
              <a:buChar char="o"/>
            </a:pPr>
            <a:r>
              <a:rPr lang="zh-CN" altLang="en-US" dirty="0"/>
              <a:t>一个分片一次只能迁移一个</a:t>
            </a:r>
            <a:r>
              <a:rPr lang="en-US" altLang="zh-CN" dirty="0"/>
              <a:t>chunk</a:t>
            </a:r>
            <a:r>
              <a:rPr lang="zh-CN" altLang="en-US" dirty="0"/>
              <a:t>；一个有</a:t>
            </a:r>
            <a:r>
              <a:rPr lang="en-US" altLang="zh-CN" dirty="0"/>
              <a:t>n</a:t>
            </a:r>
            <a:r>
              <a:rPr lang="zh-CN" altLang="en-US" dirty="0"/>
              <a:t>个分片的分片群，最多只能同时进行</a:t>
            </a:r>
            <a:r>
              <a:rPr lang="en-US" altLang="zh-CN" dirty="0"/>
              <a:t>n/2 (</a:t>
            </a:r>
            <a:r>
              <a:rPr lang="zh-CN" altLang="en-US" dirty="0"/>
              <a:t>下舍入</a:t>
            </a:r>
            <a:r>
              <a:rPr lang="en-US" altLang="zh-CN" dirty="0"/>
              <a:t>)</a:t>
            </a:r>
            <a:r>
              <a:rPr lang="zh-CN" altLang="en-US" dirty="0"/>
              <a:t>个迁移</a:t>
            </a:r>
            <a:endParaRPr lang="en-US" altLang="zh-CN" dirty="0"/>
          </a:p>
          <a:p>
            <a:pPr lvl="1">
              <a:lnSpc>
                <a:spcPct val="120000"/>
              </a:lnSpc>
              <a:buFont typeface="Courier New" panose="02070309020205020404" pitchFamily="49" charset="0"/>
              <a:buChar char="o"/>
            </a:pPr>
            <a:r>
              <a:rPr lang="zh-CN" altLang="en-US" dirty="0"/>
              <a:t>只在 </a:t>
            </a:r>
            <a:r>
              <a:rPr lang="en-US" altLang="zh-CN" dirty="0"/>
              <a:t>{</a:t>
            </a:r>
            <a:r>
              <a:rPr lang="zh-CN" altLang="en-US" dirty="0"/>
              <a:t>拥有最多</a:t>
            </a:r>
            <a:r>
              <a:rPr lang="en-US" altLang="zh-CN" dirty="0"/>
              <a:t>chunks</a:t>
            </a:r>
            <a:r>
              <a:rPr lang="zh-CN" altLang="en-US" dirty="0"/>
              <a:t>的分片</a:t>
            </a:r>
            <a:r>
              <a:rPr lang="en-US" altLang="zh-CN" dirty="0"/>
              <a:t>} </a:t>
            </a:r>
            <a:r>
              <a:rPr lang="zh-CN" altLang="en-US" dirty="0"/>
              <a:t>和 </a:t>
            </a:r>
            <a:r>
              <a:rPr lang="en-US" altLang="zh-CN" dirty="0"/>
              <a:t>{</a:t>
            </a:r>
            <a:r>
              <a:rPr lang="zh-CN" altLang="en-US" dirty="0"/>
              <a:t>拥有最少</a:t>
            </a:r>
            <a:r>
              <a:rPr lang="en-US" altLang="zh-CN" dirty="0"/>
              <a:t>chunks</a:t>
            </a:r>
            <a:r>
              <a:rPr lang="zh-CN" altLang="en-US" dirty="0"/>
              <a:t>的分片</a:t>
            </a:r>
            <a:r>
              <a:rPr lang="en-US" altLang="zh-CN" dirty="0"/>
              <a:t>} </a:t>
            </a:r>
            <a:r>
              <a:rPr lang="zh-CN" altLang="en-US" dirty="0"/>
              <a:t>之间的 </a:t>
            </a:r>
            <a:r>
              <a:rPr lang="en-US" altLang="zh-CN" dirty="0"/>
              <a:t>{chunks</a:t>
            </a:r>
            <a:r>
              <a:rPr lang="zh-CN" altLang="en-US" dirty="0"/>
              <a:t>数量差</a:t>
            </a:r>
            <a:r>
              <a:rPr lang="en-US" altLang="zh-CN" dirty="0"/>
              <a:t>} </a:t>
            </a:r>
            <a:r>
              <a:rPr lang="zh-CN" altLang="en-US" dirty="0"/>
              <a:t>达到</a:t>
            </a:r>
            <a:r>
              <a:rPr lang="en-US" altLang="zh-CN" dirty="0"/>
              <a:t>migration threshold(</a:t>
            </a:r>
            <a:r>
              <a:rPr lang="zh-CN" altLang="en-US" dirty="0"/>
              <a:t>迁移临界点</a:t>
            </a:r>
            <a:r>
              <a:rPr lang="en-US" altLang="zh-CN" dirty="0"/>
              <a:t>)</a:t>
            </a:r>
            <a:r>
              <a:rPr lang="zh-CN" altLang="en-US" dirty="0"/>
              <a:t>时，开启一轮迁移</a:t>
            </a:r>
            <a:endParaRPr lang="en-US" altLang="zh-CN" dirty="0"/>
          </a:p>
          <a:p>
            <a:pPr lvl="1">
              <a:lnSpc>
                <a:spcPct val="120000"/>
              </a:lnSpc>
              <a:buFont typeface="Wingdings" panose="05000000000000000000" pitchFamily="2" charset="2"/>
              <a:buChar char="q"/>
            </a:pPr>
            <a:r>
              <a:rPr lang="zh-CN" altLang="en-US" dirty="0"/>
              <a:t>你也可以</a:t>
            </a:r>
            <a:r>
              <a:rPr lang="zh-CN" altLang="en-US" dirty="0">
                <a:hlinkClick r:id="rId2"/>
              </a:rPr>
              <a:t>安排特定的窗口期</a:t>
            </a:r>
            <a:r>
              <a:rPr lang="zh-CN" altLang="en-US" dirty="0"/>
              <a:t>，来防止迁移对生产量造成影响</a:t>
            </a:r>
            <a:endParaRPr lang="en-US" dirty="0"/>
          </a:p>
          <a:p>
            <a:endParaRPr lang="en-US" dirty="0"/>
          </a:p>
        </p:txBody>
      </p:sp>
      <p:sp>
        <p:nvSpPr>
          <p:cNvPr id="5" name="Title 1">
            <a:extLst>
              <a:ext uri="{FF2B5EF4-FFF2-40B4-BE49-F238E27FC236}">
                <a16:creationId xmlns:a16="http://schemas.microsoft.com/office/drawing/2014/main" id="{769E29AF-26B5-4B99-A4DD-8B382D23CD39}"/>
              </a:ext>
            </a:extLst>
          </p:cNvPr>
          <p:cNvSpPr>
            <a:spLocks noGrp="1"/>
          </p:cNvSpPr>
          <p:nvPr>
            <p:ph type="title"/>
          </p:nvPr>
        </p:nvSpPr>
        <p:spPr>
          <a:xfrm>
            <a:off x="838200" y="365125"/>
            <a:ext cx="10515600" cy="1325563"/>
          </a:xfrm>
        </p:spPr>
        <p:txBody>
          <a:bodyPr/>
          <a:lstStyle/>
          <a:p>
            <a:r>
              <a:rPr lang="en-US" b="1" dirty="0"/>
              <a:t>Chunks(</a:t>
            </a:r>
            <a:r>
              <a:rPr lang="zh-CN" altLang="en-US" b="1" dirty="0"/>
              <a:t>块</a:t>
            </a:r>
            <a:r>
              <a:rPr lang="en-US" b="1" dirty="0"/>
              <a:t>) </a:t>
            </a:r>
            <a:r>
              <a:rPr lang="en-US" altLang="zh-CN" b="1" dirty="0"/>
              <a:t>and </a:t>
            </a:r>
            <a:r>
              <a:rPr lang="en-US" b="1" dirty="0"/>
              <a:t>Balancer(</a:t>
            </a:r>
            <a:r>
              <a:rPr lang="zh-CN" altLang="en-US" b="1" dirty="0"/>
              <a:t>平衡器</a:t>
            </a:r>
            <a:r>
              <a:rPr lang="en-US" b="1" dirty="0"/>
              <a:t>)</a:t>
            </a:r>
          </a:p>
        </p:txBody>
      </p:sp>
    </p:spTree>
    <p:extLst>
      <p:ext uri="{BB962C8B-B14F-4D97-AF65-F5344CB8AC3E}">
        <p14:creationId xmlns:p14="http://schemas.microsoft.com/office/powerpoint/2010/main" val="39284548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5C3CA-BF03-44BC-8486-0ED6BB1DF2C3}"/>
              </a:ext>
            </a:extLst>
          </p:cNvPr>
          <p:cNvSpPr>
            <a:spLocks noGrp="1"/>
          </p:cNvSpPr>
          <p:nvPr>
            <p:ph type="title"/>
          </p:nvPr>
        </p:nvSpPr>
        <p:spPr/>
        <p:txBody>
          <a:bodyPr/>
          <a:lstStyle/>
          <a:p>
            <a:r>
              <a:rPr lang="zh-CN" altLang="en-US" b="1" dirty="0"/>
              <a:t>分片的好处</a:t>
            </a:r>
            <a:endParaRPr lang="en-US" b="1" dirty="0"/>
          </a:p>
        </p:txBody>
      </p:sp>
      <p:sp>
        <p:nvSpPr>
          <p:cNvPr id="3" name="Content Placeholder 2">
            <a:extLst>
              <a:ext uri="{FF2B5EF4-FFF2-40B4-BE49-F238E27FC236}">
                <a16:creationId xmlns:a16="http://schemas.microsoft.com/office/drawing/2014/main" id="{9B9B7589-759B-46DC-A135-CB5F1BFFFB0A}"/>
              </a:ext>
            </a:extLst>
          </p:cNvPr>
          <p:cNvSpPr>
            <a:spLocks noGrp="1"/>
          </p:cNvSpPr>
          <p:nvPr>
            <p:ph idx="1"/>
          </p:nvPr>
        </p:nvSpPr>
        <p:spPr/>
        <p:txBody>
          <a:bodyPr/>
          <a:lstStyle/>
          <a:p>
            <a:r>
              <a:rPr lang="zh-CN" altLang="en-US" dirty="0"/>
              <a:t>读取</a:t>
            </a:r>
            <a:r>
              <a:rPr lang="en-US" altLang="zh-CN" dirty="0"/>
              <a:t>/</a:t>
            </a:r>
            <a:r>
              <a:rPr lang="zh-CN" altLang="en-US" dirty="0"/>
              <a:t>写入</a:t>
            </a:r>
            <a:endParaRPr lang="en-US" altLang="zh-CN" dirty="0"/>
          </a:p>
          <a:p>
            <a:pPr marL="0" indent="0">
              <a:buNone/>
            </a:pPr>
            <a:r>
              <a:rPr lang="en-US" altLang="zh-CN" dirty="0"/>
              <a:t>MongoDB</a:t>
            </a:r>
            <a:r>
              <a:rPr lang="zh-CN" altLang="en-US" dirty="0"/>
              <a:t>把读和写的工作负担分配给多个分片，读和写工作量都是可以随着分片的增加而横向增长的</a:t>
            </a:r>
            <a:endParaRPr lang="en-US" altLang="zh-CN" dirty="0"/>
          </a:p>
          <a:p>
            <a:pPr marL="0" indent="0">
              <a:buNone/>
            </a:pPr>
            <a:endParaRPr lang="en-US" dirty="0"/>
          </a:p>
          <a:p>
            <a:r>
              <a:rPr lang="zh-CN" altLang="en-US" dirty="0"/>
              <a:t>存储容量</a:t>
            </a:r>
            <a:endParaRPr lang="en-US" altLang="zh-CN" dirty="0"/>
          </a:p>
          <a:p>
            <a:endParaRPr lang="en-US" dirty="0"/>
          </a:p>
          <a:p>
            <a:r>
              <a:rPr lang="zh-CN" altLang="en-US" dirty="0"/>
              <a:t>高可用性</a:t>
            </a:r>
            <a:endParaRPr lang="en-US" altLang="zh-CN" dirty="0"/>
          </a:p>
          <a:p>
            <a:pPr marL="0" indent="0">
              <a:buNone/>
            </a:pPr>
            <a:r>
              <a:rPr lang="zh-CN" altLang="en-US" dirty="0"/>
              <a:t>如果一个或多个分片不可用，在可用分片上的读取和写入还是能够成功</a:t>
            </a:r>
            <a:endParaRPr lang="en-US" dirty="0"/>
          </a:p>
        </p:txBody>
      </p:sp>
    </p:spTree>
    <p:extLst>
      <p:ext uri="{BB962C8B-B14F-4D97-AF65-F5344CB8AC3E}">
        <p14:creationId xmlns:p14="http://schemas.microsoft.com/office/powerpoint/2010/main" val="33431700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D8A37-74C1-4C8A-9F0E-A21BAEB2449A}"/>
              </a:ext>
            </a:extLst>
          </p:cNvPr>
          <p:cNvSpPr>
            <a:spLocks noGrp="1"/>
          </p:cNvSpPr>
          <p:nvPr>
            <p:ph type="title"/>
          </p:nvPr>
        </p:nvSpPr>
        <p:spPr/>
        <p:txBody>
          <a:bodyPr/>
          <a:lstStyle/>
          <a:p>
            <a:r>
              <a:rPr lang="zh-CN" altLang="en-US" b="1" dirty="0"/>
              <a:t>分片前的考量</a:t>
            </a:r>
            <a:endParaRPr lang="en-US" b="1" dirty="0"/>
          </a:p>
        </p:txBody>
      </p:sp>
      <p:sp>
        <p:nvSpPr>
          <p:cNvPr id="3" name="Content Placeholder 2">
            <a:extLst>
              <a:ext uri="{FF2B5EF4-FFF2-40B4-BE49-F238E27FC236}">
                <a16:creationId xmlns:a16="http://schemas.microsoft.com/office/drawing/2014/main" id="{D635B58E-1A18-4CAE-90E7-EBE06D3770EE}"/>
              </a:ext>
            </a:extLst>
          </p:cNvPr>
          <p:cNvSpPr>
            <a:spLocks noGrp="1"/>
          </p:cNvSpPr>
          <p:nvPr>
            <p:ph idx="1"/>
          </p:nvPr>
        </p:nvSpPr>
        <p:spPr/>
        <p:txBody>
          <a:bodyPr/>
          <a:lstStyle/>
          <a:p>
            <a:pPr marL="0" indent="0">
              <a:buNone/>
            </a:pPr>
            <a:r>
              <a:rPr lang="zh-CN" altLang="en-US" dirty="0"/>
              <a:t>由于分片群的基础设施要求和复杂程度，分片需要谨慎的计划、实施和维护：</a:t>
            </a:r>
            <a:endParaRPr lang="en-US" altLang="zh-CN" dirty="0"/>
          </a:p>
          <a:p>
            <a:pPr lvl="1"/>
            <a:endParaRPr lang="en-US" altLang="zh-CN" dirty="0"/>
          </a:p>
          <a:p>
            <a:pPr lvl="1"/>
            <a:r>
              <a:rPr lang="zh-CN" altLang="en-US" dirty="0"/>
              <a:t>谨慎地选择</a:t>
            </a:r>
            <a:r>
              <a:rPr lang="en-US" altLang="zh-CN" dirty="0"/>
              <a:t>shard key(</a:t>
            </a:r>
            <a:r>
              <a:rPr lang="zh-CN" altLang="en-US" dirty="0"/>
              <a:t>分片键</a:t>
            </a:r>
            <a:r>
              <a:rPr lang="en-US" altLang="zh-CN" dirty="0"/>
              <a:t>)</a:t>
            </a:r>
            <a:r>
              <a:rPr lang="zh-CN" altLang="en-US" dirty="0"/>
              <a:t>是保证分片群运行表现和效率的必要条件</a:t>
            </a:r>
            <a:endParaRPr lang="en-US" altLang="zh-CN" dirty="0"/>
          </a:p>
          <a:p>
            <a:pPr lvl="1"/>
            <a:endParaRPr lang="en-US" altLang="zh-CN" dirty="0"/>
          </a:p>
          <a:p>
            <a:pPr lvl="1"/>
            <a:r>
              <a:rPr lang="zh-CN" altLang="en-US" dirty="0"/>
              <a:t>分片群有一些</a:t>
            </a:r>
            <a:r>
              <a:rPr lang="zh-CN" altLang="en-US" dirty="0">
                <a:hlinkClick r:id="rId2"/>
              </a:rPr>
              <a:t>操作上限制</a:t>
            </a:r>
            <a:endParaRPr lang="en-US" altLang="zh-CN" dirty="0"/>
          </a:p>
          <a:p>
            <a:pPr lvl="1"/>
            <a:endParaRPr lang="en-US" altLang="zh-CN" dirty="0"/>
          </a:p>
          <a:p>
            <a:pPr lvl="1"/>
            <a:r>
              <a:rPr lang="zh-CN" altLang="en-US" dirty="0"/>
              <a:t>如果</a:t>
            </a:r>
            <a:r>
              <a:rPr lang="en-US" altLang="zh-CN" dirty="0"/>
              <a:t>query</a:t>
            </a:r>
            <a:r>
              <a:rPr lang="zh-CN" altLang="en-US" dirty="0"/>
              <a:t>不包括分片键或者复合分片键的前缀，</a:t>
            </a:r>
            <a:r>
              <a:rPr lang="en-US" altLang="zh-CN" dirty="0"/>
              <a:t>mongos</a:t>
            </a:r>
            <a:r>
              <a:rPr lang="zh-CN" altLang="en-US" dirty="0"/>
              <a:t>会对所有分片进行查询，这种</a:t>
            </a:r>
            <a:r>
              <a:rPr lang="en-US" altLang="zh-CN" dirty="0"/>
              <a:t>scatter/gather(</a:t>
            </a:r>
            <a:r>
              <a:rPr lang="zh-CN" altLang="en-US" dirty="0"/>
              <a:t>分散</a:t>
            </a:r>
            <a:r>
              <a:rPr lang="en-US" altLang="zh-CN" dirty="0"/>
              <a:t>/</a:t>
            </a:r>
            <a:r>
              <a:rPr lang="zh-CN" altLang="en-US" dirty="0"/>
              <a:t>聚集</a:t>
            </a:r>
            <a:r>
              <a:rPr lang="en-US" altLang="zh-CN" dirty="0"/>
              <a:t>)</a:t>
            </a:r>
            <a:r>
              <a:rPr lang="zh-CN" altLang="en-US" dirty="0"/>
              <a:t>型的</a:t>
            </a:r>
            <a:r>
              <a:rPr lang="en-US" altLang="zh-CN" dirty="0"/>
              <a:t>query</a:t>
            </a:r>
            <a:r>
              <a:rPr lang="zh-CN" altLang="en-US" dirty="0"/>
              <a:t>可能会需要很长时间</a:t>
            </a:r>
            <a:endParaRPr lang="en-US" dirty="0"/>
          </a:p>
        </p:txBody>
      </p:sp>
    </p:spTree>
    <p:extLst>
      <p:ext uri="{BB962C8B-B14F-4D97-AF65-F5344CB8AC3E}">
        <p14:creationId xmlns:p14="http://schemas.microsoft.com/office/powerpoint/2010/main" val="18812644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E73D6F-2233-4455-B810-F33E0C6CE0C9}"/>
              </a:ext>
            </a:extLst>
          </p:cNvPr>
          <p:cNvSpPr>
            <a:spLocks noGrp="1"/>
          </p:cNvSpPr>
          <p:nvPr>
            <p:ph idx="1"/>
          </p:nvPr>
        </p:nvSpPr>
        <p:spPr>
          <a:xfrm>
            <a:off x="838200" y="1635368"/>
            <a:ext cx="10515600" cy="4712677"/>
          </a:xfrm>
        </p:spPr>
        <p:txBody>
          <a:bodyPr>
            <a:normAutofit fontScale="62500" lnSpcReduction="20000"/>
          </a:bodyPr>
          <a:lstStyle/>
          <a:p>
            <a:pPr>
              <a:lnSpc>
                <a:spcPct val="120000"/>
              </a:lnSpc>
              <a:buFont typeface="Wingdings" panose="05000000000000000000" pitchFamily="2" charset="2"/>
              <a:buChar char="§"/>
            </a:pPr>
            <a:r>
              <a:rPr lang="en-US" altLang="zh-CN" dirty="0"/>
              <a:t>MongoDB</a:t>
            </a:r>
            <a:r>
              <a:rPr lang="zh-CN" altLang="en-US" dirty="0"/>
              <a:t>使用分片键来把一个</a:t>
            </a:r>
            <a:r>
              <a:rPr lang="en-US" altLang="zh-CN" dirty="0"/>
              <a:t>collection</a:t>
            </a:r>
            <a:r>
              <a:rPr lang="zh-CN" altLang="en-US" dirty="0"/>
              <a:t>里的</a:t>
            </a:r>
            <a:r>
              <a:rPr lang="en-US" altLang="zh-CN" dirty="0"/>
              <a:t>documents</a:t>
            </a:r>
            <a:r>
              <a:rPr lang="zh-CN" altLang="en-US" dirty="0"/>
              <a:t>分配给</a:t>
            </a:r>
            <a:r>
              <a:rPr lang="en-US" altLang="zh-CN" dirty="0"/>
              <a:t>shards</a:t>
            </a:r>
            <a:r>
              <a:rPr lang="zh-CN" altLang="en-US" dirty="0"/>
              <a:t>。分片键是由一个或多个在每个</a:t>
            </a:r>
            <a:r>
              <a:rPr lang="en-US" altLang="zh-CN" dirty="0"/>
              <a:t>document</a:t>
            </a:r>
            <a:r>
              <a:rPr lang="zh-CN" altLang="en-US" dirty="0"/>
              <a:t>都存在的字段组成的</a:t>
            </a:r>
            <a:endParaRPr lang="en-US" altLang="zh-CN" dirty="0"/>
          </a:p>
          <a:p>
            <a:pPr>
              <a:lnSpc>
                <a:spcPct val="120000"/>
              </a:lnSpc>
              <a:buFont typeface="Wingdings" panose="05000000000000000000" pitchFamily="2" charset="2"/>
              <a:buChar char="§"/>
            </a:pPr>
            <a:endParaRPr lang="en-US" altLang="zh-CN" dirty="0"/>
          </a:p>
          <a:p>
            <a:pPr>
              <a:lnSpc>
                <a:spcPct val="120000"/>
              </a:lnSpc>
              <a:buFont typeface="Wingdings" panose="05000000000000000000" pitchFamily="2" charset="2"/>
              <a:buChar char="§"/>
            </a:pPr>
            <a:r>
              <a:rPr lang="zh-CN" altLang="en-US" dirty="0"/>
              <a:t>在给一个</a:t>
            </a:r>
            <a:r>
              <a:rPr lang="en-US" altLang="zh-CN" dirty="0"/>
              <a:t>collection</a:t>
            </a:r>
            <a:r>
              <a:rPr lang="zh-CN" altLang="en-US" dirty="0"/>
              <a:t>分片时，你需要选择分片键。分片键的选择不可以在分片之后更改。一个分片只能有一个分片键</a:t>
            </a:r>
            <a:endParaRPr lang="en-US" altLang="zh-CN" dirty="0"/>
          </a:p>
          <a:p>
            <a:pPr>
              <a:lnSpc>
                <a:spcPct val="120000"/>
              </a:lnSpc>
              <a:buFont typeface="Wingdings" panose="05000000000000000000" pitchFamily="2" charset="2"/>
              <a:buChar char="§"/>
            </a:pPr>
            <a:endParaRPr lang="en-US" altLang="zh-CN" dirty="0"/>
          </a:p>
          <a:p>
            <a:pPr>
              <a:lnSpc>
                <a:spcPct val="120000"/>
              </a:lnSpc>
              <a:buFont typeface="Wingdings" panose="05000000000000000000" pitchFamily="2" charset="2"/>
              <a:buChar char="§"/>
            </a:pPr>
            <a:r>
              <a:rPr lang="zh-CN" altLang="en-US" dirty="0"/>
              <a:t>从</a:t>
            </a:r>
            <a:r>
              <a:rPr lang="en-US" altLang="zh-CN" dirty="0"/>
              <a:t>MongoDB 4.2</a:t>
            </a:r>
            <a:r>
              <a:rPr lang="zh-CN" altLang="en-US" dirty="0"/>
              <a:t>开始，你可以更新一个</a:t>
            </a:r>
            <a:r>
              <a:rPr lang="en-US" altLang="zh-CN" dirty="0"/>
              <a:t>document</a:t>
            </a:r>
            <a:r>
              <a:rPr lang="zh-CN" altLang="en-US" dirty="0"/>
              <a:t>的分片键值</a:t>
            </a:r>
            <a:r>
              <a:rPr lang="en-US" altLang="zh-CN" dirty="0"/>
              <a:t>(shard key value)</a:t>
            </a:r>
            <a:r>
              <a:rPr lang="zh-CN" altLang="en-US" dirty="0"/>
              <a:t>，除非分片键字段是不可变的</a:t>
            </a:r>
            <a:r>
              <a:rPr lang="en-US" altLang="zh-CN" dirty="0">
                <a:latin typeface="Courier New" panose="02070309020205020404" pitchFamily="49" charset="0"/>
                <a:cs typeface="Courier New" panose="02070309020205020404" pitchFamily="49" charset="0"/>
              </a:rPr>
              <a:t>_id</a:t>
            </a:r>
            <a:r>
              <a:rPr lang="zh-CN" altLang="en-US" dirty="0"/>
              <a:t>字段。修改分片键值必须在</a:t>
            </a:r>
            <a:r>
              <a:rPr lang="en-US" altLang="zh-CN" dirty="0">
                <a:latin typeface="Courier New" panose="02070309020205020404" pitchFamily="49" charset="0"/>
                <a:cs typeface="Courier New" panose="02070309020205020404" pitchFamily="49" charset="0"/>
              </a:rPr>
              <a:t>mongos</a:t>
            </a:r>
            <a:r>
              <a:rPr lang="zh-CN" altLang="en-US" dirty="0"/>
              <a:t>上以</a:t>
            </a:r>
            <a:r>
              <a:rPr lang="en-US" altLang="zh-CN" dirty="0">
                <a:hlinkClick r:id="rId2"/>
              </a:rPr>
              <a:t>transaction</a:t>
            </a:r>
            <a:r>
              <a:rPr lang="zh-CN" altLang="en-US" dirty="0"/>
              <a:t>或</a:t>
            </a:r>
            <a:r>
              <a:rPr lang="en-US" altLang="zh-CN" dirty="0">
                <a:hlinkClick r:id="rId3"/>
              </a:rPr>
              <a:t>retryable write</a:t>
            </a:r>
            <a:r>
              <a:rPr lang="zh-CN" altLang="en-US" dirty="0"/>
              <a:t>的形式进行</a:t>
            </a:r>
            <a:endParaRPr lang="en-US" altLang="zh-CN" dirty="0"/>
          </a:p>
          <a:p>
            <a:pPr>
              <a:lnSpc>
                <a:spcPct val="120000"/>
              </a:lnSpc>
              <a:buFont typeface="Wingdings" panose="05000000000000000000" pitchFamily="2" charset="2"/>
              <a:buChar char="§"/>
            </a:pPr>
            <a:endParaRPr lang="en-US" altLang="zh-CN" dirty="0"/>
          </a:p>
          <a:p>
            <a:pPr>
              <a:lnSpc>
                <a:spcPct val="120000"/>
              </a:lnSpc>
              <a:buFont typeface="Wingdings" panose="05000000000000000000" pitchFamily="2" charset="2"/>
              <a:buChar char="§"/>
            </a:pPr>
            <a:r>
              <a:rPr lang="zh-CN" altLang="en-US" dirty="0"/>
              <a:t>分片键的选择影响到一个分片群的表现、效率和可扩展性。一个拥有顶级的硬件和基础设施的分片群，有可能会因不好的分片键选择而陷入瓶颈。分片键的选择和它所用的索引也会影响到分片群的分片策略</a:t>
            </a:r>
            <a:r>
              <a:rPr lang="en-US" altLang="zh-CN" dirty="0"/>
              <a:t> (</a:t>
            </a:r>
            <a:r>
              <a:rPr lang="en-US" altLang="zh-CN" dirty="0" err="1"/>
              <a:t>sharding</a:t>
            </a:r>
            <a:r>
              <a:rPr lang="en-US" altLang="zh-CN" dirty="0"/>
              <a:t> strategy)</a:t>
            </a:r>
            <a:endParaRPr lang="en-US" dirty="0"/>
          </a:p>
        </p:txBody>
      </p:sp>
      <p:sp>
        <p:nvSpPr>
          <p:cNvPr id="4" name="Title 1">
            <a:extLst>
              <a:ext uri="{FF2B5EF4-FFF2-40B4-BE49-F238E27FC236}">
                <a16:creationId xmlns:a16="http://schemas.microsoft.com/office/drawing/2014/main" id="{D088C8C9-1CAC-4BDC-A8D7-70E85BE7A73C}"/>
              </a:ext>
            </a:extLst>
          </p:cNvPr>
          <p:cNvSpPr>
            <a:spLocks noGrp="1"/>
          </p:cNvSpPr>
          <p:nvPr>
            <p:ph type="title"/>
          </p:nvPr>
        </p:nvSpPr>
        <p:spPr>
          <a:xfrm>
            <a:off x="838200" y="365125"/>
            <a:ext cx="10515600" cy="1325563"/>
          </a:xfrm>
        </p:spPr>
        <p:txBody>
          <a:bodyPr/>
          <a:lstStyle/>
          <a:p>
            <a:r>
              <a:rPr lang="en-US" b="1" dirty="0"/>
              <a:t>Shard key (</a:t>
            </a:r>
            <a:r>
              <a:rPr lang="zh-CN" altLang="en-US" b="1" dirty="0"/>
              <a:t>分片键</a:t>
            </a:r>
            <a:r>
              <a:rPr lang="en-US" dirty="0"/>
              <a:t>)</a:t>
            </a:r>
          </a:p>
        </p:txBody>
      </p:sp>
    </p:spTree>
    <p:extLst>
      <p:ext uri="{BB962C8B-B14F-4D97-AF65-F5344CB8AC3E}">
        <p14:creationId xmlns:p14="http://schemas.microsoft.com/office/powerpoint/2010/main" val="33749532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5D6023-C82D-440D-A0E1-7FB2EA432FC1}"/>
              </a:ext>
            </a:extLst>
          </p:cNvPr>
          <p:cNvSpPr>
            <a:spLocks noGrp="1"/>
          </p:cNvSpPr>
          <p:nvPr>
            <p:ph idx="1"/>
          </p:nvPr>
        </p:nvSpPr>
        <p:spPr>
          <a:xfrm>
            <a:off x="838200" y="365125"/>
            <a:ext cx="10515600" cy="5811838"/>
          </a:xfrm>
        </p:spPr>
        <p:txBody>
          <a:bodyPr/>
          <a:lstStyle/>
          <a:p>
            <a:r>
              <a:rPr lang="en-US" dirty="0"/>
              <a:t>Shard key indexes (</a:t>
            </a:r>
            <a:r>
              <a:rPr lang="zh-CN" altLang="en-US" dirty="0"/>
              <a:t>分片键索引</a:t>
            </a:r>
            <a:r>
              <a:rPr lang="en-US" dirty="0"/>
              <a:t>)</a:t>
            </a:r>
          </a:p>
          <a:p>
            <a:endParaRPr lang="en-US" dirty="0"/>
          </a:p>
          <a:p>
            <a:pPr>
              <a:buSzPct val="200000"/>
              <a:buFont typeface="Calibri" panose="020F0502020204030204" pitchFamily="34" charset="0"/>
              <a:buChar char="|"/>
            </a:pPr>
            <a:r>
              <a:rPr lang="en-US" altLang="zh-CN" sz="2000" dirty="0">
                <a:latin typeface="Courier New" panose="02070309020205020404" pitchFamily="49" charset="0"/>
                <a:cs typeface="Courier New" panose="02070309020205020404" pitchFamily="49" charset="0"/>
              </a:rPr>
              <a:t>db.movies.creatIndex({ title: 1 })</a:t>
            </a:r>
            <a:endParaRPr lang="en-US" sz="2000" dirty="0">
              <a:latin typeface="Courier New" panose="02070309020205020404" pitchFamily="49" charset="0"/>
              <a:cs typeface="Courier New" panose="02070309020205020404" pitchFamily="49" charset="0"/>
            </a:endParaRPr>
          </a:p>
          <a:p>
            <a:pPr>
              <a:buSzPct val="200000"/>
              <a:buFont typeface="Calibri" panose="020F0502020204030204" pitchFamily="34" charset="0"/>
              <a:buChar char="|"/>
            </a:pPr>
            <a:r>
              <a:rPr lang="en-US" sz="2000" dirty="0" err="1">
                <a:latin typeface="Courier New" panose="02070309020205020404" pitchFamily="49" charset="0"/>
                <a:cs typeface="Courier New" panose="02070309020205020404" pitchFamily="49" charset="0"/>
              </a:rPr>
              <a:t>sh.shardCollection</a:t>
            </a:r>
            <a:r>
              <a:rPr lang="en-US" sz="2000" dirty="0">
                <a:latin typeface="Courier New" panose="02070309020205020404" pitchFamily="49" charset="0"/>
                <a:cs typeface="Courier New" panose="02070309020205020404" pitchFamily="49" charset="0"/>
              </a:rPr>
              <a:t>( movies, </a:t>
            </a:r>
            <a:r>
              <a:rPr lang="en-US" altLang="zh-CN" sz="2000" dirty="0">
                <a:latin typeface="Courier New" panose="02070309020205020404" pitchFamily="49" charset="0"/>
                <a:cs typeface="Courier New" panose="02070309020205020404" pitchFamily="49" charset="0"/>
              </a:rPr>
              <a:t>{ title: 1 }</a:t>
            </a:r>
            <a:r>
              <a:rPr lang="en-US" sz="2000" dirty="0">
                <a:latin typeface="Courier New" panose="02070309020205020404" pitchFamily="49" charset="0"/>
                <a:cs typeface="Courier New" panose="02070309020205020404" pitchFamily="49" charset="0"/>
              </a:rPr>
              <a:t> )</a:t>
            </a:r>
          </a:p>
          <a:p>
            <a:endParaRPr lang="en-US" dirty="0"/>
          </a:p>
          <a:p>
            <a:pPr>
              <a:buFont typeface="Wingdings" panose="05000000000000000000" pitchFamily="2" charset="2"/>
              <a:buChar char="§"/>
            </a:pPr>
            <a:r>
              <a:rPr lang="zh-CN" altLang="en-US" dirty="0"/>
              <a:t>所有的被分片的</a:t>
            </a:r>
            <a:r>
              <a:rPr lang="en-US" altLang="zh-CN" dirty="0"/>
              <a:t>collections</a:t>
            </a:r>
            <a:r>
              <a:rPr lang="zh-CN" altLang="en-US" dirty="0"/>
              <a:t>都必须有一个支持分片键的索引；也就是说，这个分片键可以和索引一样，或者分片键是一个复合索引</a:t>
            </a:r>
            <a:r>
              <a:rPr lang="en-US" altLang="zh-CN" dirty="0"/>
              <a:t>(compound index)</a:t>
            </a:r>
            <a:r>
              <a:rPr lang="zh-CN" altLang="en-US" dirty="0"/>
              <a:t> 的前缀 </a:t>
            </a:r>
            <a:r>
              <a:rPr lang="en-US" altLang="zh-CN" dirty="0"/>
              <a:t>(prefix)</a:t>
            </a:r>
          </a:p>
          <a:p>
            <a:pPr>
              <a:buFont typeface="Wingdings" panose="05000000000000000000" pitchFamily="2" charset="2"/>
              <a:buChar char="§"/>
            </a:pPr>
            <a:endParaRPr lang="en-US" dirty="0"/>
          </a:p>
          <a:p>
            <a:pPr>
              <a:buFont typeface="Wingdings" panose="05000000000000000000" pitchFamily="2" charset="2"/>
              <a:buChar char="§"/>
            </a:pPr>
            <a:r>
              <a:rPr lang="zh-CN" altLang="en-US" dirty="0"/>
              <a:t>如果一个</a:t>
            </a:r>
            <a:r>
              <a:rPr lang="en-US" altLang="zh-CN" dirty="0"/>
              <a:t>collection</a:t>
            </a:r>
            <a:r>
              <a:rPr lang="zh-CN" altLang="en-US" dirty="0"/>
              <a:t>是空的，并且还没有合适的索引的话，</a:t>
            </a:r>
            <a:r>
              <a:rPr lang="en-US" altLang="zh-CN" dirty="0" err="1">
                <a:latin typeface="Courier New" panose="02070309020205020404" pitchFamily="49" charset="0"/>
                <a:cs typeface="Courier New" panose="02070309020205020404" pitchFamily="49" charset="0"/>
              </a:rPr>
              <a:t>sh.shardCollection</a:t>
            </a:r>
            <a:r>
              <a:rPr lang="en-US" altLang="zh-CN" dirty="0">
                <a:latin typeface="Courier New" panose="02070309020205020404" pitchFamily="49" charset="0"/>
                <a:cs typeface="Courier New" panose="02070309020205020404" pitchFamily="49" charset="0"/>
              </a:rPr>
              <a:t>()</a:t>
            </a:r>
            <a:r>
              <a:rPr lang="zh-CN" altLang="en-US" dirty="0"/>
              <a:t>创建一个跟分片键一样的索引；如果</a:t>
            </a:r>
            <a:r>
              <a:rPr lang="en-US" altLang="zh-CN" dirty="0"/>
              <a:t>collection</a:t>
            </a:r>
            <a:r>
              <a:rPr lang="zh-CN" altLang="en-US" dirty="0"/>
              <a:t>不是空的，你必须先创建索引再用</a:t>
            </a:r>
            <a:r>
              <a:rPr lang="en-US" altLang="zh-CN" dirty="0" err="1">
                <a:latin typeface="Courier New" panose="02070309020205020404" pitchFamily="49" charset="0"/>
                <a:cs typeface="Courier New" panose="02070309020205020404" pitchFamily="49" charset="0"/>
              </a:rPr>
              <a:t>sh.shardCollection</a:t>
            </a:r>
            <a:r>
              <a:rPr lang="en-US" altLang="zh-CN" dirty="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42049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5D6023-C82D-440D-A0E1-7FB2EA432FC1}"/>
              </a:ext>
            </a:extLst>
          </p:cNvPr>
          <p:cNvSpPr>
            <a:spLocks noGrp="1"/>
          </p:cNvSpPr>
          <p:nvPr>
            <p:ph idx="1"/>
          </p:nvPr>
        </p:nvSpPr>
        <p:spPr>
          <a:xfrm>
            <a:off x="838200" y="365125"/>
            <a:ext cx="10515600" cy="5811838"/>
          </a:xfrm>
        </p:spPr>
        <p:txBody>
          <a:bodyPr/>
          <a:lstStyle/>
          <a:p>
            <a:r>
              <a:rPr lang="zh-CN" altLang="en-US" dirty="0"/>
              <a:t>选择一个（好的）分片键</a:t>
            </a:r>
            <a:endParaRPr lang="en-US" dirty="0"/>
          </a:p>
          <a:p>
            <a:pPr>
              <a:buFont typeface="Wingdings" panose="05000000000000000000" pitchFamily="2" charset="2"/>
              <a:buChar char="§"/>
            </a:pPr>
            <a:endParaRPr lang="en-US" altLang="zh-CN" dirty="0"/>
          </a:p>
          <a:p>
            <a:pPr lvl="1">
              <a:buFont typeface="Wingdings" panose="05000000000000000000" pitchFamily="2" charset="2"/>
              <a:buChar char="§"/>
            </a:pPr>
            <a:r>
              <a:rPr lang="zh-CN" altLang="en-US" dirty="0"/>
              <a:t>分片键不能超过</a:t>
            </a:r>
            <a:r>
              <a:rPr lang="en-US" altLang="zh-CN" dirty="0"/>
              <a:t>512</a:t>
            </a:r>
            <a:r>
              <a:rPr lang="zh-CN" altLang="en-US" dirty="0"/>
              <a:t>字节</a:t>
            </a:r>
            <a:endParaRPr lang="en-US" altLang="zh-CN" dirty="0"/>
          </a:p>
          <a:p>
            <a:pPr>
              <a:buFont typeface="Wingdings" panose="05000000000000000000" pitchFamily="2" charset="2"/>
              <a:buChar char="§"/>
            </a:pPr>
            <a:endParaRPr lang="en-US" dirty="0"/>
          </a:p>
          <a:p>
            <a:pPr lvl="1">
              <a:buFont typeface="Wingdings" panose="05000000000000000000" pitchFamily="2" charset="2"/>
              <a:buChar char="§"/>
            </a:pPr>
            <a:r>
              <a:rPr lang="zh-CN" altLang="en-US" dirty="0"/>
              <a:t>高基数、低重复</a:t>
            </a:r>
            <a:endParaRPr lang="en-US" dirty="0">
              <a:latin typeface="Courier New" panose="02070309020205020404" pitchFamily="49" charset="0"/>
              <a:cs typeface="Courier New" panose="02070309020205020404" pitchFamily="49" charset="0"/>
            </a:endParaRPr>
          </a:p>
          <a:p>
            <a:pPr>
              <a:buFont typeface="Wingdings" panose="05000000000000000000" pitchFamily="2" charset="2"/>
              <a:buChar char="§"/>
            </a:pPr>
            <a:endParaRPr lang="en-US" dirty="0">
              <a:cs typeface="Courier New" panose="02070309020205020404" pitchFamily="49" charset="0"/>
            </a:endParaRPr>
          </a:p>
          <a:p>
            <a:pPr lvl="1">
              <a:buFont typeface="Wingdings" panose="05000000000000000000" pitchFamily="2" charset="2"/>
              <a:buChar char="§"/>
            </a:pPr>
            <a:r>
              <a:rPr lang="zh-CN" altLang="en-US" dirty="0">
                <a:cs typeface="Courier New" panose="02070309020205020404" pitchFamily="49" charset="0"/>
              </a:rPr>
              <a:t>均匀的分布</a:t>
            </a:r>
            <a:endParaRPr lang="en-US" dirty="0">
              <a:cs typeface="Courier New" panose="02070309020205020404" pitchFamily="49" charset="0"/>
            </a:endParaRPr>
          </a:p>
          <a:p>
            <a:pPr>
              <a:buFont typeface="Wingdings" panose="05000000000000000000" pitchFamily="2" charset="2"/>
              <a:buChar char="§"/>
            </a:pPr>
            <a:endParaRPr lang="en-US" dirty="0">
              <a:cs typeface="Courier New" panose="02070309020205020404" pitchFamily="49" charset="0"/>
            </a:endParaRPr>
          </a:p>
          <a:p>
            <a:pPr lvl="1">
              <a:buFont typeface="Wingdings" panose="05000000000000000000" pitchFamily="2" charset="2"/>
              <a:buChar char="§"/>
            </a:pPr>
            <a:r>
              <a:rPr lang="zh-CN" altLang="en-US" dirty="0">
                <a:cs typeface="Courier New" panose="02070309020205020404" pitchFamily="49" charset="0"/>
              </a:rPr>
              <a:t>尽量避免单一增长</a:t>
            </a:r>
            <a:endParaRPr lang="en-US" dirty="0">
              <a:cs typeface="Courier New" panose="02070309020205020404" pitchFamily="49" charset="0"/>
            </a:endParaRPr>
          </a:p>
        </p:txBody>
      </p:sp>
    </p:spTree>
    <p:extLst>
      <p:ext uri="{BB962C8B-B14F-4D97-AF65-F5344CB8AC3E}">
        <p14:creationId xmlns:p14="http://schemas.microsoft.com/office/powerpoint/2010/main" val="19795391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E73D6F-2233-4455-B810-F33E0C6CE0C9}"/>
              </a:ext>
            </a:extLst>
          </p:cNvPr>
          <p:cNvSpPr>
            <a:spLocks noGrp="1"/>
          </p:cNvSpPr>
          <p:nvPr>
            <p:ph idx="1"/>
          </p:nvPr>
        </p:nvSpPr>
        <p:spPr>
          <a:xfrm>
            <a:off x="838200" y="1635368"/>
            <a:ext cx="10515600" cy="4712677"/>
          </a:xfrm>
        </p:spPr>
        <p:txBody>
          <a:bodyPr>
            <a:normAutofit/>
          </a:bodyPr>
          <a:lstStyle/>
          <a:p>
            <a:pPr>
              <a:lnSpc>
                <a:spcPct val="120000"/>
              </a:lnSpc>
            </a:pPr>
            <a:r>
              <a:rPr lang="en-US" dirty="0"/>
              <a:t>Hashed </a:t>
            </a:r>
            <a:r>
              <a:rPr lang="en-US" dirty="0" err="1"/>
              <a:t>sharding</a:t>
            </a:r>
            <a:r>
              <a:rPr lang="en-US" dirty="0"/>
              <a:t>(</a:t>
            </a:r>
            <a:r>
              <a:rPr lang="zh-CN" altLang="en-US" dirty="0"/>
              <a:t>哈希分片</a:t>
            </a:r>
            <a:r>
              <a:rPr lang="en-US" dirty="0"/>
              <a:t>)</a:t>
            </a:r>
          </a:p>
          <a:p>
            <a:pPr>
              <a:lnSpc>
                <a:spcPct val="120000"/>
              </a:lnSpc>
              <a:buFontTx/>
              <a:buChar char="-"/>
            </a:pPr>
            <a:r>
              <a:rPr lang="en-US" altLang="zh-CN" sz="2200" dirty="0"/>
              <a:t>MongoDB </a:t>
            </a:r>
            <a:r>
              <a:rPr lang="zh-CN" altLang="en-US" sz="2200" dirty="0"/>
              <a:t>用分片键字段的值自动计算出一个哈希值，然后每个</a:t>
            </a:r>
            <a:r>
              <a:rPr lang="en-US" altLang="zh-CN" sz="2200" dirty="0"/>
              <a:t>chunk</a:t>
            </a:r>
            <a:r>
              <a:rPr lang="zh-CN" altLang="en-US" sz="2200" dirty="0"/>
              <a:t>根据哈希值来决定范围</a:t>
            </a:r>
            <a:endParaRPr lang="en-US" altLang="zh-CN" sz="2200" dirty="0"/>
          </a:p>
          <a:p>
            <a:pPr>
              <a:lnSpc>
                <a:spcPct val="120000"/>
              </a:lnSpc>
              <a:buFontTx/>
              <a:buChar char="-"/>
            </a:pPr>
            <a:r>
              <a:rPr lang="zh-CN" altLang="en-US" sz="2200" dirty="0"/>
              <a:t>可以让数据更均匀地分布，尤其是对单一增长的分片键来说</a:t>
            </a:r>
            <a:endParaRPr lang="en-US" altLang="zh-CN" sz="2200" dirty="0"/>
          </a:p>
          <a:p>
            <a:pPr>
              <a:lnSpc>
                <a:spcPct val="120000"/>
              </a:lnSpc>
              <a:buFontTx/>
              <a:buChar char="-"/>
            </a:pPr>
            <a:r>
              <a:rPr lang="zh-CN" altLang="en-US" sz="2200" dirty="0"/>
              <a:t>但两个数值相近的分片键值，一般不会在哈希之后分在同一个</a:t>
            </a:r>
            <a:r>
              <a:rPr lang="en-US" altLang="zh-CN" sz="2200" dirty="0"/>
              <a:t>chunk</a:t>
            </a:r>
            <a:r>
              <a:rPr lang="zh-CN" altLang="en-US" sz="2200" dirty="0"/>
              <a:t>里。所以一个范围型的</a:t>
            </a:r>
            <a:r>
              <a:rPr lang="en-US" altLang="zh-CN" sz="2200" dirty="0"/>
              <a:t>query</a:t>
            </a:r>
            <a:r>
              <a:rPr lang="zh-CN" altLang="en-US" sz="2200" dirty="0"/>
              <a:t>可能会对多个分片进行读取</a:t>
            </a:r>
            <a:endParaRPr lang="en-US" altLang="zh-CN" sz="2200" dirty="0"/>
          </a:p>
          <a:p>
            <a:pPr marL="0" indent="0">
              <a:lnSpc>
                <a:spcPct val="120000"/>
              </a:lnSpc>
              <a:buNone/>
            </a:pPr>
            <a:endParaRPr lang="en-US" dirty="0"/>
          </a:p>
        </p:txBody>
      </p:sp>
      <p:sp>
        <p:nvSpPr>
          <p:cNvPr id="4" name="Title 1">
            <a:extLst>
              <a:ext uri="{FF2B5EF4-FFF2-40B4-BE49-F238E27FC236}">
                <a16:creationId xmlns:a16="http://schemas.microsoft.com/office/drawing/2014/main" id="{D088C8C9-1CAC-4BDC-A8D7-70E85BE7A73C}"/>
              </a:ext>
            </a:extLst>
          </p:cNvPr>
          <p:cNvSpPr>
            <a:spLocks noGrp="1"/>
          </p:cNvSpPr>
          <p:nvPr>
            <p:ph type="title"/>
          </p:nvPr>
        </p:nvSpPr>
        <p:spPr>
          <a:xfrm>
            <a:off x="838200" y="365125"/>
            <a:ext cx="10515600" cy="1325563"/>
          </a:xfrm>
        </p:spPr>
        <p:txBody>
          <a:bodyPr/>
          <a:lstStyle/>
          <a:p>
            <a:r>
              <a:rPr lang="en-US" b="1" dirty="0" err="1"/>
              <a:t>Shard</a:t>
            </a:r>
            <a:r>
              <a:rPr lang="en-US" altLang="zh-CN" b="1" dirty="0" err="1"/>
              <a:t>ing</a:t>
            </a:r>
            <a:r>
              <a:rPr lang="en-US" b="1" dirty="0"/>
              <a:t> strategy (</a:t>
            </a:r>
            <a:r>
              <a:rPr lang="zh-CN" altLang="en-US" b="1" dirty="0"/>
              <a:t>分片策略</a:t>
            </a:r>
            <a:r>
              <a:rPr lang="en-US" dirty="0"/>
              <a:t>)</a:t>
            </a:r>
          </a:p>
        </p:txBody>
      </p:sp>
      <p:pic>
        <p:nvPicPr>
          <p:cNvPr id="2" name="Picture 1">
            <a:extLst>
              <a:ext uri="{FF2B5EF4-FFF2-40B4-BE49-F238E27FC236}">
                <a16:creationId xmlns:a16="http://schemas.microsoft.com/office/drawing/2014/main" id="{DAF4F722-9002-4A9B-948E-7A8DEF680A33}"/>
              </a:ext>
            </a:extLst>
          </p:cNvPr>
          <p:cNvPicPr>
            <a:picLocks noChangeAspect="1"/>
          </p:cNvPicPr>
          <p:nvPr/>
        </p:nvPicPr>
        <p:blipFill>
          <a:blip r:embed="rId2"/>
          <a:stretch>
            <a:fillRect/>
          </a:stretch>
        </p:blipFill>
        <p:spPr>
          <a:xfrm>
            <a:off x="3175897" y="4604794"/>
            <a:ext cx="5840205" cy="2024605"/>
          </a:xfrm>
          <a:prstGeom prst="rect">
            <a:avLst/>
          </a:prstGeom>
        </p:spPr>
      </p:pic>
    </p:spTree>
    <p:extLst>
      <p:ext uri="{BB962C8B-B14F-4D97-AF65-F5344CB8AC3E}">
        <p14:creationId xmlns:p14="http://schemas.microsoft.com/office/powerpoint/2010/main" val="37309264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DA2604-AA27-4CB9-84C0-1822B7B5E016}"/>
              </a:ext>
            </a:extLst>
          </p:cNvPr>
          <p:cNvSpPr>
            <a:spLocks noGrp="1"/>
          </p:cNvSpPr>
          <p:nvPr>
            <p:ph idx="1"/>
          </p:nvPr>
        </p:nvSpPr>
        <p:spPr>
          <a:xfrm>
            <a:off x="838200" y="365125"/>
            <a:ext cx="10515600" cy="5811838"/>
          </a:xfrm>
        </p:spPr>
        <p:txBody>
          <a:bodyPr/>
          <a:lstStyle/>
          <a:p>
            <a:r>
              <a:rPr lang="en-US" dirty="0"/>
              <a:t>Ranged </a:t>
            </a:r>
            <a:r>
              <a:rPr lang="en-US" dirty="0" err="1"/>
              <a:t>sharding</a:t>
            </a:r>
            <a:r>
              <a:rPr lang="en-US" dirty="0"/>
              <a:t>(</a:t>
            </a:r>
            <a:r>
              <a:rPr lang="zh-CN" altLang="en-US" dirty="0"/>
              <a:t>范围分片</a:t>
            </a:r>
            <a:r>
              <a:rPr lang="en-US" dirty="0"/>
              <a:t>)</a:t>
            </a:r>
          </a:p>
          <a:p>
            <a:pPr marL="0" indent="0">
              <a:buNone/>
            </a:pPr>
            <a:endParaRPr lang="en-US" dirty="0"/>
          </a:p>
          <a:p>
            <a:pPr>
              <a:buFontTx/>
              <a:buChar char="-"/>
            </a:pPr>
            <a:r>
              <a:rPr lang="zh-CN" altLang="en-US" sz="2400" dirty="0"/>
              <a:t>每个</a:t>
            </a:r>
            <a:r>
              <a:rPr lang="en-US" altLang="zh-CN" sz="2400" dirty="0"/>
              <a:t>chunk</a:t>
            </a:r>
            <a:r>
              <a:rPr lang="zh-CN" altLang="en-US" sz="2400" dirty="0"/>
              <a:t>有一个根据分片键值得出的范围，然后根据这些范围来分配数据</a:t>
            </a:r>
            <a:endParaRPr lang="en-US" altLang="zh-CN" sz="2400" dirty="0"/>
          </a:p>
          <a:p>
            <a:pPr>
              <a:buFontTx/>
              <a:buChar char="-"/>
            </a:pPr>
            <a:endParaRPr lang="en-US" altLang="zh-CN" sz="2400" dirty="0"/>
          </a:p>
          <a:p>
            <a:pPr>
              <a:buFontTx/>
              <a:buChar char="-"/>
            </a:pPr>
            <a:r>
              <a:rPr lang="zh-CN" altLang="en-US" sz="2400" dirty="0"/>
              <a:t>两个数值相近的分片键值一般会在同一个</a:t>
            </a:r>
            <a:r>
              <a:rPr lang="en-US" altLang="zh-CN" sz="2400" dirty="0"/>
              <a:t>chunk</a:t>
            </a:r>
            <a:r>
              <a:rPr lang="zh-CN" altLang="en-US" sz="2400" dirty="0"/>
              <a:t>或分片上</a:t>
            </a:r>
            <a:endParaRPr lang="en-US" sz="2400" dirty="0"/>
          </a:p>
          <a:p>
            <a:pPr>
              <a:buFontTx/>
              <a:buChar char="-"/>
            </a:pPr>
            <a:endParaRPr lang="en-US" sz="2400" dirty="0"/>
          </a:p>
          <a:p>
            <a:pPr>
              <a:buFontTx/>
              <a:buChar char="-"/>
            </a:pPr>
            <a:r>
              <a:rPr lang="zh-CN" altLang="en-US" sz="2400" dirty="0"/>
              <a:t>范围分片的效率取决于分片键的选择</a:t>
            </a:r>
            <a:endParaRPr lang="en-US" sz="2400" dirty="0"/>
          </a:p>
        </p:txBody>
      </p:sp>
      <p:pic>
        <p:nvPicPr>
          <p:cNvPr id="4" name="Picture 3">
            <a:extLst>
              <a:ext uri="{FF2B5EF4-FFF2-40B4-BE49-F238E27FC236}">
                <a16:creationId xmlns:a16="http://schemas.microsoft.com/office/drawing/2014/main" id="{F45B620A-AC3D-4A6E-9C22-4F1066451388}"/>
              </a:ext>
            </a:extLst>
          </p:cNvPr>
          <p:cNvPicPr>
            <a:picLocks noChangeAspect="1"/>
          </p:cNvPicPr>
          <p:nvPr/>
        </p:nvPicPr>
        <p:blipFill>
          <a:blip r:embed="rId2"/>
          <a:stretch>
            <a:fillRect/>
          </a:stretch>
        </p:blipFill>
        <p:spPr>
          <a:xfrm>
            <a:off x="2946156" y="4146831"/>
            <a:ext cx="6299688" cy="2030132"/>
          </a:xfrm>
          <a:prstGeom prst="rect">
            <a:avLst/>
          </a:prstGeom>
        </p:spPr>
      </p:pic>
    </p:spTree>
    <p:extLst>
      <p:ext uri="{BB962C8B-B14F-4D97-AF65-F5344CB8AC3E}">
        <p14:creationId xmlns:p14="http://schemas.microsoft.com/office/powerpoint/2010/main" val="3516594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813662-A283-494B-8167-32D1A7B9F384}"/>
              </a:ext>
            </a:extLst>
          </p:cNvPr>
          <p:cNvSpPr>
            <a:spLocks noGrp="1"/>
          </p:cNvSpPr>
          <p:nvPr>
            <p:ph idx="1"/>
          </p:nvPr>
        </p:nvSpPr>
        <p:spPr>
          <a:xfrm>
            <a:off x="838200" y="365125"/>
            <a:ext cx="10515600" cy="5811838"/>
          </a:xfrm>
        </p:spPr>
        <p:txBody>
          <a:bodyPr>
            <a:normAutofit fontScale="77500" lnSpcReduction="20000"/>
          </a:bodyPr>
          <a:lstStyle/>
          <a:p>
            <a:r>
              <a:rPr lang="zh-CN" altLang="en-US" dirty="0"/>
              <a:t>常见的</a:t>
            </a:r>
            <a:r>
              <a:rPr lang="en-US" altLang="zh-CN" dirty="0" err="1">
                <a:latin typeface="Courier New" panose="02070309020205020404" pitchFamily="49" charset="0"/>
                <a:cs typeface="Courier New" panose="02070309020205020404" pitchFamily="49" charset="0"/>
              </a:rPr>
              <a:t>mongod</a:t>
            </a:r>
            <a:r>
              <a:rPr lang="zh-CN" altLang="en-US" dirty="0"/>
              <a:t>命令行选项有：</a:t>
            </a:r>
            <a:endParaRPr lang="en-US" altLang="zh-CN" dirty="0"/>
          </a:p>
          <a:p>
            <a:pPr marL="514350" indent="-514350">
              <a:buAutoNum type="arabicPeriod"/>
            </a:pPr>
            <a:r>
              <a:rPr lang="en-US" altLang="zh-CN" dirty="0"/>
              <a:t>--</a:t>
            </a:r>
            <a:r>
              <a:rPr lang="en-US" altLang="zh-CN" dirty="0" err="1"/>
              <a:t>dbpath</a:t>
            </a:r>
            <a:endParaRPr lang="en-US" altLang="zh-CN" dirty="0"/>
          </a:p>
          <a:p>
            <a:pPr marL="514350" indent="-514350">
              <a:buAutoNum type="arabicPeriod"/>
            </a:pPr>
            <a:r>
              <a:rPr lang="en-US" dirty="0"/>
              <a:t>--</a:t>
            </a:r>
            <a:r>
              <a:rPr lang="en-US" dirty="0" err="1"/>
              <a:t>logpath</a:t>
            </a:r>
            <a:endParaRPr lang="en-US" dirty="0"/>
          </a:p>
          <a:p>
            <a:pPr marL="514350" indent="-514350">
              <a:buAutoNum type="arabicPeriod"/>
            </a:pPr>
            <a:r>
              <a:rPr lang="en-US" dirty="0"/>
              <a:t>--</a:t>
            </a:r>
            <a:r>
              <a:rPr lang="en-US" dirty="0" err="1"/>
              <a:t>bind_ip</a:t>
            </a:r>
            <a:endParaRPr lang="en-US" dirty="0"/>
          </a:p>
          <a:p>
            <a:pPr marL="514350" indent="-514350">
              <a:buAutoNum type="arabicPeriod"/>
            </a:pPr>
            <a:r>
              <a:rPr lang="en-US" dirty="0"/>
              <a:t>--</a:t>
            </a:r>
            <a:r>
              <a:rPr lang="en-US" dirty="0" err="1"/>
              <a:t>replSet</a:t>
            </a:r>
            <a:endParaRPr lang="en-US" dirty="0"/>
          </a:p>
          <a:p>
            <a:pPr marL="514350" indent="-514350">
              <a:buAutoNum type="arabicPeriod"/>
            </a:pPr>
            <a:r>
              <a:rPr lang="en-US" dirty="0"/>
              <a:t>--</a:t>
            </a:r>
            <a:r>
              <a:rPr lang="en-US" dirty="0" err="1"/>
              <a:t>keyFile</a:t>
            </a:r>
            <a:endParaRPr lang="en-US" dirty="0"/>
          </a:p>
          <a:p>
            <a:pPr marL="514350" indent="-514350">
              <a:buAutoNum type="arabicPeriod"/>
            </a:pPr>
            <a:r>
              <a:rPr lang="en-US" dirty="0"/>
              <a:t>--</a:t>
            </a:r>
            <a:r>
              <a:rPr lang="en-US" dirty="0" err="1"/>
              <a:t>tlsCertificateKeyFile</a:t>
            </a:r>
            <a:endParaRPr lang="en-US" dirty="0"/>
          </a:p>
          <a:p>
            <a:pPr marL="514350" indent="-514350">
              <a:buAutoNum type="arabicPeriod"/>
            </a:pPr>
            <a:r>
              <a:rPr lang="en-US" dirty="0"/>
              <a:t>--</a:t>
            </a:r>
            <a:r>
              <a:rPr lang="en-US" dirty="0" err="1"/>
              <a:t>tlsCAFile</a:t>
            </a:r>
            <a:endParaRPr lang="en-US" dirty="0"/>
          </a:p>
          <a:p>
            <a:pPr marL="514350" indent="-514350">
              <a:buAutoNum type="arabicPeriod"/>
            </a:pPr>
            <a:r>
              <a:rPr lang="en-US" dirty="0"/>
              <a:t>--</a:t>
            </a:r>
            <a:r>
              <a:rPr lang="en-US" dirty="0" err="1"/>
              <a:t>tlsMode</a:t>
            </a:r>
            <a:endParaRPr lang="en-US" dirty="0"/>
          </a:p>
          <a:p>
            <a:pPr marL="514350" indent="-514350">
              <a:buAutoNum type="arabicPeriod"/>
            </a:pPr>
            <a:r>
              <a:rPr lang="en-US" dirty="0"/>
              <a:t>--fork</a:t>
            </a:r>
          </a:p>
          <a:p>
            <a:pPr marL="0" indent="0">
              <a:buNone/>
            </a:pPr>
            <a:endParaRPr lang="en-US" dirty="0"/>
          </a:p>
          <a:p>
            <a:r>
              <a:rPr lang="zh-CN" altLang="en-US" dirty="0"/>
              <a:t>例如我们可以使用如下方法启动</a:t>
            </a:r>
            <a:r>
              <a:rPr lang="en-US" altLang="zh-CN" dirty="0" err="1">
                <a:latin typeface="Courier New" panose="02070309020205020404" pitchFamily="49" charset="0"/>
                <a:cs typeface="Courier New" panose="02070309020205020404" pitchFamily="49" charset="0"/>
              </a:rPr>
              <a:t>mongod</a:t>
            </a:r>
            <a:r>
              <a:rPr lang="zh-CN" altLang="en-US" dirty="0"/>
              <a:t>：</a:t>
            </a:r>
            <a:endParaRPr lang="en-US" altLang="zh-CN" sz="1300" dirty="0"/>
          </a:p>
          <a:p>
            <a:pPr>
              <a:buSzPct val="150000"/>
              <a:buFont typeface="Calibri" panose="020F0502020204030204" pitchFamily="34" charset="0"/>
              <a:buChar char="|"/>
            </a:pPr>
            <a:r>
              <a:rPr lang="en-US" altLang="zh-CN" sz="2100" dirty="0" err="1">
                <a:latin typeface="Courier New" panose="02070309020205020404" pitchFamily="49" charset="0"/>
                <a:cs typeface="Courier New" panose="02070309020205020404" pitchFamily="49" charset="0"/>
              </a:rPr>
              <a:t>mongod</a:t>
            </a:r>
            <a:r>
              <a:rPr lang="en-US" altLang="zh-CN" sz="2100" dirty="0">
                <a:latin typeface="Courier New" panose="02070309020205020404" pitchFamily="49" charset="0"/>
                <a:cs typeface="Courier New" panose="02070309020205020404" pitchFamily="49" charset="0"/>
              </a:rPr>
              <a:t> --</a:t>
            </a:r>
            <a:r>
              <a:rPr lang="en-US" altLang="zh-CN" sz="2100" dirty="0" err="1">
                <a:latin typeface="Courier New" panose="02070309020205020404" pitchFamily="49" charset="0"/>
                <a:cs typeface="Courier New" panose="02070309020205020404" pitchFamily="49" charset="0"/>
              </a:rPr>
              <a:t>dbpath</a:t>
            </a:r>
            <a:r>
              <a:rPr lang="en-US" altLang="zh-CN" sz="2100" dirty="0">
                <a:latin typeface="Courier New" panose="02070309020205020404" pitchFamily="49" charset="0"/>
                <a:cs typeface="Courier New" panose="02070309020205020404" pitchFamily="49" charset="0"/>
              </a:rPr>
              <a:t> /data/</a:t>
            </a:r>
            <a:r>
              <a:rPr lang="en-US" altLang="zh-CN" sz="2100" dirty="0" err="1">
                <a:latin typeface="Courier New" panose="02070309020205020404" pitchFamily="49" charset="0"/>
                <a:cs typeface="Courier New" panose="02070309020205020404" pitchFamily="49" charset="0"/>
              </a:rPr>
              <a:t>db</a:t>
            </a:r>
            <a:r>
              <a:rPr lang="en-US" altLang="zh-CN" sz="2100" dirty="0">
                <a:latin typeface="Courier New" panose="02070309020205020404" pitchFamily="49" charset="0"/>
                <a:cs typeface="Courier New" panose="02070309020205020404" pitchFamily="49" charset="0"/>
              </a:rPr>
              <a:t> --</a:t>
            </a:r>
            <a:r>
              <a:rPr lang="en-US" altLang="zh-CN" sz="2100" dirty="0" err="1">
                <a:latin typeface="Courier New" panose="02070309020205020404" pitchFamily="49" charset="0"/>
                <a:cs typeface="Courier New" panose="02070309020205020404" pitchFamily="49" charset="0"/>
              </a:rPr>
              <a:t>logpath</a:t>
            </a:r>
            <a:r>
              <a:rPr lang="en-US" altLang="zh-CN" sz="2100" dirty="0">
                <a:latin typeface="Courier New" panose="02070309020205020404" pitchFamily="49" charset="0"/>
                <a:cs typeface="Courier New" panose="02070309020205020404" pitchFamily="49" charset="0"/>
              </a:rPr>
              <a:t> /data/log/mongod.log --fork --</a:t>
            </a:r>
            <a:r>
              <a:rPr lang="en-US" altLang="zh-CN" sz="2100" dirty="0" err="1">
                <a:latin typeface="Courier New" panose="02070309020205020404" pitchFamily="49" charset="0"/>
                <a:cs typeface="Courier New" panose="02070309020205020404" pitchFamily="49" charset="0"/>
              </a:rPr>
              <a:t>replSet</a:t>
            </a:r>
            <a:r>
              <a:rPr lang="en-US" altLang="zh-CN" sz="2100" dirty="0">
                <a:latin typeface="Courier New" panose="02070309020205020404" pitchFamily="49" charset="0"/>
                <a:cs typeface="Courier New" panose="02070309020205020404" pitchFamily="49" charset="0"/>
              </a:rPr>
              <a:t> "M103" --</a:t>
            </a:r>
            <a:r>
              <a:rPr lang="en-US" altLang="zh-CN" sz="2100" dirty="0" err="1">
                <a:latin typeface="Courier New" panose="02070309020205020404" pitchFamily="49" charset="0"/>
                <a:cs typeface="Courier New" panose="02070309020205020404" pitchFamily="49" charset="0"/>
              </a:rPr>
              <a:t>keyFile</a:t>
            </a:r>
            <a:r>
              <a:rPr lang="en-US" altLang="zh-CN" sz="2100" dirty="0">
                <a:latin typeface="Courier New" panose="02070309020205020404" pitchFamily="49" charset="0"/>
                <a:cs typeface="Courier New" panose="02070309020205020404" pitchFamily="49" charset="0"/>
              </a:rPr>
              <a:t> /data/</a:t>
            </a:r>
            <a:r>
              <a:rPr lang="en-US" altLang="zh-CN" sz="2100" dirty="0" err="1">
                <a:latin typeface="Courier New" panose="02070309020205020404" pitchFamily="49" charset="0"/>
                <a:cs typeface="Courier New" panose="02070309020205020404" pitchFamily="49" charset="0"/>
              </a:rPr>
              <a:t>keyfile</a:t>
            </a:r>
            <a:r>
              <a:rPr lang="en-US" altLang="zh-CN" sz="2100" dirty="0">
                <a:latin typeface="Courier New" panose="02070309020205020404" pitchFamily="49" charset="0"/>
                <a:cs typeface="Courier New" panose="02070309020205020404" pitchFamily="49" charset="0"/>
              </a:rPr>
              <a:t> --</a:t>
            </a:r>
            <a:r>
              <a:rPr lang="en-US" altLang="zh-CN" sz="2100" dirty="0" err="1">
                <a:latin typeface="Courier New" panose="02070309020205020404" pitchFamily="49" charset="0"/>
                <a:cs typeface="Courier New" panose="02070309020205020404" pitchFamily="49" charset="0"/>
              </a:rPr>
              <a:t>bind_ip</a:t>
            </a:r>
            <a:r>
              <a:rPr lang="en-US" altLang="zh-CN" sz="2100" dirty="0">
                <a:latin typeface="Courier New" panose="02070309020205020404" pitchFamily="49" charset="0"/>
                <a:cs typeface="Courier New" panose="02070309020205020404" pitchFamily="49" charset="0"/>
              </a:rPr>
              <a:t> "localhost, 192.168.0.100" --</a:t>
            </a:r>
            <a:r>
              <a:rPr lang="en-US" altLang="zh-CN" sz="2100" dirty="0" err="1">
                <a:latin typeface="Courier New" panose="02070309020205020404" pitchFamily="49" charset="0"/>
                <a:cs typeface="Courier New" panose="02070309020205020404" pitchFamily="49" charset="0"/>
              </a:rPr>
              <a:t>tlsMode</a:t>
            </a:r>
            <a:r>
              <a:rPr lang="en-US" altLang="zh-CN" sz="2100" dirty="0">
                <a:latin typeface="Courier New" panose="02070309020205020404" pitchFamily="49" charset="0"/>
                <a:cs typeface="Courier New" panose="02070309020205020404" pitchFamily="49" charset="0"/>
              </a:rPr>
              <a:t> </a:t>
            </a:r>
            <a:r>
              <a:rPr lang="en-US" altLang="zh-CN" sz="2100" dirty="0" err="1">
                <a:latin typeface="Courier New" panose="02070309020205020404" pitchFamily="49" charset="0"/>
                <a:cs typeface="Courier New" panose="02070309020205020404" pitchFamily="49" charset="0"/>
              </a:rPr>
              <a:t>requireTLS</a:t>
            </a:r>
            <a:r>
              <a:rPr lang="en-US" altLang="zh-CN" sz="2100" dirty="0">
                <a:latin typeface="Courier New" panose="02070309020205020404" pitchFamily="49" charset="0"/>
                <a:cs typeface="Courier New" panose="02070309020205020404" pitchFamily="49" charset="0"/>
              </a:rPr>
              <a:t> --</a:t>
            </a:r>
            <a:r>
              <a:rPr lang="en-US" altLang="zh-CN" sz="2100" dirty="0" err="1">
                <a:latin typeface="Courier New" panose="02070309020205020404" pitchFamily="49" charset="0"/>
                <a:cs typeface="Courier New" panose="02070309020205020404" pitchFamily="49" charset="0"/>
              </a:rPr>
              <a:t>tlsCAFile</a:t>
            </a:r>
            <a:r>
              <a:rPr lang="en-US" altLang="zh-CN" sz="2100" dirty="0">
                <a:latin typeface="Courier New" panose="02070309020205020404" pitchFamily="49" charset="0"/>
                <a:cs typeface="Courier New" panose="02070309020205020404" pitchFamily="49" charset="0"/>
              </a:rPr>
              <a:t> "/</a:t>
            </a:r>
            <a:r>
              <a:rPr lang="en-US" altLang="zh-CN" sz="2100" dirty="0" err="1">
                <a:latin typeface="Courier New" panose="02070309020205020404" pitchFamily="49" charset="0"/>
                <a:cs typeface="Courier New" panose="02070309020205020404" pitchFamily="49" charset="0"/>
              </a:rPr>
              <a:t>etc</a:t>
            </a:r>
            <a:r>
              <a:rPr lang="en-US" altLang="zh-CN" sz="2100" dirty="0">
                <a:latin typeface="Courier New" panose="02070309020205020404" pitchFamily="49" charset="0"/>
                <a:cs typeface="Courier New" panose="02070309020205020404" pitchFamily="49" charset="0"/>
              </a:rPr>
              <a:t>/</a:t>
            </a:r>
            <a:r>
              <a:rPr lang="en-US" altLang="zh-CN" sz="2100" dirty="0" err="1">
                <a:latin typeface="Courier New" panose="02070309020205020404" pitchFamily="49" charset="0"/>
                <a:cs typeface="Courier New" panose="02070309020205020404" pitchFamily="49" charset="0"/>
              </a:rPr>
              <a:t>tls</a:t>
            </a:r>
            <a:r>
              <a:rPr lang="en-US" altLang="zh-CN" sz="2100" dirty="0">
                <a:latin typeface="Courier New" panose="02070309020205020404" pitchFamily="49" charset="0"/>
                <a:cs typeface="Courier New" panose="02070309020205020404" pitchFamily="49" charset="0"/>
              </a:rPr>
              <a:t>/</a:t>
            </a:r>
            <a:r>
              <a:rPr lang="en-US" altLang="zh-CN" sz="2100" dirty="0" err="1">
                <a:latin typeface="Courier New" panose="02070309020205020404" pitchFamily="49" charset="0"/>
                <a:cs typeface="Courier New" panose="02070309020205020404" pitchFamily="49" charset="0"/>
              </a:rPr>
              <a:t>TLSCA.pem</a:t>
            </a:r>
            <a:r>
              <a:rPr lang="en-US" altLang="zh-CN" sz="2100" dirty="0">
                <a:latin typeface="Courier New" panose="02070309020205020404" pitchFamily="49" charset="0"/>
                <a:cs typeface="Courier New" panose="02070309020205020404" pitchFamily="49" charset="0"/>
              </a:rPr>
              <a:t>" --</a:t>
            </a:r>
            <a:r>
              <a:rPr lang="en-US" altLang="zh-CN" sz="2100" dirty="0" err="1">
                <a:latin typeface="Courier New" panose="02070309020205020404" pitchFamily="49" charset="0"/>
                <a:cs typeface="Courier New" panose="02070309020205020404" pitchFamily="49" charset="0"/>
              </a:rPr>
              <a:t>tlsCertificateKeyFile</a:t>
            </a:r>
            <a:r>
              <a:rPr lang="en-US" altLang="zh-CN" sz="2100" dirty="0">
                <a:latin typeface="Courier New" panose="02070309020205020404" pitchFamily="49" charset="0"/>
                <a:cs typeface="Courier New" panose="02070309020205020404" pitchFamily="49" charset="0"/>
              </a:rPr>
              <a:t> "/</a:t>
            </a:r>
            <a:r>
              <a:rPr lang="en-US" altLang="zh-CN" sz="2100" dirty="0" err="1">
                <a:latin typeface="Courier New" panose="02070309020205020404" pitchFamily="49" charset="0"/>
                <a:cs typeface="Courier New" panose="02070309020205020404" pitchFamily="49" charset="0"/>
              </a:rPr>
              <a:t>etc</a:t>
            </a:r>
            <a:r>
              <a:rPr lang="en-US" altLang="zh-CN" sz="2100" dirty="0">
                <a:latin typeface="Courier New" panose="02070309020205020404" pitchFamily="49" charset="0"/>
                <a:cs typeface="Courier New" panose="02070309020205020404" pitchFamily="49" charset="0"/>
              </a:rPr>
              <a:t>/</a:t>
            </a:r>
            <a:r>
              <a:rPr lang="en-US" altLang="zh-CN" sz="2100" dirty="0" err="1">
                <a:latin typeface="Courier New" panose="02070309020205020404" pitchFamily="49" charset="0"/>
                <a:cs typeface="Courier New" panose="02070309020205020404" pitchFamily="49" charset="0"/>
              </a:rPr>
              <a:t>tls</a:t>
            </a:r>
            <a:r>
              <a:rPr lang="en-US" altLang="zh-CN" sz="2100" dirty="0">
                <a:latin typeface="Courier New" panose="02070309020205020404" pitchFamily="49" charset="0"/>
                <a:cs typeface="Courier New" panose="02070309020205020404" pitchFamily="49" charset="0"/>
              </a:rPr>
              <a:t>/</a:t>
            </a:r>
            <a:r>
              <a:rPr lang="en-US" altLang="zh-CN" sz="2100" dirty="0" err="1">
                <a:latin typeface="Courier New" panose="02070309020205020404" pitchFamily="49" charset="0"/>
                <a:cs typeface="Courier New" panose="02070309020205020404" pitchFamily="49" charset="0"/>
              </a:rPr>
              <a:t>tls.pem</a:t>
            </a:r>
            <a:r>
              <a:rPr lang="en-US" altLang="zh-CN" sz="2100" dirty="0">
                <a:latin typeface="Courier New" panose="02070309020205020404" pitchFamily="49" charset="0"/>
                <a:cs typeface="Courier New" panose="02070309020205020404" pitchFamily="49" charset="0"/>
              </a:rPr>
              <a:t>"</a:t>
            </a:r>
          </a:p>
          <a:p>
            <a:endParaRPr lang="en-US" altLang="zh-CN" dirty="0"/>
          </a:p>
          <a:p>
            <a:r>
              <a:rPr lang="zh-CN" altLang="en-US" dirty="0"/>
              <a:t>但是使用命令行字符串非常麻烦，通常的操作是使用设置文件</a:t>
            </a:r>
            <a:endParaRPr lang="en-US" dirty="0"/>
          </a:p>
        </p:txBody>
      </p:sp>
    </p:spTree>
    <p:extLst>
      <p:ext uri="{BB962C8B-B14F-4D97-AF65-F5344CB8AC3E}">
        <p14:creationId xmlns:p14="http://schemas.microsoft.com/office/powerpoint/2010/main" val="29752068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7E08D-45A6-402D-8D20-4839F4D9E5EA}"/>
              </a:ext>
            </a:extLst>
          </p:cNvPr>
          <p:cNvSpPr>
            <a:spLocks noGrp="1"/>
          </p:cNvSpPr>
          <p:nvPr>
            <p:ph type="title"/>
          </p:nvPr>
        </p:nvSpPr>
        <p:spPr/>
        <p:txBody>
          <a:bodyPr/>
          <a:lstStyle/>
          <a:p>
            <a:r>
              <a:rPr lang="en-US" altLang="zh-CN" b="1" dirty="0"/>
              <a:t>Zones(</a:t>
            </a:r>
            <a:r>
              <a:rPr lang="zh-CN" altLang="en-US" b="1" dirty="0"/>
              <a:t>区域</a:t>
            </a:r>
            <a:r>
              <a:rPr lang="en-US" altLang="zh-CN" b="1" dirty="0"/>
              <a:t>)</a:t>
            </a:r>
            <a:endParaRPr lang="en-US" b="1" dirty="0"/>
          </a:p>
        </p:txBody>
      </p:sp>
      <p:sp>
        <p:nvSpPr>
          <p:cNvPr id="3" name="Content Placeholder 2">
            <a:extLst>
              <a:ext uri="{FF2B5EF4-FFF2-40B4-BE49-F238E27FC236}">
                <a16:creationId xmlns:a16="http://schemas.microsoft.com/office/drawing/2014/main" id="{792F7EC6-C9CA-4481-A7B0-223DBA7CF4E4}"/>
              </a:ext>
            </a:extLst>
          </p:cNvPr>
          <p:cNvSpPr>
            <a:spLocks noGrp="1"/>
          </p:cNvSpPr>
          <p:nvPr>
            <p:ph idx="1"/>
          </p:nvPr>
        </p:nvSpPr>
        <p:spPr/>
        <p:txBody>
          <a:bodyPr/>
          <a:lstStyle/>
          <a:p>
            <a:r>
              <a:rPr lang="zh-CN" altLang="en-US" dirty="0"/>
              <a:t>在分片群中，你可以根据分片键来创建区域。一个区域可以横跨多个分片，一个分片也可以有多个区域。</a:t>
            </a:r>
            <a:endParaRPr lang="en-US" altLang="zh-CN" dirty="0"/>
          </a:p>
          <a:p>
            <a:r>
              <a:rPr lang="zh-CN" altLang="en-US" dirty="0"/>
              <a:t>如果一个</a:t>
            </a:r>
            <a:r>
              <a:rPr lang="en-US" altLang="zh-CN" dirty="0"/>
              <a:t>chunk</a:t>
            </a:r>
            <a:r>
              <a:rPr lang="zh-CN" altLang="en-US" dirty="0"/>
              <a:t>属于一个区域，</a:t>
            </a:r>
            <a:r>
              <a:rPr lang="en-US" altLang="zh-CN" dirty="0"/>
              <a:t>MongoDB</a:t>
            </a:r>
            <a:r>
              <a:rPr lang="zh-CN" altLang="en-US" dirty="0"/>
              <a:t>只会把它迁移到跟这个区域相关的分片</a:t>
            </a:r>
            <a:endParaRPr lang="en-US" altLang="zh-CN" dirty="0"/>
          </a:p>
          <a:p>
            <a:pPr marL="0" indent="0">
              <a:buNone/>
            </a:pPr>
            <a:endParaRPr lang="en-US" dirty="0"/>
          </a:p>
        </p:txBody>
      </p:sp>
      <p:pic>
        <p:nvPicPr>
          <p:cNvPr id="4" name="Picture 3">
            <a:extLst>
              <a:ext uri="{FF2B5EF4-FFF2-40B4-BE49-F238E27FC236}">
                <a16:creationId xmlns:a16="http://schemas.microsoft.com/office/drawing/2014/main" id="{EE1CC168-18F2-49F8-BC3C-E466F5BA2EFD}"/>
              </a:ext>
            </a:extLst>
          </p:cNvPr>
          <p:cNvPicPr>
            <a:picLocks noChangeAspect="1"/>
          </p:cNvPicPr>
          <p:nvPr/>
        </p:nvPicPr>
        <p:blipFill>
          <a:blip r:embed="rId2"/>
          <a:stretch>
            <a:fillRect/>
          </a:stretch>
        </p:blipFill>
        <p:spPr>
          <a:xfrm>
            <a:off x="3209009" y="3638638"/>
            <a:ext cx="5773981" cy="2854237"/>
          </a:xfrm>
          <a:prstGeom prst="rect">
            <a:avLst/>
          </a:prstGeom>
        </p:spPr>
      </p:pic>
    </p:spTree>
    <p:extLst>
      <p:ext uri="{BB962C8B-B14F-4D97-AF65-F5344CB8AC3E}">
        <p14:creationId xmlns:p14="http://schemas.microsoft.com/office/powerpoint/2010/main" val="227676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65ABBB-ADB4-4EA2-943E-33D62366A4BA}"/>
              </a:ext>
            </a:extLst>
          </p:cNvPr>
          <p:cNvSpPr>
            <a:spLocks noGrp="1"/>
          </p:cNvSpPr>
          <p:nvPr>
            <p:ph idx="1"/>
          </p:nvPr>
        </p:nvSpPr>
        <p:spPr>
          <a:xfrm>
            <a:off x="838200" y="365125"/>
            <a:ext cx="10515600" cy="5811838"/>
          </a:xfrm>
        </p:spPr>
        <p:txBody>
          <a:bodyPr/>
          <a:lstStyle/>
          <a:p>
            <a:r>
              <a:rPr lang="zh-CN" altLang="en-US" dirty="0"/>
              <a:t>常见的能应用区域的部署模式有：</a:t>
            </a:r>
            <a:endParaRPr lang="en-US" altLang="zh-CN" dirty="0"/>
          </a:p>
          <a:p>
            <a:pPr marL="0" indent="0">
              <a:buNone/>
            </a:pPr>
            <a:endParaRPr lang="en-US" dirty="0"/>
          </a:p>
          <a:p>
            <a:pPr lvl="1">
              <a:buFont typeface="Courier New" panose="02070309020205020404" pitchFamily="49" charset="0"/>
              <a:buChar char="o"/>
            </a:pPr>
            <a:r>
              <a:rPr lang="zh-CN" altLang="en-US" dirty="0"/>
              <a:t>把一些特定的数据子集孤立在一些特定的分片上</a:t>
            </a:r>
            <a:endParaRPr lang="en-US" altLang="zh-CN" dirty="0"/>
          </a:p>
          <a:p>
            <a:pPr lvl="1">
              <a:buFont typeface="Courier New" panose="02070309020205020404" pitchFamily="49" charset="0"/>
              <a:buChar char="o"/>
            </a:pPr>
            <a:endParaRPr lang="en-US" altLang="zh-CN" dirty="0"/>
          </a:p>
          <a:p>
            <a:pPr lvl="1">
              <a:buFont typeface="Courier New" panose="02070309020205020404" pitchFamily="49" charset="0"/>
              <a:buChar char="o"/>
            </a:pPr>
            <a:r>
              <a:rPr lang="zh-CN" altLang="en-US" dirty="0"/>
              <a:t>确保重要的数据只存在与服务器地理位置接近的分片中</a:t>
            </a:r>
            <a:endParaRPr lang="en-US" altLang="zh-CN" dirty="0"/>
          </a:p>
          <a:p>
            <a:pPr lvl="1">
              <a:buFont typeface="Courier New" panose="02070309020205020404" pitchFamily="49" charset="0"/>
              <a:buChar char="o"/>
            </a:pPr>
            <a:endParaRPr lang="en-US" dirty="0"/>
          </a:p>
          <a:p>
            <a:pPr lvl="1">
              <a:buFont typeface="Courier New" panose="02070309020205020404" pitchFamily="49" charset="0"/>
              <a:buChar char="o"/>
            </a:pPr>
            <a:r>
              <a:rPr lang="zh-CN" altLang="en-US" dirty="0"/>
              <a:t>根据分片的硬件情况和表现来分配数据</a:t>
            </a:r>
            <a:endParaRPr lang="en-US" altLang="zh-CN" dirty="0"/>
          </a:p>
          <a:p>
            <a:pPr lvl="1">
              <a:buFont typeface="Courier New" panose="02070309020205020404" pitchFamily="49" charset="0"/>
              <a:buChar char="o"/>
            </a:pPr>
            <a:endParaRPr lang="en-US" dirty="0"/>
          </a:p>
          <a:p>
            <a:r>
              <a:rPr lang="zh-CN" altLang="en-US" dirty="0"/>
              <a:t>在哈希分片键上使用区域，每个区域使用的是哈希后的分片键值，而不是原来的值</a:t>
            </a:r>
            <a:endParaRPr lang="en-US" dirty="0"/>
          </a:p>
        </p:txBody>
      </p:sp>
    </p:spTree>
    <p:extLst>
      <p:ext uri="{BB962C8B-B14F-4D97-AF65-F5344CB8AC3E}">
        <p14:creationId xmlns:p14="http://schemas.microsoft.com/office/powerpoint/2010/main" val="29709920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B4B82D-FF7F-4F5A-BC46-36B5D1B7E10B}"/>
              </a:ext>
            </a:extLst>
          </p:cNvPr>
          <p:cNvSpPr>
            <a:spLocks noGrp="1"/>
          </p:cNvSpPr>
          <p:nvPr>
            <p:ph idx="1"/>
          </p:nvPr>
        </p:nvSpPr>
        <p:spPr>
          <a:xfrm>
            <a:off x="838200" y="365125"/>
            <a:ext cx="10515600" cy="5811838"/>
          </a:xfrm>
        </p:spPr>
        <p:txBody>
          <a:bodyPr/>
          <a:lstStyle/>
          <a:p>
            <a:r>
              <a:rPr lang="en-US" dirty="0">
                <a:hlinkClick r:id="rId2"/>
              </a:rPr>
              <a:t>https://docs.mongodb.com/manual/sharding/</a:t>
            </a:r>
            <a:endParaRPr lang="en-US" dirty="0"/>
          </a:p>
        </p:txBody>
      </p:sp>
    </p:spTree>
    <p:extLst>
      <p:ext uri="{BB962C8B-B14F-4D97-AF65-F5344CB8AC3E}">
        <p14:creationId xmlns:p14="http://schemas.microsoft.com/office/powerpoint/2010/main" val="3765698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C19549-5D6B-40E7-A4AD-37B4F9A502E6}"/>
              </a:ext>
            </a:extLst>
          </p:cNvPr>
          <p:cNvSpPr>
            <a:spLocks noGrp="1"/>
          </p:cNvSpPr>
          <p:nvPr>
            <p:ph idx="1"/>
          </p:nvPr>
        </p:nvSpPr>
        <p:spPr>
          <a:xfrm>
            <a:off x="838200" y="365125"/>
            <a:ext cx="5257800" cy="5811838"/>
          </a:xfrm>
        </p:spPr>
        <p:txBody>
          <a:bodyPr/>
          <a:lstStyle/>
          <a:p>
            <a:r>
              <a:rPr lang="zh-CN" altLang="en-US" dirty="0"/>
              <a:t>命令行选项：</a:t>
            </a:r>
            <a:endParaRPr lang="en-US" altLang="zh-CN" dirty="0"/>
          </a:p>
          <a:p>
            <a:pPr marL="514350" indent="-514350">
              <a:buAutoNum type="arabicPeriod"/>
            </a:pPr>
            <a:r>
              <a:rPr lang="en-US" altLang="zh-CN" dirty="0"/>
              <a:t>--</a:t>
            </a:r>
            <a:r>
              <a:rPr lang="en-US" altLang="zh-CN" dirty="0" err="1"/>
              <a:t>dbpath</a:t>
            </a:r>
            <a:endParaRPr lang="en-US" altLang="zh-CN" dirty="0"/>
          </a:p>
          <a:p>
            <a:pPr marL="514350" indent="-514350">
              <a:buAutoNum type="arabicPeriod"/>
            </a:pPr>
            <a:r>
              <a:rPr lang="en-US" dirty="0"/>
              <a:t>--</a:t>
            </a:r>
            <a:r>
              <a:rPr lang="en-US" dirty="0" err="1"/>
              <a:t>logpath</a:t>
            </a:r>
            <a:endParaRPr lang="en-US" dirty="0"/>
          </a:p>
          <a:p>
            <a:pPr marL="514350" indent="-514350">
              <a:buAutoNum type="arabicPeriod"/>
            </a:pPr>
            <a:r>
              <a:rPr lang="en-US" dirty="0"/>
              <a:t>--</a:t>
            </a:r>
            <a:r>
              <a:rPr lang="en-US" dirty="0" err="1"/>
              <a:t>bind_ip</a:t>
            </a:r>
            <a:endParaRPr lang="en-US" dirty="0"/>
          </a:p>
          <a:p>
            <a:pPr marL="514350" indent="-514350">
              <a:buAutoNum type="arabicPeriod"/>
            </a:pPr>
            <a:r>
              <a:rPr lang="en-US" dirty="0"/>
              <a:t>--</a:t>
            </a:r>
            <a:r>
              <a:rPr lang="en-US" dirty="0" err="1"/>
              <a:t>replSet</a:t>
            </a:r>
            <a:endParaRPr lang="en-US" dirty="0"/>
          </a:p>
          <a:p>
            <a:pPr marL="514350" indent="-514350">
              <a:buAutoNum type="arabicPeriod"/>
            </a:pPr>
            <a:r>
              <a:rPr lang="en-US" dirty="0"/>
              <a:t>--</a:t>
            </a:r>
            <a:r>
              <a:rPr lang="en-US" dirty="0" err="1"/>
              <a:t>keyFile</a:t>
            </a:r>
            <a:endParaRPr lang="en-US" dirty="0"/>
          </a:p>
          <a:p>
            <a:pPr marL="514350" indent="-514350">
              <a:buAutoNum type="arabicPeriod"/>
            </a:pPr>
            <a:r>
              <a:rPr lang="en-US" dirty="0"/>
              <a:t>--</a:t>
            </a:r>
            <a:r>
              <a:rPr lang="en-US" dirty="0" err="1"/>
              <a:t>tlsCertificateKeyFile</a:t>
            </a:r>
            <a:endParaRPr lang="en-US" dirty="0"/>
          </a:p>
          <a:p>
            <a:pPr marL="514350" indent="-514350">
              <a:buAutoNum type="arabicPeriod"/>
            </a:pPr>
            <a:r>
              <a:rPr lang="en-US" dirty="0"/>
              <a:t>--</a:t>
            </a:r>
            <a:r>
              <a:rPr lang="en-US" dirty="0" err="1"/>
              <a:t>tlsCAFile</a:t>
            </a:r>
            <a:endParaRPr lang="en-US" dirty="0"/>
          </a:p>
          <a:p>
            <a:pPr marL="514350" indent="-514350">
              <a:buAutoNum type="arabicPeriod"/>
            </a:pPr>
            <a:r>
              <a:rPr lang="en-US" dirty="0"/>
              <a:t>--</a:t>
            </a:r>
            <a:r>
              <a:rPr lang="en-US" dirty="0" err="1"/>
              <a:t>tlsMode</a:t>
            </a:r>
            <a:endParaRPr lang="en-US" dirty="0"/>
          </a:p>
          <a:p>
            <a:pPr marL="514350" indent="-514350">
              <a:buAutoNum type="arabicPeriod"/>
            </a:pPr>
            <a:r>
              <a:rPr lang="en-US" dirty="0"/>
              <a:t>--fork</a:t>
            </a:r>
          </a:p>
          <a:p>
            <a:pPr marL="0" indent="0">
              <a:buNone/>
            </a:pPr>
            <a:endParaRPr lang="en-US" dirty="0"/>
          </a:p>
        </p:txBody>
      </p:sp>
      <p:sp>
        <p:nvSpPr>
          <p:cNvPr id="4" name="Content Placeholder 2">
            <a:extLst>
              <a:ext uri="{FF2B5EF4-FFF2-40B4-BE49-F238E27FC236}">
                <a16:creationId xmlns:a16="http://schemas.microsoft.com/office/drawing/2014/main" id="{EB74CA3B-73E6-4439-A1A0-366C1CA5486B}"/>
              </a:ext>
            </a:extLst>
          </p:cNvPr>
          <p:cNvSpPr txBox="1">
            <a:spLocks/>
          </p:cNvSpPr>
          <p:nvPr/>
        </p:nvSpPr>
        <p:spPr>
          <a:xfrm>
            <a:off x="6096000" y="365125"/>
            <a:ext cx="5257800" cy="58118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设置文件选项：</a:t>
            </a:r>
            <a:endParaRPr lang="en-US" altLang="zh-CN" dirty="0"/>
          </a:p>
          <a:p>
            <a:pPr marL="514350" indent="-514350">
              <a:buFont typeface="Arial" panose="020B0604020202020204" pitchFamily="34" charset="0"/>
              <a:buAutoNum type="arabicPeriod"/>
            </a:pPr>
            <a:r>
              <a:rPr lang="en-US" altLang="zh-CN" dirty="0" err="1"/>
              <a:t>storage.dbPath</a:t>
            </a:r>
            <a:endParaRPr lang="en-US" altLang="zh-CN" dirty="0"/>
          </a:p>
          <a:p>
            <a:pPr marL="514350" indent="-514350">
              <a:buFont typeface="Arial" panose="020B0604020202020204" pitchFamily="34" charset="0"/>
              <a:buAutoNum type="arabicPeriod"/>
            </a:pPr>
            <a:r>
              <a:rPr lang="en-US" dirty="0" err="1"/>
              <a:t>systemLog.destination</a:t>
            </a:r>
            <a:endParaRPr lang="en-US" dirty="0"/>
          </a:p>
          <a:p>
            <a:pPr marL="514350" indent="-514350">
              <a:buFont typeface="Arial" panose="020B0604020202020204" pitchFamily="34" charset="0"/>
              <a:buAutoNum type="arabicPeriod"/>
            </a:pPr>
            <a:r>
              <a:rPr lang="en-US" dirty="0" err="1"/>
              <a:t>net.bind_ip</a:t>
            </a:r>
            <a:endParaRPr lang="en-US" dirty="0"/>
          </a:p>
          <a:p>
            <a:pPr marL="514350" indent="-514350">
              <a:buFont typeface="Arial" panose="020B0604020202020204" pitchFamily="34" charset="0"/>
              <a:buAutoNum type="arabicPeriod"/>
            </a:pPr>
            <a:r>
              <a:rPr lang="en-US" dirty="0" err="1"/>
              <a:t>replication.replSetName</a:t>
            </a:r>
            <a:endParaRPr lang="en-US" dirty="0"/>
          </a:p>
          <a:p>
            <a:pPr marL="514350" indent="-514350">
              <a:buFont typeface="Arial" panose="020B0604020202020204" pitchFamily="34" charset="0"/>
              <a:buAutoNum type="arabicPeriod"/>
            </a:pPr>
            <a:r>
              <a:rPr lang="en-US" dirty="0" err="1"/>
              <a:t>security.keyFile</a:t>
            </a:r>
            <a:endParaRPr lang="en-US" dirty="0"/>
          </a:p>
          <a:p>
            <a:pPr marL="514350" indent="-514350">
              <a:buFont typeface="Arial" panose="020B0604020202020204" pitchFamily="34" charset="0"/>
              <a:buAutoNum type="arabicPeriod"/>
            </a:pPr>
            <a:r>
              <a:rPr lang="en-US" dirty="0" err="1"/>
              <a:t>net.tls.certificateKeyFile</a:t>
            </a:r>
            <a:endParaRPr lang="en-US" dirty="0"/>
          </a:p>
          <a:p>
            <a:pPr marL="514350" indent="-514350">
              <a:buFont typeface="Arial" panose="020B0604020202020204" pitchFamily="34" charset="0"/>
              <a:buAutoNum type="arabicPeriod"/>
            </a:pPr>
            <a:r>
              <a:rPr lang="en-US" dirty="0" err="1"/>
              <a:t>net.tls.CAFile</a:t>
            </a:r>
            <a:endParaRPr lang="en-US" dirty="0"/>
          </a:p>
          <a:p>
            <a:pPr marL="514350" indent="-514350">
              <a:buFont typeface="Arial" panose="020B0604020202020204" pitchFamily="34" charset="0"/>
              <a:buAutoNum type="arabicPeriod"/>
            </a:pPr>
            <a:r>
              <a:rPr lang="en-US" dirty="0" err="1"/>
              <a:t>net.tls.mode</a:t>
            </a:r>
            <a:endParaRPr lang="en-US" dirty="0"/>
          </a:p>
          <a:p>
            <a:pPr marL="514350" indent="-514350">
              <a:buFont typeface="Arial" panose="020B0604020202020204" pitchFamily="34" charset="0"/>
              <a:buAutoNum type="arabicPeriod"/>
            </a:pPr>
            <a:r>
              <a:rPr lang="en-US" dirty="0" err="1"/>
              <a:t>processManagement.fork</a:t>
            </a:r>
            <a:endParaRPr lang="en-US"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3049783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5549F6-FA91-4BC7-996E-F4E743691427}"/>
              </a:ext>
            </a:extLst>
          </p:cNvPr>
          <p:cNvSpPr>
            <a:spLocks noGrp="1"/>
          </p:cNvSpPr>
          <p:nvPr>
            <p:ph idx="1"/>
          </p:nvPr>
        </p:nvSpPr>
        <p:spPr>
          <a:xfrm>
            <a:off x="838200" y="365125"/>
            <a:ext cx="10515600" cy="5811838"/>
          </a:xfrm>
        </p:spPr>
        <p:txBody>
          <a:bodyPr>
            <a:normAutofit fontScale="70000" lnSpcReduction="20000"/>
          </a:bodyPr>
          <a:lstStyle/>
          <a:p>
            <a:r>
              <a:rPr lang="zh-CN" altLang="en-US" dirty="0"/>
              <a:t>例如我们有一个</a:t>
            </a:r>
            <a:r>
              <a:rPr lang="en-US" altLang="zh-CN" dirty="0" err="1">
                <a:latin typeface="Courier New" panose="02070309020205020404" pitchFamily="49" charset="0"/>
                <a:cs typeface="Courier New" panose="02070309020205020404" pitchFamily="49" charset="0"/>
              </a:rPr>
              <a:t>mongod.conf</a:t>
            </a:r>
            <a:r>
              <a:rPr lang="zh-CN" altLang="en-US" dirty="0"/>
              <a:t>设置文件：</a:t>
            </a:r>
            <a:endParaRPr lang="en-US" altLang="zh-CN"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zh-CN" altLang="en-US" dirty="0"/>
              <a:t>我们可以直接使用以下命令：</a:t>
            </a:r>
            <a:endParaRPr lang="en-US" altLang="zh-CN" dirty="0"/>
          </a:p>
          <a:p>
            <a:pPr>
              <a:buSzPct val="150000"/>
              <a:buFont typeface="Calibri" panose="020F0502020204030204" pitchFamily="34" charset="0"/>
              <a:buChar char="|"/>
            </a:pPr>
            <a:r>
              <a:rPr lang="en-US" dirty="0" err="1">
                <a:latin typeface="Courier New" panose="02070309020205020404" pitchFamily="49" charset="0"/>
                <a:cs typeface="Courier New" panose="02070309020205020404" pitchFamily="49" charset="0"/>
              </a:rPr>
              <a:t>mongod</a:t>
            </a:r>
            <a:r>
              <a:rPr lang="en-US" dirty="0">
                <a:latin typeface="Courier New" panose="02070309020205020404" pitchFamily="49" charset="0"/>
                <a:cs typeface="Courier New" panose="02070309020205020404" pitchFamily="49" charset="0"/>
              </a:rPr>
              <a:t> -f </a:t>
            </a:r>
            <a:r>
              <a:rPr lang="en-US" dirty="0" err="1">
                <a:latin typeface="Courier New" panose="02070309020205020404" pitchFamily="49" charset="0"/>
                <a:cs typeface="Courier New" panose="02070309020205020404" pitchFamily="49" charset="0"/>
              </a:rPr>
              <a:t>mongod.conf</a:t>
            </a:r>
            <a:endParaRPr lang="en-US" dirty="0">
              <a:latin typeface="Courier New" panose="02070309020205020404" pitchFamily="49" charset="0"/>
              <a:cs typeface="Courier New" panose="02070309020205020404" pitchFamily="49" charset="0"/>
            </a:endParaRPr>
          </a:p>
        </p:txBody>
      </p:sp>
      <p:sp>
        <p:nvSpPr>
          <p:cNvPr id="4" name="TextBox 3">
            <a:extLst>
              <a:ext uri="{FF2B5EF4-FFF2-40B4-BE49-F238E27FC236}">
                <a16:creationId xmlns:a16="http://schemas.microsoft.com/office/drawing/2014/main" id="{5DF921BB-7F21-429F-80CD-289527628F89}"/>
              </a:ext>
            </a:extLst>
          </p:cNvPr>
          <p:cNvSpPr txBox="1"/>
          <p:nvPr/>
        </p:nvSpPr>
        <p:spPr>
          <a:xfrm>
            <a:off x="958362" y="773723"/>
            <a:ext cx="5978770" cy="4524315"/>
          </a:xfrm>
          <a:prstGeom prst="rect">
            <a:avLst/>
          </a:prstGeom>
          <a:noFill/>
        </p:spPr>
        <p:txBody>
          <a:bodyPr wrap="square" rtlCol="0">
            <a:spAutoFit/>
          </a:bodyPr>
          <a:lstStyle/>
          <a:p>
            <a:r>
              <a:rPr lang="en-US" sz="1600" dirty="0">
                <a:latin typeface="Courier New" panose="02070309020205020404" pitchFamily="49" charset="0"/>
                <a:cs typeface="Courier New" panose="02070309020205020404" pitchFamily="49" charset="0"/>
              </a:rPr>
              <a:t>storage:</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dbPath</a:t>
            </a:r>
            <a:r>
              <a:rPr lang="en-US" sz="1600" dirty="0">
                <a:latin typeface="Courier New" panose="02070309020205020404" pitchFamily="49" charset="0"/>
                <a:cs typeface="Courier New" panose="02070309020205020404" pitchFamily="49" charset="0"/>
              </a:rPr>
              <a:t>: /data/</a:t>
            </a:r>
            <a:r>
              <a:rPr lang="en-US" sz="1600" dirty="0" err="1">
                <a:latin typeface="Courier New" panose="02070309020205020404" pitchFamily="49" charset="0"/>
                <a:cs typeface="Courier New" panose="02070309020205020404" pitchFamily="49" charset="0"/>
              </a:rPr>
              <a:t>db</a:t>
            </a:r>
            <a:endParaRPr lang="en-US" sz="1600" dirty="0">
              <a:latin typeface="Courier New" panose="02070309020205020404" pitchFamily="49" charset="0"/>
              <a:cs typeface="Courier New" panose="02070309020205020404" pitchFamily="49" charset="0"/>
            </a:endParaRPr>
          </a:p>
          <a:p>
            <a:r>
              <a:rPr lang="en-US" sz="1600" dirty="0" err="1">
                <a:latin typeface="Courier New" panose="02070309020205020404" pitchFamily="49" charset="0"/>
                <a:cs typeface="Courier New" panose="02070309020205020404" pitchFamily="49" charset="0"/>
              </a:rPr>
              <a:t>systemLog</a:t>
            </a:r>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path: /data/log.mongod.log</a:t>
            </a:r>
          </a:p>
          <a:p>
            <a:r>
              <a:rPr lang="en-US" sz="1600" dirty="0">
                <a:latin typeface="Courier New" panose="02070309020205020404" pitchFamily="49" charset="0"/>
                <a:cs typeface="Courier New" panose="02070309020205020404" pitchFamily="49" charset="0"/>
              </a:rPr>
              <a:t>  destination: file</a:t>
            </a:r>
          </a:p>
          <a:p>
            <a:r>
              <a:rPr lang="en-US"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logAppend</a:t>
            </a:r>
            <a:r>
              <a:rPr lang="en-US" altLang="zh-CN" sz="1600" dirty="0">
                <a:latin typeface="Courier New" panose="02070309020205020404" pitchFamily="49" charset="0"/>
                <a:cs typeface="Courier New" panose="02070309020205020404" pitchFamily="49" charset="0"/>
              </a:rPr>
              <a:t>: true</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replication:</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replSetName</a:t>
            </a:r>
            <a:r>
              <a:rPr lang="en-US" sz="1600" dirty="0">
                <a:latin typeface="Courier New" panose="02070309020205020404" pitchFamily="49" charset="0"/>
                <a:cs typeface="Courier New" panose="02070309020205020404" pitchFamily="49" charset="0"/>
              </a:rPr>
              <a:t>: M103 </a:t>
            </a:r>
          </a:p>
          <a:p>
            <a:r>
              <a:rPr lang="en-US" sz="1600" dirty="0">
                <a:latin typeface="Courier New" panose="02070309020205020404" pitchFamily="49" charset="0"/>
                <a:cs typeface="Courier New" panose="02070309020205020404" pitchFamily="49" charset="0"/>
              </a:rPr>
              <a:t>net:</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bindIp</a:t>
            </a:r>
            <a:r>
              <a:rPr lang="en-US" sz="1600" dirty="0">
                <a:latin typeface="Courier New" panose="02070309020205020404" pitchFamily="49" charset="0"/>
                <a:cs typeface="Courier New" panose="02070309020205020404" pitchFamily="49" charset="0"/>
              </a:rPr>
              <a:t>: 127.0.0.1, 192.168.0.100</a:t>
            </a:r>
          </a:p>
          <a:p>
            <a:r>
              <a:rPr lang="en-US" sz="1600" dirty="0" err="1">
                <a:latin typeface="Courier New" panose="02070309020205020404" pitchFamily="49" charset="0"/>
                <a:cs typeface="Courier New" panose="02070309020205020404" pitchFamily="49" charset="0"/>
              </a:rPr>
              <a:t>tls</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mode: </a:t>
            </a:r>
            <a:r>
              <a:rPr lang="en-US" sz="1600" dirty="0" err="1">
                <a:latin typeface="Courier New" panose="02070309020205020404" pitchFamily="49" charset="0"/>
                <a:cs typeface="Courier New" panose="02070309020205020404" pitchFamily="49" charset="0"/>
              </a:rPr>
              <a:t>requireTLS</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certificateKeyFile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etc</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tls</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tls.pem</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CAFile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etc</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tls</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TLSCA.pem</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security:</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keyFile</a:t>
            </a:r>
            <a:r>
              <a:rPr lang="en-US" sz="1600" dirty="0">
                <a:latin typeface="Courier New" panose="02070309020205020404" pitchFamily="49" charset="0"/>
                <a:cs typeface="Courier New" panose="02070309020205020404" pitchFamily="49" charset="0"/>
              </a:rPr>
              <a:t>: /data/</a:t>
            </a:r>
            <a:r>
              <a:rPr lang="en-US" sz="1600" dirty="0" err="1">
                <a:latin typeface="Courier New" panose="02070309020205020404" pitchFamily="49" charset="0"/>
                <a:cs typeface="Courier New" panose="02070309020205020404" pitchFamily="49" charset="0"/>
              </a:rPr>
              <a:t>keyfile</a:t>
            </a:r>
            <a:endParaRPr lang="en-US" sz="1600" dirty="0">
              <a:latin typeface="Courier New" panose="02070309020205020404" pitchFamily="49" charset="0"/>
              <a:cs typeface="Courier New" panose="02070309020205020404" pitchFamily="49" charset="0"/>
            </a:endParaRPr>
          </a:p>
          <a:p>
            <a:r>
              <a:rPr lang="en-US" sz="1600" dirty="0" err="1">
                <a:latin typeface="Courier New" panose="02070309020205020404" pitchFamily="49" charset="0"/>
                <a:cs typeface="Courier New" panose="02070309020205020404" pitchFamily="49" charset="0"/>
              </a:rPr>
              <a:t>processManagement</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fork : true</a:t>
            </a:r>
          </a:p>
        </p:txBody>
      </p:sp>
    </p:spTree>
    <p:extLst>
      <p:ext uri="{BB962C8B-B14F-4D97-AF65-F5344CB8AC3E}">
        <p14:creationId xmlns:p14="http://schemas.microsoft.com/office/powerpoint/2010/main" val="991851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8D30DE-B23F-48DB-8EF4-D28BAA730998}"/>
              </a:ext>
            </a:extLst>
          </p:cNvPr>
          <p:cNvSpPr>
            <a:spLocks noGrp="1"/>
          </p:cNvSpPr>
          <p:nvPr>
            <p:ph idx="1"/>
          </p:nvPr>
        </p:nvSpPr>
        <p:spPr>
          <a:xfrm>
            <a:off x="838200" y="365125"/>
            <a:ext cx="10515600" cy="5811838"/>
          </a:xfrm>
        </p:spPr>
        <p:txBody>
          <a:bodyPr/>
          <a:lstStyle/>
          <a:p>
            <a:r>
              <a:rPr lang="en-US" dirty="0">
                <a:hlinkClick r:id="rId2"/>
              </a:rPr>
              <a:t>https://docs.mongodb.com/manual/reference/program/mongod/</a:t>
            </a:r>
            <a:endParaRPr lang="en-US" dirty="0"/>
          </a:p>
          <a:p>
            <a:endParaRPr lang="en-US" dirty="0"/>
          </a:p>
          <a:p>
            <a:r>
              <a:rPr lang="en-US" dirty="0">
                <a:hlinkClick r:id="rId3"/>
              </a:rPr>
              <a:t>https://docs.mongodb.com/manual/reference/configuration-options/</a:t>
            </a:r>
            <a:endParaRPr lang="en-US" dirty="0"/>
          </a:p>
        </p:txBody>
      </p:sp>
    </p:spTree>
    <p:extLst>
      <p:ext uri="{BB962C8B-B14F-4D97-AF65-F5344CB8AC3E}">
        <p14:creationId xmlns:p14="http://schemas.microsoft.com/office/powerpoint/2010/main" val="327339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D2BCA-1EBA-4815-9BA8-FC35425172ED}"/>
              </a:ext>
            </a:extLst>
          </p:cNvPr>
          <p:cNvSpPr>
            <a:spLocks noGrp="1"/>
          </p:cNvSpPr>
          <p:nvPr>
            <p:ph type="ctrTitle"/>
          </p:nvPr>
        </p:nvSpPr>
        <p:spPr/>
        <p:txBody>
          <a:bodyPr/>
          <a:lstStyle/>
          <a:p>
            <a:r>
              <a:rPr lang="zh-CN" altLang="en-US" b="1" dirty="0"/>
              <a:t>服务器工具</a:t>
            </a:r>
            <a:endParaRPr lang="en-US" b="1" dirty="0"/>
          </a:p>
        </p:txBody>
      </p:sp>
      <p:sp>
        <p:nvSpPr>
          <p:cNvPr id="3" name="Subtitle 2">
            <a:extLst>
              <a:ext uri="{FF2B5EF4-FFF2-40B4-BE49-F238E27FC236}">
                <a16:creationId xmlns:a16="http://schemas.microsoft.com/office/drawing/2014/main" id="{857FA0F7-E70E-48A3-AA27-9FCBF83532FC}"/>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447894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DAEF86-B1EB-4683-A317-7128D253A2C6}"/>
              </a:ext>
            </a:extLst>
          </p:cNvPr>
          <p:cNvSpPr>
            <a:spLocks noGrp="1"/>
          </p:cNvSpPr>
          <p:nvPr>
            <p:ph idx="1"/>
          </p:nvPr>
        </p:nvSpPr>
        <p:spPr>
          <a:xfrm>
            <a:off x="838200" y="448408"/>
            <a:ext cx="10515600" cy="5728555"/>
          </a:xfrm>
        </p:spPr>
        <p:txBody>
          <a:bodyPr/>
          <a:lstStyle/>
          <a:p>
            <a:r>
              <a:rPr lang="en-US" altLang="zh-CN" dirty="0" err="1">
                <a:latin typeface="Courier New" panose="02070309020205020404" pitchFamily="49" charset="0"/>
                <a:cs typeface="Courier New" panose="02070309020205020404" pitchFamily="49" charset="0"/>
              </a:rPr>
              <a:t>mongostat</a:t>
            </a:r>
            <a:r>
              <a:rPr lang="en-US" altLang="zh-CN" dirty="0">
                <a:cs typeface="Courier New" panose="02070309020205020404" pitchFamily="49" charset="0"/>
              </a:rPr>
              <a:t>:</a:t>
            </a:r>
            <a:r>
              <a:rPr lang="zh-CN" altLang="en-US" dirty="0">
                <a:latin typeface="Courier New" panose="02070309020205020404" pitchFamily="49" charset="0"/>
                <a:cs typeface="Courier New" panose="02070309020205020404" pitchFamily="49" charset="0"/>
              </a:rPr>
              <a:t> </a:t>
            </a:r>
            <a:r>
              <a:rPr lang="zh-CN" altLang="en-US" dirty="0"/>
              <a:t>获取运行的</a:t>
            </a:r>
            <a:r>
              <a:rPr lang="en-US" altLang="zh-CN" dirty="0" err="1">
                <a:latin typeface="Courier New" panose="02070309020205020404" pitchFamily="49" charset="0"/>
                <a:cs typeface="Courier New" panose="02070309020205020404" pitchFamily="49" charset="0"/>
              </a:rPr>
              <a:t>mongod</a:t>
            </a:r>
            <a:r>
              <a:rPr lang="zh-CN" altLang="en-US" dirty="0"/>
              <a:t>进程统计数据：</a:t>
            </a:r>
            <a:endParaRPr lang="en-US" altLang="zh-CN" dirty="0"/>
          </a:p>
          <a:p>
            <a:endParaRPr lang="en-US" dirty="0"/>
          </a:p>
          <a:p>
            <a:endParaRPr lang="en-US" dirty="0"/>
          </a:p>
          <a:p>
            <a:endParaRPr lang="en-US" altLang="zh-CN" dirty="0">
              <a:latin typeface="Courier New" panose="02070309020205020404" pitchFamily="49" charset="0"/>
              <a:cs typeface="Courier New" panose="02070309020205020404" pitchFamily="49" charset="0"/>
            </a:endParaRPr>
          </a:p>
          <a:p>
            <a:r>
              <a:rPr lang="en-US" altLang="zh-CN" dirty="0" err="1">
                <a:latin typeface="Courier New" panose="02070309020205020404" pitchFamily="49" charset="0"/>
                <a:cs typeface="Courier New" panose="02070309020205020404" pitchFamily="49" charset="0"/>
              </a:rPr>
              <a:t>mongodump</a:t>
            </a:r>
            <a:r>
              <a:rPr lang="en-US" altLang="zh-CN" dirty="0">
                <a:cs typeface="Courier New" panose="02070309020205020404" pitchFamily="49" charset="0"/>
              </a:rPr>
              <a:t>:</a:t>
            </a:r>
            <a:r>
              <a:rPr lang="en-US" altLang="zh-CN" dirty="0">
                <a:latin typeface="Courier New" panose="02070309020205020404" pitchFamily="49" charset="0"/>
                <a:cs typeface="Courier New" panose="02070309020205020404" pitchFamily="49" charset="0"/>
              </a:rPr>
              <a:t> </a:t>
            </a:r>
            <a:r>
              <a:rPr lang="zh-CN" altLang="en-US" dirty="0"/>
              <a:t>得到一个</a:t>
            </a:r>
            <a:r>
              <a:rPr lang="en-US" altLang="zh-CN" dirty="0"/>
              <a:t>BSON</a:t>
            </a:r>
            <a:r>
              <a:rPr lang="zh-CN" altLang="en-US" dirty="0"/>
              <a:t>格式的</a:t>
            </a:r>
            <a:r>
              <a:rPr lang="en-US" altLang="zh-CN" dirty="0"/>
              <a:t>collection dump</a:t>
            </a:r>
            <a:r>
              <a:rPr lang="zh-CN" altLang="en-US" dirty="0"/>
              <a:t>：</a:t>
            </a:r>
            <a:endParaRPr lang="en-US" altLang="zh-CN" dirty="0"/>
          </a:p>
          <a:p>
            <a:endParaRPr lang="en-US" dirty="0"/>
          </a:p>
          <a:p>
            <a:endParaRPr lang="en-US" dirty="0"/>
          </a:p>
          <a:p>
            <a:endParaRPr lang="en-US" dirty="0"/>
          </a:p>
          <a:p>
            <a:r>
              <a:rPr lang="en-US" altLang="zh-CN" dirty="0" err="1">
                <a:latin typeface="Courier New" panose="02070309020205020404" pitchFamily="49" charset="0"/>
                <a:cs typeface="Courier New" panose="02070309020205020404" pitchFamily="49" charset="0"/>
              </a:rPr>
              <a:t>mongorestore</a:t>
            </a:r>
            <a:r>
              <a:rPr lang="en-US" altLang="zh-CN" dirty="0">
                <a:cs typeface="Courier New" panose="02070309020205020404" pitchFamily="49" charset="0"/>
              </a:rPr>
              <a:t>:</a:t>
            </a:r>
            <a:r>
              <a:rPr lang="en-US" altLang="zh-CN" dirty="0">
                <a:latin typeface="Courier New" panose="02070309020205020404" pitchFamily="49" charset="0"/>
                <a:cs typeface="Courier New" panose="02070309020205020404" pitchFamily="49" charset="0"/>
              </a:rPr>
              <a:t> </a:t>
            </a:r>
            <a:r>
              <a:rPr lang="zh-CN" altLang="en-US" dirty="0"/>
              <a:t>从一个</a:t>
            </a:r>
            <a:r>
              <a:rPr lang="en-US" altLang="zh-CN" dirty="0"/>
              <a:t>BSON dump</a:t>
            </a:r>
            <a:r>
              <a:rPr lang="zh-CN" altLang="en-US" dirty="0"/>
              <a:t>恢复一个</a:t>
            </a:r>
            <a:r>
              <a:rPr lang="en-US" altLang="zh-CN" dirty="0"/>
              <a:t>collection</a:t>
            </a:r>
            <a:r>
              <a:rPr lang="zh-CN" altLang="en-US" dirty="0"/>
              <a:t>：</a:t>
            </a:r>
            <a:endParaRPr lang="en-US" altLang="zh-CN" dirty="0"/>
          </a:p>
          <a:p>
            <a:pPr marL="0" indent="0">
              <a:buNone/>
            </a:pPr>
            <a:endParaRPr lang="en-US" dirty="0"/>
          </a:p>
          <a:p>
            <a:pPr marL="0" indent="0">
              <a:buNone/>
            </a:pPr>
            <a:endParaRPr lang="en-US" dirty="0"/>
          </a:p>
        </p:txBody>
      </p:sp>
      <p:sp>
        <p:nvSpPr>
          <p:cNvPr id="4" name="TextBox 3">
            <a:extLst>
              <a:ext uri="{FF2B5EF4-FFF2-40B4-BE49-F238E27FC236}">
                <a16:creationId xmlns:a16="http://schemas.microsoft.com/office/drawing/2014/main" id="{A87C942D-3F21-4121-9BDA-FEA4C6042BA8}"/>
              </a:ext>
            </a:extLst>
          </p:cNvPr>
          <p:cNvSpPr txBox="1"/>
          <p:nvPr/>
        </p:nvSpPr>
        <p:spPr>
          <a:xfrm>
            <a:off x="838200" y="1095985"/>
            <a:ext cx="9302262" cy="646331"/>
          </a:xfrm>
          <a:prstGeom prst="rect">
            <a:avLst/>
          </a:prstGeom>
          <a:noFill/>
        </p:spPr>
        <p:txBody>
          <a:bodyPr wrap="square" rtlCol="0">
            <a:spAutoFit/>
          </a:bodyPr>
          <a:lstStyle/>
          <a:p>
            <a:pPr marL="285750" indent="-285750">
              <a:buSzPct val="150000"/>
              <a:buFont typeface="Calibri" panose="020F0502020204030204" pitchFamily="34" charset="0"/>
              <a:buChar char="|"/>
            </a:pPr>
            <a:r>
              <a:rPr lang="en-US" dirty="0" err="1">
                <a:latin typeface="Courier New" panose="02070309020205020404" pitchFamily="49" charset="0"/>
                <a:cs typeface="Courier New" panose="02070309020205020404" pitchFamily="49" charset="0"/>
              </a:rPr>
              <a:t>mongostat</a:t>
            </a:r>
            <a:r>
              <a:rPr lang="en-US" dirty="0">
                <a:latin typeface="Courier New" panose="02070309020205020404" pitchFamily="49" charset="0"/>
                <a:cs typeface="Courier New" panose="02070309020205020404" pitchFamily="49" charset="0"/>
              </a:rPr>
              <a:t> --help</a:t>
            </a:r>
          </a:p>
          <a:p>
            <a:pPr marL="285750" indent="-285750">
              <a:buSzPct val="150000"/>
              <a:buFont typeface="Calibri" panose="020F0502020204030204" pitchFamily="34" charset="0"/>
              <a:buChar char="|"/>
            </a:pPr>
            <a:r>
              <a:rPr lang="en-US" dirty="0" err="1">
                <a:latin typeface="Courier New" panose="02070309020205020404" pitchFamily="49" charset="0"/>
                <a:cs typeface="Courier New" panose="02070309020205020404" pitchFamily="49" charset="0"/>
              </a:rPr>
              <a:t>mongostat</a:t>
            </a:r>
            <a:r>
              <a:rPr lang="en-US" dirty="0">
                <a:latin typeface="Courier New" panose="02070309020205020404" pitchFamily="49" charset="0"/>
                <a:cs typeface="Courier New" panose="02070309020205020404" pitchFamily="49" charset="0"/>
              </a:rPr>
              <a:t> --port 30000</a:t>
            </a:r>
          </a:p>
        </p:txBody>
      </p:sp>
      <p:sp>
        <p:nvSpPr>
          <p:cNvPr id="5" name="TextBox 4">
            <a:extLst>
              <a:ext uri="{FF2B5EF4-FFF2-40B4-BE49-F238E27FC236}">
                <a16:creationId xmlns:a16="http://schemas.microsoft.com/office/drawing/2014/main" id="{1F326686-16F5-476C-AA2B-F0692A5ACC19}"/>
              </a:ext>
            </a:extLst>
          </p:cNvPr>
          <p:cNvSpPr txBox="1"/>
          <p:nvPr/>
        </p:nvSpPr>
        <p:spPr>
          <a:xfrm>
            <a:off x="838200" y="3034112"/>
            <a:ext cx="9545515" cy="1200329"/>
          </a:xfrm>
          <a:prstGeom prst="rect">
            <a:avLst/>
          </a:prstGeom>
          <a:noFill/>
        </p:spPr>
        <p:txBody>
          <a:bodyPr wrap="square" rtlCol="0">
            <a:spAutoFit/>
          </a:bodyPr>
          <a:lstStyle/>
          <a:p>
            <a:pPr marL="285750" indent="-285750">
              <a:buSzPct val="150000"/>
              <a:buFont typeface="Calibri" panose="020F0502020204030204" pitchFamily="34" charset="0"/>
              <a:buChar char="|"/>
            </a:pPr>
            <a:r>
              <a:rPr lang="en-US" dirty="0" err="1">
                <a:latin typeface="Courier New" panose="02070309020205020404" pitchFamily="49" charset="0"/>
                <a:cs typeface="Courier New" panose="02070309020205020404" pitchFamily="49" charset="0"/>
              </a:rPr>
              <a:t>mongodump</a:t>
            </a:r>
            <a:r>
              <a:rPr lang="en-US" dirty="0">
                <a:latin typeface="Courier New" panose="02070309020205020404" pitchFamily="49" charset="0"/>
                <a:cs typeface="Courier New" panose="02070309020205020404" pitchFamily="49" charset="0"/>
              </a:rPr>
              <a:t> --help</a:t>
            </a:r>
          </a:p>
          <a:p>
            <a:pPr marL="285750" indent="-285750">
              <a:buSzPct val="150000"/>
              <a:buFont typeface="Calibri" panose="020F0502020204030204" pitchFamily="34" charset="0"/>
              <a:buChar char="|"/>
            </a:pPr>
            <a:r>
              <a:rPr lang="en-US" dirty="0" err="1">
                <a:latin typeface="Courier New" panose="02070309020205020404" pitchFamily="49" charset="0"/>
                <a:cs typeface="Courier New" panose="02070309020205020404" pitchFamily="49" charset="0"/>
              </a:rPr>
              <a:t>mongodump</a:t>
            </a:r>
            <a:r>
              <a:rPr lang="en-US" dirty="0">
                <a:latin typeface="Courier New" panose="02070309020205020404" pitchFamily="49" charset="0"/>
                <a:cs typeface="Courier New" panose="02070309020205020404" pitchFamily="49" charset="0"/>
              </a:rPr>
              <a:t> --port 30000 --</a:t>
            </a:r>
            <a:r>
              <a:rPr lang="en-US" dirty="0" err="1">
                <a:latin typeface="Courier New" panose="02070309020205020404" pitchFamily="49" charset="0"/>
                <a:cs typeface="Courier New" panose="02070309020205020404" pitchFamily="49" charset="0"/>
              </a:rPr>
              <a:t>db</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applicationData</a:t>
            </a:r>
            <a:r>
              <a:rPr lang="en-US" dirty="0">
                <a:latin typeface="Courier New" panose="02070309020205020404" pitchFamily="49" charset="0"/>
                <a:cs typeface="Courier New" panose="02070309020205020404" pitchFamily="49" charset="0"/>
              </a:rPr>
              <a:t> --collection products</a:t>
            </a:r>
          </a:p>
          <a:p>
            <a:pPr marL="285750" indent="-285750">
              <a:buSzPct val="150000"/>
              <a:buFont typeface="Calibri" panose="020F0502020204030204" pitchFamily="34" charset="0"/>
              <a:buChar char="|"/>
            </a:pPr>
            <a:r>
              <a:rPr lang="en-US" dirty="0">
                <a:latin typeface="Courier New" panose="02070309020205020404" pitchFamily="49" charset="0"/>
                <a:cs typeface="Courier New" panose="02070309020205020404" pitchFamily="49" charset="0"/>
              </a:rPr>
              <a:t>ls dump/</a:t>
            </a:r>
            <a:r>
              <a:rPr lang="en-US" dirty="0" err="1">
                <a:latin typeface="Courier New" panose="02070309020205020404" pitchFamily="49" charset="0"/>
                <a:cs typeface="Courier New" panose="02070309020205020404" pitchFamily="49" charset="0"/>
              </a:rPr>
              <a:t>applicationData</a:t>
            </a:r>
            <a:r>
              <a:rPr lang="en-US" dirty="0">
                <a:latin typeface="Courier New" panose="02070309020205020404" pitchFamily="49" charset="0"/>
                <a:cs typeface="Courier New" panose="02070309020205020404" pitchFamily="49" charset="0"/>
              </a:rPr>
              <a:t>/</a:t>
            </a:r>
          </a:p>
          <a:p>
            <a:pPr marL="285750" indent="-285750">
              <a:buSzPct val="150000"/>
              <a:buFont typeface="Calibri" panose="020F0502020204030204" pitchFamily="34" charset="0"/>
              <a:buChar char="|"/>
            </a:pPr>
            <a:r>
              <a:rPr lang="en-US" dirty="0">
                <a:latin typeface="Courier New" panose="02070309020205020404" pitchFamily="49" charset="0"/>
                <a:cs typeface="Courier New" panose="02070309020205020404" pitchFamily="49" charset="0"/>
              </a:rPr>
              <a:t>cat dump/</a:t>
            </a:r>
            <a:r>
              <a:rPr lang="en-US" dirty="0" err="1">
                <a:latin typeface="Courier New" panose="02070309020205020404" pitchFamily="49" charset="0"/>
                <a:cs typeface="Courier New" panose="02070309020205020404" pitchFamily="49" charset="0"/>
              </a:rPr>
              <a:t>applicationData</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products.metadata.json</a:t>
            </a:r>
            <a:endParaRPr lang="en-US"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3060ED18-037B-47EA-A106-B78849A685A1}"/>
              </a:ext>
            </a:extLst>
          </p:cNvPr>
          <p:cNvSpPr txBox="1"/>
          <p:nvPr/>
        </p:nvSpPr>
        <p:spPr>
          <a:xfrm>
            <a:off x="838200" y="5156905"/>
            <a:ext cx="10263553" cy="369332"/>
          </a:xfrm>
          <a:prstGeom prst="rect">
            <a:avLst/>
          </a:prstGeom>
          <a:noFill/>
        </p:spPr>
        <p:txBody>
          <a:bodyPr wrap="square" rtlCol="0">
            <a:spAutoFit/>
          </a:bodyPr>
          <a:lstStyle/>
          <a:p>
            <a:pPr marL="285750" indent="-285750">
              <a:buSzPct val="150000"/>
              <a:buFont typeface="Calibri" panose="020F0502020204030204" pitchFamily="34" charset="0"/>
              <a:buChar char="|"/>
            </a:pPr>
            <a:r>
              <a:rPr lang="en-US" dirty="0" err="1">
                <a:latin typeface="Courier New" panose="02070309020205020404" pitchFamily="49" charset="0"/>
                <a:cs typeface="Courier New" panose="02070309020205020404" pitchFamily="49" charset="0"/>
              </a:rPr>
              <a:t>mongorestore</a:t>
            </a:r>
            <a:r>
              <a:rPr lang="en-US" dirty="0">
                <a:latin typeface="Courier New" panose="02070309020205020404" pitchFamily="49" charset="0"/>
                <a:cs typeface="Courier New" panose="02070309020205020404" pitchFamily="49" charset="0"/>
              </a:rPr>
              <a:t> --drop --port 30000 dump/</a:t>
            </a:r>
          </a:p>
        </p:txBody>
      </p:sp>
    </p:spTree>
    <p:extLst>
      <p:ext uri="{BB962C8B-B14F-4D97-AF65-F5344CB8AC3E}">
        <p14:creationId xmlns:p14="http://schemas.microsoft.com/office/powerpoint/2010/main" val="6444945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6802</TotalTime>
  <Words>3190</Words>
  <Application>Microsoft Office PowerPoint</Application>
  <PresentationFormat>Widescreen</PresentationFormat>
  <Paragraphs>309</Paragraphs>
  <Slides>42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Calibri</vt:lpstr>
      <vt:lpstr>Calibri Light</vt:lpstr>
      <vt:lpstr>Courier New</vt:lpstr>
      <vt:lpstr>Wingdings</vt:lpstr>
      <vt:lpstr>Office Theme</vt:lpstr>
      <vt:lpstr>MongoDB架构和管理</vt:lpstr>
      <vt:lpstr>Mongod</vt:lpstr>
      <vt:lpstr>什么是mongod？</vt:lpstr>
      <vt:lpstr>PowerPoint Presentation</vt:lpstr>
      <vt:lpstr>PowerPoint Presentation</vt:lpstr>
      <vt:lpstr>PowerPoint Presentation</vt:lpstr>
      <vt:lpstr>PowerPoint Presentation</vt:lpstr>
      <vt:lpstr>服务器工具</vt:lpstr>
      <vt:lpstr>PowerPoint Presentation</vt:lpstr>
      <vt:lpstr>PowerPoint Presentation</vt:lpstr>
      <vt:lpstr>Replication</vt:lpstr>
      <vt:lpstr>什么是replication和replica set？</vt:lpstr>
      <vt:lpstr>Replica set的结构</vt:lpstr>
      <vt:lpstr>PowerPoint Presentation</vt:lpstr>
      <vt:lpstr>Replica set elections (选举)</vt:lpstr>
      <vt:lpstr>PowerPoint Presentation</vt:lpstr>
      <vt:lpstr>PowerPoint Presentation</vt:lpstr>
      <vt:lpstr>Read preference (读取偏好)</vt:lpstr>
      <vt:lpstr>Write concern (写入要求)</vt:lpstr>
      <vt:lpstr>PowerPoint Presentation</vt:lpstr>
      <vt:lpstr>Arbiter node (投票节点)</vt:lpstr>
      <vt:lpstr>其他关于replica set的设置技巧</vt:lpstr>
      <vt:lpstr>PowerPoint Presentation</vt:lpstr>
      <vt:lpstr>PowerPoint Presentation</vt:lpstr>
      <vt:lpstr>PowerPoint Presentation</vt:lpstr>
      <vt:lpstr>Sharding</vt:lpstr>
      <vt:lpstr>什么是sharding？</vt:lpstr>
      <vt:lpstr>Sharded cluster (分片群)</vt:lpstr>
      <vt:lpstr>PowerPoint Presentation</vt:lpstr>
      <vt:lpstr>分片的和未被分片的collections</vt:lpstr>
      <vt:lpstr>连接到分片群</vt:lpstr>
      <vt:lpstr>Chunks(块) and Balancer(平衡器)</vt:lpstr>
      <vt:lpstr>分片的好处</vt:lpstr>
      <vt:lpstr>分片前的考量</vt:lpstr>
      <vt:lpstr>Shard key (分片键)</vt:lpstr>
      <vt:lpstr>PowerPoint Presentation</vt:lpstr>
      <vt:lpstr>PowerPoint Presentation</vt:lpstr>
      <vt:lpstr>Sharding strategy (分片策略)</vt:lpstr>
      <vt:lpstr>PowerPoint Presentation</vt:lpstr>
      <vt:lpstr>Zones(区域)</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MongoDB架构和管理</dc:title>
  <dc:creator>Lin Huaigu</dc:creator>
  <cp:lastModifiedBy>Lin Huaigu</cp:lastModifiedBy>
  <cp:revision>91</cp:revision>
  <dcterms:created xsi:type="dcterms:W3CDTF">2019-10-30T03:40:59Z</dcterms:created>
  <dcterms:modified xsi:type="dcterms:W3CDTF">2019-11-05T08:47:27Z</dcterms:modified>
</cp:coreProperties>
</file>