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96B6-B2D8-4652-AE01-F2544BC3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5AA3F-000B-4F3A-B2A3-F7E9659B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6D9C-BCA3-46B8-82BF-8F6F1B1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DE84-6A28-4ADF-B34E-7B7CEFF0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F9B8-7C93-4F72-A633-DB68215A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0DD9-EB74-45E5-AF03-FBB7D0DD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741C-16D0-468F-8CBA-DD64180F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6CFB-5D3C-4F2B-A7DB-7449DE19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DC99-8C8C-44F3-9508-B4827CAA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E0B5-6CC3-4087-AF84-42ABF3F7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43D89-8B66-4BC6-84A9-461840C3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45BAD-3A87-4A4A-B9E0-06FB867E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92D4-E8A2-4612-908D-7B6BD4A7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6A55-4416-405A-8266-27A03B77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2C3C-9E28-40E9-9F62-626F080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EFF8-2E0F-4C27-8F72-5054606C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0090-EEBB-4511-9D59-13800A13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6BFF-997C-48D1-97C4-134EB47C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0E21-95B3-4CCA-B78A-FE7CC5EE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CF29-37BC-4B36-BDDC-CA2E984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D2DA-EAC5-4C55-B37A-001CFBB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71E8C-49E6-44AD-8B11-74EFE0DB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38C7-8F93-4CBA-A220-F887EED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845D-5DC9-44F2-A4B3-1B966BF8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24CD-9EE1-4FF3-B1A1-3E9E584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F97D-B36E-4AFC-9EC6-91F5BAC5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6C82-2964-4B02-8991-4CBA77747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88D9-3E35-4DDD-AA70-4F11110D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C15-9A88-422B-84BE-1622FA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AA43-B85B-4427-A818-F28335B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2A7A-5F08-4737-BA4E-68FCAC80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518-6186-4040-B50B-2B148648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B13E-10D7-4917-A27B-EAAA8105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F927-B7A5-45A9-B980-0E265072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C496-DC43-4F8A-B463-59232AC1C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24FC6-B933-4FD6-8EF8-4F00142C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8EC68-3B04-44BC-9F00-6F295853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2B337-728F-4C6B-A18A-5D036F6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8FA37-AFA0-4315-9347-493DAB7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857D-6D6A-4A9B-8C93-0A61B59B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6157-7AD3-405B-B110-A3B61C4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DD7D6-67A0-4223-A570-B9515737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4415D-A53A-4478-91F5-355F7216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F75B7-C98B-4E5F-AF8D-DD570F1F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1DBEC-6169-4A49-AA3F-8C8A4E3B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D556-9A21-46B5-B946-0C7B898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36E-E192-4403-82EA-AC60DF5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E80F-E541-43DA-B48F-9D9E2ECF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59AF-FF8F-489E-90B3-18998E68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8302-72A8-40BC-BFF8-0E25F557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1997-7B81-4C07-9261-DE44EF5F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814F-5CBE-41A4-BC4C-0CC5591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882-3D6C-4E6E-AB34-52C65E38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E7FEB-8AC4-4734-8AAF-9002C0554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5F81B-8303-46E8-AF03-3F5682A35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9341-AC17-49FD-AE25-57DC213F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38D6-9BF8-4A5E-B836-F6F8AA6A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2F09-798D-4C74-B615-95CB4583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871CE-679E-483F-B5C7-CB1B757C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2083-903C-4D12-8116-EC57B3E5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3F1E9-CCFE-40A9-8A95-A602A26B4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2D23-7157-4F1D-A953-95ED5B8FC8F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B90E-1F37-43B3-AC56-F45224775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51E5-4EC2-4ACD-AFB8-4952CEAF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4F1B-6895-426F-8D94-C541F989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ustomers/bosc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command/collMo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5AD-031C-4B70-B70D-CC3FB2A92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zh-CN" altLang="en-US" b="1" dirty="0"/>
              <a:t>数据建模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DDB0-C63A-4922-ACC2-F81A887D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4079-47F4-49BE-9832-D88C7D9A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629354"/>
          </a:xfrm>
        </p:spPr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attribute pattern</a:t>
            </a:r>
            <a:r>
              <a:rPr lang="zh-CN" altLang="en-US" sz="2400" dirty="0"/>
              <a:t>，我们可以把一部分信息移到一个</a:t>
            </a:r>
            <a:r>
              <a:rPr lang="en-US" altLang="zh-CN" sz="2400" dirty="0"/>
              <a:t>key-value pair</a:t>
            </a:r>
            <a:r>
              <a:rPr lang="zh-CN" altLang="en-US" sz="2400" dirty="0"/>
              <a:t>组成的</a:t>
            </a:r>
            <a:r>
              <a:rPr lang="en-US" altLang="zh-CN" sz="2400" dirty="0"/>
              <a:t>array</a:t>
            </a:r>
            <a:r>
              <a:rPr lang="zh-CN" altLang="en-US" sz="2400" dirty="0"/>
              <a:t>里：</a:t>
            </a:r>
            <a:endParaRPr lang="en-US" altLang="zh-CN" sz="24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title: "Star Wars",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director: "George Lucas",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releases: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location: "USA",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("1977-05-20T01:00:00+01:00")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location: "France",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("1977-10-19T01:00:00+01:00")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location: "Italy",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("1977-10-20T01:00:00+01:00")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location: "UK",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("1977-12-27T01:00:00+01:00")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4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B9D4-1088-49C8-9F27-D2C3AEB0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索引的需求也减少了：</a:t>
            </a:r>
            <a:endParaRPr lang="en-US" altLang="zh-CN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releases.location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1 }</a:t>
            </a:r>
          </a:p>
        </p:txBody>
      </p:sp>
    </p:spTree>
    <p:extLst>
      <p:ext uri="{BB962C8B-B14F-4D97-AF65-F5344CB8AC3E}">
        <p14:creationId xmlns:p14="http://schemas.microsoft.com/office/powerpoint/2010/main" val="215410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B96C-1F7C-4AEF-A718-B959800C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再举一个例子：</a:t>
            </a: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B37EE-180F-4D98-89CE-B972CBA39755}"/>
              </a:ext>
            </a:extLst>
          </p:cNvPr>
          <p:cNvSpPr txBox="1"/>
          <p:nvPr/>
        </p:nvSpPr>
        <p:spPr>
          <a:xfrm>
            <a:off x="838200" y="900752"/>
            <a:ext cx="52703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dialogue_data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中的</a:t>
            </a:r>
            <a:r>
              <a:rPr lang="en-US" altLang="zh-CN" dirty="0"/>
              <a:t>document</a:t>
            </a:r>
            <a:r>
              <a:rPr lang="zh-CN" altLang="en-US" dirty="0"/>
              <a:t>在使用</a:t>
            </a:r>
            <a:r>
              <a:rPr lang="en-US" altLang="zh-CN" dirty="0"/>
              <a:t>attribute pattern</a:t>
            </a:r>
            <a:r>
              <a:rPr lang="zh-CN" altLang="en-US" dirty="0"/>
              <a:t>之前：</a:t>
            </a:r>
            <a:endParaRPr lang="en-US" altLang="zh-CN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id: 23624108,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10540391,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sentiment_val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&lt;float&gt;,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sentiment_txt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sentiment_by_user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sentiment_val_by_user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&lt;float&gt;,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sentiment_txt_by_user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sentiment_prob_negative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&lt;float&gt;,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sentiment_prob_positive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&lt;float&gt;,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sentiment_txt_by_rule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sentiment_txt_by_ai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7B6ED-C44B-4C9C-ACA5-B6FDF67F5B47}"/>
              </a:ext>
            </a:extLst>
          </p:cNvPr>
          <p:cNvSpPr txBox="1"/>
          <p:nvPr/>
        </p:nvSpPr>
        <p:spPr>
          <a:xfrm>
            <a:off x="6096000" y="900752"/>
            <a:ext cx="524529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attribute pattern</a:t>
            </a:r>
            <a:r>
              <a:rPr lang="zh-CN" altLang="en-US" dirty="0"/>
              <a:t>之后：</a:t>
            </a:r>
            <a:endParaRPr lang="en-US" altLang="zh-CN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id: 23624108,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10540391,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sentiment: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&lt;float&gt;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"txt", v: &lt;int&gt;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&lt;int&gt;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val_by_user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&lt;float&gt;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txt_by_user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&lt;int&gt;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prob_negative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&lt;float&gt;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prob_positive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&lt;float&gt;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txt_by_rule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&lt;int&gt;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k: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txt_by_ai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v: &lt;int&gt;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E73F3-B51A-4542-AD8D-A787AFB4F912}"/>
              </a:ext>
            </a:extLst>
          </p:cNvPr>
          <p:cNvSpPr txBox="1"/>
          <p:nvPr/>
        </p:nvSpPr>
        <p:spPr>
          <a:xfrm>
            <a:off x="844455" y="4563293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索引：</a:t>
            </a:r>
            <a:endParaRPr lang="en-US" altLang="zh-CN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sentiment_by_user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E5D29-B92E-428F-ADA0-355708D5CE2A}"/>
              </a:ext>
            </a:extLst>
          </p:cNvPr>
          <p:cNvSpPr txBox="1"/>
          <p:nvPr/>
        </p:nvSpPr>
        <p:spPr>
          <a:xfrm>
            <a:off x="6102255" y="4717181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索引：</a:t>
            </a:r>
            <a:endParaRPr lang="en-US" altLang="zh-CN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sentiment.k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sentiment.v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1}</a:t>
            </a:r>
          </a:p>
        </p:txBody>
      </p:sp>
    </p:spTree>
    <p:extLst>
      <p:ext uri="{BB962C8B-B14F-4D97-AF65-F5344CB8AC3E}">
        <p14:creationId xmlns:p14="http://schemas.microsoft.com/office/powerpoint/2010/main" val="15386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FBDF-EBB2-41CC-ABAD-62ABB36E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Bucket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CE09-22D3-484C-8D78-773FEC2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我们需要存储的数据量庞大，一条数据存一个</a:t>
            </a:r>
            <a:r>
              <a:rPr lang="en-US" altLang="zh-CN" dirty="0"/>
              <a:t>document</a:t>
            </a:r>
            <a:r>
              <a:rPr lang="zh-CN" altLang="en-US" dirty="0"/>
              <a:t>（对应</a:t>
            </a:r>
            <a:r>
              <a:rPr lang="en-US" altLang="zh-CN" dirty="0"/>
              <a:t>SQL</a:t>
            </a:r>
            <a:r>
              <a:rPr lang="zh-CN" altLang="en-US" dirty="0"/>
              <a:t>的一条数据一行）的模型会</a:t>
            </a:r>
            <a:r>
              <a:rPr lang="en-US" altLang="zh-CN" dirty="0"/>
              <a:t>:</a:t>
            </a:r>
          </a:p>
          <a:p>
            <a:pPr marL="971550" lvl="1" indent="-514350">
              <a:buAutoNum type="arabicPeriod"/>
            </a:pPr>
            <a:r>
              <a:rPr lang="zh-CN" altLang="en-US" dirty="0"/>
              <a:t>造成索引过大，给</a:t>
            </a:r>
            <a:r>
              <a:rPr lang="en-US" altLang="zh-CN" dirty="0"/>
              <a:t>RAM</a:t>
            </a:r>
            <a:r>
              <a:rPr lang="zh-CN" altLang="en-US" dirty="0"/>
              <a:t>造成很大的负担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query</a:t>
            </a:r>
            <a:r>
              <a:rPr lang="zh-CN" altLang="en-US" dirty="0"/>
              <a:t>的复杂程度，我们经常要对多个</a:t>
            </a:r>
            <a:r>
              <a:rPr lang="en-US" altLang="zh-CN" dirty="0"/>
              <a:t>documents</a:t>
            </a:r>
            <a:r>
              <a:rPr lang="zh-CN" altLang="en-US" dirty="0"/>
              <a:t>进行组合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6B2A-A4F5-4FB7-9E4E-300627D1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举个例子：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我们可能需要建立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zh-CN" altLang="en-US" sz="1800" dirty="0"/>
              <a:t>和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两个很大的</a:t>
            </a:r>
            <a:r>
              <a:rPr lang="zh-CN" altLang="en-US" sz="1800" dirty="0"/>
              <a:t>索引，在读取的时候就是牺牲了</a:t>
            </a:r>
            <a:r>
              <a:rPr lang="en-US" altLang="zh-CN" sz="1800" dirty="0"/>
              <a:t>RAM</a:t>
            </a:r>
            <a:r>
              <a:rPr lang="zh-CN" altLang="en-US" sz="1800" dirty="0"/>
              <a:t>来换取查询速度</a:t>
            </a:r>
            <a:endParaRPr lang="en-US" altLang="zh-CN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5C589-9EBC-48C7-B13C-A4333FC3C76E}"/>
              </a:ext>
            </a:extLst>
          </p:cNvPr>
          <p:cNvSpPr txBox="1"/>
          <p:nvPr/>
        </p:nvSpPr>
        <p:spPr>
          <a:xfrm>
            <a:off x="825690" y="887104"/>
            <a:ext cx="65168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我们抓取的客服与顾客的对话信息，如果按照</a:t>
            </a:r>
            <a:r>
              <a:rPr lang="en-US" altLang="zh-CN" dirty="0"/>
              <a:t>SQL</a:t>
            </a:r>
            <a:r>
              <a:rPr lang="zh-CN" altLang="en-US" dirty="0"/>
              <a:t>的模式：</a:t>
            </a:r>
            <a:endParaRPr lang="en-US" altLang="zh-CN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客服，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content: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839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8FC6-F7EC-48B5-BF24-953C6AD8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bucket pattern</a:t>
            </a:r>
            <a:r>
              <a:rPr lang="zh-CN" altLang="en-US" dirty="0"/>
              <a:t>，在这个例子上，我们有两种比较合理的选择：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44683-9B51-43E8-BB66-38929BE7479E}"/>
              </a:ext>
            </a:extLst>
          </p:cNvPr>
          <p:cNvSpPr txBox="1"/>
          <p:nvPr/>
        </p:nvSpPr>
        <p:spPr>
          <a:xfrm>
            <a:off x="825690" y="921224"/>
            <a:ext cx="5270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把同一个</a:t>
            </a:r>
            <a:r>
              <a:rPr lang="en-US" altLang="zh-CN" dirty="0" err="1"/>
              <a:t>dialogue_id</a:t>
            </a:r>
            <a:r>
              <a:rPr lang="zh-CN" altLang="en-US" dirty="0"/>
              <a:t>的文件</a:t>
            </a:r>
            <a:r>
              <a:rPr lang="en-US" altLang="zh-CN" dirty="0"/>
              <a:t>bucket</a:t>
            </a:r>
            <a:r>
              <a:rPr lang="zh-CN" altLang="en-US" dirty="0"/>
              <a:t>到一起：</a:t>
            </a:r>
            <a:endParaRPr lang="en-US" altLang="zh-CN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dialogues: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客服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78020-DEF1-46BB-8A48-B192088E22A3}"/>
              </a:ext>
            </a:extLst>
          </p:cNvPr>
          <p:cNvSpPr txBox="1"/>
          <p:nvPr/>
        </p:nvSpPr>
        <p:spPr>
          <a:xfrm>
            <a:off x="6089745" y="921224"/>
            <a:ext cx="5270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先根据</a:t>
            </a:r>
            <a:r>
              <a:rPr lang="en-US" altLang="zh-CN" dirty="0" err="1"/>
              <a:t>dialogue_id</a:t>
            </a:r>
            <a:r>
              <a:rPr lang="zh-CN" altLang="en-US" dirty="0"/>
              <a:t>，再根据时间段把文件</a:t>
            </a:r>
            <a:r>
              <a:rPr lang="en-US" altLang="zh-CN" dirty="0"/>
              <a:t>bucket</a:t>
            </a:r>
            <a:r>
              <a:rPr lang="zh-CN" altLang="en-US" dirty="0"/>
              <a:t>到一起：</a:t>
            </a:r>
            <a:endParaRPr lang="en-US" altLang="zh-CN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dialogues: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顾客，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客服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E108B-4495-40D6-B6FE-9C378D2A4619}"/>
              </a:ext>
            </a:extLst>
          </p:cNvPr>
          <p:cNvSpPr txBox="1"/>
          <p:nvPr/>
        </p:nvSpPr>
        <p:spPr>
          <a:xfrm>
            <a:off x="2582270" y="5753549"/>
            <a:ext cx="701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索引就变成了：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1,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dialogues.publish_time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": 1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436B-64BF-4334-9FBA-0244BF7E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Bucket pattern</a:t>
            </a:r>
            <a:r>
              <a:rPr lang="zh-CN" altLang="en-US" dirty="0"/>
              <a:t>不但帮助我们节省索引空间，简化</a:t>
            </a:r>
            <a:r>
              <a:rPr lang="en-US" altLang="zh-CN" dirty="0"/>
              <a:t>query</a:t>
            </a:r>
            <a:r>
              <a:rPr lang="zh-CN" altLang="en-US" dirty="0"/>
              <a:t>，还可以提前</a:t>
            </a:r>
            <a:r>
              <a:rPr lang="en-US" altLang="zh-CN" dirty="0"/>
              <a:t>aggregate (map-reduce)</a:t>
            </a:r>
            <a:r>
              <a:rPr lang="zh-CN" altLang="en-US" dirty="0"/>
              <a:t>我们的数据，比如我们可以在一个</a:t>
            </a:r>
            <a:r>
              <a:rPr lang="en-US" altLang="zh-CN" dirty="0"/>
              <a:t>bucket</a:t>
            </a:r>
            <a:r>
              <a:rPr lang="zh-CN" altLang="en-US" dirty="0"/>
              <a:t>中加入统计信息：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01E0D-F279-406D-A37E-5FFB3F78464A}"/>
              </a:ext>
            </a:extLst>
          </p:cNvPr>
          <p:cNvSpPr/>
          <p:nvPr/>
        </p:nvSpPr>
        <p:spPr>
          <a:xfrm>
            <a:off x="838200" y="1627079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dialogue_id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dialogues: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顾客，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author: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客服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content: &lt;string&gt;,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time_stamp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&lt;int&gt;,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dialogue_rating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&lt;float&gt;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861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2109-052E-4720-9F19-B0764116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使用实例：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Bosch</a:t>
            </a:r>
            <a:r>
              <a:rPr lang="zh-CN" altLang="en-US" dirty="0"/>
              <a:t>使用</a:t>
            </a:r>
            <a:r>
              <a:rPr lang="en-US" altLang="zh-CN" dirty="0"/>
              <a:t>MongoDB</a:t>
            </a:r>
            <a:r>
              <a:rPr lang="zh-CN" altLang="en-US" dirty="0"/>
              <a:t>的</a:t>
            </a:r>
            <a:r>
              <a:rPr lang="en-US" altLang="zh-CN" dirty="0"/>
              <a:t>bucket pattern</a:t>
            </a:r>
            <a:r>
              <a:rPr lang="zh-CN" altLang="en-US" dirty="0"/>
              <a:t>来为他们的汽车物联网传感器的海量数据提供存储和分析</a:t>
            </a:r>
            <a:r>
              <a:rPr lang="en-US" altLang="zh-CN" dirty="0"/>
              <a:t>: </a:t>
            </a:r>
            <a:r>
              <a:rPr lang="en-US" dirty="0">
                <a:hlinkClick r:id="rId2"/>
              </a:rPr>
              <a:t>https://www.mongodb.com/customers/bosch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00B-756D-4237-A32F-9225AB3E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B954-9AD5-4910-9447-0139A813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我们设计的</a:t>
            </a:r>
            <a:r>
              <a:rPr lang="en-US" altLang="zh-CN" dirty="0"/>
              <a:t>schema</a:t>
            </a:r>
            <a:r>
              <a:rPr lang="zh-CN" altLang="en-US" dirty="0"/>
              <a:t>符合大部分数据的存储需求，但有一小部分的数据不符合我们经常使用的</a:t>
            </a:r>
            <a:r>
              <a:rPr lang="en-US" altLang="zh-CN" dirty="0"/>
              <a:t>schema</a:t>
            </a:r>
            <a:r>
              <a:rPr lang="zh-CN" altLang="en-US" dirty="0"/>
              <a:t>，为了这一小部分改变</a:t>
            </a:r>
            <a:r>
              <a:rPr lang="en-US" altLang="zh-CN" dirty="0"/>
              <a:t>schema</a:t>
            </a:r>
            <a:r>
              <a:rPr lang="zh-CN" altLang="en-US" dirty="0"/>
              <a:t>设计会降低数据库运行效率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举个例子：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网</a:t>
            </a:r>
            <a:r>
              <a:rPr lang="zh-CN" altLang="en-US" dirty="0"/>
              <a:t>店的产品，假设</a:t>
            </a:r>
            <a:r>
              <a:rPr lang="en-US" altLang="zh-CN" dirty="0"/>
              <a:t>90%</a:t>
            </a:r>
            <a:r>
              <a:rPr lang="zh-CN" altLang="en-US" dirty="0"/>
              <a:t>的月销量在</a:t>
            </a:r>
            <a:r>
              <a:rPr lang="en-US" altLang="zh-CN" dirty="0"/>
              <a:t>10000</a:t>
            </a:r>
            <a:r>
              <a:rPr lang="zh-CN" altLang="en-US" dirty="0"/>
              <a:t>件以下，这个时候我们想知道具体有谁买了这个产品，用</a:t>
            </a:r>
            <a:r>
              <a:rPr lang="en-US" altLang="zh-CN" dirty="0"/>
              <a:t>array</a:t>
            </a:r>
            <a:r>
              <a:rPr lang="zh-CN" altLang="en-US" dirty="0"/>
              <a:t>来表示。但有个别畅销产品有好几十万的月销量，</a:t>
            </a:r>
            <a:r>
              <a:rPr lang="en-US" altLang="zh-CN" dirty="0"/>
              <a:t>MongoDB</a:t>
            </a:r>
            <a:r>
              <a:rPr lang="zh-CN" altLang="en-US" dirty="0"/>
              <a:t>规定一个</a:t>
            </a:r>
            <a:r>
              <a:rPr lang="en-US" altLang="zh-CN" dirty="0"/>
              <a:t>document</a:t>
            </a:r>
            <a:r>
              <a:rPr lang="zh-CN" altLang="en-US" dirty="0"/>
              <a:t>不能超出</a:t>
            </a:r>
            <a:r>
              <a:rPr lang="en-US" altLang="zh-CN" dirty="0"/>
              <a:t>16MB</a:t>
            </a:r>
            <a:r>
              <a:rPr lang="zh-CN" altLang="en-US" dirty="0"/>
              <a:t>，为了个别产品而重新设计我们的</a:t>
            </a:r>
            <a:r>
              <a:rPr lang="en-US" altLang="zh-CN" dirty="0"/>
              <a:t>schema</a:t>
            </a:r>
            <a:r>
              <a:rPr lang="zh-CN" altLang="en-US" dirty="0"/>
              <a:t>得不偿失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9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9731-8704-49F8-8C9A-C95CF634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outlier pattern</a:t>
            </a:r>
            <a:r>
              <a:rPr lang="zh-CN" altLang="en-US" dirty="0"/>
              <a:t>，我们把数据分成两类：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2010F-35A2-46E0-A7C9-18F5BE526AF5}"/>
              </a:ext>
            </a:extLst>
          </p:cNvPr>
          <p:cNvSpPr txBox="1"/>
          <p:nvPr/>
        </p:nvSpPr>
        <p:spPr>
          <a:xfrm>
            <a:off x="825690" y="1023582"/>
            <a:ext cx="52703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大多数情况下：</a:t>
            </a:r>
            <a:endParaRPr lang="en-US" altLang="zh-CN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product: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正常产品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size: { v: 50, u: "ml" },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customers_purchased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["c001", "a011", …]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4AF65-B3D7-4CE1-AED1-A95FFDAF2BC1}"/>
              </a:ext>
            </a:extLst>
          </p:cNvPr>
          <p:cNvSpPr txBox="1"/>
          <p:nvPr/>
        </p:nvSpPr>
        <p:spPr>
          <a:xfrm>
            <a:off x="6248400" y="1023581"/>
            <a:ext cx="510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碰到</a:t>
            </a:r>
            <a:r>
              <a:rPr lang="en-US" altLang="zh-CN" dirty="0"/>
              <a:t>outlier</a:t>
            </a:r>
            <a:r>
              <a:rPr lang="zh-CN" altLang="en-US" dirty="0"/>
              <a:t>的情况下：</a:t>
            </a:r>
            <a:endParaRPr lang="en-US" altLang="zh-CN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product: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畅销产品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size: { v: 15, u: "ml" },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customers_purchased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["b001", "c011", …]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has_extras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通过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has_extras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zh-CN" altLang="en-US" dirty="0">
                <a:cs typeface="Courier New" panose="02070309020205020404" pitchFamily="49" charset="0"/>
              </a:rPr>
              <a:t>声明这是个</a:t>
            </a:r>
            <a:r>
              <a:rPr lang="en-US" altLang="zh-CN" dirty="0">
                <a:cs typeface="Courier New" panose="02070309020205020404" pitchFamily="49" charset="0"/>
              </a:rPr>
              <a:t>outlier</a:t>
            </a:r>
            <a:r>
              <a:rPr lang="zh-CN" altLang="en-US" dirty="0">
                <a:cs typeface="Courier New" panose="02070309020205020404" pitchFamily="49" charset="0"/>
              </a:rPr>
              <a:t>，然后把存不下的信息放在其他表中</a:t>
            </a:r>
            <a:endParaRPr lang="en-US" altLang="zh-CN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FE7-4B4E-487F-972B-3C7010AB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灵活的</a:t>
            </a:r>
            <a:r>
              <a:rPr lang="en-US" altLang="zh-CN" b="1" dirty="0"/>
              <a:t>schema </a:t>
            </a:r>
            <a:r>
              <a:rPr lang="en-US" altLang="zh-CN" b="1" dirty="0">
                <a:cs typeface="Calibri" panose="020F0502020204030204" pitchFamily="34" charset="0"/>
              </a:rPr>
              <a:t>≠ </a:t>
            </a:r>
            <a:r>
              <a:rPr lang="zh-CN" altLang="en-US" b="1" dirty="0">
                <a:cs typeface="Calibri" panose="020F0502020204030204" pitchFamily="34" charset="0"/>
              </a:rPr>
              <a:t>没有</a:t>
            </a:r>
            <a:r>
              <a:rPr lang="en-US" altLang="zh-CN" b="1" dirty="0">
                <a:cs typeface="Calibri" panose="020F0502020204030204" pitchFamily="34" charset="0"/>
              </a:rPr>
              <a:t>schema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BE24-DEAE-4B78-95CE-928A16D9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设计对于</a:t>
            </a:r>
            <a:r>
              <a:rPr lang="en-US" altLang="zh-CN" dirty="0"/>
              <a:t>MongoDB</a:t>
            </a:r>
            <a:r>
              <a:rPr lang="zh-CN" altLang="en-US" dirty="0"/>
              <a:t>的性能表现非常重要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  <a:r>
              <a:rPr lang="zh-CN" altLang="en-US" dirty="0"/>
              <a:t>数据模型在本质上是灵活的，你可以用不同的数据模型来支持应用的各种需求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当我们在设计</a:t>
            </a:r>
            <a:r>
              <a:rPr lang="en-US" altLang="zh-CN" dirty="0"/>
              <a:t>schema</a:t>
            </a:r>
            <a:r>
              <a:rPr lang="zh-CN" altLang="en-US" dirty="0"/>
              <a:t>的时候，我们应该从</a:t>
            </a:r>
            <a:r>
              <a:rPr lang="zh-CN" altLang="en-US" b="1" dirty="0"/>
              <a:t>表现</a:t>
            </a:r>
            <a:r>
              <a:rPr lang="zh-CN" altLang="en-US" dirty="0"/>
              <a:t>、</a:t>
            </a:r>
            <a:r>
              <a:rPr lang="zh-CN" altLang="en-US" b="1" dirty="0"/>
              <a:t>可扩展性</a:t>
            </a:r>
            <a:r>
              <a:rPr lang="zh-CN" altLang="en-US" dirty="0"/>
              <a:t>和</a:t>
            </a:r>
            <a:r>
              <a:rPr lang="zh-CN" altLang="en-US" b="1" dirty="0"/>
              <a:t>简洁性</a:t>
            </a:r>
            <a:r>
              <a:rPr lang="zh-CN" altLang="en-US" dirty="0"/>
              <a:t>三方面考虑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0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FE0E-6C26-4A31-AD53-E1478456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6200-79E4-441D-A125-EA9FDED6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我们的数据需要在调取的时候重复计算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我们数据的读取频率远高于写入频率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4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7D05-78C1-4D1F-974D-4E349949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Computed pattern</a:t>
            </a:r>
            <a:r>
              <a:rPr lang="zh-CN" altLang="en-US" dirty="0"/>
              <a:t>提示我们可以在写入时，提前计算好我们之后经常要算的数据，把算出来的数据存在数据库中方便读取。新插入数据的时候，只要更新一下之前算好的那个数据就可以了。这样做没有显著增加写入负担，但把读取效率从</a:t>
            </a:r>
            <a:r>
              <a:rPr lang="en-US" altLang="zh-CN" dirty="0"/>
              <a:t>O(n)</a:t>
            </a:r>
            <a:r>
              <a:rPr lang="zh-CN" altLang="en-US" dirty="0"/>
              <a:t>降到了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  <a:r>
              <a:rPr lang="zh-CN" altLang="en-US" dirty="0"/>
              <a:t>都可能因此减负。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7117-C246-40B9-A9B8-FC1443E0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Subset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4BA7-B829-4099-9727-EEFCF769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MongoDB</a:t>
            </a:r>
            <a:r>
              <a:rPr lang="zh-CN" altLang="en-US" dirty="0"/>
              <a:t>把经常使用的数据（被称为</a:t>
            </a:r>
            <a:r>
              <a:rPr lang="en-US" altLang="zh-CN" dirty="0"/>
              <a:t>working set</a:t>
            </a:r>
            <a:r>
              <a:rPr lang="zh-CN" altLang="en-US" dirty="0"/>
              <a:t>）放在</a:t>
            </a:r>
            <a:r>
              <a:rPr lang="en-US" altLang="zh-CN" dirty="0"/>
              <a:t>RAM</a:t>
            </a:r>
            <a:r>
              <a:rPr lang="zh-CN" altLang="en-US" dirty="0"/>
              <a:t>中。当我们的</a:t>
            </a:r>
            <a:r>
              <a:rPr lang="en-US" altLang="zh-CN" dirty="0"/>
              <a:t>working set</a:t>
            </a:r>
            <a:r>
              <a:rPr lang="zh-CN" altLang="en-US" dirty="0"/>
              <a:t>和索引超出了分配的</a:t>
            </a:r>
            <a:r>
              <a:rPr lang="en-US" altLang="zh-CN" dirty="0"/>
              <a:t>RAM</a:t>
            </a:r>
            <a:r>
              <a:rPr lang="zh-CN" altLang="en-US" dirty="0"/>
              <a:t>的时候，</a:t>
            </a:r>
            <a:r>
              <a:rPr lang="en-US" altLang="zh-CN" dirty="0"/>
              <a:t>MongoDB</a:t>
            </a:r>
            <a:r>
              <a:rPr lang="zh-CN" altLang="en-US" dirty="0"/>
              <a:t>需要进行硬盘读写，并且可能会把我们还需要用的数据移出</a:t>
            </a:r>
            <a:r>
              <a:rPr lang="en-US" altLang="zh-CN" dirty="0"/>
              <a:t>RAM</a:t>
            </a:r>
            <a:r>
              <a:rPr lang="zh-CN" altLang="en-US" dirty="0"/>
              <a:t>，这时候数据库表现就降低了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8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581D-62CF-4549-83CD-ADF67C04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内存不够用往往是因为我们的</a:t>
            </a:r>
            <a:r>
              <a:rPr lang="en-US" altLang="zh-CN" dirty="0"/>
              <a:t>documents</a:t>
            </a:r>
            <a:r>
              <a:rPr lang="zh-CN" altLang="en-US" dirty="0"/>
              <a:t>太大，里面有很多我们用不到的信息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Subset pattern</a:t>
            </a:r>
            <a:r>
              <a:rPr lang="zh-CN" altLang="en-US" dirty="0"/>
              <a:t>提示我们把常用的，新的信息存在一个</a:t>
            </a:r>
            <a:r>
              <a:rPr lang="en-US" altLang="zh-CN" dirty="0"/>
              <a:t>collection</a:t>
            </a:r>
            <a:r>
              <a:rPr lang="zh-CN" altLang="en-US" dirty="0"/>
              <a:t>里，把不常用的、旧的信息移到另一个</a:t>
            </a:r>
            <a:r>
              <a:rPr lang="en-US" altLang="zh-CN" dirty="0"/>
              <a:t>collection</a:t>
            </a:r>
            <a:r>
              <a:rPr lang="zh-CN" altLang="en-US" dirty="0"/>
              <a:t>里。比如，如果设计一个存产品数据的</a:t>
            </a:r>
            <a:r>
              <a:rPr lang="en-US" altLang="zh-CN" dirty="0"/>
              <a:t>collection</a:t>
            </a:r>
            <a:r>
              <a:rPr lang="zh-CN" altLang="en-US" dirty="0"/>
              <a:t>，并且包括产品的评价。我们的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zh-CN" dirty="0"/>
              <a:t> collection</a:t>
            </a:r>
            <a:r>
              <a:rPr lang="zh-CN" altLang="en-US" dirty="0"/>
              <a:t>里可以存一个产品的</a:t>
            </a:r>
            <a:r>
              <a:rPr lang="en-US" altLang="zh-CN" dirty="0"/>
              <a:t>10</a:t>
            </a:r>
            <a:r>
              <a:rPr lang="zh-CN" altLang="en-US" dirty="0"/>
              <a:t>条最新的评价，然后在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n-US" altLang="zh-CN" dirty="0"/>
              <a:t> collection</a:t>
            </a:r>
            <a:r>
              <a:rPr lang="zh-CN" altLang="en-US" dirty="0"/>
              <a:t>里存其他旧的评价，然后每一条旧评价包含一个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zh-CN" altLang="en-US" dirty="0"/>
              <a:t>字段指向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zh-CN" dirty="0"/>
              <a:t> collection</a:t>
            </a:r>
            <a:r>
              <a:rPr lang="zh-CN" altLang="en-US" dirty="0"/>
              <a:t>里的</a:t>
            </a:r>
            <a:r>
              <a:rPr lang="en-US" altLang="zh-CN" dirty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4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01D9-A74E-4A37-9DC2-21D6F25E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reference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8FB8-BD27-42C8-91E4-768E366E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我们设计表格时要把不同种类的数据放在不同的</a:t>
            </a:r>
            <a:r>
              <a:rPr lang="en-US" altLang="zh-CN" dirty="0"/>
              <a:t>collection</a:t>
            </a:r>
            <a:r>
              <a:rPr lang="zh-CN" altLang="en-US" dirty="0"/>
              <a:t>里，但在我们调取数据时，要进行大量的</a:t>
            </a:r>
            <a:r>
              <a:rPr lang="en-US" altLang="zh-CN" dirty="0"/>
              <a:t>JOIN</a:t>
            </a:r>
            <a:r>
              <a:rPr lang="zh-CN" altLang="en-US" dirty="0"/>
              <a:t>来组合常用的信息；但把需要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完全嵌入到主</a:t>
            </a:r>
            <a:r>
              <a:rPr lang="en-US" altLang="zh-CN" dirty="0"/>
              <a:t>collection</a:t>
            </a:r>
            <a:r>
              <a:rPr lang="zh-CN" altLang="en-US" dirty="0"/>
              <a:t>里又会造成</a:t>
            </a:r>
            <a:r>
              <a:rPr lang="en-US" altLang="zh-CN" dirty="0"/>
              <a:t>document</a:t>
            </a:r>
            <a:r>
              <a:rPr lang="zh-CN" altLang="en-US" dirty="0"/>
              <a:t>过大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7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0FC6-F7F2-4A28-9944-F147F765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Extended reference pattern</a:t>
            </a:r>
            <a:r>
              <a:rPr lang="zh-CN" altLang="en-US" dirty="0"/>
              <a:t>提示我们把</a:t>
            </a:r>
            <a:r>
              <a:rPr lang="en-US" altLang="zh-CN" dirty="0"/>
              <a:t>JOIN collection</a:t>
            </a:r>
            <a:r>
              <a:rPr lang="zh-CN" altLang="en-US" dirty="0"/>
              <a:t>经常要用的个别字段嵌入到主</a:t>
            </a:r>
            <a:r>
              <a:rPr lang="en-US" altLang="zh-CN" dirty="0"/>
              <a:t>collection</a:t>
            </a:r>
            <a:r>
              <a:rPr lang="zh-CN" altLang="en-US" dirty="0"/>
              <a:t>中，比如：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DDD81-26CE-4054-A404-D3AE9916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54" y="1724109"/>
            <a:ext cx="9652091" cy="44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6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87B1-F4E3-4B71-8BD9-0BA8FCF2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几点考量：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这个模型意味着数据的重复，所以是否考虑只重复不经常变化的数据？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尽量只嵌入并重复真正需要的数据，不太需要的还是可以通过引用其他表来读取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当数据需要更新时，我们要考虑如何处理这次更新：哪些引用的数据起了变化？哪些需要更新？哪些不需要更新，而最好保存历史数据？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7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4B88-8191-4C0F-8650-134CC1E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Approximation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2A8E-BE9C-4A5A-9B0D-2D49DF62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我们经常要进行代价高昂的计算，但计算的精准度又不是最重要的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举个例子：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我们想要统计一家店的顾客咨询数量，</a:t>
            </a:r>
            <a:r>
              <a:rPr lang="en-US" altLang="zh-CN" dirty="0"/>
              <a:t>10000</a:t>
            </a:r>
            <a:r>
              <a:rPr lang="zh-CN" altLang="en-US" dirty="0"/>
              <a:t>人次和</a:t>
            </a:r>
            <a:r>
              <a:rPr lang="en-US" altLang="zh-CN" dirty="0"/>
              <a:t>10016</a:t>
            </a:r>
            <a:r>
              <a:rPr lang="zh-CN" altLang="en-US" dirty="0"/>
              <a:t>人次对我们来说并没有太大区别，那么使用</a:t>
            </a:r>
            <a:r>
              <a:rPr lang="en-US" altLang="zh-CN" dirty="0"/>
              <a:t>approximation pattern</a:t>
            </a:r>
            <a:r>
              <a:rPr lang="zh-CN" altLang="en-US" dirty="0"/>
              <a:t>我们可以选择每增加</a:t>
            </a:r>
            <a:r>
              <a:rPr lang="en-US" altLang="zh-CN" dirty="0"/>
              <a:t>100</a:t>
            </a:r>
            <a:r>
              <a:rPr lang="zh-CN" altLang="en-US" dirty="0"/>
              <a:t>人次对数据库进行一次写入，而不是每增加</a:t>
            </a:r>
            <a:r>
              <a:rPr lang="en-US" altLang="zh-CN" dirty="0"/>
              <a:t>1</a:t>
            </a:r>
            <a:r>
              <a:rPr lang="zh-CN" altLang="en-US" dirty="0"/>
              <a:t>人次都写入。数据库写入和统计人次计算的代价都被减少了</a:t>
            </a:r>
            <a:r>
              <a:rPr lang="en-US" altLang="zh-CN" dirty="0"/>
              <a:t>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7C00-3827-4AD6-8909-6A045D18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0A07-37EB-454D-A5C3-C9331F51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我们的数据有从属关系，比如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一个公司的数据库里有领导和下属数据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一个商店的数据库里有产品和产品种类的数据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如果我们想要整理出一整个从属关系的链条，</a:t>
            </a:r>
            <a:r>
              <a:rPr lang="en-US" altLang="zh-CN" dirty="0"/>
              <a:t>MongoDB</a:t>
            </a:r>
            <a:r>
              <a:rPr lang="zh-CN" altLang="en-US" dirty="0"/>
              <a:t>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graphLookup</a:t>
            </a:r>
            <a:r>
              <a:rPr lang="zh-CN" altLang="en-US" dirty="0"/>
              <a:t>操作符来帮助我们以图的形式来读取数据。但是如果我们经常要进行这一类从属关系的</a:t>
            </a:r>
            <a:r>
              <a:rPr lang="en-US" altLang="zh-CN" dirty="0"/>
              <a:t>query</a:t>
            </a:r>
            <a:r>
              <a:rPr lang="zh-CN" altLang="en-US" dirty="0"/>
              <a:t>，最好把经常用的信息存在一起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3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FCFE-2521-44DF-ACB1-5B57F2E5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zh-CN" dirty="0"/>
              <a:t>Tree pattern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99C97-5ACE-434F-89D3-DFF77913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970756"/>
            <a:ext cx="5410200" cy="460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332B9-655B-4F67-A47E-67C56042747A}"/>
              </a:ext>
            </a:extLst>
          </p:cNvPr>
          <p:cNvSpPr txBox="1"/>
          <p:nvPr/>
        </p:nvSpPr>
        <p:spPr>
          <a:xfrm>
            <a:off x="3390900" y="580763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ancestor_categories</a:t>
            </a:r>
            <a:r>
              <a:rPr lang="zh-CN" altLang="en-US" dirty="0"/>
              <a:t>以</a:t>
            </a:r>
            <a:r>
              <a:rPr lang="en-US" altLang="zh-CN" dirty="0"/>
              <a:t>array</a:t>
            </a:r>
            <a:r>
              <a:rPr lang="zh-CN" altLang="en-US" dirty="0"/>
              <a:t>的形式表达了这个硬盘产品的所有</a:t>
            </a:r>
            <a:r>
              <a:rPr lang="en-US" altLang="zh-CN" dirty="0"/>
              <a:t>parent</a:t>
            </a:r>
            <a:r>
              <a:rPr lang="zh-CN" altLang="en-US" dirty="0"/>
              <a:t>种类，并且</a:t>
            </a:r>
            <a:r>
              <a:rPr lang="en-US" altLang="zh-CN" dirty="0"/>
              <a:t>array</a:t>
            </a:r>
            <a:r>
              <a:rPr lang="zh-CN" altLang="en-US" dirty="0"/>
              <a:t>越往后级别越高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9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5AD-031C-4B70-B70D-CC3FB2A92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12</a:t>
            </a:r>
            <a:r>
              <a:rPr lang="zh-CN" altLang="en-US" b="1" dirty="0"/>
              <a:t>种常见的数据设计模式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DDB0-C63A-4922-ACC2-F81A887D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7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C76-8F4C-420C-B4AB-4E7C3CC0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Preallocation</a:t>
            </a:r>
            <a:r>
              <a:rPr lang="en-US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645C-95A4-44E3-837E-EC239CB5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我们已经确定了数据的结构，希望通过提前存储数据结构来简化数据调取和写入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00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3091-12AA-4ABF-BF2E-386B29CE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zh-CN" dirty="0" err="1"/>
              <a:t>Preallocation</a:t>
            </a:r>
            <a:r>
              <a:rPr lang="en-US" altLang="zh-CN" dirty="0"/>
              <a:t> pattern</a:t>
            </a:r>
            <a:r>
              <a:rPr lang="zh-CN" altLang="en-US" dirty="0"/>
              <a:t>在</a:t>
            </a:r>
            <a:r>
              <a:rPr lang="en-US" altLang="zh-CN" dirty="0"/>
              <a:t>MongoDB 3.2</a:t>
            </a:r>
            <a:r>
              <a:rPr lang="zh-CN" altLang="en-US" dirty="0"/>
              <a:t>之前是一种常用的模型，因为</a:t>
            </a:r>
            <a:r>
              <a:rPr lang="en-US" altLang="zh-CN" dirty="0"/>
              <a:t>3.2</a:t>
            </a:r>
            <a:r>
              <a:rPr lang="zh-CN" altLang="en-US" dirty="0"/>
              <a:t>之前的版本使用</a:t>
            </a:r>
            <a:r>
              <a:rPr lang="en-US" altLang="zh-CN" dirty="0"/>
              <a:t>MMAPv1</a:t>
            </a:r>
            <a:r>
              <a:rPr lang="zh-CN" altLang="en-US" dirty="0"/>
              <a:t>存储引擎，需要提前分配内存来为</a:t>
            </a:r>
            <a:r>
              <a:rPr lang="en-US" altLang="zh-CN" dirty="0"/>
              <a:t>document</a:t>
            </a:r>
            <a:r>
              <a:rPr lang="zh-CN" altLang="en-US" dirty="0"/>
              <a:t>的增长做准备。</a:t>
            </a:r>
            <a:r>
              <a:rPr lang="en-US" altLang="zh-CN" dirty="0"/>
              <a:t>3.2</a:t>
            </a:r>
            <a:r>
              <a:rPr lang="zh-CN" altLang="en-US" dirty="0"/>
              <a:t>之后的版本使用</a:t>
            </a:r>
            <a:r>
              <a:rPr lang="en-US" altLang="zh-CN" dirty="0" err="1"/>
              <a:t>WiredTiger</a:t>
            </a:r>
            <a:r>
              <a:rPr lang="zh-CN" altLang="en-US" dirty="0"/>
              <a:t>存储引擎，不需要提前分配内存。所以</a:t>
            </a:r>
            <a:r>
              <a:rPr lang="en-US" altLang="zh-CN" dirty="0" err="1"/>
              <a:t>preallocation</a:t>
            </a:r>
            <a:r>
              <a:rPr lang="en-US" altLang="zh-CN" dirty="0"/>
              <a:t> pattern</a:t>
            </a:r>
            <a:r>
              <a:rPr lang="zh-CN" altLang="en-US" dirty="0"/>
              <a:t>变得不那么常用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目前仍需要</a:t>
            </a:r>
            <a:r>
              <a:rPr lang="en-US" altLang="zh-CN" dirty="0" err="1"/>
              <a:t>preallocation</a:t>
            </a:r>
            <a:r>
              <a:rPr lang="en-US" altLang="zh-CN" dirty="0"/>
              <a:t> pattern</a:t>
            </a:r>
            <a:r>
              <a:rPr lang="zh-CN" altLang="en-US" dirty="0"/>
              <a:t>的情况一般就是：提前存储一个数据结构能够显著提高数据调用和写入效率。比如，有些特定的数据需要我们用一个</a:t>
            </a:r>
            <a:r>
              <a:rPr lang="en-US" altLang="zh-CN" dirty="0"/>
              <a:t>2D-array</a:t>
            </a:r>
            <a:r>
              <a:rPr lang="zh-CN" altLang="en-US" dirty="0"/>
              <a:t>来表示，那么我们可以选择提前存储一个空的</a:t>
            </a:r>
            <a:r>
              <a:rPr lang="en-US" altLang="zh-CN" dirty="0"/>
              <a:t>2D-array</a:t>
            </a:r>
            <a:r>
              <a:rPr lang="zh-CN" altLang="en-US" dirty="0"/>
              <a:t>，然后写入时只需要填充这个</a:t>
            </a:r>
            <a:r>
              <a:rPr lang="en-US" altLang="zh-CN" dirty="0"/>
              <a:t>2D-array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Preallocation</a:t>
            </a:r>
            <a:r>
              <a:rPr lang="en-US" altLang="zh-CN" dirty="0"/>
              <a:t> pattern</a:t>
            </a:r>
            <a:r>
              <a:rPr lang="zh-CN" altLang="en-US" dirty="0"/>
              <a:t>是一种牺牲</a:t>
            </a:r>
            <a:r>
              <a:rPr lang="en-US" altLang="zh-CN" dirty="0"/>
              <a:t>RAM</a:t>
            </a:r>
            <a:r>
              <a:rPr lang="zh-CN" altLang="en-US" dirty="0"/>
              <a:t>空间来换取效率的做法，值不值得用要看具体情形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654-A8A9-4E68-8FE7-FDC0983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versioning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4BCE-FAF8-4BE3-9F37-0DE91711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我们需要对</a:t>
            </a:r>
            <a:r>
              <a:rPr lang="en-US" altLang="zh-CN" dirty="0"/>
              <a:t>documents</a:t>
            </a:r>
            <a:r>
              <a:rPr lang="zh-CN" altLang="en-US" dirty="0"/>
              <a:t>进行更新，而且需要保留他们的历史版本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7DF7-5C95-4EEE-98C3-4C782CA3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document versioning pattern</a:t>
            </a:r>
            <a:r>
              <a:rPr lang="zh-CN" altLang="en-US" dirty="0"/>
              <a:t>，我们可以在一个</a:t>
            </a:r>
            <a:r>
              <a:rPr lang="en-US" altLang="zh-CN" dirty="0"/>
              <a:t>document</a:t>
            </a:r>
            <a:r>
              <a:rPr lang="zh-CN" altLang="en-US" dirty="0"/>
              <a:t>需要更改时，添加一个专门描述版本的字段，然后把更改后的版本放在一个新的</a:t>
            </a:r>
            <a:r>
              <a:rPr lang="en-US" altLang="zh-CN" dirty="0"/>
              <a:t>collection</a:t>
            </a:r>
            <a:r>
              <a:rPr lang="zh-CN" altLang="en-US" dirty="0"/>
              <a:t>里，比如：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使用情形：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每个</a:t>
            </a:r>
            <a:r>
              <a:rPr lang="en-US" altLang="zh-CN" dirty="0"/>
              <a:t>document</a:t>
            </a:r>
            <a:r>
              <a:rPr lang="zh-CN" altLang="en-US" dirty="0"/>
              <a:t>都没有很多的更改，否则版本过多，存储负担过大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没有很多的</a:t>
            </a:r>
            <a:r>
              <a:rPr lang="en-US" altLang="zh-CN" dirty="0"/>
              <a:t>documents</a:t>
            </a:r>
            <a:r>
              <a:rPr lang="zh-CN" altLang="en-US" dirty="0"/>
              <a:t>需要进行版本更新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大部分</a:t>
            </a:r>
            <a:r>
              <a:rPr lang="en-US" altLang="zh-CN" dirty="0"/>
              <a:t>query</a:t>
            </a:r>
            <a:r>
              <a:rPr lang="zh-CN" altLang="en-US" dirty="0"/>
              <a:t>都在最新的版本上进行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CE70-4FC1-4AD4-957B-79921E7CDE0B}"/>
              </a:ext>
            </a:extLst>
          </p:cNvPr>
          <p:cNvSpPr txBox="1"/>
          <p:nvPr/>
        </p:nvSpPr>
        <p:spPr>
          <a:xfrm>
            <a:off x="813180" y="1767007"/>
            <a:ext cx="52703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_id: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version: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"customer 1",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cs typeface="Courier New" panose="02070309020205020404" pitchFamily="49" charset="0"/>
              </a:rPr>
              <a:t>第一个版本的</a:t>
            </a:r>
            <a:r>
              <a:rPr lang="en-US" altLang="zh-CN" dirty="0">
                <a:cs typeface="Courier New" panose="02070309020205020404" pitchFamily="49" charset="0"/>
              </a:rPr>
              <a:t>document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03750-CA49-4EFC-AE9F-DDA76559468A}"/>
              </a:ext>
            </a:extLst>
          </p:cNvPr>
          <p:cNvSpPr txBox="1"/>
          <p:nvPr/>
        </p:nvSpPr>
        <p:spPr>
          <a:xfrm>
            <a:off x="6083490" y="1767006"/>
            <a:ext cx="52703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_id: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version: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"customer 1",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address: &lt;string&gt;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cs typeface="Courier New" panose="02070309020205020404" pitchFamily="49" charset="0"/>
              </a:rPr>
              <a:t>第二个版本的</a:t>
            </a:r>
            <a:r>
              <a:rPr lang="en-US" altLang="zh-CN" dirty="0">
                <a:cs typeface="Courier New" panose="02070309020205020404" pitchFamily="49" charset="0"/>
              </a:rPr>
              <a:t>document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80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297D-0622-4BCA-8C54-E53980E0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 versioning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0523-FFBA-4970-A2C6-07D13568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我们需要对现有的</a:t>
            </a:r>
            <a:r>
              <a:rPr lang="en-US" altLang="zh-CN" dirty="0"/>
              <a:t>document schema</a:t>
            </a:r>
            <a:r>
              <a:rPr lang="zh-CN" altLang="en-US" dirty="0"/>
              <a:t>进行更新。由于数据量大，更新需要几天时间，而且数据库不能下线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2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4F67-76F1-4E77-8098-D9632267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schema versioning pattern</a:t>
            </a:r>
            <a:r>
              <a:rPr lang="zh-CN" altLang="en-US" dirty="0"/>
              <a:t>，我们在使用新的</a:t>
            </a:r>
            <a:r>
              <a:rPr lang="en-US" altLang="zh-CN" dirty="0"/>
              <a:t>schema</a:t>
            </a:r>
            <a:r>
              <a:rPr lang="zh-CN" altLang="en-US" dirty="0"/>
              <a:t>的那些</a:t>
            </a:r>
            <a:r>
              <a:rPr lang="en-US" altLang="zh-CN" dirty="0"/>
              <a:t>documents</a:t>
            </a:r>
            <a:r>
              <a:rPr lang="zh-CN" altLang="en-US" dirty="0"/>
              <a:t>上添加一个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schema_version</a:t>
            </a:r>
            <a:r>
              <a:rPr lang="zh-CN" altLang="en-US" dirty="0"/>
              <a:t>字段，然后我们的应用在调取数据时，根据这个字段区分</a:t>
            </a:r>
            <a:r>
              <a:rPr lang="en-US" altLang="zh-CN" dirty="0"/>
              <a:t>documents</a:t>
            </a:r>
            <a:r>
              <a:rPr lang="zh-CN" altLang="en-US" dirty="0"/>
              <a:t>。对使用旧</a:t>
            </a:r>
            <a:r>
              <a:rPr lang="en-US" altLang="zh-CN" dirty="0"/>
              <a:t>schema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使用一种处理方式，对使用新</a:t>
            </a:r>
            <a:r>
              <a:rPr lang="en-US" altLang="zh-CN" dirty="0"/>
              <a:t>schema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使用另一种处理方式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如果新版和老版的索引字段不在同一层，你可能需要两套索引来支持快速查询数据</a:t>
            </a: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1E586-CA07-4A01-9765-3A2592DFC10E}"/>
              </a:ext>
            </a:extLst>
          </p:cNvPr>
          <p:cNvSpPr txBox="1"/>
          <p:nvPr/>
        </p:nvSpPr>
        <p:spPr>
          <a:xfrm>
            <a:off x="838200" y="2456597"/>
            <a:ext cx="52703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_id: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"Darth Vader",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home: "503-555-0100",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work: "503-555-0110",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mobile: "503-555-0120"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B2CC-13FA-456E-A3FA-61BEE3E2F6FD}"/>
              </a:ext>
            </a:extLst>
          </p:cNvPr>
          <p:cNvSpPr txBox="1"/>
          <p:nvPr/>
        </p:nvSpPr>
        <p:spPr>
          <a:xfrm>
            <a:off x="6108510" y="2456597"/>
            <a:ext cx="52703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_id: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"Anakin Skywalker (Retired)",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work: "503-555-0210"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mobile: "503-555-0220"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twitter: "@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anakinskywalker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skype: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AlwaysWithYou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76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5AD-031C-4B70-B70D-CC3FB2A92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Schema</a:t>
            </a:r>
            <a:r>
              <a:rPr lang="zh-CN" altLang="en-US" b="1" dirty="0"/>
              <a:t>验证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DDB0-C63A-4922-ACC2-F81A887D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4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2A0F-EA63-4FED-8218-5F46780B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提供了在更新和插入数据时验证</a:t>
            </a:r>
            <a:r>
              <a:rPr lang="en-US" altLang="zh-CN" dirty="0"/>
              <a:t>schema</a:t>
            </a:r>
            <a:r>
              <a:rPr lang="zh-CN" altLang="en-US" dirty="0"/>
              <a:t>的功能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验证发生在每个</a:t>
            </a:r>
            <a:r>
              <a:rPr lang="en-US" altLang="zh-CN" dirty="0"/>
              <a:t>collection</a:t>
            </a:r>
            <a:r>
              <a:rPr lang="zh-CN" altLang="en-US" dirty="0"/>
              <a:t>的级别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在创建</a:t>
            </a:r>
            <a:r>
              <a:rPr lang="en-US" altLang="zh-CN" dirty="0"/>
              <a:t>collection</a:t>
            </a:r>
            <a:r>
              <a:rPr lang="zh-CN" altLang="en-US" dirty="0"/>
              <a:t>时明确验证，使用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zh-CN" altLang="en-US" dirty="0"/>
              <a:t>选项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给已经存在的</a:t>
            </a:r>
            <a:r>
              <a:rPr lang="en-US" altLang="zh-CN" dirty="0"/>
              <a:t>collection</a:t>
            </a:r>
            <a:r>
              <a:rPr lang="zh-CN" altLang="en-US" dirty="0"/>
              <a:t>添加验证，使用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collMod</a:t>
            </a:r>
            <a:r>
              <a:rPr lang="zh-CN" altLang="en-US" dirty="0"/>
              <a:t>命令和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zh-CN" altLang="en-US" dirty="0"/>
              <a:t>选项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B0B5-3B77-496C-8D19-B2FCC556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JSON Schema</a:t>
            </a:r>
            <a:r>
              <a:rPr lang="zh-CN" altLang="en-US" b="1" dirty="0"/>
              <a:t>验证</a:t>
            </a:r>
            <a:r>
              <a:rPr lang="en-US" altLang="zh-CN" b="1" dirty="0"/>
              <a:t> (</a:t>
            </a:r>
            <a:r>
              <a:rPr lang="zh-CN" altLang="en-US" b="1" dirty="0"/>
              <a:t>推荐</a:t>
            </a:r>
            <a:r>
              <a:rPr lang="en-US" altLang="zh-CN" b="1" dirty="0"/>
              <a:t>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FD6A7-BE2B-4C08-9FB7-D5C89BB83522}"/>
              </a:ext>
            </a:extLst>
          </p:cNvPr>
          <p:cNvSpPr txBox="1"/>
          <p:nvPr/>
        </p:nvSpPr>
        <p:spPr>
          <a:xfrm>
            <a:off x="838199" y="1412543"/>
            <a:ext cx="10189191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("students",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validator: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"object",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required: [ "name", "year", "major", "address"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properties: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description: "must be a string and is required"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year: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"int",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minimum: 2017,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maximum: 3017,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description: "must be an integer in [ 2017, 3017 ] and is required"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major: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 "Math", "English", "Computer Science", "History", null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description: "can only be one of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and is required"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 "double"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description: "must be a double if the field exists"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address: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"object",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required: [ "city"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properties: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street: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description: "must be a string if the field exists"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city: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"description": "must be a string and is required"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2536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CCB5-17DA-488C-A0FD-FA872839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使用其他</a:t>
            </a:r>
            <a:r>
              <a:rPr lang="en-US" altLang="zh-CN" b="1" dirty="0"/>
              <a:t>query</a:t>
            </a:r>
            <a:r>
              <a:rPr lang="zh-CN" altLang="en-US" b="1" dirty="0"/>
              <a:t>操作符验证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1B38-0931-499C-A42F-DB4E71A1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"contacts",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{ validator: { $or: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phone: { $type: "string" } },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email: { $regex: /@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\.com$/ } },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status: { $in: [ "Unknown", "Incomplete" ] }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63415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CFCB-E102-42A6-B715-28FFBDE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FEE7-F6F2-49E7-B18F-BF2887BF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我们想把同一类型的，有相似、但不完全相同结构的数据放在同一个</a:t>
            </a:r>
            <a:r>
              <a:rPr lang="en-US" altLang="zh-CN" dirty="0"/>
              <a:t>collection</a:t>
            </a:r>
            <a:r>
              <a:rPr lang="zh-CN" altLang="en-US" dirty="0"/>
              <a:t>里；而不是分成好几个</a:t>
            </a:r>
            <a:r>
              <a:rPr lang="en-US" altLang="zh-CN" dirty="0"/>
              <a:t>collection</a:t>
            </a:r>
            <a:r>
              <a:rPr lang="zh-CN" altLang="en-US" dirty="0"/>
              <a:t>，再通过</a:t>
            </a:r>
            <a:r>
              <a:rPr lang="en-US" altLang="zh-CN" dirty="0"/>
              <a:t>join</a:t>
            </a:r>
            <a:r>
              <a:rPr lang="zh-CN" altLang="en-US" dirty="0"/>
              <a:t>来合并信息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41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6534-4294-4FB7-8963-BB8518D4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validationLevel</a:t>
            </a:r>
            <a:r>
              <a:rPr lang="zh-CN" altLang="en-US" b="1" dirty="0"/>
              <a:t>选项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653A-0FF6-4803-B8F3-9907F13A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validationLevel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en-US" altLang="zh-CN" dirty="0"/>
              <a:t>(</a:t>
            </a:r>
            <a:r>
              <a:rPr lang="zh-CN" altLang="en-US" dirty="0"/>
              <a:t>默认值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对所有插入和更新应用验证规则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validationLevel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moderate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只对插入和已经满足了验证规则的现有</a:t>
            </a:r>
            <a:r>
              <a:rPr lang="en-US" altLang="zh-CN" dirty="0"/>
              <a:t>documents</a:t>
            </a:r>
            <a:r>
              <a:rPr lang="zh-CN" altLang="en-US" dirty="0"/>
              <a:t>的更新应用验证规则；对不满足验证规则的现有</a:t>
            </a:r>
            <a:r>
              <a:rPr lang="en-US" altLang="zh-CN" dirty="0"/>
              <a:t>documents</a:t>
            </a:r>
            <a:r>
              <a:rPr lang="zh-CN" altLang="en-US" dirty="0"/>
              <a:t>的更新不检查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98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59F2-C2B6-4F53-88CA-6DC9201F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db.runCommand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collMod: "contacts",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validator: {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"object",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required: [ "phone", "name" 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properties: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phone: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description: "must be a string and is required"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description: "must be a string and is required"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"moderate"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376667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6534-4294-4FB7-8963-BB8518D4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validationAction</a:t>
            </a:r>
            <a:r>
              <a:rPr lang="zh-CN" altLang="en-US" b="1" dirty="0"/>
              <a:t>选项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653A-0FF6-4803-B8F3-9907F13A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validationAction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CN" dirty="0"/>
              <a:t>(</a:t>
            </a:r>
            <a:r>
              <a:rPr lang="zh-CN" altLang="en-US" dirty="0"/>
              <a:t>默认值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拒绝任何违反验证规则的插入和更新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validationAction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记录所有违规，但允许插入和更新继续进行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4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1B66-03F7-465C-ADAA-9DD1177F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db.createCollection( "contacts2",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validator: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"object",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required: [ "phone"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properties: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phone: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description: "must be a string and is required"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email: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"string",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pattern : "@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\.com$",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description: "must be a string and match the regular expression pattern"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status: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 "Unknown", "Incomplete"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description: "can only be one of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values"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"warn"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79741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8FF3F5-FFFA-40E1-91C0-D543507B7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68" y="1000597"/>
            <a:ext cx="10443064" cy="5038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4E5-E418-4B2B-93B7-83263C2F32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Polymorphic pattern:</a:t>
            </a:r>
          </a:p>
        </p:txBody>
      </p:sp>
    </p:spTree>
    <p:extLst>
      <p:ext uri="{BB962C8B-B14F-4D97-AF65-F5344CB8AC3E}">
        <p14:creationId xmlns:p14="http://schemas.microsoft.com/office/powerpoint/2010/main" val="273340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4682-78FB-48EA-B63F-2D3F082E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这种设计模式也可以用在子文件上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10C91-9139-4AAB-BD60-7956CB15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39" y="936934"/>
            <a:ext cx="8959321" cy="59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9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A23F-873C-485F-B35C-BC073928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典型的使用场景</a:t>
            </a:r>
            <a:endParaRPr lang="en-US" altLang="zh-CN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一个产品目录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单视图应用</a:t>
            </a:r>
            <a:endParaRPr lang="en-US" altLang="zh-CN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内容管理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移动应用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861F-8677-4A5B-9150-EA03A6C9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3271-AAD2-4B8E-8D8E-FF390E80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我们的</a:t>
            </a:r>
            <a:r>
              <a:rPr lang="en-US" altLang="zh-CN" dirty="0"/>
              <a:t>documents</a:t>
            </a:r>
            <a:r>
              <a:rPr lang="zh-CN" altLang="en-US" dirty="0"/>
              <a:t>很大，并且这些</a:t>
            </a:r>
            <a:r>
              <a:rPr lang="en-US" altLang="zh-CN" dirty="0"/>
              <a:t>documents</a:t>
            </a:r>
            <a:r>
              <a:rPr lang="zh-CN" altLang="en-US" dirty="0"/>
              <a:t>有很多相似的字段；在每个</a:t>
            </a:r>
            <a:r>
              <a:rPr lang="en-US" altLang="zh-CN" dirty="0"/>
              <a:t>document</a:t>
            </a:r>
            <a:r>
              <a:rPr lang="zh-CN" altLang="en-US" dirty="0"/>
              <a:t>里面的一些字段有共同的特征，并且我们想要根据这些字段排序或查询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我们需要排序的字段只在一小部分</a:t>
            </a:r>
            <a:r>
              <a:rPr lang="en-US" altLang="zh-CN" dirty="0"/>
              <a:t>documents</a:t>
            </a:r>
            <a:r>
              <a:rPr lang="zh-CN" altLang="en-US" dirty="0"/>
              <a:t>中出现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上述两种情况都遇到了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3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9BA-54F5-45F3-9395-4322CC06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举一个例子：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A64A0-1AED-4221-A367-C4B198AEADE9}"/>
              </a:ext>
            </a:extLst>
          </p:cNvPr>
          <p:cNvSpPr txBox="1"/>
          <p:nvPr/>
        </p:nvSpPr>
        <p:spPr>
          <a:xfrm>
            <a:off x="832513" y="866633"/>
            <a:ext cx="64417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电影经常在多个国家上映，每个国家的上映日期都不一样：</a:t>
            </a:r>
            <a:endParaRPr lang="en-US" altLang="zh-CN" dirty="0"/>
          </a:p>
          <a:p>
            <a:endParaRPr lang="en-US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title: "Star Wars",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director: "George Lucas",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release_US: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("1977-05-20T01:00:00+01:00"),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release_France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("1977-10-19T01:00:00+01:00"),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release_Italy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("1977-10-20T01:00:00+01:00"),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release_UK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("1977-12-27T01:00:00+01:00"),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630C-94FB-48BF-BA1E-6D6F6DB1CA32}"/>
              </a:ext>
            </a:extLst>
          </p:cNvPr>
          <p:cNvSpPr txBox="1"/>
          <p:nvPr/>
        </p:nvSpPr>
        <p:spPr>
          <a:xfrm>
            <a:off x="832513" y="4012442"/>
            <a:ext cx="6879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如果我们想要快速地搜索电影的上映日期，我们需要好几个索引：</a:t>
            </a:r>
            <a:endParaRPr lang="en-US" altLang="zh-CN" dirty="0"/>
          </a:p>
          <a:p>
            <a:endParaRPr lang="en-US" dirty="0"/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{release_US: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release_France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release_Italy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92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3563</Words>
  <Application>Microsoft Office PowerPoint</Application>
  <PresentationFormat>Widescreen</PresentationFormat>
  <Paragraphs>461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Office Theme</vt:lpstr>
      <vt:lpstr>MongoDB数据建模</vt:lpstr>
      <vt:lpstr>灵活的schema ≠ 没有schema</vt:lpstr>
      <vt:lpstr>12种常见的数据设计模式</vt:lpstr>
      <vt:lpstr>Polymorphic pattern</vt:lpstr>
      <vt:lpstr>PowerPoint Presentation</vt:lpstr>
      <vt:lpstr>PowerPoint Presentation</vt:lpstr>
      <vt:lpstr>PowerPoint Presentation</vt:lpstr>
      <vt:lpstr>Attribute pattern</vt:lpstr>
      <vt:lpstr>PowerPoint Presentation</vt:lpstr>
      <vt:lpstr>PowerPoint Presentation</vt:lpstr>
      <vt:lpstr>PowerPoint Presentation</vt:lpstr>
      <vt:lpstr>PowerPoint Presentation</vt:lpstr>
      <vt:lpstr>Bucket pattern</vt:lpstr>
      <vt:lpstr>PowerPoint Presentation</vt:lpstr>
      <vt:lpstr>PowerPoint Presentation</vt:lpstr>
      <vt:lpstr>PowerPoint Presentation</vt:lpstr>
      <vt:lpstr>PowerPoint Presentation</vt:lpstr>
      <vt:lpstr>Outlier pattern</vt:lpstr>
      <vt:lpstr>PowerPoint Presentation</vt:lpstr>
      <vt:lpstr>Computed pattern</vt:lpstr>
      <vt:lpstr>PowerPoint Presentation</vt:lpstr>
      <vt:lpstr>Subset pattern</vt:lpstr>
      <vt:lpstr>PowerPoint Presentation</vt:lpstr>
      <vt:lpstr>Extended reference pattern</vt:lpstr>
      <vt:lpstr>PowerPoint Presentation</vt:lpstr>
      <vt:lpstr>PowerPoint Presentation</vt:lpstr>
      <vt:lpstr>Approximation pattern</vt:lpstr>
      <vt:lpstr>Tree pattern</vt:lpstr>
      <vt:lpstr>PowerPoint Presentation</vt:lpstr>
      <vt:lpstr>Preallocation pattern</vt:lpstr>
      <vt:lpstr>PowerPoint Presentation</vt:lpstr>
      <vt:lpstr>Document versioning pattern</vt:lpstr>
      <vt:lpstr>PowerPoint Presentation</vt:lpstr>
      <vt:lpstr>Schema versioning pattern</vt:lpstr>
      <vt:lpstr>PowerPoint Presentation</vt:lpstr>
      <vt:lpstr>Schema验证</vt:lpstr>
      <vt:lpstr>PowerPoint Presentation</vt:lpstr>
      <vt:lpstr>使用JSON Schema验证 (推荐)</vt:lpstr>
      <vt:lpstr>使用其他query操作符验证</vt:lpstr>
      <vt:lpstr>validationLevel选项</vt:lpstr>
      <vt:lpstr>PowerPoint Presentation</vt:lpstr>
      <vt:lpstr>validationAction选项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MongoDB数据建模</dc:title>
  <dc:creator>Lin Huaigu</dc:creator>
  <cp:lastModifiedBy>Lin Huaigu</cp:lastModifiedBy>
  <cp:revision>67</cp:revision>
  <dcterms:created xsi:type="dcterms:W3CDTF">2019-11-05T06:06:41Z</dcterms:created>
  <dcterms:modified xsi:type="dcterms:W3CDTF">2020-05-01T15:05:46Z</dcterms:modified>
</cp:coreProperties>
</file>