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9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43" r:id="rId81"/>
    <p:sldId id="325" r:id="rId82"/>
    <p:sldId id="337" r:id="rId83"/>
    <p:sldId id="326" r:id="rId84"/>
    <p:sldId id="338" r:id="rId85"/>
    <p:sldId id="339" r:id="rId86"/>
    <p:sldId id="340" r:id="rId87"/>
    <p:sldId id="341" r:id="rId88"/>
    <p:sldId id="342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810E-A98E-46CF-B42E-F7713B4CA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DBDB8-C38C-4E6D-9B42-9F2182AC5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3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D763-84C7-4D41-BF61-8A204D24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C332-A808-4959-BD3E-F3ECB7F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00DC-F149-42A3-83C0-4786EE85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F277-6A81-498E-925C-ED840575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B1029-A55D-4929-8FBC-0731DE736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9483-4397-4B28-B630-065A1C60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EE90-52B3-4D6A-AB36-C07145D2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B5AA-E437-4FA8-BD0E-1BD0E02F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B240C-50AD-41E8-A634-45A298429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F1CD-BF3F-49D2-8FFC-3D75EC8A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1710-7C86-427A-89BC-EBD1B3F4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B0B8-2443-44EA-9848-1BCC2EF2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9E-954F-442F-A347-AEC0D698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41E3-1018-49D4-B475-7C8586F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232B-CE71-4D76-8072-72B3C368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3A94-25DF-444A-83EE-9EB3D93D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243B-21D9-4892-AA94-993A6A1B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2F51-3A7F-479F-87BD-358ED380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A1CB-22F4-49B5-9ABD-9EDBB6D7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4A607-7B63-45A1-853A-1F55E160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A03E-22CF-467A-97EA-F894FA88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3FFF-46E7-45A2-BF65-1D4A1395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7372-B243-4D32-BB8A-CA0FCC62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6D99-9064-4E8D-BAD6-3C7397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0826-732C-4A7F-8727-25A71727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F2FCC-DCC8-4F4A-B574-35ECDF1A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210C-0AB7-4F16-A789-B677D1F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CB7E-69F6-464E-A586-52901A7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BC040-98BE-4961-8C0C-4BC0385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E11-684D-4A23-98AE-5367E991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076F-C5F3-4460-9FD8-1EFEA065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F6EB-A4A0-4DD6-A9D4-47C44ADC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40C93-AD14-4501-A980-2CD76AE7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A0030-B19A-4641-8A2C-E111A6C0D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6E717-A464-40F2-B03A-82E34CA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C0C2E-8CD5-468F-AB9B-323E699C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61EF4-A781-48A1-BE3D-421255C2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5D98-7E69-47EE-872C-027DF16A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E653-C8F8-4A85-9964-7F8A595A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4D3E3-FA2F-4BD8-AC8B-463AB42E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C758-ED08-4782-AAD6-7BE24FB3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A56B-E7EB-4A06-B26A-0C88FA4C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7E72A-C7E5-40CC-B8FB-1422CDA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AD67-EFB2-48C8-9480-F7D550D9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23DD-1790-4EB0-B016-9832E371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7B87-EF4A-4C07-AAE1-E743DE7D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16A8F-907F-4389-BCB2-33C0843C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3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F1A0-3D05-405B-8344-240AB517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A8FF-0611-482F-9C60-F4E3805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DA7B-8AAE-44BE-941D-AF33EB2D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B9DA-E9EB-406C-AE24-926E7672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8A74F-F516-428B-89CA-611449B77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FFF2-8F08-4A4A-BF97-B4747009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3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6828-3AF8-4D82-B8CE-2D2C9FA5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9A75-E323-4D2D-B88E-0445F6EE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7F43-C626-44F0-9DA6-37E3AF4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585F8-7370-419F-B101-6F75B9DA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DF88-689A-4B11-84AA-DB8F6BF3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E2A1-08DF-4509-B259-2D95ADD1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F04C-9F80-4BBC-B2A7-02983B3CDEA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EFFD-9CC3-479B-A0BC-A9B103D05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9B22-124F-4439-8FCE-4D285C04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6446-162E-4344-8825-61190A3E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compass/current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program/mong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-comparis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-logica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-array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projection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-array/" TargetMode="External"/><Relationship Id="rId2" Type="http://schemas.openxmlformats.org/officeDocument/2006/relationships/hyperlink" Target="https://docs.mongodb.com/manual/reference/operator/update-fie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tryable-writes/" TargetMode="External"/><Relationship Id="rId2" Type="http://schemas.openxmlformats.org/officeDocument/2006/relationships/hyperlink" Target="https://docs.mongodb.com/manual/core/bulk-write-oper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sql-comparison/" TargetMode="External"/><Relationship Id="rId5" Type="http://schemas.openxmlformats.org/officeDocument/2006/relationships/hyperlink" Target="https://docs.mongodb.com/manual/reference/write-concern/" TargetMode="External"/><Relationship Id="rId4" Type="http://schemas.openxmlformats.org/officeDocument/2006/relationships/hyperlink" Target="https://docs.mongodb.com/manual/reference/read-concern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" TargetMode="External"/><Relationship Id="rId2" Type="http://schemas.openxmlformats.org/officeDocument/2006/relationships/hyperlink" Target="https://docs.mongodb.com/manual/reference/operator/aggregation-pipeline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enterprise-on-ubuntu/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db/mongo/tree/master/src/mongo/db/index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mongodb.com/manual/core/2dsphere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ocs.mongodb.com/manual/core/2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mongodb.com/manual/core/index-text/" TargetMode="External"/><Relationship Id="rId4" Type="http://schemas.openxmlformats.org/officeDocument/2006/relationships/hyperlink" Target="https://docs.mongodb.com/manual/reference/operator/query-geospatial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transactions-in-applications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hangeStrea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zh-CN" altLang="en-US" b="1" dirty="0"/>
              <a:t>入门和使用技巧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082DCB-DFB5-42B9-8627-3C9D39026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16" y="643467"/>
            <a:ext cx="8346168" cy="5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C85F-78F7-409E-8F8E-173B797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34DC-D36A-42B9-BDFD-27C8E55C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https://docs.mongodb.com/compass/current/install/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9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b="1" dirty="0"/>
              <a:t> Shell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7DB8-2D14-4F21-AB35-826EF9C6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b="1" dirty="0"/>
              <a:t> Shell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DB6E-81CC-4205-A953-8E1A7705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dirty="0"/>
              <a:t> shell</a:t>
            </a:r>
            <a:r>
              <a:rPr lang="zh-CN" altLang="en-US" dirty="0"/>
              <a:t>是</a:t>
            </a:r>
            <a:r>
              <a:rPr lang="en-US" altLang="zh-CN" dirty="0"/>
              <a:t>MongoDB</a:t>
            </a:r>
            <a:r>
              <a:rPr lang="zh-CN" altLang="en-US" dirty="0"/>
              <a:t>的交互式</a:t>
            </a:r>
            <a:r>
              <a:rPr lang="en-US" altLang="zh-CN" dirty="0"/>
              <a:t>JavaScript</a:t>
            </a:r>
            <a:r>
              <a:rPr lang="zh-CN" altLang="en-US" dirty="0"/>
              <a:t>界面，可以在</a:t>
            </a:r>
            <a:r>
              <a:rPr lang="en-US" altLang="zh-CN" dirty="0"/>
              <a:t>Linux terminal</a:t>
            </a:r>
            <a:r>
              <a:rPr lang="zh-CN" altLang="en-US" dirty="0"/>
              <a:t>中运行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你可以在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dirty="0"/>
              <a:t> shell</a:t>
            </a:r>
            <a:r>
              <a:rPr lang="zh-CN" altLang="en-US" dirty="0"/>
              <a:t>中查询和更新数据（执行所有的</a:t>
            </a:r>
            <a:r>
              <a:rPr lang="en-US" altLang="zh-CN" dirty="0"/>
              <a:t>CRUD</a:t>
            </a:r>
            <a:r>
              <a:rPr lang="zh-CN" altLang="en-US" dirty="0"/>
              <a:t>操作和</a:t>
            </a:r>
            <a:r>
              <a:rPr lang="en-US" altLang="zh-CN" dirty="0"/>
              <a:t>aggregation</a:t>
            </a:r>
            <a:r>
              <a:rPr lang="zh-CN" altLang="en-US" dirty="0"/>
              <a:t>操作），也可以管理数据库</a:t>
            </a:r>
            <a:endParaRPr lang="en-US" altLang="zh-CN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dirty="0"/>
              <a:t> shell</a:t>
            </a:r>
            <a:r>
              <a:rPr lang="zh-CN" altLang="en-US" dirty="0"/>
              <a:t>会在你安装</a:t>
            </a:r>
            <a:r>
              <a:rPr lang="en-US" altLang="zh-CN" dirty="0"/>
              <a:t>MongoDB Enterprise</a:t>
            </a:r>
            <a:r>
              <a:rPr lang="zh-CN" altLang="en-US" dirty="0"/>
              <a:t>时自动安装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6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A900-89D3-4CF8-8F49-3913C5E8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启动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b="1" dirty="0"/>
              <a:t> Shell</a:t>
            </a:r>
            <a:r>
              <a:rPr lang="zh-CN" altLang="en-US" b="1" dirty="0"/>
              <a:t>和连接</a:t>
            </a:r>
            <a:r>
              <a:rPr lang="en-US" altLang="zh-CN" b="1" dirty="0"/>
              <a:t>MongoDB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FDC0-0C01-437F-8851-F471925A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33"/>
            <a:ext cx="10515600" cy="4781300"/>
          </a:xfrm>
        </p:spPr>
        <p:txBody>
          <a:bodyPr>
            <a:normAutofit fontScale="62500" lnSpcReduction="20000"/>
          </a:bodyPr>
          <a:lstStyle/>
          <a:p>
            <a:pPr marL="0" indent="0">
              <a:buSzPct val="150000"/>
              <a:buNone/>
            </a:pPr>
            <a:r>
              <a:rPr lang="en-US" altLang="zh-CN" dirty="0">
                <a:cs typeface="Courier New" panose="02070309020205020404" pitchFamily="49" charset="0"/>
              </a:rPr>
              <a:t>0. </a:t>
            </a:r>
            <a:r>
              <a:rPr lang="zh-CN" altLang="en-US" dirty="0">
                <a:cs typeface="Courier New" panose="02070309020205020404" pitchFamily="49" charset="0"/>
              </a:rPr>
              <a:t>确保</a:t>
            </a:r>
            <a:r>
              <a:rPr lang="en-US" altLang="zh-CN" dirty="0">
                <a:cs typeface="Courier New" panose="02070309020205020404" pitchFamily="49" charset="0"/>
              </a:rPr>
              <a:t>MongoDB</a:t>
            </a:r>
            <a:r>
              <a:rPr lang="zh-CN" altLang="en-US" dirty="0">
                <a:cs typeface="Courier New" panose="02070309020205020404" pitchFamily="49" charset="0"/>
              </a:rPr>
              <a:t>已经在运行</a:t>
            </a:r>
            <a:endParaRPr lang="en-US" altLang="zh-CN" dirty="0"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en-US" altLang="zh-CN" dirty="0">
                <a:cs typeface="Courier New" panose="02070309020205020404" pitchFamily="49" charset="0"/>
              </a:rPr>
              <a:t>1. </a:t>
            </a:r>
            <a:r>
              <a:rPr lang="zh-CN" altLang="en-US" dirty="0">
                <a:cs typeface="Courier New" panose="02070309020205020404" pitchFamily="49" charset="0"/>
              </a:rPr>
              <a:t>启动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dirty="0"/>
              <a:t> shell</a:t>
            </a:r>
            <a:r>
              <a:rPr lang="zh-CN" altLang="en-US" dirty="0">
                <a:cs typeface="Courier New" panose="02070309020205020404" pitchFamily="49" charset="0"/>
              </a:rPr>
              <a:t>的多种方式：</a:t>
            </a:r>
            <a:endParaRPr lang="en-US" dirty="0"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</a:p>
          <a:p>
            <a:pPr marL="0" indent="0">
              <a:buSzPct val="15000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连接到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，使用默认端口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</a:p>
          <a:p>
            <a:pPr marL="0" indent="0">
              <a:buSzPct val="15000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 --port 27018</a:t>
            </a:r>
          </a:p>
          <a:p>
            <a:pPr marL="0" indent="0">
              <a:buSzPct val="15000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连接到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，使用端口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27018</a:t>
            </a:r>
          </a:p>
          <a:p>
            <a:pPr marL="0" indent="0">
              <a:buSzPct val="15000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://mongodb0.example.com:27018"</a:t>
            </a:r>
          </a:p>
          <a:p>
            <a:pPr marL="0" indent="0">
              <a:buSzPct val="15000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string,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连接到远程主机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 --host mongodb0.example.com:27018</a:t>
            </a:r>
          </a:p>
          <a:p>
            <a:pPr marL="0" indent="0">
              <a:buSzPct val="15000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"--host"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，连接到远程主机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9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D17E-2A56-4F13-9C83-FDA0AC0F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13" y="653342"/>
            <a:ext cx="11268576" cy="5735429"/>
          </a:xfrm>
        </p:spPr>
        <p:txBody>
          <a:bodyPr>
            <a:normAutofit fontScale="85000" lnSpcReduction="20000"/>
          </a:bodyPr>
          <a:lstStyle/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--host mongodb0.example.com --port 27018</a:t>
            </a:r>
          </a:p>
          <a:p>
            <a:pPr marL="0" indent="0">
              <a:buSzPct val="150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"--host"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"--port",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连接到远程主机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如果</a:t>
            </a:r>
            <a:r>
              <a:rPr lang="en-US" altLang="zh-CN" sz="2000" dirty="0">
                <a:cs typeface="Courier New" panose="02070309020205020404" pitchFamily="49" charset="0"/>
              </a:rPr>
              <a:t>MongoDB</a:t>
            </a:r>
            <a:r>
              <a:rPr lang="zh-CN" altLang="en-US" sz="2000" dirty="0">
                <a:cs typeface="Courier New" panose="02070309020205020404" pitchFamily="49" charset="0"/>
              </a:rPr>
              <a:t>已经开启验证：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://alice@mongodb0.examples.com:27018/?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authSource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=admin"</a:t>
            </a:r>
          </a:p>
          <a:p>
            <a:pPr marL="0" indent="0">
              <a:buSzPct val="150000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用户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使用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"admin"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数据库验证，连接至远程主机，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shell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会提示输密码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--username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–password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hahaha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authenticationDatabase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admin --host mongodb0.examples.com --port 27018</a:t>
            </a:r>
          </a:p>
          <a:p>
            <a:pPr marL="0" indent="0">
              <a:buSzPct val="150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//"--username"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用户名，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"--password"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密码，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"--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authenticationDatabase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验证数据库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-u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hahaha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authenticationDatabase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admin --host mongodb0.examples.com --port 27018</a:t>
            </a:r>
          </a:p>
          <a:p>
            <a:pPr marL="0" indent="0">
              <a:buSzPct val="150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//"-u"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用户名，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"-p"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密码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mongo -u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authenticationDatabase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admin --host mongodb0.examples.com --port 27018</a:t>
            </a:r>
          </a:p>
          <a:p>
            <a:pPr marL="0" indent="0">
              <a:buSzPct val="150000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省略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"--password"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或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"-p"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 shell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会提示输密码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0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1A0F-57EF-45C7-9C0B-F45F6622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523082"/>
            <a:ext cx="11363325" cy="5811838"/>
          </a:xfrm>
        </p:spPr>
        <p:txBody>
          <a:bodyPr/>
          <a:lstStyle/>
          <a:p>
            <a:pPr marL="0" indent="0">
              <a:lnSpc>
                <a:spcPct val="70000"/>
              </a:lnSpc>
              <a:buSzPct val="150000"/>
              <a:buNone/>
            </a:pPr>
            <a:r>
              <a:rPr lang="zh-CN" altLang="en-US" sz="1700" dirty="0">
                <a:cs typeface="Courier New" panose="02070309020205020404" pitchFamily="49" charset="0"/>
              </a:rPr>
              <a:t>连接至</a:t>
            </a:r>
            <a:r>
              <a:rPr lang="en-US" altLang="zh-CN" sz="1700" dirty="0">
                <a:cs typeface="Courier New" panose="02070309020205020404" pitchFamily="49" charset="0"/>
              </a:rPr>
              <a:t>MongoDB Replica Set: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7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mongo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://mongodb0.example.com.local:27017,mongodb1.example.com.local:27017,mongodb2.example.com.local:27017/?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replicaSet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70000"/>
              </a:lnSpc>
              <a:buSzPct val="150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连接到由三个成员组成的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replica set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，名字是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70000"/>
              </a:lnSpc>
              <a:buSzPct val="1500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SzPct val="1500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mongo --host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/mongodb0.example.com.local:27017,mongodb1.example.com.local:27017,mongodb2.example.com.local:27017</a:t>
            </a:r>
          </a:p>
          <a:p>
            <a:pPr marL="0" indent="0">
              <a:lnSpc>
                <a:spcPct val="70000"/>
              </a:lnSpc>
              <a:buSzPct val="150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也可以使用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"--host &lt;replica set name&gt;/&lt;host1&gt;:&lt;port1&gt;,&lt;host2&gt;:&lt;port2&gt;,..."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的格式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SzPct val="1500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SzPct val="1500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SzPct val="150000"/>
              <a:buNone/>
            </a:pPr>
            <a:r>
              <a:rPr lang="zh-CN" altLang="en-US" sz="1800" dirty="0">
                <a:cs typeface="Courier New" panose="02070309020205020404" pitchFamily="49" charset="0"/>
              </a:rPr>
              <a:t>更多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sz="1800" dirty="0">
                <a:cs typeface="Courier New" panose="02070309020205020404" pitchFamily="49" charset="0"/>
              </a:rPr>
              <a:t> shell</a:t>
            </a:r>
            <a:r>
              <a:rPr lang="zh-CN" altLang="en-US" sz="1800" dirty="0">
                <a:cs typeface="Courier New" panose="02070309020205020404" pitchFamily="49" charset="0"/>
              </a:rPr>
              <a:t>连接选项，请查看</a:t>
            </a:r>
            <a:r>
              <a:rPr lang="en-US" altLang="zh-CN" sz="1800" dirty="0">
                <a:cs typeface="Courier New" panose="02070309020205020404" pitchFamily="49" charset="0"/>
                <a:hlinkClick r:id="rId2"/>
              </a:rPr>
              <a:t>https://docs.mongodb.com/manual/reference/program/mongo/</a:t>
            </a:r>
            <a:r>
              <a:rPr lang="zh-CN" altLang="en-US" sz="1800" dirty="0">
                <a:cs typeface="Courier New" panose="02070309020205020404" pitchFamily="49" charset="0"/>
              </a:rPr>
              <a:t>，或使用：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mongo --help</a:t>
            </a:r>
          </a:p>
        </p:txBody>
      </p:sp>
    </p:spTree>
    <p:extLst>
      <p:ext uri="{BB962C8B-B14F-4D97-AF65-F5344CB8AC3E}">
        <p14:creationId xmlns:p14="http://schemas.microsoft.com/office/powerpoint/2010/main" val="40797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6149-D7F1-402B-A178-5276EAB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b="1" dirty="0"/>
              <a:t> Shell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25C6-A774-4E63-A5DB-0F09B977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显示你现在使用的数据库：</a:t>
            </a:r>
            <a:endParaRPr lang="en-US" altLang="zh-CN" dirty="0"/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显示服务器上的所有数据库：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切换数据库：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&lt;database&gt;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zh-CN" altLang="en-US" dirty="0">
                <a:cs typeface="Courier New" panose="02070309020205020404" pitchFamily="49" charset="0"/>
              </a:rPr>
              <a:t>当你切换至不存在的数据库时，</a:t>
            </a:r>
            <a:r>
              <a:rPr lang="en-US" altLang="zh-CN" dirty="0">
                <a:cs typeface="Courier New" panose="02070309020205020404" pitchFamily="49" charset="0"/>
              </a:rPr>
              <a:t>MongoDB</a:t>
            </a:r>
            <a:r>
              <a:rPr lang="zh-CN" altLang="en-US" dirty="0">
                <a:cs typeface="Courier New" panose="02070309020205020404" pitchFamily="49" charset="0"/>
              </a:rPr>
              <a:t>会创建这个数据库。下面的指令同时创建了新的数据库和新的</a:t>
            </a:r>
            <a:r>
              <a:rPr lang="en-US" altLang="zh-CN" dirty="0">
                <a:cs typeface="Courier New" panose="02070309020205020404" pitchFamily="49" charset="0"/>
              </a:rPr>
              <a:t>collection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endParaRPr lang="en-US" dirty="0"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myNewDatabase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db.myNewCollection.insertOne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x: 1 } );</a:t>
            </a:r>
          </a:p>
        </p:txBody>
      </p:sp>
    </p:spTree>
    <p:extLst>
      <p:ext uri="{BB962C8B-B14F-4D97-AF65-F5344CB8AC3E}">
        <p14:creationId xmlns:p14="http://schemas.microsoft.com/office/powerpoint/2010/main" val="279743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F66-8B00-4EEC-878C-9D6F5E55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db</a:t>
            </a:r>
            <a:r>
              <a:rPr lang="zh-CN" altLang="en-US" dirty="0"/>
              <a:t>帮助：</a:t>
            </a:r>
            <a:endParaRPr lang="en-US" altLang="zh-CN" dirty="0"/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db.help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en-US" dirty="0"/>
              <a:t>collection</a:t>
            </a:r>
            <a:r>
              <a:rPr lang="zh-CN" altLang="en-US" dirty="0"/>
              <a:t>帮助：</a:t>
            </a:r>
            <a:endParaRPr lang="en-US" dirty="0"/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db.&lt;collection&gt;.help()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5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可以执行各种读取操作，你可以在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后面加各种选项，例如：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.limit(), .skip(), .explain()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。具体可参见帮助：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().help()</a:t>
            </a:r>
          </a:p>
        </p:txBody>
      </p:sp>
    </p:spTree>
    <p:extLst>
      <p:ext uri="{BB962C8B-B14F-4D97-AF65-F5344CB8AC3E}">
        <p14:creationId xmlns:p14="http://schemas.microsoft.com/office/powerpoint/2010/main" val="248775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B62-12F5-47F3-9962-A121178A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en-US" altLang="zh-CN" dirty="0"/>
              <a:t> shell</a:t>
            </a:r>
            <a:r>
              <a:rPr lang="zh-CN" altLang="en-US" dirty="0"/>
              <a:t>支持所有的</a:t>
            </a:r>
            <a:r>
              <a:rPr lang="en-US" altLang="zh-CN" dirty="0"/>
              <a:t>MongoDB JavaScript</a:t>
            </a:r>
            <a:r>
              <a:rPr lang="zh-CN" altLang="en-US" dirty="0"/>
              <a:t>数据库操作，例如：</a:t>
            </a:r>
            <a:endParaRPr lang="en-US" altLang="zh-CN" dirty="0"/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().sort()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().limit()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().skip().limit()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db.collection.insertOne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db.collection.deleteOne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db.collection.deleteMany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基本概念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7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CRUD Operations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6068-75DC-4A8D-83A1-04D535B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CRUD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54A-5CE5-447E-9C47-94434EB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reate</a:t>
            </a:r>
          </a:p>
          <a:p>
            <a:r>
              <a:rPr lang="en-US" b="1" dirty="0"/>
              <a:t>R</a:t>
            </a:r>
            <a:r>
              <a:rPr lang="en-US" dirty="0"/>
              <a:t>ead</a:t>
            </a:r>
          </a:p>
          <a:p>
            <a:r>
              <a:rPr lang="en-US" b="1" dirty="0"/>
              <a:t>U</a:t>
            </a:r>
            <a:r>
              <a:rPr lang="en-US" dirty="0"/>
              <a:t>pdate</a:t>
            </a:r>
          </a:p>
          <a:p>
            <a:r>
              <a:rPr lang="en-US" b="1" dirty="0"/>
              <a:t>D</a:t>
            </a:r>
            <a:r>
              <a:rPr lang="en-US" dirty="0"/>
              <a:t>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C23-5BB1-42C3-8584-C40983EC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Create(Insert)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DA68-568C-4FE9-A95C-CCEE8449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25625"/>
            <a:ext cx="5343525" cy="4351338"/>
          </a:xfrm>
        </p:spPr>
        <p:txBody>
          <a:bodyPr wrap="square">
            <a:noAutofit/>
          </a:bodyPr>
          <a:lstStyle/>
          <a:p>
            <a:r>
              <a:rPr lang="en-US" dirty="0"/>
              <a:t>NodeJS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item: 'canvas',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qty: 100,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tags: ['cotton'],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size: { h: 28, w: 35.5,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250000"/>
              <a:buFont typeface="Calibri" panose="020F0502020204030204" pitchFamily="34" charset="0"/>
              <a:buChar char="|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2C1488-F100-40EE-9CF7-F7911202CD99}"/>
              </a:ext>
            </a:extLst>
          </p:cNvPr>
          <p:cNvSpPr txBox="1">
            <a:spLocks/>
          </p:cNvSpPr>
          <p:nvPr/>
        </p:nvSpPr>
        <p:spPr>
          <a:xfrm>
            <a:off x="5924550" y="1825625"/>
            <a:ext cx="6267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PHP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insertOneResult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'item' =&gt; 'canvas',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'qty' =&gt; 100,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'tags' =&gt; ['cotton'],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'size' =&gt; ['h' =&gt; 28, 'w' =&gt; 35.5,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 marL="228594" indent="-228594" defTabSz="914378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48508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E0D1-AAC9-4AB3-A098-B388FF54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95262"/>
            <a:ext cx="5657850" cy="6662738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z="4700" dirty="0">
                <a:cs typeface="Courier New" panose="02070309020205020404" pitchFamily="49" charset="0"/>
              </a:rPr>
              <a:t>NodeJS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'journal',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25,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['blank', 'red'],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14, w: 21,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'mat',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85,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['gray'],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27.9, w: 35.5,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'mousepad',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25,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['gel', 'blue'],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19, w: 22.85,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F3ED6-1515-4F83-B030-FE1272388C60}"/>
              </a:ext>
            </a:extLst>
          </p:cNvPr>
          <p:cNvSpPr txBox="1">
            <a:spLocks/>
          </p:cNvSpPr>
          <p:nvPr/>
        </p:nvSpPr>
        <p:spPr>
          <a:xfrm>
            <a:off x="5181599" y="195262"/>
            <a:ext cx="6934201" cy="6662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6500" dirty="0">
                <a:cs typeface="Courier New" panose="02070309020205020404" pitchFamily="49" charset="0"/>
              </a:rPr>
              <a:t>PHP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insertManyResult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'journal',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25,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['blank', 'red'],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14, 'w' =&gt; 21, '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'mat',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85,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['gray'],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27.9, 'w' =&gt; 35.5, '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'mousepad',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25,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['gel', 'blue'],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19, 'w' =&gt; 22.85, '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>
              <a:buSzPct val="250000"/>
              <a:buFont typeface="Calibri" panose="020F0502020204030204" pitchFamily="34" charset="0"/>
              <a:buChar char="|"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942128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6068-75DC-4A8D-83A1-04D535B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CRUD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54A-5CE5-447E-9C47-94434EB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en-US" b="1" dirty="0"/>
              <a:t>R</a:t>
            </a:r>
            <a:r>
              <a:rPr lang="en-US" dirty="0"/>
              <a:t>ead</a:t>
            </a:r>
          </a:p>
          <a:p>
            <a:r>
              <a:rPr lang="en-US" b="1" dirty="0"/>
              <a:t>U</a:t>
            </a:r>
            <a:r>
              <a:rPr lang="en-US" dirty="0"/>
              <a:t>pdate</a:t>
            </a:r>
          </a:p>
          <a:p>
            <a:r>
              <a:rPr lang="en-US" b="1" dirty="0"/>
              <a:t>D</a:t>
            </a:r>
            <a:r>
              <a:rPr lang="en-US" dirty="0"/>
              <a:t>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4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B4E5-69D9-4D3B-B924-632668A6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Read(Query)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9D72-129D-4861-A3AB-2A2A6CA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/>
          <a:lstStyle/>
          <a:p>
            <a:r>
              <a:rPr lang="zh-CN" altLang="en-US" dirty="0"/>
              <a:t>选择一个</a:t>
            </a:r>
            <a:r>
              <a:rPr lang="en-US" altLang="zh-CN" dirty="0"/>
              <a:t>collection</a:t>
            </a:r>
            <a:r>
              <a:rPr lang="zh-CN" altLang="en-US" dirty="0"/>
              <a:t>中的所有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73E98-05EF-410D-95E7-2389BCCA82FE}"/>
              </a:ext>
            </a:extLst>
          </p:cNvPr>
          <p:cNvSpPr txBox="1"/>
          <p:nvPr/>
        </p:nvSpPr>
        <p:spPr>
          <a:xfrm>
            <a:off x="228600" y="2592385"/>
            <a:ext cx="6181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('inventory').find({});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868FE-B56C-4017-BC4E-CD7B10274CA6}"/>
              </a:ext>
            </a:extLst>
          </p:cNvPr>
          <p:cNvSpPr txBox="1"/>
          <p:nvPr/>
        </p:nvSpPr>
        <p:spPr>
          <a:xfrm>
            <a:off x="6410325" y="2592385"/>
            <a:ext cx="6181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-&gt;inventory-&gt;find([]);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212B8B-5FFF-4240-AD42-39B69E6D25F8}"/>
              </a:ext>
            </a:extLst>
          </p:cNvPr>
          <p:cNvSpPr txBox="1">
            <a:spLocks/>
          </p:cNvSpPr>
          <p:nvPr/>
        </p:nvSpPr>
        <p:spPr>
          <a:xfrm>
            <a:off x="838200" y="3986318"/>
            <a:ext cx="10515600" cy="95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相当于以下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4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E957-671E-4DA0-BC16-9A296794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3880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u="sng" dirty="0"/>
              <a:t>query filter documents</a:t>
            </a:r>
            <a:r>
              <a:rPr lang="zh-CN" altLang="en-US" u="sng" dirty="0"/>
              <a:t>中的相等条件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中选出所有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相当于以下的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lnSpc>
                <a:spcPct val="100000"/>
              </a:lnSpc>
              <a:buSzPct val="250000"/>
              <a:buFont typeface="Calibri" panose="020F0502020204030204" pitchFamily="34" charset="0"/>
              <a:buChar char="|"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 WHERE status = "D"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386DB-289E-4BC0-B6C4-C4D360F6178F}"/>
              </a:ext>
            </a:extLst>
          </p:cNvPr>
          <p:cNvSpPr txBox="1"/>
          <p:nvPr/>
        </p:nvSpPr>
        <p:spPr>
          <a:xfrm>
            <a:off x="295275" y="1011235"/>
            <a:ext cx="5153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&lt;field1&gt;: &lt;value1&gt;,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&lt;field2&gt;: { &lt;operator&gt;: &lt;value&gt;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0D46-B8DD-4A28-93B6-295E140138FC}"/>
              </a:ext>
            </a:extLst>
          </p:cNvPr>
          <p:cNvSpPr txBox="1"/>
          <p:nvPr/>
        </p:nvSpPr>
        <p:spPr>
          <a:xfrm>
            <a:off x="6010275" y="1011235"/>
            <a:ext cx="6181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&lt;field1&gt; =&gt; &lt;value1&gt;,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&lt;field2&gt; =&gt; [ &lt;operator&gt; =&gt; &lt;value&gt;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5942F-E94A-4497-A2F4-1E7FDDE8C82C}"/>
              </a:ext>
            </a:extLst>
          </p:cNvPr>
          <p:cNvSpPr txBox="1"/>
          <p:nvPr/>
        </p:nvSpPr>
        <p:spPr>
          <a:xfrm>
            <a:off x="2428875" y="3784663"/>
            <a:ext cx="73342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status: 'D' 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99623-13F0-49DD-8719-1F5C0D38A2DC}"/>
              </a:ext>
            </a:extLst>
          </p:cNvPr>
          <p:cNvSpPr txBox="1"/>
          <p:nvPr/>
        </p:nvSpPr>
        <p:spPr>
          <a:xfrm>
            <a:off x="2428875" y="4727367"/>
            <a:ext cx="73342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dirty="0"/>
              <a:t>PHP</a:t>
            </a:r>
            <a:endParaRPr lang="en-US" dirty="0"/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['status' =&gt; 'D']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3B8AE-56BB-4CD9-B11E-4C3766D4C8C8}"/>
              </a:ext>
            </a:extLst>
          </p:cNvPr>
          <p:cNvCxnSpPr>
            <a:cxnSpLocks/>
          </p:cNvCxnSpPr>
          <p:nvPr/>
        </p:nvCxnSpPr>
        <p:spPr>
          <a:xfrm>
            <a:off x="6767512" y="704850"/>
            <a:ext cx="1738313" cy="360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B26281-AC79-48DB-9F22-67CCDD3CFE0B}"/>
              </a:ext>
            </a:extLst>
          </p:cNvPr>
          <p:cNvCxnSpPr>
            <a:cxnSpLocks/>
          </p:cNvCxnSpPr>
          <p:nvPr/>
        </p:nvCxnSpPr>
        <p:spPr>
          <a:xfrm>
            <a:off x="6010275" y="704850"/>
            <a:ext cx="962025" cy="45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E957-671E-4DA0-BC16-9A296794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3880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u="sng" dirty="0"/>
              <a:t>query filter documents</a:t>
            </a:r>
            <a:r>
              <a:rPr lang="zh-CN" altLang="en-US" u="sng" dirty="0"/>
              <a:t>中的</a:t>
            </a:r>
            <a:r>
              <a:rPr lang="en-US" altLang="zh-CN" u="sng" dirty="0"/>
              <a:t>query operators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中选出所有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zh-CN" altLang="en-US" dirty="0"/>
              <a:t>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相当于以下的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lnSpc>
                <a:spcPct val="100000"/>
              </a:lnSpc>
              <a:buSzPct val="250000"/>
              <a:buFont typeface="Calibri" panose="020F0502020204030204" pitchFamily="34" charset="0"/>
              <a:buChar char="|"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 WHERE status in ("A", "D")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386DB-289E-4BC0-B6C4-C4D360F6178F}"/>
              </a:ext>
            </a:extLst>
          </p:cNvPr>
          <p:cNvSpPr txBox="1"/>
          <p:nvPr/>
        </p:nvSpPr>
        <p:spPr>
          <a:xfrm>
            <a:off x="295275" y="1011235"/>
            <a:ext cx="5153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&lt;field1&gt;: &lt;value1&gt;,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&lt;field2&gt;: { &lt;operator&gt;: &lt;value&gt;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0D46-B8DD-4A28-93B6-295E140138FC}"/>
              </a:ext>
            </a:extLst>
          </p:cNvPr>
          <p:cNvSpPr txBox="1"/>
          <p:nvPr/>
        </p:nvSpPr>
        <p:spPr>
          <a:xfrm>
            <a:off x="6010275" y="1011235"/>
            <a:ext cx="6181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&lt;field1&gt; =&gt; &lt;value1&gt;,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&lt;field2&gt; =&gt; [ &lt;operator&gt; =&gt; &lt;value&gt;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5942F-E94A-4497-A2F4-1E7FDDE8C82C}"/>
              </a:ext>
            </a:extLst>
          </p:cNvPr>
          <p:cNvSpPr txBox="1"/>
          <p:nvPr/>
        </p:nvSpPr>
        <p:spPr>
          <a:xfrm>
            <a:off x="2428875" y="3784663"/>
            <a:ext cx="73342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{ $in: ['A', 'D']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99623-13F0-49DD-8719-1F5C0D38A2DC}"/>
              </a:ext>
            </a:extLst>
          </p:cNvPr>
          <p:cNvSpPr txBox="1"/>
          <p:nvPr/>
        </p:nvSpPr>
        <p:spPr>
          <a:xfrm>
            <a:off x="2428875" y="5094164"/>
            <a:ext cx="81724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dirty="0"/>
              <a:t>PHP</a:t>
            </a:r>
            <a:endParaRPr lang="en-US" dirty="0"/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'status' =&gt; ['$in' =&gt; ['A', 'D']]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3B8AE-56BB-4CD9-B11E-4C3766D4C8C8}"/>
              </a:ext>
            </a:extLst>
          </p:cNvPr>
          <p:cNvCxnSpPr>
            <a:cxnSpLocks/>
          </p:cNvCxnSpPr>
          <p:nvPr/>
        </p:nvCxnSpPr>
        <p:spPr>
          <a:xfrm>
            <a:off x="6767512" y="704850"/>
            <a:ext cx="1195388" cy="48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B26281-AC79-48DB-9F22-67CCDD3CFE0B}"/>
              </a:ext>
            </a:extLst>
          </p:cNvPr>
          <p:cNvCxnSpPr>
            <a:cxnSpLocks/>
          </p:cNvCxnSpPr>
          <p:nvPr/>
        </p:nvCxnSpPr>
        <p:spPr>
          <a:xfrm flipH="1">
            <a:off x="4129088" y="704850"/>
            <a:ext cx="723900" cy="380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8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D165-67B0-42D5-94BD-0BB8B2F5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$eq,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$in,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$ne,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zh-CN" altLang="en-US" dirty="0"/>
              <a:t>都属于</a:t>
            </a:r>
            <a:r>
              <a:rPr lang="en-US" altLang="zh-CN" dirty="0"/>
              <a:t>comparison query operators</a:t>
            </a:r>
            <a:r>
              <a:rPr lang="zh-CN" altLang="en-US" dirty="0"/>
              <a:t>，用于比较不同的</a:t>
            </a:r>
            <a:r>
              <a:rPr lang="en-US" altLang="zh-CN" dirty="0"/>
              <a:t>BSON</a:t>
            </a:r>
            <a:r>
              <a:rPr lang="zh-CN" altLang="en-US" dirty="0"/>
              <a:t>类型的值：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https://docs.mongodb.com/manual/reference/operator/query-comparison/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2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7B90-E4AF-4093-9C85-5878E01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zh-CN" altLang="en-US" dirty="0"/>
              <a:t>指定</a:t>
            </a:r>
            <a:r>
              <a:rPr lang="en-US" altLang="zh-CN" dirty="0"/>
              <a:t>AND</a:t>
            </a:r>
            <a:r>
              <a:rPr lang="zh-CN" altLang="en-US" dirty="0"/>
              <a:t>条件：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中选出所有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"A", </a:t>
            </a:r>
            <a:r>
              <a:rPr lang="zh-CN" altLang="en-US" dirty="0"/>
              <a:t>并且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小于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30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相当于以下的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 WHERE status = "A" AND qty &lt; 30</a:t>
            </a:r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SzPct val="250000"/>
              <a:buNone/>
            </a:pPr>
            <a:r>
              <a:rPr lang="en-US" altLang="zh-CN" dirty="0"/>
              <a:t>//</a:t>
            </a:r>
            <a:r>
              <a:rPr lang="zh-CN" altLang="en-US" dirty="0"/>
              <a:t>也可以使用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$and </a:t>
            </a:r>
            <a:r>
              <a:rPr lang="en-US" altLang="zh-CN" dirty="0"/>
              <a:t>operator</a:t>
            </a:r>
            <a:r>
              <a:rPr lang="zh-CN" altLang="en-US" dirty="0"/>
              <a:t>，不过应该没有必要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9D159-3239-4B92-BA68-FC62083FC9A3}"/>
              </a:ext>
            </a:extLst>
          </p:cNvPr>
          <p:cNvSpPr txBox="1"/>
          <p:nvPr/>
        </p:nvSpPr>
        <p:spPr>
          <a:xfrm>
            <a:off x="590550" y="1011235"/>
            <a:ext cx="56197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status: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qty: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91539-DAFA-49B2-8868-ED158CF25AC3}"/>
              </a:ext>
            </a:extLst>
          </p:cNvPr>
          <p:cNvSpPr txBox="1"/>
          <p:nvPr/>
        </p:nvSpPr>
        <p:spPr>
          <a:xfrm>
            <a:off x="6448425" y="1011235"/>
            <a:ext cx="618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'status' =&gt;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30],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7379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004E-E2AF-4268-B1F9-48F10326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vs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0E98-6D25-49EF-999D-FD8C2E33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vs document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vs collection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CA751-C20C-4FC3-91AA-C5081D74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04550"/>
              </p:ext>
            </p:extLst>
          </p:nvPr>
        </p:nvGraphicFramePr>
        <p:xfrm>
          <a:off x="971549" y="2453850"/>
          <a:ext cx="3886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856973196"/>
                    </a:ext>
                  </a:extLst>
                </a:gridCol>
                <a:gridCol w="1057276">
                  <a:extLst>
                    <a:ext uri="{9D8B030D-6E8A-4147-A177-3AD203B41FA5}">
                      <a16:colId xmlns:a16="http://schemas.microsoft.com/office/drawing/2014/main" val="1998875084"/>
                    </a:ext>
                  </a:extLst>
                </a:gridCol>
                <a:gridCol w="885824">
                  <a:extLst>
                    <a:ext uri="{9D8B030D-6E8A-4147-A177-3AD203B41FA5}">
                      <a16:colId xmlns:a16="http://schemas.microsoft.com/office/drawing/2014/main" val="11655656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4733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0432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“john”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27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2B8FF1-8FEA-4394-AF4D-BDFD28C7D8FF}"/>
              </a:ext>
            </a:extLst>
          </p:cNvPr>
          <p:cNvSpPr txBox="1"/>
          <p:nvPr/>
        </p:nvSpPr>
        <p:spPr>
          <a:xfrm>
            <a:off x="6924676" y="1942448"/>
            <a:ext cx="1866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id: 101,</a:t>
            </a:r>
          </a:p>
          <a:p>
            <a:r>
              <a:rPr lang="en-US" dirty="0"/>
              <a:t>   name: “john”,</a:t>
            </a:r>
          </a:p>
          <a:p>
            <a:r>
              <a:rPr lang="en-US" dirty="0"/>
              <a:t>   age: 21,</a:t>
            </a:r>
          </a:p>
          <a:p>
            <a:r>
              <a:rPr lang="en-US" dirty="0"/>
              <a:t>   status: “A”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BCA6B5-61FC-41EA-9E7A-6C81C9D5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0166"/>
              </p:ext>
            </p:extLst>
          </p:nvPr>
        </p:nvGraphicFramePr>
        <p:xfrm>
          <a:off x="971549" y="4356699"/>
          <a:ext cx="3886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701310765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758506869"/>
                    </a:ext>
                  </a:extLst>
                </a:gridCol>
                <a:gridCol w="895349">
                  <a:extLst>
                    <a:ext uri="{9D8B030D-6E8A-4147-A177-3AD203B41FA5}">
                      <a16:colId xmlns:a16="http://schemas.microsoft.com/office/drawing/2014/main" val="43384131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626159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420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“john”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11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“sue”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98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“ted”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85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06712B-5EFA-488A-97C5-83DDA820DE6D}"/>
              </a:ext>
            </a:extLst>
          </p:cNvPr>
          <p:cNvSpPr txBox="1"/>
          <p:nvPr/>
        </p:nvSpPr>
        <p:spPr>
          <a:xfrm>
            <a:off x="6088859" y="4255843"/>
            <a:ext cx="175021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id: 101,</a:t>
            </a:r>
          </a:p>
          <a:p>
            <a:r>
              <a:rPr lang="en-US" dirty="0"/>
              <a:t>   name: “john”,</a:t>
            </a:r>
          </a:p>
          <a:p>
            <a:r>
              <a:rPr lang="en-US" dirty="0"/>
              <a:t>   age: 21,</a:t>
            </a:r>
          </a:p>
          <a:p>
            <a:r>
              <a:rPr lang="en-US" dirty="0"/>
              <a:t>   status: “A”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90E5F-C86F-444B-A51D-22DF284EEC1A}"/>
              </a:ext>
            </a:extLst>
          </p:cNvPr>
          <p:cNvSpPr txBox="1"/>
          <p:nvPr/>
        </p:nvSpPr>
        <p:spPr>
          <a:xfrm>
            <a:off x="7112796" y="4390780"/>
            <a:ext cx="175021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id: 102,</a:t>
            </a:r>
          </a:p>
          <a:p>
            <a:r>
              <a:rPr lang="en-US" dirty="0"/>
              <a:t>   name: “sue”,</a:t>
            </a:r>
          </a:p>
          <a:p>
            <a:r>
              <a:rPr lang="en-US" dirty="0"/>
              <a:t>   age: 20,</a:t>
            </a:r>
          </a:p>
          <a:p>
            <a:r>
              <a:rPr lang="en-US" dirty="0"/>
              <a:t>   status: “A”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994A4-D06B-4D58-BB96-24D77EB1E036}"/>
              </a:ext>
            </a:extLst>
          </p:cNvPr>
          <p:cNvSpPr txBox="1"/>
          <p:nvPr/>
        </p:nvSpPr>
        <p:spPr>
          <a:xfrm>
            <a:off x="8358189" y="4525717"/>
            <a:ext cx="175021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id: 103,</a:t>
            </a:r>
          </a:p>
          <a:p>
            <a:r>
              <a:rPr lang="en-US" dirty="0"/>
              <a:t>   name: “ted”,</a:t>
            </a:r>
          </a:p>
          <a:p>
            <a:r>
              <a:rPr lang="en-US" dirty="0"/>
              <a:t>   age: 22,</a:t>
            </a:r>
          </a:p>
          <a:p>
            <a:r>
              <a:rPr lang="en-US" dirty="0"/>
              <a:t>   status: “B”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675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7B90-E4AF-4093-9C85-5878E01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zh-CN" altLang="en-US" dirty="0"/>
              <a:t>指定</a:t>
            </a:r>
            <a:r>
              <a:rPr lang="en-US" altLang="zh-CN" dirty="0"/>
              <a:t>OR</a:t>
            </a:r>
            <a:r>
              <a:rPr lang="zh-CN" altLang="en-US" dirty="0"/>
              <a:t>条件：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中选出所有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“A”, </a:t>
            </a:r>
            <a:r>
              <a:rPr lang="zh-CN" altLang="en-US" dirty="0"/>
              <a:t>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小于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30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相当于以下的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 WHERE status = "A" OR qty &lt; 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9D159-3239-4B92-BA68-FC62083FC9A3}"/>
              </a:ext>
            </a:extLst>
          </p:cNvPr>
          <p:cNvSpPr txBox="1"/>
          <p:nvPr/>
        </p:nvSpPr>
        <p:spPr>
          <a:xfrm>
            <a:off x="590550" y="1011235"/>
            <a:ext cx="5619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$or: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 status: 'A'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 qty: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}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91539-DAFA-49B2-8868-ED158CF25AC3}"/>
              </a:ext>
            </a:extLst>
          </p:cNvPr>
          <p:cNvSpPr txBox="1"/>
          <p:nvPr/>
        </p:nvSpPr>
        <p:spPr>
          <a:xfrm>
            <a:off x="6448425" y="1011235"/>
            <a:ext cx="61817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'$or'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30]],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16935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7B90-E4AF-4093-9C85-5878E01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zh-CN" altLang="en-US" dirty="0"/>
              <a:t>同时指定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条件：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中选出所有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“A”, </a:t>
            </a:r>
            <a:r>
              <a:rPr lang="zh-CN" altLang="en-US" dirty="0"/>
              <a:t>并且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小于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30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开头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相当于以下的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inventory WHERE status = "A" AND ( qty &lt; 30 OR item LIKE "p%")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9D159-3239-4B92-BA68-FC62083FC9A3}"/>
              </a:ext>
            </a:extLst>
          </p:cNvPr>
          <p:cNvSpPr txBox="1"/>
          <p:nvPr/>
        </p:nvSpPr>
        <p:spPr>
          <a:xfrm>
            <a:off x="666750" y="872735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status: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$or: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 qty: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}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 item: { $regex: '^p' }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91539-DAFA-49B2-8868-ED158CF25AC3}"/>
              </a:ext>
            </a:extLst>
          </p:cNvPr>
          <p:cNvSpPr txBox="1"/>
          <p:nvPr/>
        </p:nvSpPr>
        <p:spPr>
          <a:xfrm>
            <a:off x="6448425" y="872735"/>
            <a:ext cx="61817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'status' =&gt;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'$or'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30]],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['item' =&gt; ['$regex' =&gt; '^p']],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95617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D165-67B0-42D5-94BD-0BB8B2F5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$and, $not, $nor, $or</a:t>
            </a:r>
            <a:r>
              <a:rPr lang="zh-CN" altLang="en-US" dirty="0"/>
              <a:t>都属于</a:t>
            </a:r>
            <a:r>
              <a:rPr lang="en-US" altLang="zh-CN" dirty="0"/>
              <a:t>logical query operators</a:t>
            </a:r>
            <a:r>
              <a:rPr lang="zh-CN" altLang="en-US" dirty="0"/>
              <a:t>，用于组合各种</a:t>
            </a:r>
            <a:r>
              <a:rPr lang="en-US" altLang="zh-CN" dirty="0"/>
              <a:t>query filter document</a:t>
            </a:r>
            <a:r>
              <a:rPr lang="zh-CN" altLang="en-US" dirty="0"/>
              <a:t>，来得出需要的</a:t>
            </a:r>
            <a:r>
              <a:rPr lang="en-US" altLang="zh-CN" dirty="0"/>
              <a:t>query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https://docs.mongodb.com/manual/reference/operator/query-logical/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4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B9E6-78BC-4B76-9927-CEA79352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zh-CN" altLang="en-US" dirty="0"/>
              <a:t>针对嵌套的</a:t>
            </a:r>
            <a:r>
              <a:rPr lang="en-US" altLang="zh-CN" dirty="0"/>
              <a:t>documents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</a:p>
          <a:p>
            <a:pPr marL="0" indent="0">
              <a:buNone/>
            </a:pPr>
            <a:r>
              <a:rPr lang="en-US" dirty="0"/>
              <a:t>0. </a:t>
            </a:r>
            <a:r>
              <a:rPr lang="zh-CN" altLang="en-US" dirty="0"/>
              <a:t>为了演示，首先创建我们的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2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B58D-7894-42C9-BD0A-64C30C465B7E}"/>
              </a:ext>
            </a:extLst>
          </p:cNvPr>
          <p:cNvSpPr txBox="1"/>
          <p:nvPr/>
        </p:nvSpPr>
        <p:spPr>
          <a:xfrm>
            <a:off x="419101" y="151179"/>
            <a:ext cx="55054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25,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14, w: 21,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50,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8.5, w: 11,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'in'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100,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8.5, w: 11,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'in'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'D'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75,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22.85, w: 30,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'D'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45,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{ h: 10, w: 15.25,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BAA4-C223-4D55-93B3-121A047BF6D7}"/>
              </a:ext>
            </a:extLst>
          </p:cNvPr>
          <p:cNvSpPr txBox="1"/>
          <p:nvPr/>
        </p:nvSpPr>
        <p:spPr>
          <a:xfrm>
            <a:off x="5924550" y="151179"/>
            <a:ext cx="63341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dirty="0"/>
              <a:t>PHP</a:t>
            </a:r>
            <a:endParaRPr lang="en-US" dirty="0"/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insertManyResult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25,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14, 'w' =&gt; 21,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'status' =&gt;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50,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8.5, 'w' =&gt; 11,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'in'],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'status' =&gt;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100,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8.5, 'w' =&gt; 11,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'in'],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'status' =&gt; 'D',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75,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22.85, 'w' =&gt; 30,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'status' =&gt; 'D',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45,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'size' =&gt; ['h' =&gt; 10, 'w' =&gt; 15.25,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'status' =&gt; 'A',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29435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4774-9A8A-4054-89DD-C9F8FC2B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使用相等条件，匹配一整个嵌套的</a:t>
            </a:r>
            <a:r>
              <a:rPr lang="en-US" altLang="zh-CN" dirty="0"/>
              <a:t>document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选择所有的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CN" altLang="en-US" dirty="0"/>
              <a:t>等于</a:t>
            </a:r>
            <a:r>
              <a:rPr lang="pl-PL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h: 14, w: 21, uom: 'cm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l-PL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，必须和</a:t>
            </a:r>
            <a:r>
              <a:rPr lang="pl-PL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h: 14, w: 21, uom: 'cm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l-PL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完全一致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使用相等条件，匹配嵌套的</a:t>
            </a:r>
            <a:r>
              <a:rPr lang="en-US" altLang="zh-CN" dirty="0"/>
              <a:t>document</a:t>
            </a:r>
            <a:r>
              <a:rPr lang="zh-CN" altLang="en-US" dirty="0"/>
              <a:t>所包含的一个</a:t>
            </a:r>
            <a:r>
              <a:rPr lang="en-US" altLang="zh-CN" dirty="0"/>
              <a:t>field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zh-CN" altLang="en-US" dirty="0"/>
              <a:t>嵌套在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CN" altLang="en-US" dirty="0"/>
              <a:t>里面，选择所有的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3313D-6AF9-447F-954A-775FADECE250}"/>
              </a:ext>
            </a:extLst>
          </p:cNvPr>
          <p:cNvSpPr txBox="1"/>
          <p:nvPr/>
        </p:nvSpPr>
        <p:spPr>
          <a:xfrm>
            <a:off x="6096000" y="3987347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'in’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20E3-0F06-4BA6-8876-4933AA5ACB0D}"/>
              </a:ext>
            </a:extLst>
          </p:cNvPr>
          <p:cNvSpPr txBox="1"/>
          <p:nvPr/>
        </p:nvSpPr>
        <p:spPr>
          <a:xfrm>
            <a:off x="314325" y="3987347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'in'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636F-E0B3-4995-BB07-D90BD5BD3E65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size: { h: 14, w: 21,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'cm'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E76E7-898D-4D3B-9BA3-9883069B0C4C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['size' =&gt; ['h' =&gt; 14, 'w' =&gt; 21,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'cm’]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07125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在嵌套的</a:t>
            </a:r>
            <a:r>
              <a:rPr lang="en-US" altLang="zh-CN" dirty="0"/>
              <a:t>field</a:t>
            </a:r>
            <a:r>
              <a:rPr lang="zh-CN" altLang="en-US" dirty="0"/>
              <a:t>上使用</a:t>
            </a:r>
            <a:r>
              <a:rPr lang="en-US" altLang="zh-CN" dirty="0"/>
              <a:t>query operator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指定</a:t>
            </a:r>
            <a:r>
              <a:rPr lang="en-US" altLang="zh-CN" dirty="0"/>
              <a:t>AND</a:t>
            </a:r>
            <a:r>
              <a:rPr lang="zh-CN" altLang="en-US" dirty="0"/>
              <a:t>条件：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15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15]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B1D7-9883-4826-8D8A-404E7A9C9E2E}"/>
              </a:ext>
            </a:extLst>
          </p:cNvPr>
          <p:cNvSpPr txBox="1"/>
          <p:nvPr/>
        </p:nvSpPr>
        <p:spPr>
          <a:xfrm>
            <a:off x="314325" y="3987347"/>
            <a:ext cx="57816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15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'in',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status: 'D'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28791-A43D-4FD1-AC94-131A9011EA3F}"/>
              </a:ext>
            </a:extLst>
          </p:cNvPr>
          <p:cNvSpPr txBox="1"/>
          <p:nvPr/>
        </p:nvSpPr>
        <p:spPr>
          <a:xfrm>
            <a:off x="6096000" y="3987347"/>
            <a:ext cx="6181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15],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'in',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'status' =&gt; 'D',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014420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3247-53D5-4C6B-8E29-A797AEAF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array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0. </a:t>
            </a:r>
            <a:r>
              <a:rPr lang="zh-CN" altLang="en-US" dirty="0"/>
              <a:t>为了演示，首先创建我们的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03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B58D-7894-42C9-BD0A-64C30C465B7E}"/>
              </a:ext>
            </a:extLst>
          </p:cNvPr>
          <p:cNvSpPr txBox="1"/>
          <p:nvPr/>
        </p:nvSpPr>
        <p:spPr>
          <a:xfrm>
            <a:off x="419101" y="151179"/>
            <a:ext cx="55054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25,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['blank', 'red'],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[14, 21]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50,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['red', 'blank'],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[14, 21]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100,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['red', 'blank', 'plain'],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[14, 21]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75,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['blank', 'red'],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[22.85, 30]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qty: 45,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['blue'],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[10, 15.25]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BAA4-C223-4D55-93B3-121A047BF6D7}"/>
              </a:ext>
            </a:extLst>
          </p:cNvPr>
          <p:cNvSpPr txBox="1"/>
          <p:nvPr/>
        </p:nvSpPr>
        <p:spPr>
          <a:xfrm>
            <a:off x="5924550" y="151179"/>
            <a:ext cx="63341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dirty="0"/>
              <a:t>PHP</a:t>
            </a:r>
            <a:endParaRPr lang="en-US" dirty="0"/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insertManyResult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25,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['blank', 'red'],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[14, 21],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50,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['red', 'blank'],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[14, 21],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100,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['red', 'blank', 'plain'],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[14, 21],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75,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['blank', 'red'],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[22.85, 30],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'qty' =&gt; 45,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'tags' =&gt; ['blue'],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[10, 15.25],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91912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4774-9A8A-4054-89DD-C9F8FC2B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使用相等条件，匹配一整个</a:t>
            </a:r>
            <a:r>
              <a:rPr lang="en-US" altLang="zh-CN" dirty="0"/>
              <a:t>array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选择所有的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zh-CN" altLang="en-US" dirty="0"/>
              <a:t>等于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['red', 'blank']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</a:t>
            </a:r>
            <a:r>
              <a:rPr lang="en-US" altLang="zh-CN" dirty="0">
                <a:cs typeface="Courier New" panose="02070309020205020404" pitchFamily="49" charset="0"/>
              </a:rPr>
              <a:t>array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，</a:t>
            </a:r>
            <a:r>
              <a:rPr lang="en-US" altLang="zh-CN" dirty="0"/>
              <a:t>array</a:t>
            </a:r>
            <a:r>
              <a:rPr lang="zh-CN" altLang="en-US" dirty="0"/>
              <a:t>的顺序、大小必须一样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$all</a:t>
            </a:r>
            <a:r>
              <a:rPr lang="zh-CN" altLang="en-US" dirty="0"/>
              <a:t>，匹配一个</a:t>
            </a:r>
            <a:r>
              <a:rPr lang="en-US" altLang="zh-CN" dirty="0"/>
              <a:t>array</a:t>
            </a:r>
            <a:r>
              <a:rPr lang="zh-CN" altLang="en-US" dirty="0"/>
              <a:t>的所有元素：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选择所有的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zh-CN" altLang="en-US" dirty="0"/>
              <a:t>包含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"blank"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这两个元素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r>
              <a:rPr lang="zh-CN" altLang="en-US" dirty="0"/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zh-CN" altLang="en-US" dirty="0"/>
              <a:t>中元素的顺序没有关系，并且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zh-CN" altLang="en-US" dirty="0"/>
              <a:t>可以有其他元素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3313D-6AF9-447F-954A-775FADECE250}"/>
              </a:ext>
            </a:extLst>
          </p:cNvPr>
          <p:cNvSpPr txBox="1"/>
          <p:nvPr/>
        </p:nvSpPr>
        <p:spPr>
          <a:xfrm>
            <a:off x="6096000" y="3987347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'tags' =&gt; ['$all' =&gt; ['red', 'blank’]]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20E3-0F06-4BA6-8876-4933AA5ACB0D}"/>
              </a:ext>
            </a:extLst>
          </p:cNvPr>
          <p:cNvSpPr txBox="1"/>
          <p:nvPr/>
        </p:nvSpPr>
        <p:spPr>
          <a:xfrm>
            <a:off x="314325" y="3987347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tags: { $all: ['red', 'blank']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636F-E0B3-4995-BB07-D90BD5BD3E65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tags: ['red', 'blank']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E76E7-898D-4D3B-9BA3-9883069B0C4C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'tags' =&gt; ['red', 'blank’]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1894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05E0-BDCC-4587-B158-3C8CF6DE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BBF5-5E7E-4828-8EBC-B7DB85EB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zh-CN" altLang="en-US" dirty="0"/>
              <a:t>以 </a:t>
            </a:r>
            <a:r>
              <a:rPr lang="en-US" altLang="zh-CN" dirty="0"/>
              <a:t>BSON (Binary JSON) documents </a:t>
            </a:r>
            <a:r>
              <a:rPr lang="zh-CN" altLang="en-US" dirty="0"/>
              <a:t>的形式存储数据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document</a:t>
            </a:r>
            <a:r>
              <a:rPr lang="zh-CN" altLang="en-US" dirty="0"/>
              <a:t>由多对</a:t>
            </a:r>
            <a:r>
              <a:rPr lang="en-US" altLang="zh-CN" dirty="0"/>
              <a:t>field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组成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572-473C-4ECB-8DDF-58E11203F1AB}"/>
              </a:ext>
            </a:extLst>
          </p:cNvPr>
          <p:cNvSpPr txBox="1"/>
          <p:nvPr/>
        </p:nvSpPr>
        <p:spPr>
          <a:xfrm>
            <a:off x="1924050" y="3438526"/>
            <a:ext cx="2847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field1: value1,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field2: value2,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field3: value3,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151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tags: 'red'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'tags' =&gt; 'red’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B1D7-9883-4826-8D8A-404E7A9C9E2E}"/>
              </a:ext>
            </a:extLst>
          </p:cNvPr>
          <p:cNvSpPr txBox="1"/>
          <p:nvPr/>
        </p:nvSpPr>
        <p:spPr>
          <a:xfrm>
            <a:off x="314325" y="3987347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15,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28791-A43D-4FD1-AC94-131A9011EA3F}"/>
              </a:ext>
            </a:extLst>
          </p:cNvPr>
          <p:cNvSpPr txBox="1"/>
          <p:nvPr/>
        </p:nvSpPr>
        <p:spPr>
          <a:xfrm>
            <a:off x="6096000" y="3987347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15,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20,],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查询</a:t>
            </a:r>
            <a:r>
              <a:rPr lang="en-US" altLang="zh-CN" dirty="0"/>
              <a:t>array</a:t>
            </a:r>
            <a:r>
              <a:rPr lang="zh-CN" altLang="en-US" dirty="0"/>
              <a:t>中的一个元素：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如果返回结果的话，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zh-CN" altLang="en-US" dirty="0"/>
              <a:t>的其中一个元素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使用多个条件：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一个元素满足大于</a:t>
            </a:r>
            <a:r>
              <a:rPr lang="en-US" altLang="zh-CN" dirty="0"/>
              <a:t>15</a:t>
            </a:r>
            <a:r>
              <a:rPr lang="zh-CN" altLang="en-US" dirty="0"/>
              <a:t>，另一个满足小于</a:t>
            </a:r>
            <a:r>
              <a:rPr lang="en-US" altLang="zh-CN" dirty="0"/>
              <a:t>20</a:t>
            </a:r>
            <a:r>
              <a:rPr lang="zh-CN" altLang="en-US" dirty="0"/>
              <a:t>。或一个元素同时满足两个条件。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80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95947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满足多个条件的一个元素：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zh-CN" altLang="en-US" dirty="0"/>
              <a:t>指定必须至少有一个元素满足所有的条件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匹配</a:t>
            </a:r>
            <a:r>
              <a:rPr lang="en-US" altLang="zh-CN" dirty="0"/>
              <a:t>array</a:t>
            </a:r>
            <a:r>
              <a:rPr lang="zh-CN" altLang="en-US" dirty="0"/>
              <a:t>中特定位置的元素：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/>
              <a:t>array</a:t>
            </a:r>
            <a:r>
              <a:rPr lang="zh-CN" altLang="en-US" dirty="0"/>
              <a:t>的第</a:t>
            </a:r>
            <a:r>
              <a:rPr lang="en-US" altLang="zh-CN" dirty="0"/>
              <a:t>3</a:t>
            </a:r>
            <a:r>
              <a:rPr lang="zh-CN" altLang="en-US" dirty="0"/>
              <a:t>个元素必须大于</a:t>
            </a:r>
            <a:r>
              <a:rPr lang="en-US" altLang="zh-CN" dirty="0"/>
              <a:t>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22,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22,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30,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28791-A43D-4FD1-AC94-131A9011EA3F}"/>
              </a:ext>
            </a:extLst>
          </p:cNvPr>
          <p:cNvSpPr txBox="1"/>
          <p:nvPr/>
        </p:nvSpPr>
        <p:spPr>
          <a:xfrm>
            <a:off x="6095999" y="4268748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'dim_cm.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25]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B1D7-9883-4826-8D8A-404E7A9C9E2E}"/>
              </a:ext>
            </a:extLst>
          </p:cNvPr>
          <p:cNvSpPr txBox="1"/>
          <p:nvPr/>
        </p:nvSpPr>
        <p:spPr>
          <a:xfrm>
            <a:off x="314324" y="4268748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'dim_cm.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25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14194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/>
              <a:t>根据</a:t>
            </a:r>
            <a:r>
              <a:rPr lang="en-US" altLang="zh-CN" dirty="0"/>
              <a:t>array</a:t>
            </a:r>
            <a:r>
              <a:rPr lang="zh-CN" altLang="en-US" dirty="0"/>
              <a:t>长度匹配：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选择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n-US" altLang="zh-CN" dirty="0"/>
              <a:t> array</a:t>
            </a:r>
            <a:r>
              <a:rPr lang="zh-CN" altLang="en-US" dirty="0"/>
              <a:t>长度等于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tags: { $size: 3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'tags' =&gt; ['$size' =&gt; 3]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78593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3247-53D5-4C6B-8E29-A797AEAF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zh-CN" altLang="en-US" dirty="0"/>
              <a:t>针对由嵌套的</a:t>
            </a:r>
            <a:r>
              <a:rPr lang="en-US" altLang="zh-CN" dirty="0"/>
              <a:t>documents</a:t>
            </a:r>
            <a:r>
              <a:rPr lang="zh-CN" altLang="en-US" dirty="0"/>
              <a:t>组成的</a:t>
            </a:r>
            <a:r>
              <a:rPr lang="en-US" altLang="zh-CN" dirty="0"/>
              <a:t>array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0. </a:t>
            </a:r>
            <a:r>
              <a:rPr lang="zh-CN" altLang="en-US" dirty="0"/>
              <a:t>为了演示，首先创建我们的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zh-CN" dirty="0"/>
              <a:t> collection</a:t>
            </a:r>
            <a:r>
              <a:rPr lang="zh-CN" altLang="en-US" dirty="0"/>
              <a:t>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3390-AE9D-49EE-9CB2-E552846D667D}"/>
              </a:ext>
            </a:extLst>
          </p:cNvPr>
          <p:cNvSpPr txBox="1"/>
          <p:nvPr/>
        </p:nvSpPr>
        <p:spPr>
          <a:xfrm>
            <a:off x="228601" y="1341804"/>
            <a:ext cx="55054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[{ warehouse: 'A', qty: 5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 warehouse: 'C', qty: 15 }]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[{ warehouse: 'C', qty: 5 }]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[{ warehouse: 'A', qty: 60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 warehouse: 'B', qty: 15 }]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[{ warehouse: 'A', qty: 40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 warehouse: 'B', qty: 5 }]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[{ warehouse: 'B', qty: 15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 warehouse: 'C', qty: 35 }]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3488-BD85-4525-8934-F99A1AD0F9D4}"/>
              </a:ext>
            </a:extLst>
          </p:cNvPr>
          <p:cNvSpPr txBox="1"/>
          <p:nvPr/>
        </p:nvSpPr>
        <p:spPr>
          <a:xfrm>
            <a:off x="5734051" y="1341804"/>
            <a:ext cx="63341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dirty="0"/>
              <a:t>PHP</a:t>
            </a:r>
            <a:endParaRPr lang="en-US" dirty="0"/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insertManyResult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insertMany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'journal',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[['warehouse' =&gt; 'A',  'qty' =&gt; 5],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['warehouse' =&gt; 'C',  'qty' =&gt; 15]],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'notebook',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[['warehouse' =&gt; 'C',  'qty' =&gt; 5]],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[['warehouse' =&gt; 'A',  'qty' =&gt; 60],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['warehouse' =&gt; 'B',  'qty' =&gt; 15]],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'planner',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[['warehouse' =&gt; 'A',  'qty' =&gt; 40],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['warehouse' =&gt; 'B',  'qty' =&gt; 5]],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'postcard',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[['warehouse' =&gt; 'B',  'qty' =&gt; 15],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['warehouse' =&gt; 'C',  'qty' =&gt; 35]],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4478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4774-9A8A-4054-89DD-C9F8FC2B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15949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匹配一整个嵌套的</a:t>
            </a:r>
            <a:r>
              <a:rPr lang="en-US" altLang="zh-CN" sz="2600" dirty="0"/>
              <a:t>document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514350" indent="-514350">
              <a:buFont typeface="+mj-lt"/>
              <a:buAutoNum type="arabicPeriod"/>
            </a:pPr>
            <a:endParaRPr lang="en-US" altLang="zh-CN" sz="2600" dirty="0"/>
          </a:p>
          <a:p>
            <a:pPr marL="514350" indent="-514350">
              <a:buFont typeface="+mj-lt"/>
              <a:buAutoNum type="arabicPeriod"/>
            </a:pPr>
            <a:endParaRPr lang="en-US" altLang="zh-CN" sz="2600" dirty="0"/>
          </a:p>
          <a:p>
            <a:pPr marL="514350" indent="-514350">
              <a:buFont typeface="+mj-lt"/>
              <a:buAutoNum type="arabicPeriod"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//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sz="2600" dirty="0"/>
              <a:t> array</a:t>
            </a:r>
            <a:r>
              <a:rPr lang="zh-CN" altLang="en-US" sz="2600" dirty="0"/>
              <a:t>中的至少一个元素匹配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 warehouse: 'A', qty: 5 } </a:t>
            </a:r>
            <a:r>
              <a:rPr lang="zh-CN" altLang="en-US" sz="2600" dirty="0"/>
              <a:t>，注意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 warehouse: 'A', qty: 5 }</a:t>
            </a:r>
            <a:r>
              <a:rPr lang="zh-CN" altLang="en-US" sz="2600" dirty="0"/>
              <a:t>和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 qty: 5, warehouse: 'A' }</a:t>
            </a:r>
            <a:r>
              <a:rPr lang="zh-CN" altLang="en-US" sz="2600" dirty="0"/>
              <a:t>是不同的</a:t>
            </a:r>
            <a:r>
              <a:rPr lang="en-US" altLang="zh-CN" sz="2600" dirty="0"/>
              <a:t>document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CN" sz="2600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600" dirty="0"/>
              <a:t>匹配嵌套的</a:t>
            </a:r>
            <a:r>
              <a:rPr lang="en-US" altLang="zh-CN" sz="2600" dirty="0"/>
              <a:t>document</a:t>
            </a:r>
            <a:r>
              <a:rPr lang="zh-CN" altLang="en-US" sz="2600" dirty="0"/>
              <a:t>中的一个</a:t>
            </a:r>
            <a:r>
              <a:rPr lang="en-US" altLang="zh-CN" sz="2600" dirty="0"/>
              <a:t>field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514350" indent="-514350">
              <a:buFont typeface="+mj-lt"/>
              <a:buAutoNum type="arabicPeriod" startAt="2"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//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sz="2600" dirty="0"/>
              <a:t> array</a:t>
            </a:r>
            <a:r>
              <a:rPr lang="zh-CN" altLang="en-US" sz="2600" dirty="0"/>
              <a:t>中的至少有一个嵌套的</a:t>
            </a:r>
            <a:r>
              <a:rPr lang="en-US" altLang="zh-CN" sz="2600" dirty="0"/>
              <a:t>document</a:t>
            </a:r>
            <a:r>
              <a:rPr lang="zh-CN" altLang="en-US" sz="2600" dirty="0"/>
              <a:t>含有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altLang="zh-CN" sz="2600" dirty="0"/>
              <a:t> field</a:t>
            </a:r>
            <a:r>
              <a:rPr lang="zh-CN" altLang="en-US" sz="2600" dirty="0"/>
              <a:t>，并且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sz="2600" dirty="0"/>
              <a:t>的值小于等于</a:t>
            </a:r>
            <a:r>
              <a:rPr lang="en-US" altLang="zh-CN" sz="2600" dirty="0"/>
              <a:t>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3313D-6AF9-447F-954A-775FADECE250}"/>
              </a:ext>
            </a:extLst>
          </p:cNvPr>
          <p:cNvSpPr txBox="1"/>
          <p:nvPr/>
        </p:nvSpPr>
        <p:spPr>
          <a:xfrm>
            <a:off x="6095999" y="4315603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20E3-0F06-4BA6-8876-4933AA5ACB0D}"/>
              </a:ext>
            </a:extLst>
          </p:cNvPr>
          <p:cNvSpPr txBox="1"/>
          <p:nvPr/>
        </p:nvSpPr>
        <p:spPr>
          <a:xfrm>
            <a:off x="314325" y="4315603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636F-E0B3-4995-BB07-D90BD5BD3E65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warehouse: 'A', qty: 5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E76E7-898D-4D3B-9BA3-9883069B0C4C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['warehouse' =&gt; 'A', 'qty' =&gt; 5]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089321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32142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使用</a:t>
            </a:r>
            <a:r>
              <a:rPr lang="en-US" altLang="zh-CN" dirty="0"/>
              <a:t>array index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dirty="0"/>
              <a:t> array</a:t>
            </a:r>
            <a:r>
              <a:rPr lang="zh-CN" altLang="en-US" dirty="0"/>
              <a:t>的第一个元素有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altLang="zh-CN" dirty="0"/>
              <a:t> field</a:t>
            </a:r>
            <a:r>
              <a:rPr lang="zh-CN" altLang="en-US" dirty="0"/>
              <a:t>，并且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的值小于等于</a:t>
            </a:r>
            <a:r>
              <a:rPr lang="en-US" altLang="zh-CN" dirty="0"/>
              <a:t>20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一个嵌套的</a:t>
            </a:r>
            <a:r>
              <a:rPr lang="en-US" altLang="zh-CN" dirty="0"/>
              <a:t>document</a:t>
            </a:r>
            <a:r>
              <a:rPr lang="zh-CN" altLang="en-US" dirty="0"/>
              <a:t>满足多个条件：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dirty="0"/>
              <a:t> array</a:t>
            </a:r>
            <a:r>
              <a:rPr lang="zh-CN" altLang="en-US" dirty="0"/>
              <a:t>至少有一个嵌套的文件，同时满足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并且小于等于</a:t>
            </a:r>
            <a:r>
              <a:rPr lang="en-US" altLang="zh-CN" dirty="0"/>
              <a:t>20</a:t>
            </a:r>
            <a:r>
              <a:rPr lang="zh-CN" altLang="en-US" dirty="0"/>
              <a:t>的条件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'instock.0.qty':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'instock.0.qty'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B1D7-9883-4826-8D8A-404E7A9C9E2E}"/>
              </a:ext>
            </a:extLst>
          </p:cNvPr>
          <p:cNvSpPr txBox="1"/>
          <p:nvPr/>
        </p:nvSpPr>
        <p:spPr>
          <a:xfrm>
            <a:off x="314325" y="3540803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qty: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}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28791-A43D-4FD1-AC94-131A9011EA3F}"/>
              </a:ext>
            </a:extLst>
          </p:cNvPr>
          <p:cNvSpPr txBox="1"/>
          <p:nvPr/>
        </p:nvSpPr>
        <p:spPr>
          <a:xfrm>
            <a:off x="6096000" y="3540803"/>
            <a:ext cx="61817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10,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734703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A85F-0F48-4865-B054-5DE720BB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9594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多个元素满足多个条件：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嵌套在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cs typeface="Courier New" panose="02070309020205020404" pitchFamily="49" charset="0"/>
              </a:rPr>
              <a:t>array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中的至少一个</a:t>
            </a:r>
            <a:r>
              <a:rPr lang="en-US" altLang="zh-CN" dirty="0">
                <a:cs typeface="Courier New" panose="02070309020205020404" pitchFamily="49" charset="0"/>
              </a:rPr>
              <a:t>document</a:t>
            </a:r>
            <a:r>
              <a:rPr lang="zh-CN" altLang="en-US" dirty="0"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>
                <a:cs typeface="Courier New" panose="02070309020205020404" pitchFamily="49" charset="0"/>
              </a:rPr>
              <a:t>大于</a:t>
            </a:r>
            <a:r>
              <a:rPr lang="en-US" altLang="zh-CN" dirty="0">
                <a:cs typeface="Courier New" panose="02070309020205020404" pitchFamily="49" charset="0"/>
              </a:rPr>
              <a:t>10</a:t>
            </a:r>
            <a:r>
              <a:rPr lang="zh-CN" altLang="en-US" dirty="0">
                <a:cs typeface="Courier New" panose="02070309020205020404" pitchFamily="49" charset="0"/>
              </a:rPr>
              <a:t>，至少同一个或另一个的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>
                <a:cs typeface="Courier New" panose="02070309020205020404" pitchFamily="49" charset="0"/>
              </a:rPr>
              <a:t>小于等于</a:t>
            </a:r>
            <a:r>
              <a:rPr lang="en-US" altLang="zh-CN" dirty="0">
                <a:cs typeface="Courier New" panose="02070309020205020404" pitchFamily="49" charset="0"/>
              </a:rPr>
              <a:t>20</a:t>
            </a:r>
            <a:r>
              <a:rPr lang="zh-CN" altLang="en-US" dirty="0">
                <a:cs typeface="Courier New" panose="02070309020205020404" pitchFamily="49" charset="0"/>
              </a:rPr>
              <a:t>（注意和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zh-CN" altLang="en-US" dirty="0">
                <a:cs typeface="Courier New" panose="02070309020205020404" pitchFamily="49" charset="0"/>
              </a:rPr>
              <a:t>版本的区别）</a:t>
            </a:r>
            <a:endParaRPr lang="en-US" altLang="zh-CN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另一个例子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E3B2-65E3-4897-8631-7BBEED029A2F}"/>
              </a:ext>
            </a:extLst>
          </p:cNvPr>
          <p:cNvSpPr txBox="1"/>
          <p:nvPr/>
        </p:nvSpPr>
        <p:spPr>
          <a:xfrm>
            <a:off x="314325" y="872735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1A7E9-429D-45BD-9EBB-DA4AB420BE5B}"/>
              </a:ext>
            </a:extLst>
          </p:cNvPr>
          <p:cNvSpPr txBox="1"/>
          <p:nvPr/>
        </p:nvSpPr>
        <p:spPr>
          <a:xfrm>
            <a:off x="6096000" y="872735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10,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20]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28791-A43D-4FD1-AC94-131A9011EA3F}"/>
              </a:ext>
            </a:extLst>
          </p:cNvPr>
          <p:cNvSpPr txBox="1"/>
          <p:nvPr/>
        </p:nvSpPr>
        <p:spPr>
          <a:xfrm>
            <a:off x="6096000" y="3859173"/>
            <a:ext cx="618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5,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instock.warehouse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1B1D7-9883-4826-8D8A-404E7A9C9E2E}"/>
              </a:ext>
            </a:extLst>
          </p:cNvPr>
          <p:cNvSpPr txBox="1"/>
          <p:nvPr/>
        </p:nvSpPr>
        <p:spPr>
          <a:xfrm>
            <a:off x="314325" y="3859173"/>
            <a:ext cx="57816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5,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instock.warehouse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81433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D165-67B0-42D5-94BD-0BB8B2F5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$size</a:t>
            </a:r>
            <a:r>
              <a:rPr lang="zh-CN" altLang="en-US" dirty="0"/>
              <a:t>都属于</a:t>
            </a:r>
            <a:r>
              <a:rPr lang="en-US" altLang="zh-CN" dirty="0"/>
              <a:t>array query operators</a:t>
            </a:r>
            <a:r>
              <a:rPr lang="zh-CN" altLang="en-US" dirty="0"/>
              <a:t>，不过在写关于</a:t>
            </a:r>
            <a:r>
              <a:rPr lang="en-US" altLang="zh-CN" dirty="0"/>
              <a:t>array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  <a:r>
              <a:rPr lang="zh-CN" altLang="en-US" dirty="0"/>
              <a:t>时，不要把思路限制在这三个</a:t>
            </a:r>
            <a:r>
              <a:rPr lang="en-US" altLang="zh-CN" dirty="0"/>
              <a:t>operator</a:t>
            </a:r>
            <a:r>
              <a:rPr lang="zh-CN" altLang="en-US" dirty="0"/>
              <a:t>上：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https://docs.mongodb.com/manual/reference/operator/query-array/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1DDA-3FBE-4C36-99F2-0D2B46C2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dirty="0"/>
              <a:t>Projection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在返回的结果中，只有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和默认的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这些</a:t>
            </a:r>
            <a:r>
              <a:rPr lang="en-US" altLang="zh-CN" dirty="0"/>
              <a:t>fields</a:t>
            </a:r>
            <a:r>
              <a:rPr lang="zh-CN" altLang="en-US" dirty="0"/>
              <a:t>会显示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相当于以下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pPr marL="285750" indent="-285750" defTabSz="91440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_id, item, status from inventory WHERE status = "A"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4400-F1D2-4BB1-8C13-474EC1937810}"/>
              </a:ext>
            </a:extLst>
          </p:cNvPr>
          <p:cNvSpPr txBox="1"/>
          <p:nvPr/>
        </p:nvSpPr>
        <p:spPr>
          <a:xfrm>
            <a:off x="314325" y="872735"/>
            <a:ext cx="5781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item: 1, status: 1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43948-0CDC-4425-8599-0139311762BE}"/>
              </a:ext>
            </a:extLst>
          </p:cNvPr>
          <p:cNvSpPr txBox="1"/>
          <p:nvPr/>
        </p:nvSpPr>
        <p:spPr>
          <a:xfrm>
            <a:off x="6096000" y="872735"/>
            <a:ext cx="618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['item' =&gt; 1, 'status' =&gt; 1]]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4981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6336-786A-4828-80AB-C6EC1E65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/>
              <a:t>如果不想要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_id </a:t>
            </a:r>
            <a:r>
              <a:rPr lang="en-US" altLang="zh-CN" dirty="0"/>
              <a:t>field:</a:t>
            </a:r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排除不想要的</a:t>
            </a:r>
            <a:r>
              <a:rPr lang="en-US" altLang="zh-CN" dirty="0"/>
              <a:t>field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FFB46-1DE9-47A3-98F7-DE4707656825}"/>
              </a:ext>
            </a:extLst>
          </p:cNvPr>
          <p:cNvSpPr txBox="1"/>
          <p:nvPr/>
        </p:nvSpPr>
        <p:spPr>
          <a:xfrm>
            <a:off x="314325" y="872735"/>
            <a:ext cx="5781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item: 1, status: 1, _id: 0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153C9-1E4F-4E4B-8AF3-D2F422A045B8}"/>
              </a:ext>
            </a:extLst>
          </p:cNvPr>
          <p:cNvSpPr txBox="1"/>
          <p:nvPr/>
        </p:nvSpPr>
        <p:spPr>
          <a:xfrm>
            <a:off x="6096000" y="872735"/>
            <a:ext cx="61817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'item' =&gt; 1, 'status' =&gt; 1, '_id' =&gt; 0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873F2-CF20-4884-886C-45BE6AB49856}"/>
              </a:ext>
            </a:extLst>
          </p:cNvPr>
          <p:cNvSpPr txBox="1"/>
          <p:nvPr/>
        </p:nvSpPr>
        <p:spPr>
          <a:xfrm>
            <a:off x="314325" y="4130285"/>
            <a:ext cx="5781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status: 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 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9A0FB-ABF2-4C03-AEC9-89FB486F1818}"/>
              </a:ext>
            </a:extLst>
          </p:cNvPr>
          <p:cNvSpPr txBox="1"/>
          <p:nvPr/>
        </p:nvSpPr>
        <p:spPr>
          <a:xfrm>
            <a:off x="6096000" y="4130285"/>
            <a:ext cx="618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['status' =&gt; 0,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0]]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50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3C51-DF01-4A74-B939-79528BA4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408-766E-4AC7-85E6-DCFE88A2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5625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field </a:t>
            </a:r>
            <a:r>
              <a:rPr lang="zh-CN" altLang="en-US" dirty="0"/>
              <a:t>的 </a:t>
            </a:r>
            <a:r>
              <a:rPr lang="en-US" altLang="zh-CN" dirty="0"/>
              <a:t>value </a:t>
            </a:r>
            <a:r>
              <a:rPr lang="zh-CN" altLang="en-US" dirty="0"/>
              <a:t>可以是任何 </a:t>
            </a:r>
            <a:r>
              <a:rPr lang="en-US" altLang="zh-CN" dirty="0"/>
              <a:t>BSON </a:t>
            </a:r>
            <a:r>
              <a:rPr lang="zh-CN" altLang="en-US" dirty="0">
                <a:hlinkClick r:id="rId2"/>
              </a:rPr>
              <a:t>数据类型</a:t>
            </a:r>
            <a:r>
              <a:rPr lang="zh-CN" altLang="en-US" dirty="0"/>
              <a:t>，包括其他</a:t>
            </a:r>
            <a:r>
              <a:rPr lang="en-US" altLang="zh-CN" dirty="0"/>
              <a:t>documents</a:t>
            </a:r>
            <a:r>
              <a:rPr lang="zh-CN" altLang="en-US" dirty="0"/>
              <a:t>、数组、由</a:t>
            </a:r>
            <a:r>
              <a:rPr lang="en-US" altLang="zh-CN" dirty="0"/>
              <a:t>documents</a:t>
            </a:r>
            <a:r>
              <a:rPr lang="zh-CN" altLang="en-US" dirty="0"/>
              <a:t>组成的数组：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E62CE-AD95-4A57-AAE1-BD657692B1D9}"/>
              </a:ext>
            </a:extLst>
          </p:cNvPr>
          <p:cNvSpPr txBox="1"/>
          <p:nvPr/>
        </p:nvSpPr>
        <p:spPr>
          <a:xfrm>
            <a:off x="1257300" y="3205104"/>
            <a:ext cx="9982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_id: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("5099803df3f4948bd2f98391"),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name: { first: "Alan", last: "Turing"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birth: new Date('Jun 23, 1912'),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death: new Date('Jun 07, 1954'),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"Turing machine", "Turing test", "Turingery"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views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(1250000)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099973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887E-84B7-4A50-9FAF-AFCCF4E3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/>
              <a:t>返回嵌套的</a:t>
            </a:r>
            <a:r>
              <a:rPr lang="en-US" altLang="zh-CN" dirty="0"/>
              <a:t>document</a:t>
            </a:r>
            <a:r>
              <a:rPr lang="zh-CN" altLang="en-US" dirty="0"/>
              <a:t>里的</a:t>
            </a:r>
            <a:r>
              <a:rPr lang="en-US" altLang="zh-CN" dirty="0"/>
              <a:t>field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返回</a:t>
            </a:r>
            <a:r>
              <a:rPr lang="en-US" altLang="zh-CN" dirty="0"/>
              <a:t>array</a:t>
            </a:r>
            <a:r>
              <a:rPr lang="zh-CN" altLang="en-US" dirty="0"/>
              <a:t>里面嵌套的</a:t>
            </a:r>
            <a:r>
              <a:rPr lang="en-US" altLang="zh-CN" dirty="0"/>
              <a:t>document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7EBC4-7732-4ED7-849C-7C6CE1078722}"/>
              </a:ext>
            </a:extLst>
          </p:cNvPr>
          <p:cNvSpPr txBox="1"/>
          <p:nvPr/>
        </p:nvSpPr>
        <p:spPr>
          <a:xfrm>
            <a:off x="314325" y="872735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item: 1, status: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6F4D8-51BA-4510-A3FB-824201CA7EF4}"/>
              </a:ext>
            </a:extLst>
          </p:cNvPr>
          <p:cNvSpPr txBox="1"/>
          <p:nvPr/>
        </p:nvSpPr>
        <p:spPr>
          <a:xfrm>
            <a:off x="6096000" y="872735"/>
            <a:ext cx="6181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['item' =&gt; 1, 'status' =&gt;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007B1-D955-429E-B3EB-CD12A570FFB2}"/>
              </a:ext>
            </a:extLst>
          </p:cNvPr>
          <p:cNvSpPr txBox="1"/>
          <p:nvPr/>
        </p:nvSpPr>
        <p:spPr>
          <a:xfrm>
            <a:off x="314325" y="4130285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item: 1, status: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 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EED5-2D18-4EAA-B4E0-0C9930557FEB}"/>
              </a:ext>
            </a:extLst>
          </p:cNvPr>
          <p:cNvSpPr txBox="1"/>
          <p:nvPr/>
        </p:nvSpPr>
        <p:spPr>
          <a:xfrm>
            <a:off x="6096000" y="4130285"/>
            <a:ext cx="6181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['item' =&gt; 1, 'status' =&gt;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instock.qty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1]]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7016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887E-84B7-4A50-9FAF-AFCCF4E3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/>
              <a:t>返回</a:t>
            </a:r>
            <a:r>
              <a:rPr lang="en-US" altLang="zh-CN" dirty="0"/>
              <a:t>array</a:t>
            </a:r>
            <a:r>
              <a:rPr lang="zh-CN" altLang="en-US" dirty="0"/>
              <a:t>里面特定位置的元素：</a:t>
            </a: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$slice </a:t>
            </a:r>
            <a:r>
              <a:rPr lang="en-US" altLang="zh-CN" dirty="0"/>
              <a:t>projection operator</a:t>
            </a:r>
            <a:r>
              <a:rPr lang="zh-CN" altLang="en-US" dirty="0"/>
              <a:t>来返回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altLang="zh-CN" dirty="0"/>
              <a:t> array</a:t>
            </a:r>
            <a:r>
              <a:rPr lang="zh-CN" altLang="en-US" dirty="0"/>
              <a:t>里的最后一个元素</a:t>
            </a:r>
            <a:endParaRPr lang="en-US" altLang="zh-CN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7EBC4-7732-4ED7-849C-7C6CE1078722}"/>
              </a:ext>
            </a:extLst>
          </p:cNvPr>
          <p:cNvSpPr txBox="1"/>
          <p:nvPr/>
        </p:nvSpPr>
        <p:spPr>
          <a:xfrm>
            <a:off x="314325" y="872735"/>
            <a:ext cx="57816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.collection('inventory')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status: 'A'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.project({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1, status: 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$slice: -1 }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6F4D8-51BA-4510-A3FB-824201CA7EF4}"/>
              </a:ext>
            </a:extLst>
          </p:cNvPr>
          <p:cNvSpPr txBox="1"/>
          <p:nvPr/>
        </p:nvSpPr>
        <p:spPr>
          <a:xfrm>
            <a:off x="6096000" y="872735"/>
            <a:ext cx="61817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['status' =&gt; 'A'],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['projection'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'item' =&gt; 1, 'status' =&gt;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['$slice' =&gt; -1]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6169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D165-67B0-42D5-94BD-0BB8B2F5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lice</a:t>
            </a:r>
            <a:r>
              <a:rPr lang="zh-CN" altLang="en-US" sz="2400" dirty="0"/>
              <a:t>都属于</a:t>
            </a:r>
            <a:r>
              <a:rPr lang="en-US" altLang="zh-CN" sz="2400" dirty="0"/>
              <a:t>projection operators</a:t>
            </a:r>
            <a:r>
              <a:rPr lang="zh-CN" altLang="en-US" sz="2400" dirty="0"/>
              <a:t>，在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project({…})</a:t>
            </a:r>
            <a:r>
              <a:rPr lang="zh-CN" altLang="en-US" sz="2400" dirty="0"/>
              <a:t>里面，</a:t>
            </a:r>
            <a:endParaRPr lang="en-US" altLang="zh-CN" sz="2400" dirty="0"/>
          </a:p>
          <a:p>
            <a:pPr>
              <a:buFontTx/>
              <a:buChar char="-"/>
            </a:pP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"&lt;array&gt;.$":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CN" altLang="en-US" sz="2400" dirty="0"/>
              <a:t>表示只返回</a:t>
            </a:r>
            <a:r>
              <a:rPr lang="en-US" altLang="zh-CN" sz="2400" dirty="0"/>
              <a:t>array</a:t>
            </a:r>
            <a:r>
              <a:rPr lang="zh-CN" altLang="en-US" sz="2400" dirty="0"/>
              <a:t>中，符合前面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中跟这个</a:t>
            </a:r>
            <a:r>
              <a:rPr lang="en-US" altLang="zh-CN" sz="2400" dirty="0">
                <a:cs typeface="Courier New" panose="02070309020205020404" pitchFamily="49" charset="0"/>
              </a:rPr>
              <a:t>array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有关的条件，</a:t>
            </a:r>
            <a:r>
              <a:rPr lang="zh-CN" altLang="en-US" sz="2400" dirty="0"/>
              <a:t>的第一个元素</a:t>
            </a:r>
            <a:endParaRPr lang="en-US" altLang="zh-CN" sz="2400" dirty="0"/>
          </a:p>
          <a:p>
            <a:pPr>
              <a:buFontTx/>
              <a:buChar char="-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&lt;array&gt;: { $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{ &lt;array field&gt;: &lt;value&gt;, … } }</a:t>
            </a:r>
            <a:r>
              <a:rPr lang="zh-CN" altLang="en-US" sz="2400" dirty="0"/>
              <a:t>表示只返回</a:t>
            </a:r>
            <a:r>
              <a:rPr lang="en-US" altLang="zh-CN" sz="2400" dirty="0"/>
              <a:t>array</a:t>
            </a:r>
            <a:r>
              <a:rPr lang="zh-CN" altLang="en-US" sz="2400" dirty="0"/>
              <a:t>中符合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zh-CN" altLang="en-US" sz="2400" dirty="0"/>
              <a:t>条件的元素</a:t>
            </a:r>
            <a:endParaRPr lang="en-US" altLang="zh-CN" sz="2400" dirty="0"/>
          </a:p>
          <a:p>
            <a:pPr>
              <a:buFontTx/>
              <a:buChar char="-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&lt;array&gt;: { $slice: &lt;array index&gt; } </a:t>
            </a:r>
            <a:r>
              <a:rPr lang="zh-CN" altLang="en-US" sz="2400" dirty="0"/>
              <a:t>表示只返回</a:t>
            </a:r>
            <a:r>
              <a:rPr lang="en-US" altLang="zh-CN" sz="2400" dirty="0"/>
              <a:t>array</a:t>
            </a:r>
            <a:r>
              <a:rPr lang="zh-CN" altLang="en-US" sz="2400" dirty="0"/>
              <a:t>中指定位置的元素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https://docs.mongodb.com/manual/reference/operator/projection/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9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85F-45B1-46EB-B387-2DA0295A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121398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Null</a:t>
            </a:r>
            <a:r>
              <a:rPr lang="zh-CN" altLang="en-US" dirty="0"/>
              <a:t>或缺失的</a:t>
            </a:r>
            <a:r>
              <a:rPr lang="en-US" altLang="zh-CN" dirty="0"/>
              <a:t>fields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MongoDB</a:t>
            </a:r>
            <a:r>
              <a:rPr lang="zh-CN" altLang="en-US" dirty="0"/>
              <a:t>的同一个</a:t>
            </a:r>
            <a:r>
              <a:rPr lang="en-US" altLang="zh-CN" dirty="0"/>
              <a:t>collection</a:t>
            </a:r>
            <a:r>
              <a:rPr lang="zh-CN" altLang="en-US" dirty="0"/>
              <a:t>中的每个</a:t>
            </a:r>
            <a:r>
              <a:rPr lang="en-US" altLang="zh-CN" dirty="0"/>
              <a:t>document</a:t>
            </a:r>
            <a:r>
              <a:rPr lang="zh-CN" altLang="en-US" dirty="0"/>
              <a:t>都可以有不一样的</a:t>
            </a:r>
            <a:r>
              <a:rPr lang="en-US" altLang="zh-CN" dirty="0"/>
              <a:t>schema</a:t>
            </a:r>
            <a:r>
              <a:rPr lang="zh-CN" altLang="en-US" dirty="0"/>
              <a:t>，我们能用特定的方法查询一个</a:t>
            </a:r>
            <a:r>
              <a:rPr lang="en-US" altLang="zh-CN" dirty="0"/>
              <a:t>field</a:t>
            </a:r>
            <a:r>
              <a:rPr lang="zh-CN" altLang="en-US" dirty="0"/>
              <a:t>是不是存在，或者是不是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匹配所有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CN" dirty="0"/>
              <a:t> field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dirty="0"/>
              <a:t>或没有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CN" dirty="0"/>
              <a:t> field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匹配所有没有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CN" dirty="0"/>
              <a:t> field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CC0FF-1DB1-42A7-8E36-BC5C2269A81C}"/>
              </a:ext>
            </a:extLst>
          </p:cNvPr>
          <p:cNvSpPr txBox="1"/>
          <p:nvPr/>
        </p:nvSpPr>
        <p:spPr>
          <a:xfrm>
            <a:off x="314325" y="2288284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item: null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0343F-0FF5-474D-A67A-B2BA12152366}"/>
              </a:ext>
            </a:extLst>
          </p:cNvPr>
          <p:cNvSpPr txBox="1"/>
          <p:nvPr/>
        </p:nvSpPr>
        <p:spPr>
          <a:xfrm>
            <a:off x="6096000" y="2288284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'item' =&gt; null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C6140-83DA-4EBD-B39E-F875687C90AB}"/>
              </a:ext>
            </a:extLst>
          </p:cNvPr>
          <p:cNvSpPr txBox="1"/>
          <p:nvPr/>
        </p:nvSpPr>
        <p:spPr>
          <a:xfrm>
            <a:off x="314324" y="4292210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item: { $exists: false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4074-DB3A-46B9-9A27-9C655545BE08}"/>
              </a:ext>
            </a:extLst>
          </p:cNvPr>
          <p:cNvSpPr txBox="1"/>
          <p:nvPr/>
        </p:nvSpPr>
        <p:spPr>
          <a:xfrm>
            <a:off x="6095999" y="4292210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'item' =&gt; ['$exists' =&gt; false]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77096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98D7-0046-4081-83DB-F3245607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//BSON Type Null</a:t>
            </a:r>
            <a:r>
              <a:rPr lang="zh-CN" altLang="en-US" dirty="0"/>
              <a:t>的数字代码是</a:t>
            </a:r>
            <a:r>
              <a:rPr lang="en-US" altLang="zh-CN" dirty="0"/>
              <a:t>10</a:t>
            </a:r>
            <a:r>
              <a:rPr lang="zh-CN" altLang="en-US" dirty="0"/>
              <a:t>，这个</a:t>
            </a:r>
            <a:r>
              <a:rPr lang="en-US" altLang="zh-CN" dirty="0"/>
              <a:t>query</a:t>
            </a:r>
            <a:r>
              <a:rPr lang="zh-CN" altLang="en-US" dirty="0"/>
              <a:t>匹配所有的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zh-CN" dirty="0">
                <a:cs typeface="Courier New" panose="02070309020205020404" pitchFamily="49" charset="0"/>
              </a:rPr>
              <a:t>field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6CBE8-D7ED-4993-8EDB-DE1C365D0379}"/>
              </a:ext>
            </a:extLst>
          </p:cNvPr>
          <p:cNvSpPr txBox="1"/>
          <p:nvPr/>
        </p:nvSpPr>
        <p:spPr>
          <a:xfrm>
            <a:off x="314325" y="365127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cursor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('inventory').find({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item: { $type: 10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B1639-CAE6-42F4-B189-8FFA6CFD225A}"/>
              </a:ext>
            </a:extLst>
          </p:cNvPr>
          <p:cNvSpPr txBox="1"/>
          <p:nvPr/>
        </p:nvSpPr>
        <p:spPr>
          <a:xfrm>
            <a:off x="6096000" y="365127"/>
            <a:ext cx="6181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$cursor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-&gt;inventory-&gt;find([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'item' =&gt; ['$type' =&gt; 10]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980004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6068-75DC-4A8D-83A1-04D535B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CRUD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54A-5CE5-447E-9C47-94434EB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r>
              <a:rPr lang="en-US" b="1" dirty="0"/>
              <a:t>U</a:t>
            </a:r>
            <a:r>
              <a:rPr lang="en-US" dirty="0"/>
              <a:t>pdate</a:t>
            </a:r>
          </a:p>
          <a:p>
            <a:r>
              <a:rPr lang="en-US" b="1" dirty="0"/>
              <a:t>D</a:t>
            </a:r>
            <a:r>
              <a:rPr lang="en-US" dirty="0"/>
              <a:t>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2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CF4-E0DD-4523-AEEA-70359BC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5D2B-C77F-43BE-9768-02DD4F87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更新单个</a:t>
            </a:r>
            <a:r>
              <a:rPr lang="en-US" altLang="zh-CN" dirty="0"/>
              <a:t>document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找到第一个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"paper"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把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zh-CN" altLang="en-US" dirty="0"/>
              <a:t>的值更新为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"cm"</a:t>
            </a:r>
            <a:r>
              <a:rPr lang="zh-CN" altLang="en-US" dirty="0"/>
              <a:t>，把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zh-CN" altLang="en-US" dirty="0"/>
              <a:t>的值更新为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</a:t>
            </a:r>
            <a:r>
              <a:rPr lang="zh-CN" altLang="en-US" dirty="0">
                <a:cs typeface="Courier New" panose="02070309020205020404" pitchFamily="49" charset="0"/>
              </a:rPr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zh-CN" altLang="en-US" dirty="0">
                <a:cs typeface="Courier New" panose="02070309020205020404" pitchFamily="49" charset="0"/>
              </a:rPr>
              <a:t>把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zh-CN" altLang="en-US" dirty="0">
                <a:cs typeface="Courier New" panose="02070309020205020404" pitchFamily="49" charset="0"/>
              </a:rPr>
              <a:t>更新为现在的日期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CA542-73AA-4FCD-B414-A2483EA0682E}"/>
              </a:ext>
            </a:extLst>
          </p:cNvPr>
          <p:cNvSpPr txBox="1"/>
          <p:nvPr/>
        </p:nvSpPr>
        <p:spPr>
          <a:xfrm>
            <a:off x="85725" y="2288284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item: 'paper'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$set: {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'cm', status: 'P'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DE5BF-508B-4046-AC12-67C96EE30711}"/>
              </a:ext>
            </a:extLst>
          </p:cNvPr>
          <p:cNvSpPr txBox="1"/>
          <p:nvPr/>
        </p:nvSpPr>
        <p:spPr>
          <a:xfrm>
            <a:off x="5867400" y="2288284"/>
            <a:ext cx="6362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['item' =&gt; 'paper'],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'$set' =&gt; 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'cm', 'status' =&gt; 'P'],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true],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7509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5C4A-D883-4360-A323-C39C6477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zh-CN" altLang="en-US" dirty="0"/>
              <a:t>更新多个</a:t>
            </a:r>
            <a:r>
              <a:rPr lang="en-US" altLang="zh-CN" dirty="0"/>
              <a:t>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更新所有的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zh-CN" altLang="en-US" dirty="0"/>
              <a:t>小于</a:t>
            </a:r>
            <a:r>
              <a:rPr lang="en-US" altLang="zh-CN" dirty="0"/>
              <a:t>50</a:t>
            </a:r>
            <a:r>
              <a:rPr lang="zh-CN" altLang="en-US" dirty="0"/>
              <a:t>的</a:t>
            </a:r>
            <a:r>
              <a:rPr lang="en-US" altLang="zh-CN" dirty="0"/>
              <a:t>documents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2C961-2CEA-41C2-8470-9B37F5F5F426}"/>
              </a:ext>
            </a:extLst>
          </p:cNvPr>
          <p:cNvSpPr txBox="1"/>
          <p:nvPr/>
        </p:nvSpPr>
        <p:spPr>
          <a:xfrm>
            <a:off x="0" y="964309"/>
            <a:ext cx="5781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qty: {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50 }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$set: {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'in', status: 'P'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B48C-DEAD-4384-8464-7D8987618AB7}"/>
              </a:ext>
            </a:extLst>
          </p:cNvPr>
          <p:cNvSpPr txBox="1"/>
          <p:nvPr/>
        </p:nvSpPr>
        <p:spPr>
          <a:xfrm>
            <a:off x="5781675" y="964309"/>
            <a:ext cx="6362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['qty' =&gt; ['$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50]],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'$set' =&gt; 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size.uom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'cm', 'status' =&gt; 'P'],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true],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4917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5C4A-D883-4360-A323-C39C6477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zh-CN" altLang="en-US" dirty="0"/>
              <a:t>替换一个</a:t>
            </a:r>
            <a:r>
              <a:rPr lang="en-US" altLang="zh-CN" dirty="0"/>
              <a:t>document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替换第一个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"paper"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  <a:r>
              <a:rPr lang="zh-CN" altLang="en-US" dirty="0"/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US" altLang="zh-CN" dirty="0"/>
              <a:t> field</a:t>
            </a:r>
            <a:r>
              <a:rPr lang="zh-CN" altLang="en-US" dirty="0"/>
              <a:t>是不可变的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2C961-2CEA-41C2-8470-9B37F5F5F426}"/>
              </a:ext>
            </a:extLst>
          </p:cNvPr>
          <p:cNvSpPr txBox="1"/>
          <p:nvPr/>
        </p:nvSpPr>
        <p:spPr>
          <a:xfrm>
            <a:off x="0" y="964309"/>
            <a:ext cx="5781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item: 'pa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item: 'pa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warehouse: 'A', qty: 60 },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warehouse: 'B', qty: 40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B48C-DEAD-4384-8464-7D8987618AB7}"/>
              </a:ext>
            </a:extLst>
          </p:cNvPr>
          <p:cNvSpPr txBox="1"/>
          <p:nvPr/>
        </p:nvSpPr>
        <p:spPr>
          <a:xfrm>
            <a:off x="5781675" y="964309"/>
            <a:ext cx="6362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['item' =&gt; 'paper'],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'item' =&gt; 'paper',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['warehouse' =&gt; 'A', 'qty' =&gt; 60],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['warehouse' =&gt; 'B', 'qty' =&gt; 40],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4283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D165-67B0-42D5-94BD-0BB8B2F5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$min, $max,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$rename, $set,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OnInsert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$unset</a:t>
            </a:r>
            <a:r>
              <a:rPr lang="zh-CN" altLang="en-US" dirty="0"/>
              <a:t>都属于</a:t>
            </a:r>
            <a:r>
              <a:rPr lang="en-US" altLang="zh-CN" dirty="0"/>
              <a:t>field update operators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https://docs.mongodb.com/manual/reference/operator/update-field/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$, $[], $[&lt;identifier&gt;],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$pop, $pull, $push,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pullAll</a:t>
            </a:r>
            <a:r>
              <a:rPr lang="zh-CN" altLang="en-US" dirty="0"/>
              <a:t>都属于</a:t>
            </a:r>
            <a:r>
              <a:rPr lang="en-US" altLang="zh-CN" dirty="0"/>
              <a:t>array update operators: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https://docs.mongodb.com/manual/reference/operator/update-array/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997-C191-4B1B-9003-4556B7EA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Field </a:t>
            </a:r>
            <a:r>
              <a:rPr lang="zh-CN" altLang="en-US" b="1" dirty="0"/>
              <a:t>名称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61BC-14D7-4B48-8920-121155CA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是</a:t>
            </a:r>
            <a:r>
              <a:rPr lang="en-US" altLang="zh-CN" dirty="0"/>
              <a:t>MongoDB</a:t>
            </a:r>
            <a:r>
              <a:rPr lang="zh-CN" altLang="en-US" dirty="0"/>
              <a:t>保留的</a:t>
            </a:r>
            <a:r>
              <a:rPr lang="en-US" altLang="zh-CN" dirty="0"/>
              <a:t>field</a:t>
            </a:r>
            <a:r>
              <a:rPr lang="zh-CN" altLang="en-US" dirty="0"/>
              <a:t>，被用作</a:t>
            </a:r>
            <a:r>
              <a:rPr lang="en-US" altLang="zh-CN" dirty="0"/>
              <a:t>primary key</a:t>
            </a:r>
            <a:r>
              <a:rPr lang="zh-CN" altLang="en-US" dirty="0"/>
              <a:t>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在一个</a:t>
            </a:r>
            <a:r>
              <a:rPr lang="en-US" altLang="zh-CN" dirty="0"/>
              <a:t>collection</a:t>
            </a:r>
            <a:r>
              <a:rPr lang="zh-CN" altLang="en-US" dirty="0"/>
              <a:t>中必须是唯一的、不可变的。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可以是除</a:t>
            </a:r>
            <a:r>
              <a:rPr lang="en-US" altLang="zh-CN" dirty="0"/>
              <a:t>array</a:t>
            </a:r>
            <a:r>
              <a:rPr lang="zh-CN" altLang="en-US" dirty="0"/>
              <a:t>之外的任何一种类型。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永远在一个</a:t>
            </a:r>
            <a:r>
              <a:rPr lang="en-US" altLang="zh-CN" dirty="0"/>
              <a:t>document</a:t>
            </a:r>
            <a:r>
              <a:rPr lang="zh-CN" altLang="en-US" dirty="0"/>
              <a:t>的最顶部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由</a:t>
            </a:r>
            <a:r>
              <a:rPr lang="en-US" altLang="zh-CN" dirty="0"/>
              <a:t>MongoDB</a:t>
            </a:r>
            <a:r>
              <a:rPr lang="zh-CN" altLang="en-US" dirty="0"/>
              <a:t>在导入数据时自动生成，我们不需要管</a:t>
            </a:r>
            <a:endParaRPr lang="en-US" dirty="0"/>
          </a:p>
          <a:p>
            <a:endParaRPr lang="en-US" dirty="0"/>
          </a:p>
          <a:p>
            <a:r>
              <a:rPr lang="en-US" dirty="0"/>
              <a:t>Field</a:t>
            </a:r>
            <a:r>
              <a:rPr lang="zh-CN" altLang="en-US" dirty="0"/>
              <a:t>名称里面不能包含</a:t>
            </a:r>
            <a:r>
              <a:rPr lang="en-US" altLang="zh-CN" dirty="0"/>
              <a:t>null</a:t>
            </a:r>
            <a:r>
              <a:rPr lang="zh-CN" altLang="en-US" dirty="0"/>
              <a:t>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最顶层的</a:t>
            </a:r>
            <a:r>
              <a:rPr lang="en-US" altLang="zh-CN" dirty="0"/>
              <a:t>field</a:t>
            </a:r>
            <a:r>
              <a:rPr lang="zh-CN" altLang="en-US" dirty="0"/>
              <a:t>名称不能以美元标记</a:t>
            </a:r>
            <a:r>
              <a:rPr lang="en-US" altLang="zh-CN" dirty="0"/>
              <a:t>($)</a:t>
            </a:r>
            <a:r>
              <a:rPr lang="zh-CN" altLang="en-US" dirty="0"/>
              <a:t>开始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309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6068-75DC-4A8D-83A1-04D535B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CRUD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54A-5CE5-447E-9C47-94434EB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U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pdate</a:t>
            </a:r>
          </a:p>
          <a:p>
            <a:r>
              <a:rPr lang="en-US" b="1" dirty="0"/>
              <a:t>D</a:t>
            </a:r>
            <a:r>
              <a:rPr lang="en-US" dirty="0"/>
              <a:t>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9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CBC-1F2F-4C8E-95D5-C63E4545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7455"/>
            <a:ext cx="10515600" cy="58118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删除所有</a:t>
            </a:r>
            <a:r>
              <a:rPr lang="en-US" altLang="zh-CN" sz="2400" dirty="0"/>
              <a:t>documents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zh-CN" altLang="en-US" sz="2400" dirty="0"/>
              <a:t>删除符合条件的所有</a:t>
            </a:r>
            <a:r>
              <a:rPr lang="en-US" altLang="zh-CN" sz="2400" dirty="0"/>
              <a:t>documents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删除符合条件的一个</a:t>
            </a:r>
            <a:r>
              <a:rPr lang="en-US" altLang="zh-CN" sz="2400" dirty="0"/>
              <a:t>document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91D1C-1581-49F2-BDD7-E70E50ABEB6D}"/>
              </a:ext>
            </a:extLst>
          </p:cNvPr>
          <p:cNvSpPr txBox="1"/>
          <p:nvPr/>
        </p:nvSpPr>
        <p:spPr>
          <a:xfrm>
            <a:off x="0" y="1764409"/>
            <a:ext cx="5781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336A0-E114-4871-8257-DF91DD49E4CB}"/>
              </a:ext>
            </a:extLst>
          </p:cNvPr>
          <p:cNvSpPr txBox="1"/>
          <p:nvPr/>
        </p:nvSpPr>
        <p:spPr>
          <a:xfrm>
            <a:off x="5781675" y="1764409"/>
            <a:ext cx="63627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9797B-57ED-4A10-9140-23D2A050A662}"/>
              </a:ext>
            </a:extLst>
          </p:cNvPr>
          <p:cNvSpPr txBox="1"/>
          <p:nvPr/>
        </p:nvSpPr>
        <p:spPr>
          <a:xfrm>
            <a:off x="-1" y="3237946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status: 'A'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E4D03-4773-4CA7-AC10-3C92F7F57571}"/>
              </a:ext>
            </a:extLst>
          </p:cNvPr>
          <p:cNvSpPr txBox="1"/>
          <p:nvPr/>
        </p:nvSpPr>
        <p:spPr>
          <a:xfrm>
            <a:off x="0" y="5065727"/>
            <a:ext cx="5781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('inventory').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status: 'D'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EDD37-C80A-425A-99AB-AA45B6CC264C}"/>
              </a:ext>
            </a:extLst>
          </p:cNvPr>
          <p:cNvSpPr txBox="1"/>
          <p:nvPr/>
        </p:nvSpPr>
        <p:spPr>
          <a:xfrm>
            <a:off x="5781674" y="3237946"/>
            <a:ext cx="6362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'status' =&gt; 'A’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ECFB8-A112-4487-A3CB-19B19A200392}"/>
              </a:ext>
            </a:extLst>
          </p:cNvPr>
          <p:cNvSpPr txBox="1"/>
          <p:nvPr/>
        </p:nvSpPr>
        <p:spPr>
          <a:xfrm>
            <a:off x="5781674" y="5061051"/>
            <a:ext cx="6362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$deleteResult = $db-&gt;inventory-&gt;deleteOne([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'status' =&gt; 'D’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39F46D-EEEC-44CB-8462-798D4C91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altLang="zh-CN" b="1" dirty="0"/>
              <a:t>Delete</a:t>
            </a:r>
            <a:r>
              <a:rPr lang="en-US" b="1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318089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6068-75DC-4A8D-83A1-04D535B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CRUD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754A-5CE5-447E-9C47-94434EB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U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pdate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72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1458-0139-465F-B13B-873EA04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</a:t>
            </a:r>
            <a:r>
              <a:rPr lang="en-US" altLang="zh-CN" b="1" dirty="0"/>
              <a:t>CRUD</a:t>
            </a:r>
            <a:r>
              <a:rPr lang="zh-CN" altLang="en-US" b="1" dirty="0"/>
              <a:t>相关知识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B70E-2492-4DBB-A913-6CF7B34B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Bulk write </a:t>
            </a:r>
            <a:r>
              <a:rPr lang="zh-CN" altLang="en-US" dirty="0"/>
              <a:t>批量执行写入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https://docs.mongodb.com/manual/core/bulk-write-operations/</a:t>
            </a:r>
            <a:endParaRPr lang="en-US" dirty="0"/>
          </a:p>
          <a:p>
            <a:r>
              <a:rPr lang="en-US" dirty="0" err="1"/>
              <a:t>Retryable</a:t>
            </a:r>
            <a:r>
              <a:rPr lang="en-US" dirty="0"/>
              <a:t> writes </a:t>
            </a:r>
            <a:r>
              <a:rPr lang="zh-CN" altLang="en-US" dirty="0"/>
              <a:t>可以重试的写入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https://docs.mongodb.com/manual/core/retryable-writes/</a:t>
            </a:r>
            <a:endParaRPr lang="en-US" dirty="0"/>
          </a:p>
          <a:p>
            <a:r>
              <a:rPr lang="en-US" altLang="zh-CN" dirty="0"/>
              <a:t>Read Isolation (Read Concern)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https://docs.mongodb.com/manual/reference/read-concern/</a:t>
            </a:r>
            <a:endParaRPr lang="en-US" dirty="0"/>
          </a:p>
          <a:p>
            <a:r>
              <a:rPr lang="en-US" dirty="0"/>
              <a:t>Write Acknowledgement (Write Concern)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https://docs.mongodb.com/manual/reference/write-concern/</a:t>
            </a:r>
            <a:endParaRPr lang="en-US" dirty="0"/>
          </a:p>
          <a:p>
            <a:r>
              <a:rPr lang="en-US" dirty="0"/>
              <a:t>SQL to MongoDB Mapping Chart </a:t>
            </a:r>
            <a:r>
              <a:rPr lang="zh-CN" altLang="en-US" dirty="0"/>
              <a:t>两种数据库对比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https://docs.mongodb.com/manual/reference/sql-comparison/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98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Aggregation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78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C0D-7A38-4CAF-85C0-9FC2A302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aggregation pipeline?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1E3B8-B717-45FC-97CE-C26325680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5" t="8595" b="7917"/>
          <a:stretch/>
        </p:blipFill>
        <p:spPr>
          <a:xfrm>
            <a:off x="1837845" y="1690690"/>
            <a:ext cx="8516310" cy="47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CCB8-616D-44DF-AB19-27413311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8"/>
            <a:ext cx="10515600" cy="5811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&lt;stage 1&gt; : { &lt;query 1&gt;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&lt;stage 2&gt; : { &lt;query 2&gt;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&lt;stage 3&gt; : { &lt;query 3&gt;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&lt;stage 4&gt; : { &lt;query 4&gt;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672956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0A6-7FB8-4714-90E2-A69793D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903D3-2D6D-4EC1-883F-0A78FFDB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aggregation_demo.js </a:t>
            </a:r>
            <a:r>
              <a:rPr lang="zh-CN" altLang="en-US" dirty="0"/>
              <a:t>和 </a:t>
            </a:r>
            <a:r>
              <a:rPr lang="en-US" altLang="zh-CN" dirty="0"/>
              <a:t>MongoDB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9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FCF8-C8F2-493C-BB40-BD3ABEBE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dirty="0"/>
              <a:t>Aggregation Pipeline Stages </a:t>
            </a:r>
            <a:r>
              <a:rPr lang="zh-CN" altLang="en-US" dirty="0"/>
              <a:t>包括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addFields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$match, $facet, $count, $group, $lookup, 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graphLookup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$project, $sort, $unwind</a:t>
            </a:r>
            <a:r>
              <a:rPr lang="zh-CN" altLang="en-US" dirty="0"/>
              <a:t>等，近</a:t>
            </a:r>
            <a:r>
              <a:rPr lang="en-US" altLang="zh-CN" dirty="0"/>
              <a:t>30</a:t>
            </a:r>
            <a:r>
              <a:rPr lang="zh-CN" altLang="en-US" dirty="0"/>
              <a:t>种不同的选项：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https://docs.mongodb.com/manual/reference/operator/aggregation-pipeline/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Aggregation Pipeline Operators </a:t>
            </a:r>
            <a:r>
              <a:rPr lang="zh-CN" altLang="en-US" dirty="0"/>
              <a:t>指可以在每个</a:t>
            </a:r>
            <a:r>
              <a:rPr lang="en-US" altLang="zh-CN" dirty="0"/>
              <a:t>pipeline stage</a:t>
            </a:r>
            <a:r>
              <a:rPr lang="zh-CN" altLang="en-US" dirty="0"/>
              <a:t>中使用的运算符，比如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$avg, $max, $min, $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stdDevPop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$sum</a:t>
            </a:r>
            <a:r>
              <a:rPr lang="zh-CN" altLang="en-US" dirty="0"/>
              <a:t>等</a:t>
            </a:r>
            <a:r>
              <a:rPr lang="en-US" altLang="zh-CN" dirty="0"/>
              <a:t>operator</a:t>
            </a:r>
            <a:r>
              <a:rPr lang="zh-CN" altLang="en-US" dirty="0"/>
              <a:t>可以在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lang="en-US" altLang="zh-CN" dirty="0"/>
              <a:t> stage</a:t>
            </a:r>
            <a:r>
              <a:rPr lang="zh-CN" altLang="en-US" dirty="0"/>
              <a:t>中使用。</a:t>
            </a:r>
            <a:r>
              <a:rPr lang="en-US" dirty="0"/>
              <a:t>Aggregation Pipeline Operators</a:t>
            </a:r>
            <a:r>
              <a:rPr lang="zh-CN" altLang="en-US" dirty="0"/>
              <a:t>共有</a:t>
            </a:r>
            <a:r>
              <a:rPr lang="en-US" altLang="zh-CN" dirty="0"/>
              <a:t>120</a:t>
            </a:r>
            <a:r>
              <a:rPr lang="zh-CN" altLang="en-US" dirty="0"/>
              <a:t>多种：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https://docs.mongodb.com/manual/reference/operator/aggregation/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Indexes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3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安装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https://docs.mongodb.com/manual/tutorial/install-mongodb-enterprise-on-ubuntu/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3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D0B1-2C80-4EFA-9BBC-1D2E8F34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数据结构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EC61-38BD-4EED-B1AF-2F8CE63F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索引使用</a:t>
            </a:r>
            <a:r>
              <a:rPr lang="en-US" altLang="zh-CN" dirty="0">
                <a:hlinkClick r:id="rId2"/>
              </a:rPr>
              <a:t>B-tree</a:t>
            </a:r>
            <a:r>
              <a:rPr lang="zh-CN" altLang="en-US" dirty="0"/>
              <a:t>数据结构。空间</a:t>
            </a:r>
            <a:r>
              <a:rPr lang="en-US" altLang="zh-CN" dirty="0"/>
              <a:t>O(n)</a:t>
            </a:r>
            <a:r>
              <a:rPr lang="zh-CN" altLang="en-US" dirty="0"/>
              <a:t>， 搜索</a:t>
            </a:r>
            <a:r>
              <a:rPr lang="en-US" altLang="zh-CN" dirty="0"/>
              <a:t>O(log n)</a:t>
            </a:r>
            <a:r>
              <a:rPr lang="zh-CN" altLang="en-US" dirty="0"/>
              <a:t>，插入</a:t>
            </a:r>
            <a:r>
              <a:rPr lang="en-US" altLang="zh-CN" dirty="0"/>
              <a:t>O(log n)</a:t>
            </a:r>
            <a:r>
              <a:rPr lang="zh-CN" altLang="en-US" dirty="0"/>
              <a:t>，删除</a:t>
            </a:r>
            <a:r>
              <a:rPr lang="en-US" altLang="zh-CN" dirty="0"/>
              <a:t>O(log n)</a:t>
            </a:r>
          </a:p>
          <a:p>
            <a:endParaRPr lang="en-US" altLang="zh-CN" dirty="0"/>
          </a:p>
          <a:p>
            <a:r>
              <a:rPr lang="zh-CN" altLang="en-US" dirty="0"/>
              <a:t>源代码：</a:t>
            </a:r>
            <a:r>
              <a:rPr lang="en-US" dirty="0">
                <a:hlinkClick r:id="rId3"/>
              </a:rPr>
              <a:t>https://github.com/mongodb/mongo/tree/master/src/mongo/db/index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3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57F0-2680-4FB6-8894-0DB4BF7F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创建一个索引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4BE8-6375-40B4-961C-F77A091B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6582"/>
            <a:ext cx="10515600" cy="3029317"/>
          </a:xfrm>
        </p:spPr>
        <p:txBody>
          <a:bodyPr>
            <a:normAutofit/>
          </a:bodyPr>
          <a:lstStyle/>
          <a:p>
            <a:r>
              <a:rPr lang="zh-CN" altLang="en-US" dirty="0"/>
              <a:t>默认的索引名字是索引键加上索引的方向，比如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item : 1, quantity: -1 }</a:t>
            </a:r>
            <a:r>
              <a:rPr lang="zh-CN" altLang="en-US" dirty="0"/>
              <a:t>的索引名是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item_1_quantity_-1</a:t>
            </a:r>
          </a:p>
          <a:p>
            <a:r>
              <a:rPr lang="zh-CN" altLang="en-US" dirty="0"/>
              <a:t>也可以自己给索引取名：</a:t>
            </a:r>
            <a:endParaRPr lang="en-US" altLang="zh-CN" dirty="0"/>
          </a:p>
          <a:p>
            <a:pPr>
              <a:lnSpc>
                <a:spcPct val="5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db.products.createIndex(</a:t>
            </a:r>
          </a:p>
          <a:p>
            <a:pPr>
              <a:lnSpc>
                <a:spcPct val="5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 item: 1, quantity: -1 } ,</a:t>
            </a:r>
          </a:p>
          <a:p>
            <a:pPr>
              <a:lnSpc>
                <a:spcPct val="5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 name: "query for inventory" }</a:t>
            </a:r>
          </a:p>
          <a:p>
            <a:pPr>
              <a:lnSpc>
                <a:spcPct val="5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08A5C-DE4B-46BF-A99E-F3906A22D87B}"/>
              </a:ext>
            </a:extLst>
          </p:cNvPr>
          <p:cNvSpPr txBox="1"/>
          <p:nvPr/>
        </p:nvSpPr>
        <p:spPr>
          <a:xfrm>
            <a:off x="0" y="1403924"/>
            <a:ext cx="5781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NodeJS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name : -1 }, 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function(err, result) {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console.log(result);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callback(result);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AC55-75B7-4A4A-8233-3C562EB674F6}"/>
              </a:ext>
            </a:extLst>
          </p:cNvPr>
          <p:cNvSpPr txBox="1"/>
          <p:nvPr/>
        </p:nvSpPr>
        <p:spPr>
          <a:xfrm>
            <a:off x="5781675" y="1403924"/>
            <a:ext cx="636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endParaRPr lang="en-US" dirty="0"/>
          </a:p>
          <a:p>
            <a:pPr marL="285750" indent="-285750">
              <a:buSzPct val="2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$collection-&gt;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(['name' =&gt; -1]);</a:t>
            </a:r>
          </a:p>
        </p:txBody>
      </p:sp>
    </p:spTree>
    <p:extLst>
      <p:ext uri="{BB962C8B-B14F-4D97-AF65-F5344CB8AC3E}">
        <p14:creationId xmlns:p14="http://schemas.microsoft.com/office/powerpoint/2010/main" val="2766546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A294-FBFA-46EE-8D70-DBD5C987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索引类型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04E3-E1AB-42FF-B06B-F62D691A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默认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索引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MongoDB</a:t>
            </a:r>
            <a:r>
              <a:rPr lang="zh-CN" altLang="en-US" dirty="0"/>
              <a:t>在创建</a:t>
            </a:r>
            <a:r>
              <a:rPr lang="en-US" altLang="zh-CN" dirty="0"/>
              <a:t>collection</a:t>
            </a:r>
            <a:r>
              <a:rPr lang="zh-CN" altLang="en-US" dirty="0"/>
              <a:t>时，创建的一个没有重复值的索引，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zh-CN" altLang="en-US" dirty="0"/>
              <a:t>索引不能删除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Single field (</a:t>
            </a:r>
            <a:r>
              <a:rPr lang="zh-CN" altLang="en-US" dirty="0"/>
              <a:t>单字段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score: 1 }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Compound index (</a:t>
            </a:r>
            <a:r>
              <a:rPr lang="zh-CN" altLang="en-US" dirty="0"/>
              <a:t>复合型索引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buSzPct val="150000"/>
              <a:buFont typeface="Calibri" panose="020F0502020204030204" pitchFamily="34" charset="0"/>
              <a:buChar char="|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1, score: -1 }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0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6635-C544-4E67-80C5-100FEFFB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Multikey index (</a:t>
            </a:r>
            <a:r>
              <a:rPr lang="zh-CN" altLang="en-US" dirty="0"/>
              <a:t>多键索引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如果你在一个有</a:t>
            </a:r>
            <a:r>
              <a:rPr lang="en-US" altLang="zh-CN" dirty="0"/>
              <a:t>array</a:t>
            </a:r>
            <a:r>
              <a:rPr lang="zh-CN" altLang="en-US" dirty="0"/>
              <a:t>的字段上创建索引，</a:t>
            </a:r>
            <a:r>
              <a:rPr lang="en-US" altLang="zh-CN" dirty="0"/>
              <a:t>MongoDB</a:t>
            </a:r>
            <a:r>
              <a:rPr lang="zh-CN" altLang="en-US" dirty="0"/>
              <a:t>为每个</a:t>
            </a:r>
            <a:r>
              <a:rPr lang="en-US" altLang="zh-CN" dirty="0"/>
              <a:t>array</a:t>
            </a:r>
            <a:r>
              <a:rPr lang="zh-CN" altLang="en-US" dirty="0"/>
              <a:t>元素都分别创建一个索引值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Geospatial index (</a:t>
            </a:r>
            <a:r>
              <a:rPr lang="zh-CN" altLang="en-US" dirty="0"/>
              <a:t>地球空间索引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分为</a:t>
            </a:r>
            <a:r>
              <a:rPr lang="en-US" altLang="zh-CN" dirty="0">
                <a:hlinkClick r:id="rId2"/>
              </a:rPr>
              <a:t>2d indexes</a:t>
            </a:r>
            <a:r>
              <a:rPr lang="zh-CN" altLang="en-US" dirty="0"/>
              <a:t>和</a:t>
            </a:r>
            <a:r>
              <a:rPr lang="en-US" altLang="zh-CN" dirty="0">
                <a:hlinkClick r:id="rId3"/>
              </a:rPr>
              <a:t>2dsphere indexes</a:t>
            </a:r>
            <a:r>
              <a:rPr lang="zh-CN" altLang="en-US" dirty="0"/>
              <a:t>，可以提供对各种</a:t>
            </a:r>
            <a:r>
              <a:rPr lang="en-US" altLang="zh-CN" dirty="0">
                <a:hlinkClick r:id="rId4"/>
              </a:rPr>
              <a:t>geospatial query</a:t>
            </a:r>
            <a:r>
              <a:rPr lang="zh-CN" altLang="en-US" dirty="0"/>
              <a:t>的支持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Text index </a:t>
            </a:r>
            <a:r>
              <a:rPr lang="en-US" dirty="0"/>
              <a:t>(</a:t>
            </a:r>
            <a:r>
              <a:rPr lang="zh-CN" altLang="en-US" dirty="0"/>
              <a:t>文本索引）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为加速文本搜索提供的索引，目前暂不支持中文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342BD-18C1-4F79-81AD-189BE1BD4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487" y="1245883"/>
            <a:ext cx="1772017" cy="2025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65E0C-4185-4AF1-B431-0EDD3235B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464" y="2623280"/>
            <a:ext cx="6365631" cy="64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59447-7DBF-4142-B9AD-E26029205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199" y="2085320"/>
            <a:ext cx="1968379" cy="3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78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5304-8C13-4C9E-BAC6-0F7E0CF3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索引属性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3F49-3C93-4CDD-ACDF-E78B508A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Unique indexes (</a:t>
            </a:r>
            <a:r>
              <a:rPr lang="zh-CN" altLang="en-US" sz="2400" dirty="0"/>
              <a:t>唯一索引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MongoDB</a:t>
            </a:r>
            <a:r>
              <a:rPr lang="zh-CN" altLang="en-US" sz="2400" dirty="0"/>
              <a:t>会在索引字段上拒绝重复的值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Partial indexes (</a:t>
            </a:r>
            <a:r>
              <a:rPr lang="zh-CN" altLang="en-US" sz="2400" dirty="0"/>
              <a:t>局部索引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只给满足特定过滤条件的</a:t>
            </a:r>
            <a:r>
              <a:rPr lang="en-US" altLang="zh-CN" sz="2400" dirty="0"/>
              <a:t>documents</a:t>
            </a:r>
            <a:r>
              <a:rPr lang="zh-CN" altLang="en-US" sz="2400" dirty="0"/>
              <a:t>加索引，局部索引可以降低存储要求和运行成本</a:t>
            </a:r>
            <a:endParaRPr 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E4C3-79A9-44A0-AD39-117685A022F7}"/>
              </a:ext>
            </a:extLst>
          </p:cNvPr>
          <p:cNvSpPr txBox="1"/>
          <p:nvPr/>
        </p:nvSpPr>
        <p:spPr>
          <a:xfrm>
            <a:off x="838200" y="28163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db.members.createIndex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1 }, { unique: true }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AAE27-3CAA-4361-92B5-8A3FCE847142}"/>
              </a:ext>
            </a:extLst>
          </p:cNvPr>
          <p:cNvSpPr txBox="1"/>
          <p:nvPr/>
        </p:nvSpPr>
        <p:spPr>
          <a:xfrm>
            <a:off x="838200" y="488127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db.restaurants.createIndex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cuisine: 1, name: 1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partialFilterExpression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 rating: {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5 } } }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848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2576-2865-44A7-82CC-18987332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dirty="0"/>
              <a:t>Sparse indexes (</a:t>
            </a:r>
            <a:r>
              <a:rPr lang="zh-CN" altLang="en-US" dirty="0"/>
              <a:t>稀疏索引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只存储那些包含被索引字段的</a:t>
            </a:r>
            <a:r>
              <a:rPr lang="en-US" altLang="zh-CN" sz="2400" dirty="0"/>
              <a:t>documents</a:t>
            </a:r>
            <a:r>
              <a:rPr lang="zh-CN" altLang="en-US" sz="2400" dirty="0"/>
              <a:t>，即使被索引字段的值是</a:t>
            </a:r>
            <a:r>
              <a:rPr lang="en-US" altLang="zh-CN" sz="2400" dirty="0"/>
              <a:t>null</a:t>
            </a:r>
            <a:r>
              <a:rPr lang="zh-CN" altLang="en-US" sz="2400" dirty="0"/>
              <a:t>；跳过任何没有被索引字段的</a:t>
            </a:r>
            <a:r>
              <a:rPr lang="en-US" altLang="zh-CN" sz="2400" dirty="0"/>
              <a:t>documents</a:t>
            </a:r>
            <a:r>
              <a:rPr lang="zh-CN" altLang="en-US" sz="2400" dirty="0"/>
              <a:t>。反之，</a:t>
            </a:r>
            <a:r>
              <a:rPr lang="en-US" altLang="zh-CN" sz="2400" dirty="0"/>
              <a:t>non-sparse indexes (</a:t>
            </a:r>
            <a:r>
              <a:rPr lang="zh-CN" altLang="en-US" sz="2400" dirty="0"/>
              <a:t>非稀疏索引</a:t>
            </a:r>
            <a:r>
              <a:rPr lang="en-US" altLang="zh-CN" sz="2400" dirty="0"/>
              <a:t>)</a:t>
            </a:r>
            <a:r>
              <a:rPr lang="zh-CN" altLang="en-US" sz="2400" dirty="0"/>
              <a:t>包括了一个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中的所有</a:t>
            </a:r>
            <a:r>
              <a:rPr lang="en-US" altLang="zh-CN" sz="2400" dirty="0"/>
              <a:t>documents</a:t>
            </a:r>
            <a:r>
              <a:rPr lang="zh-CN" altLang="en-US" sz="2400" dirty="0"/>
              <a:t>，为没有被索引字段的</a:t>
            </a:r>
            <a:r>
              <a:rPr lang="en-US" altLang="zh-CN" sz="2400" dirty="0"/>
              <a:t>documents</a:t>
            </a:r>
            <a:r>
              <a:rPr lang="zh-CN" altLang="en-US" sz="2400" dirty="0"/>
              <a:t>存储</a:t>
            </a:r>
            <a:r>
              <a:rPr lang="en-US" altLang="zh-CN" sz="2400" dirty="0"/>
              <a:t>null</a:t>
            </a:r>
            <a:r>
              <a:rPr lang="zh-CN" altLang="en-US" sz="2400" dirty="0"/>
              <a:t>值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如果一个稀疏索引会使</a:t>
            </a:r>
            <a:r>
              <a:rPr lang="en-US" altLang="zh-CN" sz="2400" dirty="0"/>
              <a:t>query</a:t>
            </a:r>
            <a:r>
              <a:rPr lang="zh-CN" altLang="en-US" sz="2400" dirty="0"/>
              <a:t>或者排序产生不完整的结果的话，</a:t>
            </a:r>
            <a:r>
              <a:rPr lang="en-US" altLang="zh-CN" sz="2400" dirty="0"/>
              <a:t>MongoDB</a:t>
            </a:r>
            <a:r>
              <a:rPr lang="zh-CN" altLang="en-US" sz="2400" dirty="0"/>
              <a:t>不会使用这个索引；除非你使用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hint( &lt;sparse index&gt; )</a:t>
            </a:r>
            <a:r>
              <a:rPr lang="zh-CN" altLang="en-US" sz="2400" dirty="0"/>
              <a:t>明确提出要使用这个索引。比如这里的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find() </a:t>
            </a:r>
            <a:r>
              <a:rPr lang="en-US" altLang="zh-CN" sz="2400" dirty="0"/>
              <a:t>query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C2E6-E20F-4D81-9979-EF1E0D42AC06}"/>
              </a:ext>
            </a:extLst>
          </p:cNvPr>
          <p:cNvSpPr txBox="1"/>
          <p:nvPr/>
        </p:nvSpPr>
        <p:spPr>
          <a:xfrm>
            <a:off x="838200" y="2277208"/>
            <a:ext cx="10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db.addresses.createIndex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xmpp_id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1 }, { sparse: true }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A966A-BC96-4BCF-A814-D1FA36227ECD}"/>
              </a:ext>
            </a:extLst>
          </p:cNvPr>
          <p:cNvSpPr txBox="1"/>
          <p:nvPr/>
        </p:nvSpPr>
        <p:spPr>
          <a:xfrm>
            <a:off x="820615" y="4323802"/>
            <a:ext cx="10533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_id: 1, y: 1 } 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x: 1 }, { sparse: true } 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().hint( { x: 1 } ).count();</a:t>
            </a:r>
          </a:p>
        </p:txBody>
      </p:sp>
    </p:spTree>
    <p:extLst>
      <p:ext uri="{BB962C8B-B14F-4D97-AF65-F5344CB8AC3E}">
        <p14:creationId xmlns:p14="http://schemas.microsoft.com/office/powerpoint/2010/main" val="37406653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35F0-D4E0-4282-9C37-E4204C8F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492873"/>
          </a:xfrm>
        </p:spPr>
        <p:txBody>
          <a:bodyPr/>
          <a:lstStyle/>
          <a:p>
            <a:r>
              <a:rPr lang="en-US" altLang="zh-CN" dirty="0"/>
              <a:t>TTL indexes(</a:t>
            </a:r>
            <a:r>
              <a:rPr lang="zh-CN" altLang="en-US" dirty="0"/>
              <a:t>时限索引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sz="1800" dirty="0"/>
              <a:t>是一种特殊的单字段索引。</a:t>
            </a:r>
            <a:r>
              <a:rPr lang="en-US" altLang="zh-CN" sz="1800" dirty="0"/>
              <a:t>MongoDB</a:t>
            </a:r>
            <a:r>
              <a:rPr lang="zh-CN" altLang="en-US" sz="1800" dirty="0"/>
              <a:t>会用这种索引，在一定的时间之后或在某个指定的时间点，自动删除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中的某些</a:t>
            </a:r>
            <a:r>
              <a:rPr lang="en-US" altLang="zh-CN" sz="1800" dirty="0"/>
              <a:t>documents</a:t>
            </a:r>
            <a:r>
              <a:rPr lang="zh-CN" altLang="en-US" sz="1800" dirty="0"/>
              <a:t>。数据时限对于只需要在数据库中存储有限时间的信息比较有用，比如：机器自动生成的事件数据、日志、会话信息等</a:t>
            </a:r>
            <a:endParaRPr lang="en-US" altLang="zh-CN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在索引字段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createAt</a:t>
            </a:r>
            <a:r>
              <a:rPr lang="zh-CN" altLang="en-US" sz="1600" dirty="0"/>
              <a:t>指定的时间的</a:t>
            </a:r>
            <a:r>
              <a:rPr lang="en-US" altLang="zh-CN" sz="1600" dirty="0"/>
              <a:t>3600</a:t>
            </a:r>
            <a:r>
              <a:rPr lang="zh-CN" altLang="en-US" sz="1600" dirty="0"/>
              <a:t>秒之后，删除这个插入的</a:t>
            </a:r>
            <a:r>
              <a:rPr lang="en-US" altLang="zh-CN" sz="1600" dirty="0"/>
              <a:t>document</a:t>
            </a:r>
            <a:r>
              <a:rPr lang="zh-CN" altLang="en-US" sz="1600" dirty="0"/>
              <a:t>。注意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索引字段</a:t>
            </a:r>
            <a:r>
              <a:rPr lang="zh-CN" altLang="en-US" sz="1600" dirty="0"/>
              <a:t>的值必须是</a:t>
            </a:r>
            <a:r>
              <a:rPr lang="en-US" altLang="zh-CN" sz="1600" dirty="0"/>
              <a:t>BSON</a:t>
            </a:r>
            <a:r>
              <a:rPr lang="zh-CN" altLang="en-US" sz="1600" dirty="0"/>
              <a:t>日期类型</a:t>
            </a:r>
            <a:endParaRPr lang="en-US" altLang="zh-CN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如果想要在特定的时间点删除</a:t>
            </a:r>
            <a:r>
              <a:rPr lang="en-US" altLang="zh-CN" sz="1600" dirty="0"/>
              <a:t>document</a:t>
            </a:r>
            <a:r>
              <a:rPr lang="zh-CN" altLang="en-US" sz="1600" dirty="0"/>
              <a:t>，把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expireAfterSeconds</a:t>
            </a:r>
            <a:r>
              <a:rPr lang="zh-CN" altLang="en-US" sz="1600" dirty="0"/>
              <a:t>设置为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600" dirty="0"/>
              <a:t>，然后在索引字段上设置你想要的时间点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E5BE1-B6AF-4338-8A46-0226EBD41CE1}"/>
              </a:ext>
            </a:extLst>
          </p:cNvPr>
          <p:cNvSpPr txBox="1"/>
          <p:nvPr/>
        </p:nvSpPr>
        <p:spPr>
          <a:xfrm>
            <a:off x="838200" y="2011124"/>
            <a:ext cx="10524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db.log_events.createIndex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1 },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expireAfterSeconds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3600 } )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db.log_events.insert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new Date(),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"Success!"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29829-2BB3-4175-9A70-9945CEC6DEC0}"/>
              </a:ext>
            </a:extLst>
          </p:cNvPr>
          <p:cNvSpPr txBox="1"/>
          <p:nvPr/>
        </p:nvSpPr>
        <p:spPr>
          <a:xfrm>
            <a:off x="838200" y="4536736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db.log_events.createIndex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1 },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expireAfterSeconds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 } )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db.log_events.insert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new Date('July 22, 2013 14:00:00'),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"Success!"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37925118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98A-19B0-4A15-BF20-620F2224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query</a:t>
            </a:r>
            <a:r>
              <a:rPr lang="zh-CN" altLang="en-US" b="1" dirty="0"/>
              <a:t>的性能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3D51-2186-449B-87D8-960DE71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.explain("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zh-CN" altLang="en-US" dirty="0"/>
              <a:t>，</a:t>
            </a:r>
            <a:r>
              <a:rPr lang="en-US" altLang="zh-CN" dirty="0"/>
              <a:t>MongoDB</a:t>
            </a:r>
            <a:r>
              <a:rPr lang="zh-CN" altLang="en-US" dirty="0"/>
              <a:t>会提供关于</a:t>
            </a:r>
            <a:r>
              <a:rPr lang="en-US" altLang="zh-CN" dirty="0"/>
              <a:t>query</a:t>
            </a:r>
            <a:r>
              <a:rPr lang="zh-CN" altLang="en-US" dirty="0"/>
              <a:t>性能的统计信息：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1489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B5F6-0BA3-4340-904D-8787315D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没有索引可用的</a:t>
            </a:r>
            <a:r>
              <a:rPr lang="en-US" altLang="zh-CN" dirty="0"/>
              <a:t>query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altLang="zh-CN" sz="2400" dirty="0"/>
              <a:t>	MongoDB</a:t>
            </a:r>
            <a:r>
              <a:rPr lang="zh-CN" altLang="en-US" sz="2400" dirty="0"/>
              <a:t>需要扫描整个</a:t>
            </a:r>
            <a:r>
              <a:rPr lang="en-US" altLang="zh-CN" sz="2400" dirty="0"/>
              <a:t>collection 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A246-3614-40BF-AB4C-E1C0105C614C}"/>
              </a:ext>
            </a:extLst>
          </p:cNvPr>
          <p:cNvSpPr txBox="1"/>
          <p:nvPr/>
        </p:nvSpPr>
        <p:spPr>
          <a:xfrm>
            <a:off x="838200" y="871095"/>
            <a:ext cx="616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quantity: {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100,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200 }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}).explain("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BD6F5-521D-4BF6-AFEE-8F6E2A264512}"/>
              </a:ext>
            </a:extLst>
          </p:cNvPr>
          <p:cNvSpPr txBox="1"/>
          <p:nvPr/>
        </p:nvSpPr>
        <p:spPr>
          <a:xfrm>
            <a:off x="6693876" y="365127"/>
            <a:ext cx="57413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queryPlanner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plannerVersion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winningPlan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"stage" : "COLLSCAN",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executionSuccess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true,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nReturned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executionTimeMillis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totalKeysExamined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totalDocsExamined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10,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"stage" : "COLLSCAN",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D83C1-996E-44D4-93FF-19F3BF11CCD6}"/>
              </a:ext>
            </a:extLst>
          </p:cNvPr>
          <p:cNvSpPr/>
          <p:nvPr/>
        </p:nvSpPr>
        <p:spPr>
          <a:xfrm>
            <a:off x="8009792" y="1354015"/>
            <a:ext cx="3754316" cy="9233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8E339-A3FF-4C58-8833-2B89047E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5" y="3956538"/>
            <a:ext cx="4325815" cy="6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74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B5F6-0BA3-4340-904D-8787315D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使用索引的</a:t>
            </a:r>
            <a:r>
              <a:rPr lang="en-US" altLang="zh-CN" dirty="0"/>
              <a:t>query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altLang="zh-CN" sz="2400" dirty="0"/>
              <a:t>	MongoDB</a:t>
            </a:r>
            <a:r>
              <a:rPr lang="zh-CN" altLang="en-US" sz="2400" dirty="0"/>
              <a:t>使用索引来找到数据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A246-3614-40BF-AB4C-E1C0105C614C}"/>
              </a:ext>
            </a:extLst>
          </p:cNvPr>
          <p:cNvSpPr txBox="1"/>
          <p:nvPr/>
        </p:nvSpPr>
        <p:spPr>
          <a:xfrm>
            <a:off x="838200" y="871095"/>
            <a:ext cx="6163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db.inventory.createIndex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quantity: 1 }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quantity: {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100,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200 }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}).explain("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BD6F5-521D-4BF6-AFEE-8F6E2A264512}"/>
              </a:ext>
            </a:extLst>
          </p:cNvPr>
          <p:cNvSpPr txBox="1"/>
          <p:nvPr/>
        </p:nvSpPr>
        <p:spPr>
          <a:xfrm>
            <a:off x="6693876" y="365127"/>
            <a:ext cx="574137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queryPlanner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plannerVersion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winningPlan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"stage" : "FETCH",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"stage" : "IXSCAN",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keyPattern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"quantity" : 1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rejectedPlans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[ ]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executionSuccess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true,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nReturned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3,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executionTimeMillis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totalKeysExamined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3,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totalDocsExamined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3,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executionStages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D83C1-996E-44D4-93FF-19F3BF11CCD6}"/>
              </a:ext>
            </a:extLst>
          </p:cNvPr>
          <p:cNvSpPr/>
          <p:nvPr/>
        </p:nvSpPr>
        <p:spPr>
          <a:xfrm>
            <a:off x="8660423" y="1863969"/>
            <a:ext cx="2693378" cy="290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8E339-A3FF-4C58-8833-2B89047E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1" y="4642338"/>
            <a:ext cx="3534507" cy="4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1FBB-EB00-4D81-BC77-D1B4CA3E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Compass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8B748-CCA2-426E-B1A3-75E0B200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1401551"/>
            <a:ext cx="8305801" cy="54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85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CC0-C4C8-4334-9CFC-33342050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索引和写入操作的关系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DCC6-0B25-436B-BB4C-76F16A8A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每一个索引都会对写入操作造成一定的影响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总体上来说，索引对读取表现的增长是大于对写入表现的削弱的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为了尽量优化写入操作：谨慎地创造新的索引；并对现有的索引进行分析，确保</a:t>
            </a:r>
            <a:r>
              <a:rPr lang="en-US" altLang="zh-CN" dirty="0"/>
              <a:t>queries</a:t>
            </a:r>
            <a:r>
              <a:rPr lang="zh-CN" altLang="en-US" dirty="0"/>
              <a:t>确实在使用这些索引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819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Transactions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90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00C7-BBDA-458E-A752-5CEF8007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在单个</a:t>
            </a:r>
            <a:r>
              <a:rPr lang="en-US" altLang="zh-CN" dirty="0"/>
              <a:t>document</a:t>
            </a:r>
            <a:r>
              <a:rPr lang="zh-CN" altLang="en-US" dirty="0"/>
              <a:t>上的操作是原子性的</a:t>
            </a:r>
            <a:r>
              <a:rPr lang="en-US" altLang="zh-CN" dirty="0"/>
              <a:t>(atomic)</a:t>
            </a:r>
            <a:r>
              <a:rPr lang="zh-CN" altLang="en-US" dirty="0"/>
              <a:t>。因为我们可以在</a:t>
            </a:r>
            <a:r>
              <a:rPr lang="en-US" altLang="zh-CN" dirty="0"/>
              <a:t>document</a:t>
            </a:r>
            <a:r>
              <a:rPr lang="zh-CN" altLang="en-US" dirty="0"/>
              <a:t>中使用</a:t>
            </a:r>
            <a:r>
              <a:rPr lang="en-US" altLang="zh-CN" dirty="0"/>
              <a:t>array</a:t>
            </a:r>
            <a:r>
              <a:rPr lang="zh-CN" altLang="en-US" dirty="0"/>
              <a:t>和嵌套的</a:t>
            </a:r>
            <a:r>
              <a:rPr lang="en-US" altLang="zh-CN" dirty="0"/>
              <a:t>document</a:t>
            </a:r>
            <a:r>
              <a:rPr lang="zh-CN" altLang="en-US" dirty="0"/>
              <a:t>，这避免了很多使用</a:t>
            </a:r>
            <a:r>
              <a:rPr lang="en-US" altLang="zh-CN" dirty="0"/>
              <a:t>multi-document transactions(</a:t>
            </a:r>
            <a:r>
              <a:rPr lang="zh-CN" altLang="en-US" dirty="0"/>
              <a:t>多文件事务</a:t>
            </a:r>
            <a:r>
              <a:rPr lang="en-US" altLang="zh-CN" dirty="0"/>
              <a:t>)</a:t>
            </a:r>
            <a:r>
              <a:rPr lang="zh-CN" altLang="en-US" dirty="0"/>
              <a:t>的情形。在需要保持多个</a:t>
            </a:r>
            <a:r>
              <a:rPr lang="en-US" altLang="zh-CN" dirty="0"/>
              <a:t>documents</a:t>
            </a:r>
            <a:r>
              <a:rPr lang="zh-CN" altLang="en-US" dirty="0"/>
              <a:t>读取和写入原子性的场景下，</a:t>
            </a:r>
            <a:r>
              <a:rPr lang="en-US" altLang="zh-CN" dirty="0"/>
              <a:t>MongoDB</a:t>
            </a:r>
            <a:r>
              <a:rPr lang="zh-CN" altLang="en-US" dirty="0"/>
              <a:t>支持</a:t>
            </a:r>
            <a:r>
              <a:rPr lang="en-US" altLang="zh-CN" dirty="0"/>
              <a:t>transactions</a:t>
            </a:r>
          </a:p>
          <a:p>
            <a:endParaRPr lang="en-US" dirty="0"/>
          </a:p>
          <a:p>
            <a:r>
              <a:rPr lang="en-US" altLang="zh-CN" dirty="0"/>
              <a:t>Drivers API</a:t>
            </a:r>
            <a:r>
              <a:rPr lang="zh-CN" altLang="en-US" dirty="0"/>
              <a:t>，包括</a:t>
            </a:r>
            <a:r>
              <a:rPr lang="en-US" altLang="zh-CN" dirty="0"/>
              <a:t>callback API (Python, Java, NodeJS, PHP) </a:t>
            </a:r>
            <a:r>
              <a:rPr lang="zh-CN" altLang="en-US" dirty="0"/>
              <a:t>和 </a:t>
            </a:r>
            <a:r>
              <a:rPr lang="en-US" altLang="zh-CN" dirty="0"/>
              <a:t>core API (C++</a:t>
            </a:r>
            <a:r>
              <a:rPr lang="zh-CN" altLang="en-US" dirty="0"/>
              <a:t>等全部语言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https://docs.mongodb.com/manual/core/transactions-in-applications/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57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645-A4A7-4CBF-894C-4E69377A8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Change Streams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1FA-320F-4F85-8AE0-C1058AE7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8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FEDD-DF43-4C9D-8683-0216C8C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change streams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9EF-CA6C-48F3-925D-1460CD9D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streams</a:t>
            </a:r>
            <a:r>
              <a:rPr lang="zh-CN" altLang="en-US" dirty="0"/>
              <a:t>使客户端应用能够实时地对数据变化做出响应，而不需要通过跟踪</a:t>
            </a:r>
            <a:r>
              <a:rPr lang="en-US" altLang="zh-CN" dirty="0" err="1"/>
              <a:t>oplog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客户端应用可以使用</a:t>
            </a:r>
            <a:r>
              <a:rPr lang="en-US" altLang="zh-CN" dirty="0"/>
              <a:t>change streams</a:t>
            </a:r>
            <a:r>
              <a:rPr lang="zh-CN" altLang="en-US" dirty="0"/>
              <a:t>订阅在一个</a:t>
            </a:r>
            <a:r>
              <a:rPr lang="en-US" altLang="zh-CN" dirty="0"/>
              <a:t>collection</a:t>
            </a:r>
            <a:r>
              <a:rPr lang="zh-CN" altLang="en-US" dirty="0"/>
              <a:t>，一个数据库，或整个部署上的所有数据变化：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db.collection.watch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db.watch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Mongo.watch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291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EE8B-E5D9-4481-A17B-363D910F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开启</a:t>
            </a:r>
            <a:r>
              <a:rPr lang="en-US" altLang="zh-CN" b="1" dirty="0"/>
              <a:t>change stream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43B27-AB8B-4202-8FCB-24711293E55E}"/>
              </a:ext>
            </a:extLst>
          </p:cNvPr>
          <p:cNvSpPr txBox="1">
            <a:spLocks/>
          </p:cNvSpPr>
          <p:nvPr/>
        </p:nvSpPr>
        <p:spPr>
          <a:xfrm>
            <a:off x="838200" y="1690690"/>
            <a:ext cx="9782908" cy="36462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PHP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zh-CN" altLang="en-US" sz="2400" dirty="0"/>
              <a:t>这里的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-&gt;next()</a:t>
            </a:r>
            <a:r>
              <a:rPr lang="zh-CN" altLang="en-US" sz="2400" dirty="0"/>
              <a:t>会返回一个叫做</a:t>
            </a:r>
            <a:r>
              <a:rPr lang="en-US" altLang="zh-CN" sz="2400" dirty="0"/>
              <a:t>change stream output</a:t>
            </a:r>
            <a:r>
              <a:rPr lang="zh-CN" altLang="en-US" sz="2400" dirty="0"/>
              <a:t>的</a:t>
            </a:r>
            <a:r>
              <a:rPr lang="en-US" altLang="zh-CN" sz="2400" dirty="0"/>
              <a:t>document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112D2-1B43-426A-883B-C55F54B18DB6}"/>
              </a:ext>
            </a:extLst>
          </p:cNvPr>
          <p:cNvSpPr txBox="1"/>
          <p:nvPr/>
        </p:nvSpPr>
        <p:spPr>
          <a:xfrm>
            <a:off x="838200" y="2098311"/>
            <a:ext cx="5583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-&gt;inventory-&gt;watch();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-&gt;rewind();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-&gt;current();</a:t>
            </a:r>
          </a:p>
        </p:txBody>
      </p:sp>
    </p:spTree>
    <p:extLst>
      <p:ext uri="{BB962C8B-B14F-4D97-AF65-F5344CB8AC3E}">
        <p14:creationId xmlns:p14="http://schemas.microsoft.com/office/powerpoint/2010/main" val="34722127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EBB0-B938-4C95-A6BA-13B5BD7E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altLang="zh-CN" dirty="0"/>
              <a:t>Change stream 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0B11B-987E-4903-B65C-85B08106CD24}"/>
              </a:ext>
            </a:extLst>
          </p:cNvPr>
          <p:cNvSpPr txBox="1"/>
          <p:nvPr/>
        </p:nvSpPr>
        <p:spPr>
          <a:xfrm>
            <a:off x="838200" y="803724"/>
            <a:ext cx="61428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_id: { &lt;BSON Object&gt; },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&lt;operation&gt;,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fullDocument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&lt;document&gt;,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ns: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&lt;database&gt;,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&lt;collection&gt;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to: {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&lt;database&gt;,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&lt;collection&gt;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_id: &lt;value&gt;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updateDescription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&lt;document&gt;,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removedFields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&lt;field&gt;, ... 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&lt;Timestamp&gt;,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txnNumber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id: &lt;UUID&gt;,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FE94C-6612-4724-BABF-D443C1550DD3}"/>
              </a:ext>
            </a:extLst>
          </p:cNvPr>
          <p:cNvSpPr txBox="1"/>
          <p:nvPr/>
        </p:nvSpPr>
        <p:spPr>
          <a:xfrm>
            <a:off x="6096001" y="1151097"/>
            <a:ext cx="5709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几个比较有用的字段：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operationType</a:t>
            </a:r>
            <a:r>
              <a:rPr lang="en-US" dirty="0"/>
              <a:t> - </a:t>
            </a:r>
            <a:r>
              <a:rPr lang="zh-CN" altLang="en-US" dirty="0"/>
              <a:t>数据库操作的类型，可以是这些值：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insert, delete, replace, update, drop, rename,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dropDatabase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invalidate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fullDocument</a:t>
            </a:r>
            <a:r>
              <a:rPr lang="en-US" dirty="0"/>
              <a:t> - </a:t>
            </a:r>
            <a:r>
              <a:rPr lang="zh-CN" altLang="en-US" dirty="0"/>
              <a:t>被</a:t>
            </a:r>
            <a:r>
              <a:rPr lang="en-US" altLang="zh-CN" dirty="0"/>
              <a:t>CRUD</a:t>
            </a:r>
            <a:r>
              <a:rPr lang="zh-CN" altLang="en-US" dirty="0"/>
              <a:t>创造或修改的那个</a:t>
            </a:r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对于</a:t>
            </a:r>
            <a:r>
              <a:rPr lang="en-US" altLang="zh-CN" dirty="0">
                <a:cs typeface="Courier New" panose="02070309020205020404" pitchFamily="49" charset="0"/>
              </a:rPr>
              <a:t>insert</a:t>
            </a:r>
            <a:r>
              <a:rPr lang="zh-CN" altLang="en-US" dirty="0"/>
              <a:t>和</a:t>
            </a:r>
            <a:r>
              <a:rPr lang="en-US" altLang="zh-CN" dirty="0">
                <a:cs typeface="Courier New" panose="02070309020205020404" pitchFamily="49" charset="0"/>
              </a:rPr>
              <a:t>replace</a:t>
            </a:r>
            <a:r>
              <a:rPr lang="zh-CN" altLang="en-US" dirty="0"/>
              <a:t>，这个字段代表新创造的</a:t>
            </a:r>
            <a:r>
              <a:rPr lang="en-US" altLang="zh-CN" dirty="0"/>
              <a:t>document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对于</a:t>
            </a:r>
            <a:r>
              <a:rPr lang="en-US" altLang="zh-CN" dirty="0">
                <a:cs typeface="Courier New" panose="02070309020205020404" pitchFamily="49" charset="0"/>
              </a:rPr>
              <a:t>delete</a:t>
            </a:r>
            <a:r>
              <a:rPr lang="zh-CN" altLang="en-US" dirty="0"/>
              <a:t>，这个字段会被省略，因为</a:t>
            </a:r>
            <a:r>
              <a:rPr lang="en-US" altLang="zh-CN" dirty="0"/>
              <a:t>document</a:t>
            </a:r>
            <a:r>
              <a:rPr lang="zh-CN" altLang="en-US" dirty="0"/>
              <a:t>已经不存在了</a:t>
            </a:r>
            <a:endParaRPr lang="en-US" altLang="zh-C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对于</a:t>
            </a:r>
            <a:r>
              <a:rPr lang="en-US" altLang="zh-CN" dirty="0">
                <a:cs typeface="Courier New" panose="02070309020205020404" pitchFamily="49" charset="0"/>
              </a:rPr>
              <a:t>update</a:t>
            </a:r>
            <a:r>
              <a:rPr lang="zh-CN" altLang="en-US" dirty="0"/>
              <a:t>，这个字段只会在特别设置（见下一页</a:t>
            </a:r>
            <a:r>
              <a:rPr lang="en-US" altLang="zh-CN" dirty="0"/>
              <a:t>ppt</a:t>
            </a:r>
            <a:r>
              <a:rPr lang="zh-CN" altLang="en-US" dirty="0"/>
              <a:t>）的情况下出现，代表被</a:t>
            </a:r>
            <a:r>
              <a:rPr lang="en-US" altLang="zh-CN" dirty="0">
                <a:cs typeface="Courier New" panose="02070309020205020404" pitchFamily="49" charset="0"/>
              </a:rPr>
              <a:t>update</a:t>
            </a:r>
            <a:r>
              <a:rPr lang="zh-CN" altLang="en-US" dirty="0">
                <a:cs typeface="Courier New" panose="02070309020205020404" pitchFamily="49" charset="0"/>
              </a:rPr>
              <a:t>更改过的</a:t>
            </a:r>
            <a:r>
              <a:rPr lang="en-US" altLang="zh-CN" dirty="0">
                <a:cs typeface="Courier New" panose="02070309020205020404" pitchFamily="49" charset="0"/>
              </a:rPr>
              <a:t>document</a:t>
            </a:r>
            <a:r>
              <a:rPr lang="zh-CN" altLang="en-US" dirty="0">
                <a:cs typeface="Courier New" panose="02070309020205020404" pitchFamily="49" charset="0"/>
              </a:rPr>
              <a:t>的最新的</a:t>
            </a:r>
            <a:r>
              <a:rPr lang="en-US" altLang="zh-CN" dirty="0">
                <a:cs typeface="Courier New" panose="02070309020205020404" pitchFamily="49" charset="0"/>
              </a:rPr>
              <a:t>majority-committed(</a:t>
            </a:r>
            <a:r>
              <a:rPr lang="zh-CN" altLang="en-US" dirty="0">
                <a:cs typeface="Courier New" panose="02070309020205020404" pitchFamily="49" charset="0"/>
              </a:rPr>
              <a:t>多数节点承认的</a:t>
            </a:r>
            <a:r>
              <a:rPr lang="en-US" altLang="zh-CN" dirty="0">
                <a:cs typeface="Courier New" panose="02070309020205020404" pitchFamily="49" charset="0"/>
              </a:rPr>
              <a:t>)</a:t>
            </a:r>
            <a:r>
              <a:rPr lang="zh-CN" altLang="en-US" dirty="0">
                <a:cs typeface="Courier New" panose="02070309020205020404" pitchFamily="49" charset="0"/>
              </a:rPr>
              <a:t>版本。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78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5EB-621B-446E-8CD9-FDE9735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</a:t>
            </a:r>
            <a:r>
              <a:rPr lang="en-US" altLang="zh-CN" b="1" dirty="0">
                <a:cs typeface="Courier New" panose="02070309020205020404" pitchFamily="49" charset="0"/>
              </a:rPr>
              <a:t>update</a:t>
            </a:r>
            <a:r>
              <a:rPr lang="zh-CN" altLang="en-US" b="1" dirty="0"/>
              <a:t>操作查询整个</a:t>
            </a:r>
            <a:r>
              <a:rPr lang="en-US" altLang="zh-CN" b="1" dirty="0"/>
              <a:t>document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32C-99FF-406E-BD17-9EFB0054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注意：由于这里的</a:t>
            </a:r>
            <a:r>
              <a:rPr lang="en-US" altLang="zh-CN" sz="2000" dirty="0" err="1"/>
              <a:t>fullDocument</a:t>
            </a:r>
            <a:r>
              <a:rPr lang="zh-CN" altLang="en-US" sz="2000" dirty="0"/>
              <a:t>查询的是被</a:t>
            </a:r>
            <a:r>
              <a:rPr lang="en-US" altLang="zh-CN" sz="2000" dirty="0">
                <a:cs typeface="Courier New" panose="02070309020205020404" pitchFamily="49" charset="0"/>
              </a:rPr>
              <a:t>update</a:t>
            </a:r>
            <a:r>
              <a:rPr lang="zh-CN" altLang="en-US" sz="2000" dirty="0">
                <a:cs typeface="Courier New" panose="02070309020205020404" pitchFamily="49" charset="0"/>
              </a:rPr>
              <a:t>更改过的</a:t>
            </a:r>
            <a:r>
              <a:rPr lang="en-US" altLang="zh-CN" sz="2000" dirty="0">
                <a:cs typeface="Courier New" panose="02070309020205020404" pitchFamily="49" charset="0"/>
              </a:rPr>
              <a:t>document</a:t>
            </a:r>
            <a:r>
              <a:rPr lang="zh-CN" altLang="en-US" sz="2000" dirty="0">
                <a:cs typeface="Courier New" panose="02070309020205020404" pitchFamily="49" charset="0"/>
              </a:rPr>
              <a:t>的最新的多数节点承认的版本。如果有其他多数节点承认的操作发生在</a:t>
            </a:r>
            <a:r>
              <a:rPr lang="en-US" altLang="zh-CN" sz="2000" dirty="0">
                <a:cs typeface="Courier New" panose="02070309020205020404" pitchFamily="49" charset="0"/>
              </a:rPr>
              <a:t>update</a:t>
            </a:r>
            <a:r>
              <a:rPr lang="zh-CN" altLang="en-US" sz="2000" dirty="0">
                <a:cs typeface="Courier New" panose="02070309020205020404" pitchFamily="49" charset="0"/>
              </a:rPr>
              <a:t>操作之后、查询操作之前，那么返回的查询版本可能和</a:t>
            </a:r>
            <a:r>
              <a:rPr lang="en-US" altLang="zh-CN" sz="2000" dirty="0">
                <a:cs typeface="Courier New" panose="02070309020205020404" pitchFamily="49" charset="0"/>
              </a:rPr>
              <a:t>update</a:t>
            </a:r>
            <a:r>
              <a:rPr lang="zh-CN" altLang="en-US" sz="2000" dirty="0">
                <a:cs typeface="Courier New" panose="02070309020205020404" pitchFamily="49" charset="0"/>
              </a:rPr>
              <a:t>发生时的版本有很大的不同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A54E6-43FD-4FE8-8C45-C6578F7C18CD}"/>
              </a:ext>
            </a:extLst>
          </p:cNvPr>
          <p:cNvSpPr txBox="1"/>
          <p:nvPr/>
        </p:nvSpPr>
        <p:spPr>
          <a:xfrm>
            <a:off x="838200" y="2204217"/>
            <a:ext cx="11656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-&gt;inventory-&gt;watch([],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\MongoDB\Operation\Watch::FULL_DOCUMENT_UPDATE_LOOKUP]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-&gt;rewind();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-&gt;next();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SzPct val="150000"/>
              <a:buFont typeface="Calibri" panose="020F0502020204030204" pitchFamily="34" charset="0"/>
              <a:buChar char="|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-&gt;current();</a:t>
            </a:r>
          </a:p>
        </p:txBody>
      </p:sp>
    </p:spTree>
    <p:extLst>
      <p:ext uri="{BB962C8B-B14F-4D97-AF65-F5344CB8AC3E}">
        <p14:creationId xmlns:p14="http://schemas.microsoft.com/office/powerpoint/2010/main" val="28309572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A2EB-0C0C-468F-80E7-E0E047C8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58118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https://docs.mongodb.com/manual/changeStreams/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078730-4895-42F6-9E35-593808D88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16" y="643467"/>
            <a:ext cx="8346168" cy="5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4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8CE3BD-7101-441C-8DD8-EA12E9190381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10778</TotalTime>
  <Words>8450</Words>
  <Application>Microsoft Office PowerPoint</Application>
  <PresentationFormat>Widescreen</PresentationFormat>
  <Paragraphs>1504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Wingdings</vt:lpstr>
      <vt:lpstr>Office Theme</vt:lpstr>
      <vt:lpstr>MongoDB入门和使用技巧</vt:lpstr>
      <vt:lpstr>基本概念</vt:lpstr>
      <vt:lpstr>SQL vs MongoDB</vt:lpstr>
      <vt:lpstr>Documents</vt:lpstr>
      <vt:lpstr>Value</vt:lpstr>
      <vt:lpstr>Field 名称</vt:lpstr>
      <vt:lpstr>安装</vt:lpstr>
      <vt:lpstr>MongoDB Compass</vt:lpstr>
      <vt:lpstr>PowerPoint Presentation</vt:lpstr>
      <vt:lpstr>PowerPoint Presentation</vt:lpstr>
      <vt:lpstr>PowerPoint Presentation</vt:lpstr>
      <vt:lpstr>mongo Shell</vt:lpstr>
      <vt:lpstr>什么是mongo Shell？</vt:lpstr>
      <vt:lpstr>启动mongo Shell和连接MongoDB</vt:lpstr>
      <vt:lpstr>PowerPoint Presentation</vt:lpstr>
      <vt:lpstr>PowerPoint Presentation</vt:lpstr>
      <vt:lpstr>使用mongo Shell</vt:lpstr>
      <vt:lpstr>PowerPoint Presentation</vt:lpstr>
      <vt:lpstr>PowerPoint Presentation</vt:lpstr>
      <vt:lpstr>CRUD Operations</vt:lpstr>
      <vt:lpstr>什么是CRUD？</vt:lpstr>
      <vt:lpstr>Create(Insert) Operations</vt:lpstr>
      <vt:lpstr>PowerPoint Presentation</vt:lpstr>
      <vt:lpstr>什么是CRUD？</vt:lpstr>
      <vt:lpstr>Read(Query)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什么是CRUD？</vt:lpstr>
      <vt:lpstr>Update Operations</vt:lpstr>
      <vt:lpstr>PowerPoint Presentation</vt:lpstr>
      <vt:lpstr>PowerPoint Presentation</vt:lpstr>
      <vt:lpstr>PowerPoint Presentation</vt:lpstr>
      <vt:lpstr>什么是CRUD？</vt:lpstr>
      <vt:lpstr>Delete Operations</vt:lpstr>
      <vt:lpstr>什么是CRUD？</vt:lpstr>
      <vt:lpstr>其他CRUD相关知识</vt:lpstr>
      <vt:lpstr>Aggregation</vt:lpstr>
      <vt:lpstr>什么是aggregation pipeline?</vt:lpstr>
      <vt:lpstr>PowerPoint Presentation</vt:lpstr>
      <vt:lpstr>Demo</vt:lpstr>
      <vt:lpstr>PowerPoint Presentation</vt:lpstr>
      <vt:lpstr>Indexes</vt:lpstr>
      <vt:lpstr>数据结构</vt:lpstr>
      <vt:lpstr>创建一个索引</vt:lpstr>
      <vt:lpstr>索引类型</vt:lpstr>
      <vt:lpstr>PowerPoint Presentation</vt:lpstr>
      <vt:lpstr>索引属性</vt:lpstr>
      <vt:lpstr>PowerPoint Presentation</vt:lpstr>
      <vt:lpstr>PowerPoint Presentation</vt:lpstr>
      <vt:lpstr>分析query的性能</vt:lpstr>
      <vt:lpstr>PowerPoint Presentation</vt:lpstr>
      <vt:lpstr>PowerPoint Presentation</vt:lpstr>
      <vt:lpstr>索引和写入操作的关系</vt:lpstr>
      <vt:lpstr>Transactions</vt:lpstr>
      <vt:lpstr>PowerPoint Presentation</vt:lpstr>
      <vt:lpstr>Change Streams</vt:lpstr>
      <vt:lpstr>什么是change streams？</vt:lpstr>
      <vt:lpstr>开启change stream</vt:lpstr>
      <vt:lpstr>PowerPoint Presentation</vt:lpstr>
      <vt:lpstr>为update操作查询整个document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MongoDB入门和使用技巧</dc:title>
  <dc:creator>Lin Huaigu</dc:creator>
  <cp:lastModifiedBy>Lin Huaigu</cp:lastModifiedBy>
  <cp:revision>136</cp:revision>
  <dcterms:created xsi:type="dcterms:W3CDTF">2019-10-23T01:15:45Z</dcterms:created>
  <dcterms:modified xsi:type="dcterms:W3CDTF">2019-11-05T03:58:24Z</dcterms:modified>
</cp:coreProperties>
</file>