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1" r:id="rId5"/>
    <p:sldId id="258" r:id="rId6"/>
    <p:sldId id="259" r:id="rId7"/>
    <p:sldId id="266" r:id="rId8"/>
    <p:sldId id="272" r:id="rId9"/>
    <p:sldId id="273" r:id="rId10"/>
    <p:sldId id="268" r:id="rId11"/>
    <p:sldId id="269" r:id="rId12"/>
    <p:sldId id="270" r:id="rId13"/>
    <p:sldId id="274"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6BE81-572F-476F-9975-1F68E3720E27}" v="11" dt="2023-07-09T14:21:20.144"/>
    <p1510:client id="{178DA88A-4914-443F-92FC-E6975A3EE7C2}" v="1062" dt="2023-07-09T13:27:07.677"/>
    <p1510:client id="{43A2FEAE-A948-40E6-ABE3-11CDAE5503F5}" v="33" dt="2023-07-09T14:18:59.195"/>
    <p1510:client id="{814BAC06-49DC-4D78-B532-DB3B68A88C3F}" v="106" dt="2023-09-18T14:07:16.260"/>
    <p1510:client id="{8AEAC256-37A6-4445-B913-14188930CA61}" v="565" dt="2023-09-19T06:41:16.569"/>
    <p1510:client id="{A9A42C8B-1E13-44BB-B940-ACA9E7EF8AC9}" v="12" dt="2023-09-20T06:56:58.944"/>
    <p1510:client id="{AA5D6FE7-D43C-4792-97A9-93B5535C802D}" v="33" dt="2023-09-18T14:20:07.495"/>
    <p1510:client id="{BE630507-2D5F-4FB2-A20E-7A044B45951A}" v="5" dt="2023-07-09T06:14:34.266"/>
    <p1510:client id="{E2BA9AE5-3978-406B-AD99-FE6F7079F425}" v="200" dt="2023-07-09T06:11:13.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2023/9/19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5EF9D-446A-4BA9-9A8F-8795C824CFA3}" type="datetimeFigureOut">
              <a:rPr lang="zh-TW" altLang="en-US" smtClean="0"/>
              <a:t>2023/9/19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uaiminhu/Data_Analysis" TargetMode="External"/><Relationship Id="rId2" Type="http://schemas.openxmlformats.org/officeDocument/2006/relationships/hyperlink" Target="https://data.gov.tw/dataset/1458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b="1">
                <a:latin typeface="Microsoft JhengHei"/>
                <a:ea typeface="Microsoft JhengHei"/>
                <a:cs typeface="Calibri Light"/>
              </a:rPr>
              <a:t>類流感急診就診人次資料分析</a:t>
            </a:r>
            <a:br>
              <a:rPr lang="zh-TW" altLang="en-US" b="1" dirty="0">
                <a:latin typeface="Microsoft JhengHei"/>
                <a:ea typeface="Microsoft JhengHei"/>
                <a:cs typeface="Calibri Light"/>
              </a:rPr>
            </a:br>
            <a:endParaRPr lang="zh-TW" altLang="en-US">
              <a:latin typeface="Microsoft JhengHei"/>
              <a:ea typeface="Microsoft JhengHei"/>
              <a:cs typeface="Calibri Light"/>
            </a:endParaRPr>
          </a:p>
        </p:txBody>
      </p:sp>
      <p:sp>
        <p:nvSpPr>
          <p:cNvPr id="3" name="副標題 2"/>
          <p:cNvSpPr>
            <a:spLocks noGrp="1"/>
          </p:cNvSpPr>
          <p:nvPr>
            <p:ph type="subTitle" idx="1"/>
          </p:nvPr>
        </p:nvSpPr>
        <p:spPr/>
        <p:txBody>
          <a:bodyPr vert="horz" lIns="91440" tIns="45720" rIns="91440" bIns="45720" rtlCol="0" anchor="t">
            <a:normAutofit fontScale="92500" lnSpcReduction="10000"/>
          </a:bodyPr>
          <a:lstStyle/>
          <a:p>
            <a:r>
              <a:rPr lang="zh-TW" altLang="en-US" sz="3200" b="1">
                <a:latin typeface="Microsoft JhengHei"/>
                <a:ea typeface="Microsoft JhengHei"/>
                <a:cs typeface="Calibri"/>
              </a:rPr>
              <a:t>胡懷旻</a:t>
            </a:r>
          </a:p>
          <a:p>
            <a:endParaRPr lang="zh-TW" altLang="en-US" dirty="0">
              <a:latin typeface="Microsoft JhengHei"/>
              <a:ea typeface="Microsoft JhengHei"/>
              <a:cs typeface="Calibri"/>
            </a:endParaRPr>
          </a:p>
          <a:p>
            <a:r>
              <a:rPr lang="zh-TW" altLang="en-US">
                <a:latin typeface="Microsoft JhengHei"/>
                <a:ea typeface="Microsoft JhengHei"/>
                <a:cs typeface="Calibri"/>
              </a:rPr>
              <a:t>資料來源:政府資料開放平臺</a:t>
            </a:r>
          </a:p>
          <a:p>
            <a:r>
              <a:rPr lang="zh-TW" altLang="en-US">
                <a:latin typeface="Microsoft JhengHei"/>
                <a:ea typeface="Microsoft JhengHei"/>
                <a:cs typeface="Calibri"/>
              </a:rPr>
              <a:t>衛生福利部疾病管制署</a:t>
            </a: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9ADCE2-C2F5-3183-4EF2-2C72D2874BAB}"/>
              </a:ext>
            </a:extLst>
          </p:cNvPr>
          <p:cNvSpPr>
            <a:spLocks noGrp="1"/>
          </p:cNvSpPr>
          <p:nvPr>
            <p:ph type="title"/>
          </p:nvPr>
        </p:nvSpPr>
        <p:spPr/>
        <p:txBody>
          <a:bodyPr/>
          <a:lstStyle/>
          <a:p>
            <a:r>
              <a:rPr lang="zh-TW" b="1">
                <a:latin typeface="Microsoft JhengHei"/>
                <a:ea typeface="Microsoft JhengHei"/>
                <a:cs typeface="Calibri Light"/>
              </a:rPr>
              <a:t>分析</a:t>
            </a:r>
            <a:r>
              <a:rPr lang="zh-TW" altLang="en-US" b="1">
                <a:latin typeface="Microsoft JhengHei"/>
                <a:ea typeface="Microsoft JhengHei"/>
                <a:cs typeface="Calibri Light"/>
              </a:rPr>
              <a:t>三</a:t>
            </a:r>
            <a:endParaRPr lang="zh-TW" b="1">
              <a:latin typeface="Microsoft JhengHei"/>
              <a:ea typeface="Microsoft JhengHei"/>
            </a:endParaRPr>
          </a:p>
        </p:txBody>
      </p:sp>
      <p:sp>
        <p:nvSpPr>
          <p:cNvPr id="3" name="文字方塊 2">
            <a:extLst>
              <a:ext uri="{FF2B5EF4-FFF2-40B4-BE49-F238E27FC236}">
                <a16:creationId xmlns:a16="http://schemas.microsoft.com/office/drawing/2014/main" id="{3B359CC4-D5D2-6E56-43A1-E3FD2D0F59F3}"/>
              </a:ext>
            </a:extLst>
          </p:cNvPr>
          <p:cNvSpPr txBox="1"/>
          <p:nvPr/>
        </p:nvSpPr>
        <p:spPr>
          <a:xfrm>
            <a:off x="666832" y="2426466"/>
            <a:ext cx="496402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2800" dirty="0">
                <a:latin typeface="Calibri"/>
                <a:ea typeface="Microsoft JhengHei"/>
                <a:cs typeface="Calibri"/>
              </a:rPr>
              <a:t>15</a:t>
            </a:r>
            <a:r>
              <a:rPr lang="zh-TW" altLang="en-US" sz="2800">
                <a:latin typeface="Calibri"/>
                <a:ea typeface="Microsoft JhengHei"/>
                <a:cs typeface="Calibri"/>
              </a:rPr>
              <a:t>個就診人次呈上升趨勢的縣市依年齡別分析累計類流感急診就診人次</a:t>
            </a:r>
            <a:r>
              <a:rPr lang="zh-TW" sz="2800">
                <a:latin typeface="Calibri"/>
                <a:ea typeface="Microsoft JhengHei"/>
                <a:cs typeface="Calibri"/>
              </a:rPr>
              <a:t>，</a:t>
            </a:r>
            <a:r>
              <a:rPr lang="zh-TW" altLang="en-US" sz="2800">
                <a:latin typeface="Calibri"/>
                <a:ea typeface="Microsoft JhengHei"/>
                <a:cs typeface="Calibri"/>
              </a:rPr>
              <a:t>並繪製長條圖觀察</a:t>
            </a:r>
          </a:p>
        </p:txBody>
      </p:sp>
      <p:pic>
        <p:nvPicPr>
          <p:cNvPr id="8" name="內容版面配置區 7" descr="一張含有 文字, 螢幕擷取畫面, 行, 圖表 的圖片&#10;&#10;自動產生的描述">
            <a:extLst>
              <a:ext uri="{FF2B5EF4-FFF2-40B4-BE49-F238E27FC236}">
                <a16:creationId xmlns:a16="http://schemas.microsoft.com/office/drawing/2014/main" id="{54FA635B-D96A-18BF-BFC1-EBE01767D9CD}"/>
              </a:ext>
            </a:extLst>
          </p:cNvPr>
          <p:cNvPicPr>
            <a:picLocks noGrp="1" noChangeAspect="1"/>
          </p:cNvPicPr>
          <p:nvPr>
            <p:ph idx="1"/>
          </p:nvPr>
        </p:nvPicPr>
        <p:blipFill>
          <a:blip r:embed="rId2"/>
          <a:stretch>
            <a:fillRect/>
          </a:stretch>
        </p:blipFill>
        <p:spPr>
          <a:xfrm>
            <a:off x="5633417" y="1302461"/>
            <a:ext cx="6293286" cy="4351338"/>
          </a:xfrm>
        </p:spPr>
      </p:pic>
    </p:spTree>
    <p:extLst>
      <p:ext uri="{BB962C8B-B14F-4D97-AF65-F5344CB8AC3E}">
        <p14:creationId xmlns:p14="http://schemas.microsoft.com/office/powerpoint/2010/main" val="189566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72D727-3F17-D44D-6BBF-04936EB0FE3C}"/>
              </a:ext>
            </a:extLst>
          </p:cNvPr>
          <p:cNvSpPr>
            <a:spLocks noGrp="1"/>
          </p:cNvSpPr>
          <p:nvPr>
            <p:ph type="title"/>
          </p:nvPr>
        </p:nvSpPr>
        <p:spPr/>
        <p:txBody>
          <a:bodyPr/>
          <a:lstStyle/>
          <a:p>
            <a:r>
              <a:rPr lang="zh-TW" b="1">
                <a:latin typeface="Microsoft JhengHei"/>
                <a:ea typeface="Microsoft JhengHei"/>
                <a:cs typeface="Calibri Light"/>
              </a:rPr>
              <a:t>分析三</a:t>
            </a:r>
          </a:p>
        </p:txBody>
      </p:sp>
      <p:pic>
        <p:nvPicPr>
          <p:cNvPr id="8" name="內容版面配置區 7" descr="一張含有 文字, 螢幕擷取畫面, 圖表, 字型 的圖片&#10;&#10;自動產生的描述">
            <a:extLst>
              <a:ext uri="{FF2B5EF4-FFF2-40B4-BE49-F238E27FC236}">
                <a16:creationId xmlns:a16="http://schemas.microsoft.com/office/drawing/2014/main" id="{367E69A2-CC45-E76B-7DAD-071C8636626D}"/>
              </a:ext>
            </a:extLst>
          </p:cNvPr>
          <p:cNvPicPr>
            <a:picLocks noGrp="1" noChangeAspect="1"/>
          </p:cNvPicPr>
          <p:nvPr>
            <p:ph idx="1"/>
          </p:nvPr>
        </p:nvPicPr>
        <p:blipFill>
          <a:blip r:embed="rId2"/>
          <a:stretch>
            <a:fillRect/>
          </a:stretch>
        </p:blipFill>
        <p:spPr>
          <a:xfrm>
            <a:off x="5261222" y="1394273"/>
            <a:ext cx="6543461" cy="4351338"/>
          </a:xfrm>
        </p:spPr>
      </p:pic>
      <p:sp>
        <p:nvSpPr>
          <p:cNvPr id="9" name="文字方塊 8">
            <a:extLst>
              <a:ext uri="{FF2B5EF4-FFF2-40B4-BE49-F238E27FC236}">
                <a16:creationId xmlns:a16="http://schemas.microsoft.com/office/drawing/2014/main" id="{8349BC2A-218A-0495-BCE6-F80002D684BA}"/>
              </a:ext>
            </a:extLst>
          </p:cNvPr>
          <p:cNvSpPr txBox="1"/>
          <p:nvPr/>
        </p:nvSpPr>
        <p:spPr>
          <a:xfrm>
            <a:off x="847427" y="2390090"/>
            <a:ext cx="412674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sz="2800">
                <a:latin typeface="Calibri"/>
                <a:ea typeface="Microsoft JhengHei"/>
                <a:cs typeface="Calibri"/>
              </a:rPr>
              <a:t>把15縣市年齡別超過平均次數累計後再繪製一長條圖，發現19-64歲超過次數最多，其次為0-6歲及65歲以上</a:t>
            </a:r>
          </a:p>
        </p:txBody>
      </p:sp>
    </p:spTree>
    <p:extLst>
      <p:ext uri="{BB962C8B-B14F-4D97-AF65-F5344CB8AC3E}">
        <p14:creationId xmlns:p14="http://schemas.microsoft.com/office/powerpoint/2010/main" val="154518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1FCFCB-7485-0B9F-DA62-3F7CD561298B}"/>
              </a:ext>
            </a:extLst>
          </p:cNvPr>
          <p:cNvSpPr>
            <a:spLocks noGrp="1"/>
          </p:cNvSpPr>
          <p:nvPr>
            <p:ph type="title"/>
          </p:nvPr>
        </p:nvSpPr>
        <p:spPr/>
        <p:txBody>
          <a:bodyPr/>
          <a:lstStyle/>
          <a:p>
            <a:r>
              <a:rPr lang="zh-TW" altLang="en-US" b="1">
                <a:latin typeface="Microsoft JhengHei"/>
                <a:ea typeface="Microsoft JhengHei"/>
                <a:cs typeface="Calibri Light"/>
              </a:rPr>
              <a:t>結論</a:t>
            </a:r>
            <a:endParaRPr lang="zh-TW" altLang="en-US" b="1">
              <a:latin typeface="Microsoft JhengHei"/>
              <a:ea typeface="Microsoft JhengHei"/>
            </a:endParaRPr>
          </a:p>
        </p:txBody>
      </p:sp>
      <p:sp>
        <p:nvSpPr>
          <p:cNvPr id="3" name="內容版面配置區 2">
            <a:extLst>
              <a:ext uri="{FF2B5EF4-FFF2-40B4-BE49-F238E27FC236}">
                <a16:creationId xmlns:a16="http://schemas.microsoft.com/office/drawing/2014/main" id="{A94B7F90-91A8-60D7-9F61-A5C282641D7F}"/>
              </a:ext>
            </a:extLst>
          </p:cNvPr>
          <p:cNvSpPr>
            <a:spLocks noGrp="1"/>
          </p:cNvSpPr>
          <p:nvPr>
            <p:ph idx="1"/>
          </p:nvPr>
        </p:nvSpPr>
        <p:spPr/>
        <p:txBody>
          <a:bodyPr vert="horz" lIns="91440" tIns="45720" rIns="91440" bIns="45720" rtlCol="0" anchor="t">
            <a:normAutofit/>
          </a:bodyPr>
          <a:lstStyle/>
          <a:p>
            <a:pPr marL="0"/>
            <a:r>
              <a:rPr lang="en-US" altLang="zh-TW" err="1">
                <a:latin typeface="Calibri"/>
                <a:ea typeface="Microsoft JhengHei"/>
                <a:cs typeface="Calibri"/>
              </a:rPr>
              <a:t>新北市</a:t>
            </a:r>
            <a:r>
              <a:rPr lang="zh-TW" altLang="en-US">
                <a:latin typeface="Calibri"/>
                <a:ea typeface="Microsoft JhengHei"/>
                <a:cs typeface="Calibri"/>
              </a:rPr>
              <a:t>、</a:t>
            </a:r>
            <a:r>
              <a:rPr lang="en-US" altLang="zh-TW">
                <a:latin typeface="Calibri"/>
                <a:ea typeface="Microsoft JhengHei"/>
                <a:cs typeface="Calibri"/>
              </a:rPr>
              <a:t>桃園市及嘉義市等15</a:t>
            </a:r>
            <a:r>
              <a:rPr lang="zh-TW" altLang="en-US">
                <a:latin typeface="Calibri"/>
                <a:ea typeface="Microsoft JhengHei"/>
                <a:cs typeface="Calibri"/>
              </a:rPr>
              <a:t>個縣市類流感疫情為管控的重點縣</a:t>
            </a:r>
            <a:endParaRPr lang="zh-TW"/>
          </a:p>
          <a:p>
            <a:pPr marL="0" indent="0">
              <a:buNone/>
            </a:pPr>
            <a:r>
              <a:rPr lang="zh-TW" altLang="en-US">
                <a:latin typeface="Calibri"/>
                <a:ea typeface="Microsoft JhengHei"/>
                <a:cs typeface="Calibri"/>
              </a:rPr>
              <a:t>   市</a:t>
            </a:r>
            <a:endParaRPr lang="zh-TW"/>
          </a:p>
          <a:p>
            <a:endParaRPr lang="zh-TW" altLang="en-US">
              <a:latin typeface="Microsoft JhengHei"/>
              <a:ea typeface="Microsoft JhengHei"/>
              <a:cs typeface="Calibri"/>
            </a:endParaRPr>
          </a:p>
          <a:p>
            <a:pPr marL="0"/>
            <a:r>
              <a:rPr lang="zh-TW" altLang="en-US">
                <a:latin typeface="Calibri"/>
                <a:ea typeface="Microsoft JhengHei"/>
                <a:cs typeface="Calibri"/>
              </a:rPr>
              <a:t>在每年的下半年須加強對抗類流感如疫苗、類流感用藥及衛生宣</a:t>
            </a:r>
          </a:p>
          <a:p>
            <a:pPr marL="0" indent="0">
              <a:buNone/>
            </a:pPr>
            <a:r>
              <a:rPr lang="zh-TW" altLang="en-US">
                <a:latin typeface="Calibri"/>
                <a:ea typeface="Microsoft JhengHei"/>
                <a:cs typeface="Calibri"/>
              </a:rPr>
              <a:t>   導等準備工作</a:t>
            </a:r>
            <a:r>
              <a:rPr lang="zh-TW">
                <a:latin typeface="Calibri"/>
                <a:ea typeface="Microsoft JhengHei"/>
                <a:cs typeface="Calibri"/>
              </a:rPr>
              <a:t>，</a:t>
            </a:r>
            <a:r>
              <a:rPr lang="zh-TW" altLang="en-US">
                <a:latin typeface="Calibri"/>
                <a:ea typeface="Microsoft JhengHei"/>
                <a:cs typeface="Calibri"/>
              </a:rPr>
              <a:t>降低罹病率</a:t>
            </a:r>
            <a:r>
              <a:rPr lang="zh-TW">
                <a:latin typeface="Calibri"/>
                <a:ea typeface="Microsoft JhengHei"/>
                <a:cs typeface="Calibri"/>
              </a:rPr>
              <a:t>，</a:t>
            </a:r>
            <a:r>
              <a:rPr lang="zh-TW" altLang="en-US">
                <a:latin typeface="Calibri"/>
                <a:ea typeface="Microsoft JhengHei"/>
                <a:cs typeface="Calibri"/>
              </a:rPr>
              <a:t>避免上半年急診的大量就診人次</a:t>
            </a:r>
            <a:endParaRPr lang="zh-TW">
              <a:cs typeface="Calibri" panose="020F0502020204030204"/>
            </a:endParaRPr>
          </a:p>
          <a:p>
            <a:endParaRPr lang="zh-TW" altLang="en-US">
              <a:latin typeface="Microsoft JhengHei"/>
              <a:ea typeface="Microsoft JhengHei"/>
            </a:endParaRPr>
          </a:p>
          <a:p>
            <a:pPr marL="0"/>
            <a:r>
              <a:rPr lang="zh-TW" altLang="en-US">
                <a:latin typeface="Calibri"/>
                <a:ea typeface="Microsoft JhengHei"/>
                <a:cs typeface="Calibri"/>
              </a:rPr>
              <a:t>0-6歲及65歲以上族群須投入較多類流感防治資源，</a:t>
            </a:r>
            <a:r>
              <a:rPr lang="en-US" altLang="zh-TW" dirty="0">
                <a:latin typeface="Calibri"/>
                <a:ea typeface="Microsoft JhengHei"/>
                <a:cs typeface="Calibri"/>
              </a:rPr>
              <a:t>19-64歲因族</a:t>
            </a:r>
          </a:p>
          <a:p>
            <a:pPr marL="0" indent="0">
              <a:buNone/>
            </a:pPr>
            <a:r>
              <a:rPr lang="en-US" altLang="zh-TW" dirty="0">
                <a:latin typeface="Calibri"/>
                <a:ea typeface="Microsoft JhengHei"/>
                <a:cs typeface="Calibri"/>
              </a:rPr>
              <a:t>   </a:t>
            </a:r>
            <a:r>
              <a:rPr lang="en-US" altLang="zh-TW" dirty="0" err="1">
                <a:latin typeface="Calibri"/>
                <a:ea typeface="Microsoft JhengHei"/>
                <a:cs typeface="Calibri"/>
              </a:rPr>
              <a:t>群較廣</a:t>
            </a:r>
            <a:r>
              <a:rPr lang="zh-TW" altLang="en-US">
                <a:latin typeface="Calibri"/>
                <a:ea typeface="Microsoft JhengHei"/>
                <a:cs typeface="Calibri"/>
              </a:rPr>
              <a:t>，需要較詳細的族群資料以得到更準確的分析</a:t>
            </a:r>
            <a:endParaRPr lang="zh-TW"/>
          </a:p>
          <a:p>
            <a:pPr marL="0"/>
            <a:endParaRPr lang="zh-TW" altLang="en-US">
              <a:latin typeface="Calibri"/>
              <a:ea typeface="Microsoft JhengHei"/>
              <a:cs typeface="Calibri"/>
            </a:endParaRPr>
          </a:p>
          <a:p>
            <a:endParaRPr lang="zh-TW" altLang="en-US">
              <a:latin typeface="Microsoft JhengHei"/>
              <a:ea typeface="Microsoft JhengHei"/>
            </a:endParaRPr>
          </a:p>
        </p:txBody>
      </p:sp>
    </p:spTree>
    <p:extLst>
      <p:ext uri="{BB962C8B-B14F-4D97-AF65-F5344CB8AC3E}">
        <p14:creationId xmlns:p14="http://schemas.microsoft.com/office/powerpoint/2010/main" val="35244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FEEB60-E33B-920D-DD1E-C1DADAE973A1}"/>
              </a:ext>
            </a:extLst>
          </p:cNvPr>
          <p:cNvSpPr>
            <a:spLocks noGrp="1"/>
          </p:cNvSpPr>
          <p:nvPr>
            <p:ph type="title"/>
          </p:nvPr>
        </p:nvSpPr>
        <p:spPr/>
        <p:txBody>
          <a:bodyPr>
            <a:normAutofit/>
          </a:bodyPr>
          <a:lstStyle/>
          <a:p>
            <a:r>
              <a:rPr lang="zh-TW" altLang="en-US" b="1">
                <a:latin typeface="Microsoft JhengHei"/>
                <a:ea typeface="Microsoft JhengHei"/>
                <a:cs typeface="Calibri Light"/>
              </a:rPr>
              <a:t>附錄</a:t>
            </a:r>
          </a:p>
        </p:txBody>
      </p:sp>
      <p:sp>
        <p:nvSpPr>
          <p:cNvPr id="3" name="內容版面配置區 2">
            <a:extLst>
              <a:ext uri="{FF2B5EF4-FFF2-40B4-BE49-F238E27FC236}">
                <a16:creationId xmlns:a16="http://schemas.microsoft.com/office/drawing/2014/main" id="{459B8C18-D85B-8EBA-D3FA-DC1D5165163C}"/>
              </a:ext>
            </a:extLst>
          </p:cNvPr>
          <p:cNvSpPr>
            <a:spLocks noGrp="1"/>
          </p:cNvSpPr>
          <p:nvPr>
            <p:ph idx="1"/>
          </p:nvPr>
        </p:nvSpPr>
        <p:spPr/>
        <p:txBody>
          <a:bodyPr vert="horz" lIns="91440" tIns="45720" rIns="91440" bIns="45720" rtlCol="0" anchor="t">
            <a:normAutofit/>
          </a:bodyPr>
          <a:lstStyle/>
          <a:p>
            <a:r>
              <a:rPr lang="zh-TW" altLang="en-US">
                <a:latin typeface="Microsoft JhengHei"/>
                <a:ea typeface="Microsoft JhengHei"/>
              </a:rPr>
              <a:t>資料來源:</a:t>
            </a:r>
          </a:p>
          <a:p>
            <a:pPr marL="0" indent="0">
              <a:buNone/>
            </a:pPr>
            <a:r>
              <a:rPr lang="zh-TW" dirty="0">
                <a:ea typeface="+mn-lt"/>
                <a:cs typeface="+mn-lt"/>
                <a:hlinkClick r:id="rId2"/>
              </a:rPr>
              <a:t>急診傳染病監測統計-類流感 | 政府資料開放平臺 (data.gov.tw)</a:t>
            </a:r>
            <a:endParaRPr lang="zh-TW">
              <a:ea typeface="新細明體" panose="02020500000000000000" pitchFamily="18" charset="-120"/>
              <a:cs typeface="+mn-lt"/>
            </a:endParaRPr>
          </a:p>
          <a:p>
            <a:pPr marL="0" indent="0">
              <a:buNone/>
            </a:pPr>
            <a:endParaRPr lang="zh-TW" dirty="0">
              <a:cs typeface="Calibri"/>
            </a:endParaRPr>
          </a:p>
          <a:p>
            <a:r>
              <a:rPr lang="en-US" altLang="zh-TW" dirty="0" err="1">
                <a:latin typeface="Microsoft JhengHei"/>
                <a:ea typeface="新細明體"/>
                <a:cs typeface="Calibri"/>
              </a:rPr>
              <a:t>Github連結</a:t>
            </a:r>
            <a:r>
              <a:rPr lang="en-US" altLang="zh-TW" dirty="0">
                <a:latin typeface="Microsoft JhengHei"/>
                <a:ea typeface="新細明體"/>
                <a:cs typeface="Calibri"/>
              </a:rPr>
              <a:t>(</a:t>
            </a:r>
            <a:r>
              <a:rPr lang="en-US" altLang="zh-TW" dirty="0" err="1">
                <a:latin typeface="Microsoft JhengHei"/>
                <a:ea typeface="新細明體"/>
                <a:cs typeface="Calibri"/>
              </a:rPr>
              <a:t>含圖表</a:t>
            </a:r>
            <a:r>
              <a:rPr lang="zh-TW" altLang="en-US">
                <a:latin typeface="Microsoft JhengHei"/>
                <a:ea typeface="Microsoft JhengHei"/>
                <a:cs typeface="Calibri"/>
              </a:rPr>
              <a:t>、Python程式碼及原始資料</a:t>
            </a:r>
            <a:r>
              <a:rPr lang="en-US" altLang="zh-TW" dirty="0">
                <a:latin typeface="Microsoft JhengHei"/>
                <a:ea typeface="新細明體"/>
                <a:cs typeface="Calibri"/>
              </a:rPr>
              <a:t>):</a:t>
            </a:r>
            <a:endParaRPr lang="zh-TW" dirty="0" err="1">
              <a:latin typeface="Microsoft JhengHei"/>
              <a:ea typeface="新細明體" panose="02020500000000000000" pitchFamily="18" charset="-120"/>
              <a:cs typeface="Calibri"/>
            </a:endParaRPr>
          </a:p>
          <a:p>
            <a:pPr marL="0" indent="0">
              <a:buNone/>
            </a:pPr>
            <a:r>
              <a:rPr lang="en-US" altLang="zh-TW" dirty="0">
                <a:ea typeface="+mn-lt"/>
                <a:cs typeface="+mn-lt"/>
                <a:hlinkClick r:id="rId3"/>
              </a:rPr>
              <a:t>huaiminhu/Data_Analysis</a:t>
            </a:r>
            <a:r>
              <a:rPr lang="zh-TW" altLang="en-US" dirty="0">
                <a:ea typeface="+mn-lt"/>
                <a:cs typeface="+mn-lt"/>
                <a:hlinkClick r:id="rId3"/>
              </a:rPr>
              <a:t> </a:t>
            </a:r>
            <a:r>
              <a:rPr lang="en-US" altLang="zh-TW" dirty="0">
                <a:ea typeface="+mn-lt"/>
                <a:cs typeface="+mn-lt"/>
                <a:hlinkClick r:id="rId3"/>
              </a:rPr>
              <a:t>(github.com)</a:t>
            </a:r>
            <a:endParaRPr lang="zh-TW"/>
          </a:p>
        </p:txBody>
      </p:sp>
    </p:spTree>
    <p:extLst>
      <p:ext uri="{BB962C8B-B14F-4D97-AF65-F5344CB8AC3E}">
        <p14:creationId xmlns:p14="http://schemas.microsoft.com/office/powerpoint/2010/main" val="319337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D380CA-8015-3EE3-F66B-53359DF9AB00}"/>
              </a:ext>
            </a:extLst>
          </p:cNvPr>
          <p:cNvSpPr>
            <a:spLocks noGrp="1"/>
          </p:cNvSpPr>
          <p:nvPr>
            <p:ph type="title"/>
          </p:nvPr>
        </p:nvSpPr>
        <p:spPr/>
        <p:txBody>
          <a:bodyPr/>
          <a:lstStyle/>
          <a:p>
            <a:r>
              <a:rPr lang="zh-TW" altLang="en-US" b="1">
                <a:latin typeface="Microsoft JhengHei"/>
                <a:ea typeface="Microsoft JhengHei"/>
                <a:cs typeface="Calibri Light"/>
              </a:rPr>
              <a:t>目錄</a:t>
            </a:r>
            <a:endParaRPr lang="zh-TW" altLang="en-US" b="1">
              <a:latin typeface="Microsoft JhengHei"/>
              <a:ea typeface="Microsoft JhengHei"/>
            </a:endParaRPr>
          </a:p>
        </p:txBody>
      </p:sp>
      <p:sp>
        <p:nvSpPr>
          <p:cNvPr id="3" name="內容版面配置區 2">
            <a:extLst>
              <a:ext uri="{FF2B5EF4-FFF2-40B4-BE49-F238E27FC236}">
                <a16:creationId xmlns:a16="http://schemas.microsoft.com/office/drawing/2014/main" id="{8CFA0477-1556-E2A4-96FC-331BCB99CF49}"/>
              </a:ext>
            </a:extLst>
          </p:cNvPr>
          <p:cNvSpPr>
            <a:spLocks noGrp="1"/>
          </p:cNvSpPr>
          <p:nvPr>
            <p:ph idx="1"/>
          </p:nvPr>
        </p:nvSpPr>
        <p:spPr/>
        <p:txBody>
          <a:bodyPr vert="horz" lIns="91440" tIns="45720" rIns="91440" bIns="45720" rtlCol="0" anchor="t">
            <a:normAutofit/>
          </a:bodyPr>
          <a:lstStyle/>
          <a:p>
            <a:r>
              <a:rPr lang="zh-TW" altLang="en-US">
                <a:latin typeface="Microsoft JhengHei"/>
                <a:ea typeface="Microsoft JhengHei"/>
                <a:cs typeface="Calibri"/>
              </a:rPr>
              <a:t>資料分析動機</a:t>
            </a:r>
            <a:endParaRPr lang="zh-TW">
              <a:latin typeface="Microsoft JhengHei"/>
              <a:ea typeface="Microsoft JhengHei"/>
              <a:cs typeface="Calibri"/>
            </a:endParaRPr>
          </a:p>
          <a:p>
            <a:r>
              <a:rPr lang="zh-TW" altLang="en-US">
                <a:latin typeface="Microsoft JhengHei"/>
                <a:ea typeface="Microsoft JhengHei"/>
                <a:cs typeface="Calibri"/>
              </a:rPr>
              <a:t>資料概觀</a:t>
            </a:r>
            <a:endParaRPr lang="zh-TW">
              <a:latin typeface="Microsoft JhengHei"/>
              <a:ea typeface="Microsoft JhengHei"/>
              <a:cs typeface="Calibri" panose="020F0502020204030204"/>
            </a:endParaRPr>
          </a:p>
          <a:p>
            <a:r>
              <a:rPr lang="zh-TW" altLang="en-US">
                <a:latin typeface="Microsoft JhengHei"/>
                <a:ea typeface="Microsoft JhengHei"/>
                <a:cs typeface="Calibri"/>
              </a:rPr>
              <a:t>分析一:22縣市急診就診人次依年分別趨勢分析</a:t>
            </a:r>
          </a:p>
          <a:p>
            <a:r>
              <a:rPr lang="zh-TW" altLang="en-US">
                <a:latin typeface="Microsoft JhengHei"/>
                <a:ea typeface="Microsoft JhengHei"/>
                <a:cs typeface="Calibri"/>
              </a:rPr>
              <a:t>分析二:依週數分析一年內急診就診人次趨勢</a:t>
            </a:r>
          </a:p>
          <a:p>
            <a:r>
              <a:rPr lang="zh-TW" altLang="en-US">
                <a:latin typeface="Microsoft JhengHei"/>
                <a:ea typeface="Microsoft JhengHei"/>
                <a:cs typeface="Calibri"/>
              </a:rPr>
              <a:t>分析三:</a:t>
            </a:r>
            <a:r>
              <a:rPr lang="zh-TW">
                <a:latin typeface="Microsoft JhengHei"/>
                <a:ea typeface="Microsoft JhengHei"/>
                <a:cs typeface="Calibri"/>
              </a:rPr>
              <a:t>依</a:t>
            </a:r>
            <a:r>
              <a:rPr lang="zh-TW" altLang="en-US">
                <a:latin typeface="Microsoft JhengHei"/>
                <a:ea typeface="Microsoft JhengHei"/>
                <a:cs typeface="Calibri"/>
              </a:rPr>
              <a:t>年齡別</a:t>
            </a:r>
            <a:r>
              <a:rPr lang="zh-TW">
                <a:latin typeface="Microsoft JhengHei"/>
                <a:ea typeface="Microsoft JhengHei"/>
                <a:cs typeface="Calibri"/>
              </a:rPr>
              <a:t>分析就診人次</a:t>
            </a:r>
          </a:p>
          <a:p>
            <a:r>
              <a:rPr lang="zh-TW" altLang="en-US">
                <a:latin typeface="Microsoft JhengHei"/>
                <a:ea typeface="Microsoft JhengHei"/>
                <a:cs typeface="Calibri"/>
              </a:rPr>
              <a:t>結論</a:t>
            </a:r>
          </a:p>
          <a:p>
            <a:r>
              <a:rPr lang="zh-TW" altLang="en-US">
                <a:latin typeface="Microsoft JhengHei"/>
                <a:ea typeface="Microsoft JhengHei"/>
                <a:cs typeface="Calibri"/>
              </a:rPr>
              <a:t>附錄</a:t>
            </a:r>
          </a:p>
          <a:p>
            <a:endParaRPr lang="zh-TW" altLang="en-US" dirty="0">
              <a:latin typeface="PMingLiU"/>
              <a:ea typeface="PMingLiU"/>
              <a:cs typeface="Calibri"/>
            </a:endParaRPr>
          </a:p>
        </p:txBody>
      </p:sp>
    </p:spTree>
    <p:extLst>
      <p:ext uri="{BB962C8B-B14F-4D97-AF65-F5344CB8AC3E}">
        <p14:creationId xmlns:p14="http://schemas.microsoft.com/office/powerpoint/2010/main" val="211471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306E68-284E-DED1-280B-5ADF9C447DDA}"/>
              </a:ext>
            </a:extLst>
          </p:cNvPr>
          <p:cNvSpPr>
            <a:spLocks noGrp="1"/>
          </p:cNvSpPr>
          <p:nvPr>
            <p:ph type="title"/>
          </p:nvPr>
        </p:nvSpPr>
        <p:spPr/>
        <p:txBody>
          <a:bodyPr/>
          <a:lstStyle/>
          <a:p>
            <a:r>
              <a:rPr lang="zh-TW" altLang="en-US" b="1">
                <a:latin typeface="Microsoft JhengHei"/>
                <a:ea typeface="Microsoft JhengHei"/>
              </a:rPr>
              <a:t>資料</a:t>
            </a:r>
            <a:r>
              <a:rPr lang="zh-TW" b="1">
                <a:latin typeface="Microsoft JhengHei"/>
                <a:ea typeface="Microsoft JhengHei"/>
              </a:rPr>
              <a:t>分析動機</a:t>
            </a:r>
            <a:endParaRPr lang="zh-TW"/>
          </a:p>
        </p:txBody>
      </p:sp>
      <p:sp>
        <p:nvSpPr>
          <p:cNvPr id="3" name="內容版面配置區 2">
            <a:extLst>
              <a:ext uri="{FF2B5EF4-FFF2-40B4-BE49-F238E27FC236}">
                <a16:creationId xmlns:a16="http://schemas.microsoft.com/office/drawing/2014/main" id="{E775901F-6BD6-4F14-BF37-1AE82DB660E4}"/>
              </a:ext>
            </a:extLst>
          </p:cNvPr>
          <p:cNvSpPr>
            <a:spLocks noGrp="1"/>
          </p:cNvSpPr>
          <p:nvPr>
            <p:ph idx="1"/>
          </p:nvPr>
        </p:nvSpPr>
        <p:spPr/>
        <p:txBody>
          <a:bodyPr vert="horz" lIns="91440" tIns="45720" rIns="91440" bIns="45720" rtlCol="0" anchor="t">
            <a:normAutofit/>
          </a:bodyPr>
          <a:lstStyle/>
          <a:p>
            <a:pPr>
              <a:lnSpc>
                <a:spcPct val="100000"/>
              </a:lnSpc>
              <a:spcBef>
                <a:spcPts val="0"/>
              </a:spcBef>
            </a:pPr>
            <a:r>
              <a:rPr lang="zh-TW">
                <a:latin typeface="Microsoft JhengHei"/>
                <a:ea typeface="Microsoft JhengHei"/>
              </a:rPr>
              <a:t>分析動機: 找出造成</a:t>
            </a:r>
            <a:r>
              <a:rPr lang="zh-TW" altLang="en-US">
                <a:latin typeface="Microsoft JhengHei"/>
                <a:ea typeface="Microsoft JhengHei"/>
              </a:rPr>
              <a:t>近年</a:t>
            </a:r>
            <a:r>
              <a:rPr lang="zh-TW">
                <a:latin typeface="Microsoft JhengHei"/>
                <a:ea typeface="Microsoft JhengHei"/>
              </a:rPr>
              <a:t>類流感急診就診人次上升原因並做出決策建議</a:t>
            </a:r>
          </a:p>
          <a:p>
            <a:pPr>
              <a:lnSpc>
                <a:spcPct val="100000"/>
              </a:lnSpc>
              <a:spcBef>
                <a:spcPts val="0"/>
              </a:spcBef>
            </a:pPr>
            <a:endParaRPr lang="zh-TW" dirty="0">
              <a:latin typeface="Microsoft JhengHei"/>
              <a:ea typeface="Microsoft JhengHei"/>
            </a:endParaRPr>
          </a:p>
          <a:p>
            <a:pPr>
              <a:lnSpc>
                <a:spcPct val="100000"/>
              </a:lnSpc>
              <a:spcBef>
                <a:spcPts val="0"/>
              </a:spcBef>
            </a:pPr>
            <a:r>
              <a:rPr lang="zh-TW">
                <a:latin typeface="Microsoft JhengHei"/>
                <a:ea typeface="Microsoft JhengHei"/>
              </a:rPr>
              <a:t>分析使用軟體: Python程式語言</a:t>
            </a:r>
          </a:p>
          <a:p>
            <a:pPr>
              <a:lnSpc>
                <a:spcPct val="100000"/>
              </a:lnSpc>
              <a:spcBef>
                <a:spcPts val="0"/>
              </a:spcBef>
            </a:pPr>
            <a:endParaRPr lang="zh-TW" dirty="0">
              <a:latin typeface="Microsoft JhengHei"/>
              <a:ea typeface="Microsoft JhengHei"/>
              <a:cs typeface="Calibri"/>
            </a:endParaRPr>
          </a:p>
          <a:p>
            <a:pPr>
              <a:lnSpc>
                <a:spcPct val="100000"/>
              </a:lnSpc>
              <a:spcBef>
                <a:spcPts val="0"/>
              </a:spcBef>
            </a:pPr>
            <a:r>
              <a:rPr lang="zh-TW" altLang="en-US">
                <a:latin typeface="Microsoft JhengHei"/>
                <a:ea typeface="Microsoft JhengHei"/>
                <a:cs typeface="Calibri"/>
              </a:rPr>
              <a:t>使用套件: Numpy</a:t>
            </a:r>
            <a:r>
              <a:rPr lang="zh-TW">
                <a:latin typeface="Microsoft JhengHei"/>
                <a:ea typeface="Microsoft JhengHei"/>
                <a:cs typeface="Calibri"/>
              </a:rPr>
              <a:t>、</a:t>
            </a:r>
            <a:r>
              <a:rPr lang="en-US" altLang="zh-TW" dirty="0">
                <a:latin typeface="Microsoft JhengHei"/>
                <a:ea typeface="Microsoft JhengHei"/>
                <a:cs typeface="Calibri"/>
              </a:rPr>
              <a:t>Pandas</a:t>
            </a:r>
            <a:r>
              <a:rPr lang="zh-TW" altLang="en-US">
                <a:latin typeface="Microsoft JhengHei"/>
                <a:ea typeface="Microsoft JhengHei"/>
                <a:cs typeface="Calibri"/>
              </a:rPr>
              <a:t>、Matplotlib</a:t>
            </a:r>
            <a:endParaRPr lang="zh-TW" dirty="0">
              <a:latin typeface="Microsoft JhengHei"/>
              <a:ea typeface="Microsoft JhengHei"/>
              <a:cs typeface="Calibri"/>
            </a:endParaRPr>
          </a:p>
          <a:p>
            <a:endParaRPr lang="zh-TW" altLang="en-US" dirty="0">
              <a:ea typeface="新細明體"/>
              <a:cs typeface="Calibri"/>
            </a:endParaRPr>
          </a:p>
        </p:txBody>
      </p:sp>
    </p:spTree>
    <p:extLst>
      <p:ext uri="{BB962C8B-B14F-4D97-AF65-F5344CB8AC3E}">
        <p14:creationId xmlns:p14="http://schemas.microsoft.com/office/powerpoint/2010/main" val="20139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5F924-8535-7854-A9B6-AA172FC83872}"/>
              </a:ext>
            </a:extLst>
          </p:cNvPr>
          <p:cNvSpPr>
            <a:spLocks noGrp="1"/>
          </p:cNvSpPr>
          <p:nvPr>
            <p:ph type="title"/>
          </p:nvPr>
        </p:nvSpPr>
        <p:spPr>
          <a:xfrm>
            <a:off x="769961" y="160409"/>
            <a:ext cx="5443182" cy="1336936"/>
          </a:xfrm>
        </p:spPr>
        <p:txBody>
          <a:bodyPr/>
          <a:lstStyle/>
          <a:p>
            <a:r>
              <a:rPr lang="zh-TW" altLang="en-US" b="1">
                <a:latin typeface="Microsoft JhengHei"/>
                <a:ea typeface="Microsoft JhengHei"/>
                <a:cs typeface="Calibri Light"/>
              </a:rPr>
              <a:t>資料概觀</a:t>
            </a:r>
            <a:endParaRPr lang="zh-TW" altLang="en-US" b="1">
              <a:latin typeface="Microsoft JhengHei"/>
              <a:ea typeface="Microsoft JhengHei"/>
            </a:endParaRPr>
          </a:p>
        </p:txBody>
      </p:sp>
      <p:pic>
        <p:nvPicPr>
          <p:cNvPr id="4" name="圖片 4" descr="一張含有 文字, 螢幕擷取畫面, 功能表, 陳列 的圖片&#10;&#10;自動產生的描述">
            <a:extLst>
              <a:ext uri="{FF2B5EF4-FFF2-40B4-BE49-F238E27FC236}">
                <a16:creationId xmlns:a16="http://schemas.microsoft.com/office/drawing/2014/main" id="{81B515D3-FF05-EA8A-849B-108504165348}"/>
              </a:ext>
            </a:extLst>
          </p:cNvPr>
          <p:cNvPicPr>
            <a:picLocks noGrp="1" noChangeAspect="1"/>
          </p:cNvPicPr>
          <p:nvPr>
            <p:ph idx="1"/>
          </p:nvPr>
        </p:nvPicPr>
        <p:blipFill rotWithShape="1">
          <a:blip r:embed="rId2"/>
          <a:srcRect r="24754" b="-176"/>
          <a:stretch/>
        </p:blipFill>
        <p:spPr>
          <a:xfrm>
            <a:off x="6460010" y="89"/>
            <a:ext cx="5499771" cy="6852241"/>
          </a:xfrm>
        </p:spPr>
      </p:pic>
      <p:sp>
        <p:nvSpPr>
          <p:cNvPr id="5" name="文字方塊 4">
            <a:extLst>
              <a:ext uri="{FF2B5EF4-FFF2-40B4-BE49-F238E27FC236}">
                <a16:creationId xmlns:a16="http://schemas.microsoft.com/office/drawing/2014/main" id="{768CAE79-10FA-A5D5-6157-FA3867AB2F6C}"/>
              </a:ext>
            </a:extLst>
          </p:cNvPr>
          <p:cNvSpPr txBox="1"/>
          <p:nvPr/>
        </p:nvSpPr>
        <p:spPr>
          <a:xfrm>
            <a:off x="840248" y="1815448"/>
            <a:ext cx="54931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TW" altLang="en-US" sz="2800" dirty="0">
              <a:latin typeface="Microsoft JhengHei"/>
              <a:ea typeface="Microsoft JhengHei"/>
              <a:cs typeface="Calibri"/>
            </a:endParaRPr>
          </a:p>
          <a:p>
            <a:r>
              <a:rPr lang="zh-TW" altLang="en-US" sz="2800">
                <a:latin typeface="Microsoft JhengHei"/>
                <a:ea typeface="Microsoft JhengHei"/>
                <a:cs typeface="Calibri"/>
              </a:rPr>
              <a:t>資料總筆數 : 92182筆</a:t>
            </a:r>
            <a:endParaRPr lang="zh-TW">
              <a:ea typeface="新細明體"/>
              <a:cs typeface="Calibri"/>
            </a:endParaRPr>
          </a:p>
          <a:p>
            <a:endParaRPr lang="zh-TW" altLang="en-US" sz="2800" dirty="0">
              <a:latin typeface="Microsoft JhengHei"/>
              <a:ea typeface="Microsoft JhengHei"/>
              <a:cs typeface="Calibri"/>
            </a:endParaRPr>
          </a:p>
          <a:p>
            <a:r>
              <a:rPr lang="zh-TW" altLang="en-US" sz="2800">
                <a:latin typeface="Microsoft JhengHei"/>
                <a:ea typeface="Microsoft JhengHei"/>
                <a:cs typeface="Calibri"/>
              </a:rPr>
              <a:t>欄位介紹</a:t>
            </a:r>
            <a:endParaRPr lang="zh-TW" altLang="en-US" sz="2800" dirty="0">
              <a:latin typeface="Microsoft JhengHei"/>
              <a:ea typeface="Microsoft JhengHei"/>
              <a:cs typeface="Calibri"/>
            </a:endParaRPr>
          </a:p>
          <a:p>
            <a:r>
              <a:rPr lang="zh-TW" altLang="en-US" sz="2800">
                <a:latin typeface="Microsoft JhengHei"/>
                <a:ea typeface="Microsoft JhengHei"/>
                <a:cs typeface="Calibri"/>
              </a:rPr>
              <a:t>第1欄：年</a:t>
            </a:r>
            <a:endParaRPr lang="zh-TW">
              <a:latin typeface="Calibri" panose="020F0502020204030204"/>
              <a:ea typeface="新細明體" panose="02020500000000000000" pitchFamily="18" charset="-120"/>
              <a:cs typeface="Calibri"/>
            </a:endParaRPr>
          </a:p>
          <a:p>
            <a:r>
              <a:rPr lang="zh-TW" altLang="en-US" sz="2800">
                <a:latin typeface="Microsoft JhengHei"/>
                <a:ea typeface="Microsoft JhengHei"/>
                <a:cs typeface="Calibri"/>
              </a:rPr>
              <a:t>第2欄：週</a:t>
            </a:r>
            <a:endParaRPr lang="zh-TW">
              <a:latin typeface="Calibri" panose="020F0502020204030204"/>
              <a:ea typeface="新細明體"/>
              <a:cs typeface="Calibri"/>
            </a:endParaRPr>
          </a:p>
          <a:p>
            <a:r>
              <a:rPr lang="zh-TW" altLang="en-US" sz="2800">
                <a:latin typeface="Microsoft JhengHei"/>
                <a:ea typeface="Microsoft JhengHei"/>
                <a:cs typeface="Calibri"/>
              </a:rPr>
              <a:t>第3欄：年齡別</a:t>
            </a:r>
            <a:endParaRPr lang="zh-TW">
              <a:latin typeface="Calibri" panose="020F0502020204030204"/>
              <a:ea typeface="新細明體"/>
              <a:cs typeface="Calibri"/>
            </a:endParaRPr>
          </a:p>
          <a:p>
            <a:r>
              <a:rPr lang="zh-TW" altLang="en-US" sz="2800">
                <a:latin typeface="Microsoft JhengHei"/>
                <a:ea typeface="Microsoft JhengHei"/>
                <a:cs typeface="Calibri"/>
              </a:rPr>
              <a:t>第4欄：縣市</a:t>
            </a:r>
            <a:endParaRPr lang="zh-TW">
              <a:latin typeface="Calibri" panose="020F0502020204030204"/>
              <a:ea typeface="新細明體"/>
              <a:cs typeface="Calibri"/>
            </a:endParaRPr>
          </a:p>
          <a:p>
            <a:r>
              <a:rPr lang="zh-TW" altLang="en-US" sz="2800">
                <a:latin typeface="Microsoft JhengHei"/>
                <a:ea typeface="Microsoft JhengHei"/>
                <a:cs typeface="Calibri"/>
              </a:rPr>
              <a:t>第5欄：類流感急診就診人次</a:t>
            </a:r>
            <a:endParaRPr lang="zh-TW">
              <a:ea typeface="新細明體"/>
              <a:cs typeface="Calibri"/>
            </a:endParaRPr>
          </a:p>
        </p:txBody>
      </p:sp>
    </p:spTree>
    <p:extLst>
      <p:ext uri="{BB962C8B-B14F-4D97-AF65-F5344CB8AC3E}">
        <p14:creationId xmlns:p14="http://schemas.microsoft.com/office/powerpoint/2010/main" val="127691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CA0B16-1FB9-B9EF-2CB6-4319BB10774A}"/>
              </a:ext>
            </a:extLst>
          </p:cNvPr>
          <p:cNvSpPr>
            <a:spLocks noGrp="1"/>
          </p:cNvSpPr>
          <p:nvPr>
            <p:ph type="title"/>
          </p:nvPr>
        </p:nvSpPr>
        <p:spPr/>
        <p:txBody>
          <a:bodyPr/>
          <a:lstStyle/>
          <a:p>
            <a:r>
              <a:rPr lang="zh-TW" altLang="en-US" b="1">
                <a:latin typeface="Microsoft JhengHei"/>
                <a:ea typeface="Microsoft JhengHei"/>
                <a:cs typeface="Calibri Light"/>
              </a:rPr>
              <a:t>分析一</a:t>
            </a:r>
          </a:p>
        </p:txBody>
      </p:sp>
      <p:sp>
        <p:nvSpPr>
          <p:cNvPr id="3" name="文字方塊 2">
            <a:extLst>
              <a:ext uri="{FF2B5EF4-FFF2-40B4-BE49-F238E27FC236}">
                <a16:creationId xmlns:a16="http://schemas.microsoft.com/office/drawing/2014/main" id="{A0A17EEC-8C60-ACEC-90A7-11D33EB07BE1}"/>
              </a:ext>
            </a:extLst>
          </p:cNvPr>
          <p:cNvSpPr txBox="1"/>
          <p:nvPr/>
        </p:nvSpPr>
        <p:spPr>
          <a:xfrm>
            <a:off x="946483" y="1981700"/>
            <a:ext cx="66697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TW" altLang="en-US" sz="2800" dirty="0">
              <a:latin typeface="Microsoft JhengHei"/>
              <a:ea typeface="Microsoft JhengHei"/>
              <a:cs typeface="Calibri"/>
            </a:endParaRPr>
          </a:p>
        </p:txBody>
      </p:sp>
      <p:sp>
        <p:nvSpPr>
          <p:cNvPr id="9" name="內容版面配置區 8">
            <a:extLst>
              <a:ext uri="{FF2B5EF4-FFF2-40B4-BE49-F238E27FC236}">
                <a16:creationId xmlns:a16="http://schemas.microsoft.com/office/drawing/2014/main" id="{DDE74A79-37C3-3D8B-016C-6B3CC3AAB3F4}"/>
              </a:ext>
            </a:extLst>
          </p:cNvPr>
          <p:cNvSpPr>
            <a:spLocks noGrp="1"/>
          </p:cNvSpPr>
          <p:nvPr>
            <p:ph idx="1"/>
          </p:nvPr>
        </p:nvSpPr>
        <p:spPr>
          <a:xfrm>
            <a:off x="835651" y="1556395"/>
            <a:ext cx="10868167" cy="4351338"/>
          </a:xfrm>
        </p:spPr>
        <p:txBody>
          <a:bodyPr vert="horz" lIns="91440" tIns="45720" rIns="91440" bIns="45720" rtlCol="0" anchor="t">
            <a:normAutofit/>
          </a:bodyPr>
          <a:lstStyle/>
          <a:p>
            <a:pPr>
              <a:buNone/>
            </a:pPr>
            <a:r>
              <a:rPr lang="zh-TW">
                <a:latin typeface="Microsoft JhengHei"/>
                <a:ea typeface="Microsoft JhengHei"/>
              </a:rPr>
              <a:t>透過折線圖，觀察全臺22縣市從2007年至2022年間類流感急診</a:t>
            </a:r>
            <a:r>
              <a:rPr lang="zh-TW" altLang="en-US">
                <a:latin typeface="Microsoft JhengHei"/>
                <a:ea typeface="Microsoft JhengHei"/>
              </a:rPr>
              <a:t>就</a:t>
            </a:r>
            <a:r>
              <a:rPr lang="zh-TW">
                <a:latin typeface="Microsoft JhengHei"/>
                <a:ea typeface="Microsoft JhengHei"/>
              </a:rPr>
              <a:t>診</a:t>
            </a:r>
            <a:endParaRPr lang="zh-TW" altLang="en-US"/>
          </a:p>
          <a:p>
            <a:pPr>
              <a:buNone/>
            </a:pPr>
            <a:r>
              <a:rPr lang="zh-TW">
                <a:latin typeface="Microsoft JhengHei"/>
                <a:ea typeface="Microsoft JhengHei"/>
              </a:rPr>
              <a:t>人次的趨勢</a:t>
            </a:r>
            <a:r>
              <a:rPr lang="en-US" altLang="zh-TW" dirty="0">
                <a:latin typeface="Microsoft JhengHei"/>
                <a:ea typeface="Microsoft JhengHei"/>
              </a:rPr>
              <a:t>(</a:t>
            </a:r>
            <a:r>
              <a:rPr lang="en-US" altLang="zh-TW" dirty="0" err="1">
                <a:latin typeface="Microsoft JhengHei"/>
                <a:ea typeface="Microsoft JhengHei"/>
              </a:rPr>
              <a:t>本次分析圖表眾多</a:t>
            </a:r>
            <a:r>
              <a:rPr lang="zh-TW" altLang="en-US">
                <a:latin typeface="Microsoft JhengHei"/>
                <a:ea typeface="Microsoft JhengHei"/>
              </a:rPr>
              <a:t>，詳見附錄Github連結</a:t>
            </a:r>
            <a:r>
              <a:rPr lang="en-US" altLang="zh-TW" dirty="0">
                <a:latin typeface="Microsoft JhengHei"/>
                <a:ea typeface="Microsoft JhengHei"/>
              </a:rPr>
              <a:t>)</a:t>
            </a:r>
            <a:endParaRPr lang="zh-TW" dirty="0"/>
          </a:p>
          <a:p>
            <a:pPr marL="0" indent="0">
              <a:buNone/>
            </a:pPr>
            <a:endParaRPr lang="zh-TW" altLang="en-US" dirty="0">
              <a:ea typeface="新細明體"/>
              <a:cs typeface="Calibri"/>
            </a:endParaRPr>
          </a:p>
        </p:txBody>
      </p:sp>
      <p:pic>
        <p:nvPicPr>
          <p:cNvPr id="4" name="圖片 3" descr="一張含有 文字, 行, 圖表, 繪圖 的圖片&#10;&#10;自動產生的描述">
            <a:extLst>
              <a:ext uri="{FF2B5EF4-FFF2-40B4-BE49-F238E27FC236}">
                <a16:creationId xmlns:a16="http://schemas.microsoft.com/office/drawing/2014/main" id="{59B36503-4B18-1939-B7BB-41187A741A0F}"/>
              </a:ext>
            </a:extLst>
          </p:cNvPr>
          <p:cNvPicPr>
            <a:picLocks noChangeAspect="1"/>
          </p:cNvPicPr>
          <p:nvPr/>
        </p:nvPicPr>
        <p:blipFill>
          <a:blip r:embed="rId2"/>
          <a:stretch>
            <a:fillRect/>
          </a:stretch>
        </p:blipFill>
        <p:spPr>
          <a:xfrm>
            <a:off x="834788" y="2503157"/>
            <a:ext cx="10717923" cy="4116703"/>
          </a:xfrm>
          <a:prstGeom prst="rect">
            <a:avLst/>
          </a:prstGeom>
        </p:spPr>
      </p:pic>
    </p:spTree>
    <p:extLst>
      <p:ext uri="{BB962C8B-B14F-4D97-AF65-F5344CB8AC3E}">
        <p14:creationId xmlns:p14="http://schemas.microsoft.com/office/powerpoint/2010/main" val="48296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0E700A-60EC-4156-0BE7-1036CF44E471}"/>
              </a:ext>
            </a:extLst>
          </p:cNvPr>
          <p:cNvSpPr>
            <a:spLocks noGrp="1"/>
          </p:cNvSpPr>
          <p:nvPr>
            <p:ph type="title"/>
          </p:nvPr>
        </p:nvSpPr>
        <p:spPr>
          <a:xfrm>
            <a:off x="838200" y="205901"/>
            <a:ext cx="10515600" cy="1325563"/>
          </a:xfrm>
        </p:spPr>
        <p:txBody>
          <a:bodyPr/>
          <a:lstStyle/>
          <a:p>
            <a:r>
              <a:rPr lang="zh-TW" b="1">
                <a:latin typeface="Microsoft JhengHei"/>
                <a:ea typeface="Microsoft JhengHei"/>
                <a:cs typeface="Calibri Light"/>
              </a:rPr>
              <a:t>分析一</a:t>
            </a:r>
          </a:p>
        </p:txBody>
      </p:sp>
      <p:sp>
        <p:nvSpPr>
          <p:cNvPr id="8" name="內容版面配置區 7">
            <a:extLst>
              <a:ext uri="{FF2B5EF4-FFF2-40B4-BE49-F238E27FC236}">
                <a16:creationId xmlns:a16="http://schemas.microsoft.com/office/drawing/2014/main" id="{2D7D11A3-F259-F22A-F945-30755F639D15}"/>
              </a:ext>
            </a:extLst>
          </p:cNvPr>
          <p:cNvSpPr>
            <a:spLocks noGrp="1"/>
          </p:cNvSpPr>
          <p:nvPr>
            <p:ph idx="1"/>
          </p:nvPr>
        </p:nvSpPr>
        <p:spPr>
          <a:xfrm>
            <a:off x="838200" y="1336580"/>
            <a:ext cx="10515600" cy="4351338"/>
          </a:xfrm>
        </p:spPr>
        <p:txBody>
          <a:bodyPr vert="horz" lIns="91440" tIns="45720" rIns="91440" bIns="45720" rtlCol="0" anchor="t">
            <a:normAutofit/>
          </a:bodyPr>
          <a:lstStyle/>
          <a:p>
            <a:pPr>
              <a:buNone/>
            </a:pPr>
            <a:r>
              <a:rPr lang="zh-TW" altLang="en-US">
                <a:latin typeface="Microsoft JhengHei"/>
                <a:ea typeface="Microsoft JhengHei"/>
              </a:rPr>
              <a:t>在折線圖中發現</a:t>
            </a:r>
            <a:r>
              <a:rPr lang="en-US" altLang="zh-TW" dirty="0">
                <a:latin typeface="Microsoft JhengHei"/>
                <a:ea typeface="Microsoft JhengHei"/>
              </a:rPr>
              <a:t>2021</a:t>
            </a:r>
            <a:r>
              <a:rPr lang="zh-TW" altLang="en-US">
                <a:latin typeface="Microsoft JhengHei"/>
                <a:ea typeface="Microsoft JhengHei"/>
              </a:rPr>
              <a:t>年就診人次特別低，判定受</a:t>
            </a:r>
            <a:r>
              <a:rPr lang="en-US" altLang="zh-TW" dirty="0">
                <a:latin typeface="Microsoft JhengHei"/>
                <a:ea typeface="Microsoft JhengHei"/>
              </a:rPr>
              <a:t>COVID-19</a:t>
            </a:r>
            <a:r>
              <a:rPr lang="zh-TW" altLang="en-US">
                <a:latin typeface="Microsoft JhengHei"/>
                <a:ea typeface="Microsoft JhengHei"/>
              </a:rPr>
              <a:t>疫情</a:t>
            </a:r>
            <a:endParaRPr lang="zh-TW"/>
          </a:p>
          <a:p>
            <a:pPr>
              <a:buNone/>
            </a:pPr>
            <a:r>
              <a:rPr lang="zh-TW" altLang="en-US">
                <a:latin typeface="Microsoft JhengHei"/>
                <a:ea typeface="Microsoft JhengHei"/>
              </a:rPr>
              <a:t>影響，視為離群值而拔除，再將趨勢線從折線換成最小平方迴歸直</a:t>
            </a:r>
            <a:endParaRPr lang="zh-TW">
              <a:latin typeface="Calibri" panose="020F0502020204030204"/>
              <a:ea typeface="新細明體" panose="02020500000000000000" pitchFamily="18" charset="-120"/>
              <a:cs typeface="Calibri" panose="020F0502020204030204"/>
            </a:endParaRPr>
          </a:p>
          <a:p>
            <a:pPr>
              <a:buNone/>
            </a:pPr>
            <a:r>
              <a:rPr lang="zh-TW" altLang="en-US">
                <a:latin typeface="Microsoft JhengHei"/>
                <a:ea typeface="Microsoft JhengHei"/>
              </a:rPr>
              <a:t>線，觀察整體趨勢變化並計算平均增加率</a:t>
            </a:r>
            <a:endParaRPr lang="zh-TW">
              <a:ea typeface="新細明體"/>
              <a:cs typeface="Calibri"/>
            </a:endParaRPr>
          </a:p>
          <a:p>
            <a:pPr marL="0" indent="0">
              <a:buNone/>
            </a:pPr>
            <a:endParaRPr lang="zh-TW" altLang="en-US" dirty="0">
              <a:cs typeface="Calibri"/>
            </a:endParaRPr>
          </a:p>
        </p:txBody>
      </p:sp>
      <p:pic>
        <p:nvPicPr>
          <p:cNvPr id="3" name="圖片 2" descr="一張含有 文字, 螢幕擷取畫面, 行, 繪圖 的圖片&#10;&#10;自動產生的描述">
            <a:extLst>
              <a:ext uri="{FF2B5EF4-FFF2-40B4-BE49-F238E27FC236}">
                <a16:creationId xmlns:a16="http://schemas.microsoft.com/office/drawing/2014/main" id="{0C3EEFC8-DD08-0884-D062-99C86FAC45B7}"/>
              </a:ext>
            </a:extLst>
          </p:cNvPr>
          <p:cNvPicPr>
            <a:picLocks noChangeAspect="1"/>
          </p:cNvPicPr>
          <p:nvPr/>
        </p:nvPicPr>
        <p:blipFill>
          <a:blip r:embed="rId2"/>
          <a:stretch>
            <a:fillRect/>
          </a:stretch>
        </p:blipFill>
        <p:spPr>
          <a:xfrm>
            <a:off x="914401" y="2969456"/>
            <a:ext cx="9940040" cy="3825512"/>
          </a:xfrm>
          <a:prstGeom prst="rect">
            <a:avLst/>
          </a:prstGeom>
        </p:spPr>
      </p:pic>
    </p:spTree>
    <p:extLst>
      <p:ext uri="{BB962C8B-B14F-4D97-AF65-F5344CB8AC3E}">
        <p14:creationId xmlns:p14="http://schemas.microsoft.com/office/powerpoint/2010/main" val="254004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80B77E-2432-1BCA-9FCD-E624CB2AD446}"/>
              </a:ext>
            </a:extLst>
          </p:cNvPr>
          <p:cNvSpPr>
            <a:spLocks noGrp="1"/>
          </p:cNvSpPr>
          <p:nvPr>
            <p:ph type="title"/>
          </p:nvPr>
        </p:nvSpPr>
        <p:spPr/>
        <p:txBody>
          <a:bodyPr/>
          <a:lstStyle/>
          <a:p>
            <a:r>
              <a:rPr lang="zh-TW" b="1">
                <a:latin typeface="Microsoft JhengHei"/>
                <a:ea typeface="Microsoft JhengHei"/>
                <a:cs typeface="Calibri Light"/>
              </a:rPr>
              <a:t>分析</a:t>
            </a:r>
            <a:r>
              <a:rPr lang="zh-TW" altLang="en-US" b="1">
                <a:latin typeface="Microsoft JhengHei"/>
                <a:ea typeface="Microsoft JhengHei"/>
                <a:cs typeface="Calibri Light"/>
              </a:rPr>
              <a:t>二</a:t>
            </a:r>
            <a:endParaRPr lang="zh-TW" b="1">
              <a:latin typeface="Microsoft JhengHei"/>
              <a:ea typeface="Microsoft JhengHei"/>
            </a:endParaRPr>
          </a:p>
        </p:txBody>
      </p:sp>
      <p:sp>
        <p:nvSpPr>
          <p:cNvPr id="3" name="文字方塊 2">
            <a:extLst>
              <a:ext uri="{FF2B5EF4-FFF2-40B4-BE49-F238E27FC236}">
                <a16:creationId xmlns:a16="http://schemas.microsoft.com/office/drawing/2014/main" id="{9EFBCC12-2126-691A-B64D-BD9A3E74A3D8}"/>
              </a:ext>
            </a:extLst>
          </p:cNvPr>
          <p:cNvSpPr txBox="1"/>
          <p:nvPr/>
        </p:nvSpPr>
        <p:spPr>
          <a:xfrm>
            <a:off x="3189621" y="557963"/>
            <a:ext cx="87254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2800">
                <a:latin typeface="Calibri"/>
                <a:ea typeface="Microsoft JhengHei"/>
                <a:cs typeface="Calibri"/>
              </a:rPr>
              <a:t>在分析一中，有15縣市就診人次呈上升趨勢</a:t>
            </a:r>
            <a:r>
              <a:rPr lang="zh-TW" sz="2800">
                <a:latin typeface="Calibri"/>
                <a:ea typeface="Microsoft JhengHei"/>
                <a:cs typeface="Calibri"/>
              </a:rPr>
              <a:t>，</a:t>
            </a:r>
            <a:r>
              <a:rPr lang="zh-TW" altLang="en-US" sz="2800">
                <a:latin typeface="Calibri"/>
                <a:ea typeface="Microsoft JhengHei"/>
                <a:cs typeface="Calibri"/>
              </a:rPr>
              <a:t>在分析二中把這些縣市就診人次依照週別累計後取平均</a:t>
            </a:r>
            <a:r>
              <a:rPr lang="zh-TW" sz="2800">
                <a:latin typeface="Calibri"/>
                <a:ea typeface="Microsoft JhengHei"/>
                <a:cs typeface="Calibri"/>
              </a:rPr>
              <a:t>，</a:t>
            </a:r>
            <a:r>
              <a:rPr lang="zh-TW" altLang="en-US" sz="2800">
                <a:latin typeface="Calibri"/>
                <a:ea typeface="Microsoft JhengHei"/>
                <a:cs typeface="Calibri"/>
              </a:rPr>
              <a:t>再繪製長條圖觀察</a:t>
            </a:r>
            <a:endParaRPr lang="zh-TW" altLang="en-US" sz="2400" dirty="0">
              <a:latin typeface="Microsoft JhengHei"/>
              <a:ea typeface="Microsoft JhengHei"/>
              <a:cs typeface="Calibri"/>
            </a:endParaRPr>
          </a:p>
        </p:txBody>
      </p:sp>
      <p:pic>
        <p:nvPicPr>
          <p:cNvPr id="8" name="內容版面配置區 7" descr="一張含有 文字, 螢幕擷取畫面, 繪圖, 圖表 的圖片&#10;&#10;自動產生的描述">
            <a:extLst>
              <a:ext uri="{FF2B5EF4-FFF2-40B4-BE49-F238E27FC236}">
                <a16:creationId xmlns:a16="http://schemas.microsoft.com/office/drawing/2014/main" id="{FE3E031D-9169-00BA-D287-D9006753A323}"/>
              </a:ext>
            </a:extLst>
          </p:cNvPr>
          <p:cNvPicPr>
            <a:picLocks noGrp="1" noChangeAspect="1"/>
          </p:cNvPicPr>
          <p:nvPr>
            <p:ph idx="1"/>
          </p:nvPr>
        </p:nvPicPr>
        <p:blipFill>
          <a:blip r:embed="rId2"/>
          <a:stretch>
            <a:fillRect/>
          </a:stretch>
        </p:blipFill>
        <p:spPr>
          <a:xfrm>
            <a:off x="2712892" y="2041715"/>
            <a:ext cx="6766217" cy="4351338"/>
          </a:xfrm>
        </p:spPr>
      </p:pic>
    </p:spTree>
    <p:extLst>
      <p:ext uri="{BB962C8B-B14F-4D97-AF65-F5344CB8AC3E}">
        <p14:creationId xmlns:p14="http://schemas.microsoft.com/office/powerpoint/2010/main" val="115813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D6EA71-68B3-20A4-303A-DF924CBF467E}"/>
              </a:ext>
            </a:extLst>
          </p:cNvPr>
          <p:cNvSpPr>
            <a:spLocks noGrp="1"/>
          </p:cNvSpPr>
          <p:nvPr>
            <p:ph type="title"/>
          </p:nvPr>
        </p:nvSpPr>
        <p:spPr/>
        <p:txBody>
          <a:bodyPr/>
          <a:lstStyle/>
          <a:p>
            <a:r>
              <a:rPr lang="zh-TW" b="1">
                <a:latin typeface="Microsoft JhengHei"/>
                <a:ea typeface="Microsoft JhengHei"/>
              </a:rPr>
              <a:t>分析二</a:t>
            </a:r>
            <a:endParaRPr lang="zh-TW"/>
          </a:p>
        </p:txBody>
      </p:sp>
      <p:sp>
        <p:nvSpPr>
          <p:cNvPr id="3" name="內容版面配置區 2">
            <a:extLst>
              <a:ext uri="{FF2B5EF4-FFF2-40B4-BE49-F238E27FC236}">
                <a16:creationId xmlns:a16="http://schemas.microsoft.com/office/drawing/2014/main" id="{5903B5B8-963E-46D7-6A1F-2148BF6B90FA}"/>
              </a:ext>
            </a:extLst>
          </p:cNvPr>
          <p:cNvSpPr>
            <a:spLocks noGrp="1"/>
          </p:cNvSpPr>
          <p:nvPr>
            <p:ph idx="1"/>
          </p:nvPr>
        </p:nvSpPr>
        <p:spPr>
          <a:xfrm>
            <a:off x="3044587" y="551834"/>
            <a:ext cx="8422944" cy="1519428"/>
          </a:xfrm>
        </p:spPr>
        <p:txBody>
          <a:bodyPr vert="horz" lIns="91440" tIns="45720" rIns="91440" bIns="45720" rtlCol="0" anchor="t">
            <a:normAutofit/>
          </a:bodyPr>
          <a:lstStyle/>
          <a:p>
            <a:pPr marL="0" indent="0">
              <a:buNone/>
            </a:pPr>
            <a:r>
              <a:rPr lang="zh-TW" altLang="en-US">
                <a:latin typeface="Calibri"/>
                <a:ea typeface="Microsoft JhengHei"/>
                <a:cs typeface="Calibri"/>
              </a:rPr>
              <a:t>從</a:t>
            </a:r>
            <a:r>
              <a:rPr lang="en-US" altLang="zh-TW" dirty="0">
                <a:latin typeface="Calibri"/>
                <a:ea typeface="Microsoft JhengHei"/>
                <a:cs typeface="Calibri"/>
              </a:rPr>
              <a:t>15</a:t>
            </a:r>
            <a:r>
              <a:rPr lang="zh-TW" altLang="en-US">
                <a:latin typeface="Calibri"/>
                <a:ea typeface="Microsoft JhengHei"/>
                <a:cs typeface="Calibri"/>
              </a:rPr>
              <a:t>縣市的長條圖中，找出超出平均值的週數並累</a:t>
            </a:r>
            <a:endParaRPr lang="zh-TW"/>
          </a:p>
          <a:p>
            <a:pPr marL="0" indent="0">
              <a:buNone/>
            </a:pPr>
            <a:r>
              <a:rPr lang="zh-TW" altLang="en-US">
                <a:latin typeface="Calibri"/>
                <a:ea typeface="Microsoft JhengHei"/>
                <a:cs typeface="Calibri"/>
              </a:rPr>
              <a:t>計，另外再繪製一個超出平均值的次數長條圖</a:t>
            </a:r>
            <a:endParaRPr lang="zh-TW"/>
          </a:p>
        </p:txBody>
      </p:sp>
      <p:pic>
        <p:nvPicPr>
          <p:cNvPr id="4" name="圖片 3" descr="一張含有 文字, 螢幕擷取畫面, 圖表, 繪圖 的圖片&#10;&#10;自動產生的描述">
            <a:extLst>
              <a:ext uri="{FF2B5EF4-FFF2-40B4-BE49-F238E27FC236}">
                <a16:creationId xmlns:a16="http://schemas.microsoft.com/office/drawing/2014/main" id="{5A19C475-0137-CF03-6755-020C0D8A05F2}"/>
              </a:ext>
            </a:extLst>
          </p:cNvPr>
          <p:cNvPicPr>
            <a:picLocks noChangeAspect="1"/>
          </p:cNvPicPr>
          <p:nvPr/>
        </p:nvPicPr>
        <p:blipFill>
          <a:blip r:embed="rId2"/>
          <a:stretch>
            <a:fillRect/>
          </a:stretch>
        </p:blipFill>
        <p:spPr>
          <a:xfrm>
            <a:off x="2040340" y="1698033"/>
            <a:ext cx="7463050" cy="4963186"/>
          </a:xfrm>
          <a:prstGeom prst="rect">
            <a:avLst/>
          </a:prstGeom>
        </p:spPr>
      </p:pic>
    </p:spTree>
    <p:extLst>
      <p:ext uri="{BB962C8B-B14F-4D97-AF65-F5344CB8AC3E}">
        <p14:creationId xmlns:p14="http://schemas.microsoft.com/office/powerpoint/2010/main" val="424816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BAB61C-8829-9CB3-6944-B645D173CF16}"/>
              </a:ext>
            </a:extLst>
          </p:cNvPr>
          <p:cNvSpPr>
            <a:spLocks noGrp="1"/>
          </p:cNvSpPr>
          <p:nvPr>
            <p:ph type="title"/>
          </p:nvPr>
        </p:nvSpPr>
        <p:spPr/>
        <p:txBody>
          <a:bodyPr/>
          <a:lstStyle/>
          <a:p>
            <a:r>
              <a:rPr lang="zh-TW" b="1">
                <a:latin typeface="Microsoft JhengHei"/>
                <a:ea typeface="Microsoft JhengHei"/>
              </a:rPr>
              <a:t>分析二</a:t>
            </a:r>
            <a:endParaRPr lang="zh-TW"/>
          </a:p>
        </p:txBody>
      </p:sp>
      <p:pic>
        <p:nvPicPr>
          <p:cNvPr id="7" name="內容版面配置區 6" descr="一張含有 文字, 字型, 螢幕擷取畫面 的圖片&#10;&#10;自動產生的描述">
            <a:extLst>
              <a:ext uri="{FF2B5EF4-FFF2-40B4-BE49-F238E27FC236}">
                <a16:creationId xmlns:a16="http://schemas.microsoft.com/office/drawing/2014/main" id="{DB8AE962-790F-BB6E-25B3-1FF7AD6D3DFE}"/>
              </a:ext>
            </a:extLst>
          </p:cNvPr>
          <p:cNvPicPr>
            <a:picLocks noGrp="1" noChangeAspect="1"/>
          </p:cNvPicPr>
          <p:nvPr>
            <p:ph idx="1"/>
          </p:nvPr>
        </p:nvPicPr>
        <p:blipFill>
          <a:blip r:embed="rId2"/>
          <a:stretch>
            <a:fillRect/>
          </a:stretch>
        </p:blipFill>
        <p:spPr>
          <a:xfrm>
            <a:off x="867070" y="3626167"/>
            <a:ext cx="10445312" cy="1383424"/>
          </a:xfrm>
        </p:spPr>
      </p:pic>
      <p:sp>
        <p:nvSpPr>
          <p:cNvPr id="8" name="文字方塊 7">
            <a:extLst>
              <a:ext uri="{FF2B5EF4-FFF2-40B4-BE49-F238E27FC236}">
                <a16:creationId xmlns:a16="http://schemas.microsoft.com/office/drawing/2014/main" id="{5D2981C3-CBB2-0C01-AF4D-63D68D8BE898}"/>
              </a:ext>
            </a:extLst>
          </p:cNvPr>
          <p:cNvSpPr txBox="1"/>
          <p:nvPr/>
        </p:nvSpPr>
        <p:spPr>
          <a:xfrm>
            <a:off x="988609" y="1826525"/>
            <a:ext cx="1021620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sz="2800">
                <a:latin typeface="Calibri"/>
                <a:ea typeface="Microsoft JhengHei"/>
                <a:cs typeface="Calibri"/>
              </a:rPr>
              <a:t>從次數長條圖中發現前25週次超出平均的次數較多且集中，與總共53週的總次數計算占比後</a:t>
            </a:r>
            <a:r>
              <a:rPr lang="zh-TW" sz="2800">
                <a:latin typeface="Calibri"/>
                <a:ea typeface="Microsoft JhengHei"/>
                <a:cs typeface="Calibri"/>
              </a:rPr>
              <a:t>，結果</a:t>
            </a:r>
            <a:r>
              <a:rPr lang="zh-TW" altLang="en-US" sz="2800">
                <a:latin typeface="Calibri"/>
                <a:ea typeface="Microsoft JhengHei"/>
                <a:cs typeface="Calibri"/>
              </a:rPr>
              <a:t>前</a:t>
            </a:r>
            <a:r>
              <a:rPr lang="en-US" altLang="zh-TW" sz="2800" dirty="0">
                <a:latin typeface="Calibri"/>
                <a:ea typeface="Microsoft JhengHei"/>
                <a:cs typeface="Calibri"/>
              </a:rPr>
              <a:t>25</a:t>
            </a:r>
            <a:r>
              <a:rPr lang="zh-TW" altLang="en-US" sz="2800">
                <a:latin typeface="Calibri"/>
                <a:ea typeface="Microsoft JhengHei"/>
                <a:cs typeface="Calibri"/>
              </a:rPr>
              <a:t>週超出平均次數占總</a:t>
            </a:r>
            <a:r>
              <a:rPr lang="zh-TW" sz="2800">
                <a:latin typeface="Calibri"/>
                <a:ea typeface="Microsoft JhengHei"/>
                <a:cs typeface="Calibri"/>
              </a:rPr>
              <a:t>超出平均</a:t>
            </a:r>
            <a:r>
              <a:rPr lang="zh-TW" altLang="en-US" sz="2800">
                <a:latin typeface="Calibri"/>
                <a:ea typeface="Microsoft JhengHei"/>
                <a:cs typeface="Calibri"/>
              </a:rPr>
              <a:t>次數約95%</a:t>
            </a:r>
          </a:p>
        </p:txBody>
      </p:sp>
    </p:spTree>
    <p:extLst>
      <p:ext uri="{BB962C8B-B14F-4D97-AF65-F5344CB8AC3E}">
        <p14:creationId xmlns:p14="http://schemas.microsoft.com/office/powerpoint/2010/main" val="6892783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13</Slides>
  <Notes>0</Notes>
  <HiddenSlides>0</HiddenSlide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Office 佈景主題</vt:lpstr>
      <vt:lpstr>類流感急診就診人次資料分析 </vt:lpstr>
      <vt:lpstr>目錄</vt:lpstr>
      <vt:lpstr>資料分析動機</vt:lpstr>
      <vt:lpstr>資料概觀</vt:lpstr>
      <vt:lpstr>分析一</vt:lpstr>
      <vt:lpstr>分析一</vt:lpstr>
      <vt:lpstr>分析二</vt:lpstr>
      <vt:lpstr>分析二</vt:lpstr>
      <vt:lpstr>分析二</vt:lpstr>
      <vt:lpstr>分析三</vt:lpstr>
      <vt:lpstr>分析三</vt:lpstr>
      <vt:lpstr>結論</vt:lpstr>
      <vt:lpstr>附錄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revision>810</cp:revision>
  <dcterms:created xsi:type="dcterms:W3CDTF">2023-07-09T05:44:09Z</dcterms:created>
  <dcterms:modified xsi:type="dcterms:W3CDTF">2023-09-20T06:57:13Z</dcterms:modified>
</cp:coreProperties>
</file>