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6576000" cy="27432000"/>
  <p:notesSz cx="6858000" cy="9144000"/>
  <p:defaultTextStyle>
    <a:defPPr>
      <a:defRPr lang="en-US"/>
    </a:defPPr>
    <a:lvl1pPr marL="0" algn="l" defTabSz="3072384" rtl="0" eaLnBrk="1" latinLnBrk="0" hangingPunct="1">
      <a:defRPr sz="6048" kern="1200">
        <a:solidFill>
          <a:schemeClr val="tx1"/>
        </a:solidFill>
        <a:latin typeface="+mn-lt"/>
        <a:ea typeface="+mn-ea"/>
        <a:cs typeface="+mn-cs"/>
      </a:defRPr>
    </a:lvl1pPr>
    <a:lvl2pPr marL="1536192" algn="l" defTabSz="3072384" rtl="0" eaLnBrk="1" latinLnBrk="0" hangingPunct="1">
      <a:defRPr sz="6048" kern="1200">
        <a:solidFill>
          <a:schemeClr val="tx1"/>
        </a:solidFill>
        <a:latin typeface="+mn-lt"/>
        <a:ea typeface="+mn-ea"/>
        <a:cs typeface="+mn-cs"/>
      </a:defRPr>
    </a:lvl2pPr>
    <a:lvl3pPr marL="3072384" algn="l" defTabSz="3072384" rtl="0" eaLnBrk="1" latinLnBrk="0" hangingPunct="1">
      <a:defRPr sz="6048" kern="1200">
        <a:solidFill>
          <a:schemeClr val="tx1"/>
        </a:solidFill>
        <a:latin typeface="+mn-lt"/>
        <a:ea typeface="+mn-ea"/>
        <a:cs typeface="+mn-cs"/>
      </a:defRPr>
    </a:lvl3pPr>
    <a:lvl4pPr marL="4608576" algn="l" defTabSz="3072384" rtl="0" eaLnBrk="1" latinLnBrk="0" hangingPunct="1">
      <a:defRPr sz="6048" kern="1200">
        <a:solidFill>
          <a:schemeClr val="tx1"/>
        </a:solidFill>
        <a:latin typeface="+mn-lt"/>
        <a:ea typeface="+mn-ea"/>
        <a:cs typeface="+mn-cs"/>
      </a:defRPr>
    </a:lvl4pPr>
    <a:lvl5pPr marL="6144768" algn="l" defTabSz="3072384" rtl="0" eaLnBrk="1" latinLnBrk="0" hangingPunct="1">
      <a:defRPr sz="6048" kern="1200">
        <a:solidFill>
          <a:schemeClr val="tx1"/>
        </a:solidFill>
        <a:latin typeface="+mn-lt"/>
        <a:ea typeface="+mn-ea"/>
        <a:cs typeface="+mn-cs"/>
      </a:defRPr>
    </a:lvl5pPr>
    <a:lvl6pPr marL="7680960" algn="l" defTabSz="3072384" rtl="0" eaLnBrk="1" latinLnBrk="0" hangingPunct="1">
      <a:defRPr sz="6048" kern="1200">
        <a:solidFill>
          <a:schemeClr val="tx1"/>
        </a:solidFill>
        <a:latin typeface="+mn-lt"/>
        <a:ea typeface="+mn-ea"/>
        <a:cs typeface="+mn-cs"/>
      </a:defRPr>
    </a:lvl6pPr>
    <a:lvl7pPr marL="9217152" algn="l" defTabSz="3072384" rtl="0" eaLnBrk="1" latinLnBrk="0" hangingPunct="1">
      <a:defRPr sz="6048" kern="1200">
        <a:solidFill>
          <a:schemeClr val="tx1"/>
        </a:solidFill>
        <a:latin typeface="+mn-lt"/>
        <a:ea typeface="+mn-ea"/>
        <a:cs typeface="+mn-cs"/>
      </a:defRPr>
    </a:lvl7pPr>
    <a:lvl8pPr marL="10753344" algn="l" defTabSz="3072384" rtl="0" eaLnBrk="1" latinLnBrk="0" hangingPunct="1">
      <a:defRPr sz="6048" kern="1200">
        <a:solidFill>
          <a:schemeClr val="tx1"/>
        </a:solidFill>
        <a:latin typeface="+mn-lt"/>
        <a:ea typeface="+mn-ea"/>
        <a:cs typeface="+mn-cs"/>
      </a:defRPr>
    </a:lvl8pPr>
    <a:lvl9pPr marL="12289536" algn="l" defTabSz="3072384"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4"/>
    <p:restoredTop sz="93344"/>
  </p:normalViewPr>
  <p:slideViewPr>
    <p:cSldViewPr snapToGrid="0">
      <p:cViewPr>
        <p:scale>
          <a:sx n="70" d="100"/>
          <a:sy n="70" d="100"/>
        </p:scale>
        <p:origin x="232" y="-5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04C8D-B616-604A-B60A-0000B80197DA}" type="datetimeFigureOut">
              <a:rPr lang="en-US" smtClean="0"/>
              <a:t>12/11/18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F1589-6691-224C-9BDD-C7AA52031FEB}" type="slidenum">
              <a:rPr lang="en-US" smtClean="0"/>
              <a:t>‹#›</a:t>
            </a:fld>
            <a:endParaRPr lang="en-US"/>
          </a:p>
        </p:txBody>
      </p:sp>
    </p:spTree>
    <p:extLst>
      <p:ext uri="{BB962C8B-B14F-4D97-AF65-F5344CB8AC3E}">
        <p14:creationId xmlns:p14="http://schemas.microsoft.com/office/powerpoint/2010/main" val="8378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2F1589-6691-224C-9BDD-C7AA52031FEB}" type="slidenum">
              <a:rPr lang="en-US" smtClean="0"/>
              <a:t>1</a:t>
            </a:fld>
            <a:endParaRPr lang="en-US"/>
          </a:p>
        </p:txBody>
      </p:sp>
    </p:spTree>
    <p:extLst>
      <p:ext uri="{BB962C8B-B14F-4D97-AF65-F5344CB8AC3E}">
        <p14:creationId xmlns:p14="http://schemas.microsoft.com/office/powerpoint/2010/main" val="123788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smtClean="0"/>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C3247B-2CC5-4B9E-A0DD-E24D2262C16D}" type="datetimeFigureOut">
              <a:rPr lang="en-US" smtClean="0"/>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81691-4103-4FC6-AD26-E17555CCE33A}" type="slidenum">
              <a:rPr lang="en-US" smtClean="0"/>
              <a:t>‹#›</a:t>
            </a:fld>
            <a:endParaRPr lang="en-US"/>
          </a:p>
        </p:txBody>
      </p:sp>
    </p:spTree>
    <p:extLst>
      <p:ext uri="{BB962C8B-B14F-4D97-AF65-F5344CB8AC3E}">
        <p14:creationId xmlns:p14="http://schemas.microsoft.com/office/powerpoint/2010/main" val="170461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C3247B-2CC5-4B9E-A0DD-E24D2262C16D}" type="datetimeFigureOut">
              <a:rPr lang="en-US" smtClean="0"/>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81691-4103-4FC6-AD26-E17555CCE33A}" type="slidenum">
              <a:rPr lang="en-US" smtClean="0"/>
              <a:t>‹#›</a:t>
            </a:fld>
            <a:endParaRPr lang="en-US"/>
          </a:p>
        </p:txBody>
      </p:sp>
    </p:spTree>
    <p:extLst>
      <p:ext uri="{BB962C8B-B14F-4D97-AF65-F5344CB8AC3E}">
        <p14:creationId xmlns:p14="http://schemas.microsoft.com/office/powerpoint/2010/main" val="4213579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C3247B-2CC5-4B9E-A0DD-E24D2262C16D}" type="datetimeFigureOut">
              <a:rPr lang="en-US" smtClean="0"/>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81691-4103-4FC6-AD26-E17555CCE33A}" type="slidenum">
              <a:rPr lang="en-US" smtClean="0"/>
              <a:t>‹#›</a:t>
            </a:fld>
            <a:endParaRPr lang="en-US"/>
          </a:p>
        </p:txBody>
      </p:sp>
    </p:spTree>
    <p:extLst>
      <p:ext uri="{BB962C8B-B14F-4D97-AF65-F5344CB8AC3E}">
        <p14:creationId xmlns:p14="http://schemas.microsoft.com/office/powerpoint/2010/main" val="223883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C3247B-2CC5-4B9E-A0DD-E24D2262C16D}" type="datetimeFigureOut">
              <a:rPr lang="en-US" smtClean="0"/>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81691-4103-4FC6-AD26-E17555CCE33A}" type="slidenum">
              <a:rPr lang="en-US" smtClean="0"/>
              <a:t>‹#›</a:t>
            </a:fld>
            <a:endParaRPr lang="en-US"/>
          </a:p>
        </p:txBody>
      </p:sp>
    </p:spTree>
    <p:extLst>
      <p:ext uri="{BB962C8B-B14F-4D97-AF65-F5344CB8AC3E}">
        <p14:creationId xmlns:p14="http://schemas.microsoft.com/office/powerpoint/2010/main" val="376513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smtClean="0"/>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C3247B-2CC5-4B9E-A0DD-E24D2262C16D}" type="datetimeFigureOut">
              <a:rPr lang="en-US" smtClean="0"/>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81691-4103-4FC6-AD26-E17555CCE33A}" type="slidenum">
              <a:rPr lang="en-US" smtClean="0"/>
              <a:t>‹#›</a:t>
            </a:fld>
            <a:endParaRPr lang="en-US"/>
          </a:p>
        </p:txBody>
      </p:sp>
    </p:spTree>
    <p:extLst>
      <p:ext uri="{BB962C8B-B14F-4D97-AF65-F5344CB8AC3E}">
        <p14:creationId xmlns:p14="http://schemas.microsoft.com/office/powerpoint/2010/main" val="380975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C3247B-2CC5-4B9E-A0DD-E24D2262C16D}" type="datetimeFigureOut">
              <a:rPr lang="en-US" smtClean="0"/>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81691-4103-4FC6-AD26-E17555CCE33A}" type="slidenum">
              <a:rPr lang="en-US" smtClean="0"/>
              <a:t>‹#›</a:t>
            </a:fld>
            <a:endParaRPr lang="en-US"/>
          </a:p>
        </p:txBody>
      </p:sp>
    </p:spTree>
    <p:extLst>
      <p:ext uri="{BB962C8B-B14F-4D97-AF65-F5344CB8AC3E}">
        <p14:creationId xmlns:p14="http://schemas.microsoft.com/office/powerpoint/2010/main" val="880179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C3247B-2CC5-4B9E-A0DD-E24D2262C16D}" type="datetimeFigureOut">
              <a:rPr lang="en-US" smtClean="0"/>
              <a:t>12/11/18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E81691-4103-4FC6-AD26-E17555CCE33A}" type="slidenum">
              <a:rPr lang="en-US" smtClean="0"/>
              <a:t>‹#›</a:t>
            </a:fld>
            <a:endParaRPr lang="en-US"/>
          </a:p>
        </p:txBody>
      </p:sp>
    </p:spTree>
    <p:extLst>
      <p:ext uri="{BB962C8B-B14F-4D97-AF65-F5344CB8AC3E}">
        <p14:creationId xmlns:p14="http://schemas.microsoft.com/office/powerpoint/2010/main" val="5578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C3247B-2CC5-4B9E-A0DD-E24D2262C16D}" type="datetimeFigureOut">
              <a:rPr lang="en-US" smtClean="0"/>
              <a:t>12/11/18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E81691-4103-4FC6-AD26-E17555CCE33A}" type="slidenum">
              <a:rPr lang="en-US" smtClean="0"/>
              <a:t>‹#›</a:t>
            </a:fld>
            <a:endParaRPr lang="en-US"/>
          </a:p>
        </p:txBody>
      </p:sp>
    </p:spTree>
    <p:extLst>
      <p:ext uri="{BB962C8B-B14F-4D97-AF65-F5344CB8AC3E}">
        <p14:creationId xmlns:p14="http://schemas.microsoft.com/office/powerpoint/2010/main" val="4095115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3247B-2CC5-4B9E-A0DD-E24D2262C16D}" type="datetimeFigureOut">
              <a:rPr lang="en-US" smtClean="0"/>
              <a:t>12/11/18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E81691-4103-4FC6-AD26-E17555CCE33A}" type="slidenum">
              <a:rPr lang="en-US" smtClean="0"/>
              <a:t>‹#›</a:t>
            </a:fld>
            <a:endParaRPr lang="en-US"/>
          </a:p>
        </p:txBody>
      </p:sp>
    </p:spTree>
    <p:extLst>
      <p:ext uri="{BB962C8B-B14F-4D97-AF65-F5344CB8AC3E}">
        <p14:creationId xmlns:p14="http://schemas.microsoft.com/office/powerpoint/2010/main" val="174686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smtClean="0"/>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smtClean="0"/>
              <a:t>Edit Master text styles</a:t>
            </a:r>
          </a:p>
        </p:txBody>
      </p:sp>
      <p:sp>
        <p:nvSpPr>
          <p:cNvPr id="5" name="Date Placeholder 4"/>
          <p:cNvSpPr>
            <a:spLocks noGrp="1"/>
          </p:cNvSpPr>
          <p:nvPr>
            <p:ph type="dt" sz="half" idx="10"/>
          </p:nvPr>
        </p:nvSpPr>
        <p:spPr/>
        <p:txBody>
          <a:bodyPr/>
          <a:lstStyle/>
          <a:p>
            <a:fld id="{4AC3247B-2CC5-4B9E-A0DD-E24D2262C16D}" type="datetimeFigureOut">
              <a:rPr lang="en-US" smtClean="0"/>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81691-4103-4FC6-AD26-E17555CCE33A}" type="slidenum">
              <a:rPr lang="en-US" smtClean="0"/>
              <a:t>‹#›</a:t>
            </a:fld>
            <a:endParaRPr lang="en-US"/>
          </a:p>
        </p:txBody>
      </p:sp>
    </p:spTree>
    <p:extLst>
      <p:ext uri="{BB962C8B-B14F-4D97-AF65-F5344CB8AC3E}">
        <p14:creationId xmlns:p14="http://schemas.microsoft.com/office/powerpoint/2010/main" val="131483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smtClean="0"/>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smtClean="0"/>
              <a:t>Edit Master text styles</a:t>
            </a:r>
          </a:p>
        </p:txBody>
      </p:sp>
      <p:sp>
        <p:nvSpPr>
          <p:cNvPr id="5" name="Date Placeholder 4"/>
          <p:cNvSpPr>
            <a:spLocks noGrp="1"/>
          </p:cNvSpPr>
          <p:nvPr>
            <p:ph type="dt" sz="half" idx="10"/>
          </p:nvPr>
        </p:nvSpPr>
        <p:spPr/>
        <p:txBody>
          <a:bodyPr/>
          <a:lstStyle/>
          <a:p>
            <a:fld id="{4AC3247B-2CC5-4B9E-A0DD-E24D2262C16D}" type="datetimeFigureOut">
              <a:rPr lang="en-US" smtClean="0"/>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81691-4103-4FC6-AD26-E17555CCE33A}" type="slidenum">
              <a:rPr lang="en-US" smtClean="0"/>
              <a:t>‹#›</a:t>
            </a:fld>
            <a:endParaRPr lang="en-US"/>
          </a:p>
        </p:txBody>
      </p:sp>
    </p:spTree>
    <p:extLst>
      <p:ext uri="{BB962C8B-B14F-4D97-AF65-F5344CB8AC3E}">
        <p14:creationId xmlns:p14="http://schemas.microsoft.com/office/powerpoint/2010/main" val="36891012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4AC3247B-2CC5-4B9E-A0DD-E24D2262C16D}" type="datetimeFigureOut">
              <a:rPr lang="en-US" smtClean="0"/>
              <a:t>12/11/18</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7DE81691-4103-4FC6-AD26-E17555CCE33A}" type="slidenum">
              <a:rPr lang="en-US" smtClean="0"/>
              <a:t>‹#›</a:t>
            </a:fld>
            <a:endParaRPr lang="en-US"/>
          </a:p>
        </p:txBody>
      </p:sp>
    </p:spTree>
    <p:extLst>
      <p:ext uri="{BB962C8B-B14F-4D97-AF65-F5344CB8AC3E}">
        <p14:creationId xmlns:p14="http://schemas.microsoft.com/office/powerpoint/2010/main" val="2216885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6.png"/><Relationship Id="rId20" Type="http://schemas.openxmlformats.org/officeDocument/2006/relationships/image" Target="../media/image16.png"/><Relationship Id="rId21" Type="http://schemas.openxmlformats.org/officeDocument/2006/relationships/image" Target="../media/image17.png"/><Relationship Id="rId22" Type="http://schemas.openxmlformats.org/officeDocument/2006/relationships/image" Target="../media/image18.png"/><Relationship Id="rId23" Type="http://schemas.openxmlformats.org/officeDocument/2006/relationships/image" Target="../media/image19.png"/><Relationship Id="rId10" Type="http://schemas.openxmlformats.org/officeDocument/2006/relationships/image" Target="../media/image7.pn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0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image" Target="../media/image13.png"/><Relationship Id="rId18" Type="http://schemas.openxmlformats.org/officeDocument/2006/relationships/image" Target="../media/image14.png"/><Relationship Id="rId19"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microsoft.com/office/2007/relationships/hdphoto" Target="../media/hdphoto1.wdp"/><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9529880-1FB8-4CA6-A2FC-9DC82207CC28}"/>
              </a:ext>
            </a:extLst>
          </p:cNvPr>
          <p:cNvGrpSpPr/>
          <p:nvPr/>
        </p:nvGrpSpPr>
        <p:grpSpPr>
          <a:xfrm>
            <a:off x="0" y="25052295"/>
            <a:ext cx="36576000" cy="2379705"/>
            <a:chOff x="7315200" y="19089956"/>
            <a:chExt cx="29260800" cy="2855646"/>
          </a:xfrm>
        </p:grpSpPr>
        <p:pic>
          <p:nvPicPr>
            <p:cNvPr id="5" name="Picture 4"/>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315200" y="19089956"/>
              <a:ext cx="29260800" cy="2855645"/>
            </a:xfrm>
            <a:prstGeom prst="rect">
              <a:avLst/>
            </a:prstGeom>
            <a:ln>
              <a:noFill/>
            </a:ln>
            <a:effectLst>
              <a:outerShdw blurRad="292100" dist="139700" dir="2700000" algn="tl" rotWithShape="0">
                <a:srgbClr val="333333">
                  <a:alpha val="65000"/>
                </a:srgbClr>
              </a:outerShdw>
            </a:effectLst>
          </p:spPr>
        </p:pic>
        <p:pic>
          <p:nvPicPr>
            <p:cNvPr id="6" name="Picture 5"/>
            <p:cNvPicPr/>
            <p:nvPr/>
          </p:nvPicPr>
          <p:blipFill>
            <a:blip r:embed="rId4">
              <a:grayscl/>
              <a:extLst>
                <a:ext uri="{BEBA8EAE-BF5A-486C-A8C5-ECC9F3942E4B}">
                  <a14:imgProps xmlns:a14="http://schemas.microsoft.com/office/drawing/2010/main">
                    <a14:imgLayer r:embed="rId5">
                      <a14:imgEffect>
                        <a14:saturation sat="75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7315200" y="19568689"/>
              <a:ext cx="29260800" cy="2376911"/>
            </a:xfrm>
            <a:prstGeom prst="rect">
              <a:avLst/>
            </a:prstGeom>
            <a:effectLst/>
          </p:spPr>
        </p:pic>
      </p:grpSp>
      <p:sp>
        <p:nvSpPr>
          <p:cNvPr id="7" name="Text Placeholder 5">
            <a:extLst>
              <a:ext uri="{FF2B5EF4-FFF2-40B4-BE49-F238E27FC236}">
                <a16:creationId xmlns:a16="http://schemas.microsoft.com/office/drawing/2014/main" xmlns="" id="{8B06C1FF-F854-4F91-ABC7-AA41C714448B}"/>
              </a:ext>
            </a:extLst>
          </p:cNvPr>
          <p:cNvSpPr txBox="1"/>
          <p:nvPr/>
        </p:nvSpPr>
        <p:spPr>
          <a:xfrm>
            <a:off x="6836038" y="298963"/>
            <a:ext cx="20320000" cy="738902"/>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r>
              <a:rPr lang="en-US" sz="4800" b="1" dirty="0" err="1" smtClean="0">
                <a:solidFill>
                  <a:schemeClr val="tx1"/>
                </a:solidFill>
                <a:latin typeface="Times New Roman" charset="0"/>
                <a:ea typeface="Times New Roman" charset="0"/>
                <a:cs typeface="Times New Roman" charset="0"/>
              </a:rPr>
              <a:t>Conscioux</a:t>
            </a:r>
            <a:r>
              <a:rPr lang="en-US" sz="4800" b="1" dirty="0" smtClean="0">
                <a:solidFill>
                  <a:schemeClr val="tx1"/>
                </a:solidFill>
                <a:latin typeface="Times New Roman" charset="0"/>
                <a:ea typeface="Times New Roman" charset="0"/>
                <a:cs typeface="Times New Roman" charset="0"/>
              </a:rPr>
              <a:t> Internet Market Research</a:t>
            </a:r>
            <a:endParaRPr lang="en-US" sz="4800" b="1" dirty="0">
              <a:solidFill>
                <a:schemeClr val="tx1"/>
              </a:solidFill>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8" name="Text Placeholder 5">
                <a:extLst>
                  <a:ext uri="{FF2B5EF4-FFF2-40B4-BE49-F238E27FC236}">
                    <a16:creationId xmlns:a16="http://schemas.microsoft.com/office/drawing/2014/main" xmlns="" id="{18E48679-06C4-48E4-8012-35973D02854F}"/>
                  </a:ext>
                </a:extLst>
              </p:cNvPr>
              <p:cNvSpPr txBox="1"/>
              <p:nvPr/>
            </p:nvSpPr>
            <p:spPr>
              <a:xfrm>
                <a:off x="6655916" y="1315754"/>
                <a:ext cx="20320000" cy="400110"/>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14:m>
                  <m:oMath xmlns:m="http://schemas.openxmlformats.org/officeDocument/2006/math">
                    <m:r>
                      <a:rPr lang="en-US" sz="2600" b="0" i="1" smtClean="0">
                        <a:solidFill>
                          <a:schemeClr val="tx1"/>
                        </a:solidFill>
                        <a:latin typeface="Cambria Math" panose="02040503050406030204" pitchFamily="18" charset="0"/>
                        <a:ea typeface="Times New Roman" charset="0"/>
                        <a:cs typeface="Times New Roman" charset="0"/>
                      </a:rPr>
                      <m:t>𝐻𝑢𝑎𝑖𝑦𝑢</m:t>
                    </m:r>
                    <m:r>
                      <a:rPr lang="en-US" sz="2600" b="0" i="1" smtClean="0">
                        <a:solidFill>
                          <a:schemeClr val="tx1"/>
                        </a:solidFill>
                        <a:latin typeface="Cambria Math" panose="02040503050406030204" pitchFamily="18" charset="0"/>
                        <a:ea typeface="Times New Roman" charset="0"/>
                        <a:cs typeface="Times New Roman" charset="0"/>
                      </a:rPr>
                      <m:t> </m:t>
                    </m:r>
                    <m:r>
                      <a:rPr lang="en-US" sz="2600" b="0" i="1" smtClean="0">
                        <a:solidFill>
                          <a:schemeClr val="tx1"/>
                        </a:solidFill>
                        <a:latin typeface="Cambria Math" panose="02040503050406030204" pitchFamily="18" charset="0"/>
                        <a:ea typeface="Times New Roman" charset="0"/>
                        <a:cs typeface="Times New Roman" charset="0"/>
                      </a:rPr>
                      <m:t>𝐻</m:t>
                    </m:r>
                    <m:sSup>
                      <m:sSupPr>
                        <m:ctrlPr>
                          <a:rPr lang="en-US" sz="2600" b="0" i="1" smtClean="0">
                            <a:solidFill>
                              <a:schemeClr val="tx1"/>
                            </a:solidFill>
                            <a:latin typeface="Cambria Math" charset="0"/>
                            <a:cs typeface="Times New Roman" charset="0"/>
                          </a:rPr>
                        </m:ctrlPr>
                      </m:sSupPr>
                      <m:e>
                        <m:r>
                          <a:rPr lang="en-US" sz="2600" b="0" i="1" smtClean="0">
                            <a:solidFill>
                              <a:schemeClr val="tx1"/>
                            </a:solidFill>
                            <a:latin typeface="Cambria Math" panose="02040503050406030204" pitchFamily="18" charset="0"/>
                            <a:cs typeface="Times New Roman" charset="0"/>
                          </a:rPr>
                          <m:t>𝑢</m:t>
                        </m:r>
                      </m:e>
                      <m:sup>
                        <m:r>
                          <a:rPr lang="en-US" sz="2600" b="0" i="1" smtClean="0">
                            <a:solidFill>
                              <a:schemeClr val="tx1"/>
                            </a:solidFill>
                            <a:latin typeface="Cambria Math" panose="02040503050406030204" pitchFamily="18" charset="0"/>
                            <a:cs typeface="Times New Roman" charset="0"/>
                          </a:rPr>
                          <m:t>1</m:t>
                        </m:r>
                      </m:sup>
                    </m:sSup>
                  </m:oMath>
                </a14:m>
                <a:r>
                  <a:rPr lang="en-US" sz="2600" dirty="0" smtClean="0">
                    <a:solidFill>
                      <a:schemeClr val="tx1"/>
                    </a:solidFill>
                    <a:latin typeface="Times New Roman" charset="0"/>
                    <a:ea typeface="Times New Roman" charset="0"/>
                    <a:cs typeface="Times New Roman" charset="0"/>
                  </a:rPr>
                  <a:t>       </a:t>
                </a:r>
                <a14:m>
                  <m:oMath xmlns:m="http://schemas.openxmlformats.org/officeDocument/2006/math">
                    <m:sSup>
                      <m:sSupPr>
                        <m:ctrlPr>
                          <a:rPr lang="en-US" sz="2600" i="1">
                            <a:solidFill>
                              <a:schemeClr val="tx1"/>
                            </a:solidFill>
                            <a:latin typeface="Cambria Math" charset="0"/>
                            <a:cs typeface="Times New Roman" charset="0"/>
                          </a:rPr>
                        </m:ctrlPr>
                      </m:sSupPr>
                      <m:e>
                        <m:r>
                          <a:rPr lang="en-US" sz="2600" b="0" i="1" smtClean="0">
                            <a:solidFill>
                              <a:schemeClr val="tx1"/>
                            </a:solidFill>
                            <a:latin typeface="Cambria Math" panose="02040503050406030204" pitchFamily="18" charset="0"/>
                            <a:cs typeface="Times New Roman" charset="0"/>
                          </a:rPr>
                          <m:t>𝐾𝑒𝑒𝑟</m:t>
                        </m:r>
                        <m:r>
                          <a:rPr lang="en-US" sz="2600" b="0" i="1" smtClean="0">
                            <a:solidFill>
                              <a:schemeClr val="tx1"/>
                            </a:solidFill>
                            <a:latin typeface="Cambria Math" panose="02040503050406030204" pitchFamily="18" charset="0"/>
                            <a:cs typeface="Times New Roman" charset="0"/>
                          </a:rPr>
                          <m:t> </m:t>
                        </m:r>
                        <m:r>
                          <a:rPr lang="en-US" sz="2600" b="0" i="1" smtClean="0">
                            <a:solidFill>
                              <a:schemeClr val="tx1"/>
                            </a:solidFill>
                            <a:latin typeface="Cambria Math" panose="02040503050406030204" pitchFamily="18" charset="0"/>
                            <a:cs typeface="Times New Roman" charset="0"/>
                          </a:rPr>
                          <m:t>𝐽𝑖𝑎𝑛𝑔</m:t>
                        </m:r>
                      </m:e>
                      <m:sup>
                        <m:r>
                          <a:rPr lang="en-US" sz="2600" i="1">
                            <a:solidFill>
                              <a:schemeClr val="tx1"/>
                            </a:solidFill>
                            <a:latin typeface="Cambria Math" panose="02040503050406030204" pitchFamily="18" charset="0"/>
                            <a:cs typeface="Times New Roman" charset="0"/>
                          </a:rPr>
                          <m:t>1</m:t>
                        </m:r>
                      </m:sup>
                    </m:sSup>
                  </m:oMath>
                </a14:m>
                <a:r>
                  <a:rPr lang="en-US" sz="2600" dirty="0" smtClean="0">
                    <a:solidFill>
                      <a:schemeClr val="tx1"/>
                    </a:solidFill>
                    <a:latin typeface="Times New Roman" charset="0"/>
                    <a:ea typeface="Times New Roman" charset="0"/>
                    <a:cs typeface="Times New Roman" charset="0"/>
                  </a:rPr>
                  <a:t>         </a:t>
                </a:r>
                <a14:m>
                  <m:oMath xmlns:m="http://schemas.openxmlformats.org/officeDocument/2006/math">
                    <m:r>
                      <a:rPr lang="en-US" sz="2600" b="0" i="1" smtClean="0">
                        <a:solidFill>
                          <a:schemeClr val="tx1"/>
                        </a:solidFill>
                        <a:latin typeface="Cambria Math" panose="02040503050406030204" pitchFamily="18" charset="0"/>
                        <a:ea typeface="Times New Roman" charset="0"/>
                        <a:cs typeface="Times New Roman" charset="0"/>
                      </a:rPr>
                      <m:t>𝑌𝑢𝑛𝑖𝑛𝑔</m:t>
                    </m:r>
                    <m:r>
                      <a:rPr lang="en-US" sz="2600" i="1">
                        <a:solidFill>
                          <a:schemeClr val="tx1"/>
                        </a:solidFill>
                        <a:latin typeface="Cambria Math" panose="02040503050406030204" pitchFamily="18" charset="0"/>
                        <a:ea typeface="Times New Roman" charset="0"/>
                        <a:cs typeface="Times New Roman" charset="0"/>
                      </a:rPr>
                      <m:t> </m:t>
                    </m:r>
                    <m:r>
                      <a:rPr lang="en-US" sz="2600" b="0" i="1" smtClean="0">
                        <a:solidFill>
                          <a:schemeClr val="tx1"/>
                        </a:solidFill>
                        <a:latin typeface="Cambria Math" panose="02040503050406030204" pitchFamily="18" charset="0"/>
                        <a:ea typeface="Times New Roman" charset="0"/>
                        <a:cs typeface="Times New Roman" charset="0"/>
                      </a:rPr>
                      <m:t>𝑋𝑖</m:t>
                    </m:r>
                    <m:sSup>
                      <m:sSupPr>
                        <m:ctrlPr>
                          <a:rPr lang="en-US" sz="2600" i="1">
                            <a:solidFill>
                              <a:schemeClr val="tx1"/>
                            </a:solidFill>
                            <a:latin typeface="Cambria Math" charset="0"/>
                            <a:cs typeface="Times New Roman" charset="0"/>
                          </a:rPr>
                        </m:ctrlPr>
                      </m:sSupPr>
                      <m:e>
                        <m:r>
                          <a:rPr lang="en-US" sz="2600" b="0" i="1" smtClean="0">
                            <a:solidFill>
                              <a:schemeClr val="tx1"/>
                            </a:solidFill>
                            <a:latin typeface="Cambria Math" panose="02040503050406030204" pitchFamily="18" charset="0"/>
                            <a:cs typeface="Times New Roman" charset="0"/>
                          </a:rPr>
                          <m:t>𝑒</m:t>
                        </m:r>
                      </m:e>
                      <m:sup>
                        <m:r>
                          <a:rPr lang="en-US" sz="2600" b="0" i="1" smtClean="0">
                            <a:solidFill>
                              <a:schemeClr val="tx1"/>
                            </a:solidFill>
                            <a:latin typeface="Cambria Math" panose="02040503050406030204" pitchFamily="18" charset="0"/>
                            <a:cs typeface="Times New Roman" charset="0"/>
                          </a:rPr>
                          <m:t>2</m:t>
                        </m:r>
                      </m:sup>
                    </m:sSup>
                  </m:oMath>
                </a14:m>
                <a:r>
                  <a:rPr lang="en-US" sz="2600" dirty="0" smtClean="0">
                    <a:solidFill>
                      <a:schemeClr val="tx1"/>
                    </a:solidFill>
                    <a:latin typeface="Times New Roman" charset="0"/>
                    <a:ea typeface="Times New Roman" charset="0"/>
                    <a:cs typeface="Times New Roman" charset="0"/>
                  </a:rPr>
                  <a:t> </a:t>
                </a:r>
                <a:endParaRPr lang="en-US" sz="2600" dirty="0">
                  <a:solidFill>
                    <a:schemeClr val="tx1"/>
                  </a:solidFill>
                  <a:latin typeface="Times New Roman" charset="0"/>
                  <a:ea typeface="Times New Roman" charset="0"/>
                  <a:cs typeface="Times New Roman" charset="0"/>
                </a:endParaRPr>
              </a:p>
            </p:txBody>
          </p:sp>
        </mc:Choice>
        <mc:Fallback xmlns="">
          <p:sp>
            <p:nvSpPr>
              <p:cNvPr id="8" name="Text Placeholder 5">
                <a:extLst>
                  <a:ext uri="{FF2B5EF4-FFF2-40B4-BE49-F238E27FC236}">
                    <a16:creationId xmlns:a16="http://schemas.microsoft.com/office/drawing/2014/main" id="{18E48679-06C4-48E4-8012-35973D02854F}"/>
                  </a:ext>
                </a:extLst>
              </p:cNvPr>
              <p:cNvSpPr txBox="1">
                <a:spLocks noRot="1" noChangeAspect="1" noMove="1" noResize="1" noEditPoints="1" noAdjustHandles="1" noChangeArrowheads="1" noChangeShapeType="1" noTextEdit="1"/>
              </p:cNvSpPr>
              <p:nvPr/>
            </p:nvSpPr>
            <p:spPr>
              <a:xfrm>
                <a:off x="6655916" y="1315754"/>
                <a:ext cx="20320000" cy="400110"/>
              </a:xfrm>
              <a:prstGeom prst="rect">
                <a:avLst/>
              </a:prstGeom>
              <a:blipFill>
                <a:blip r:embed="rId6"/>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xmlns="" id="{B92A3548-8310-400F-8822-4FEDDABCA99B}"/>
              </a:ext>
            </a:extLst>
          </p:cNvPr>
          <p:cNvSpPr txBox="1"/>
          <p:nvPr/>
        </p:nvSpPr>
        <p:spPr>
          <a:xfrm>
            <a:off x="726976" y="2368266"/>
            <a:ext cx="7886700" cy="540990"/>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2612575">
              <a:defRPr/>
            </a:pPr>
            <a:r>
              <a:rPr lang="en-US" sz="2000" b="1">
                <a:solidFill>
                  <a:schemeClr val="bg1"/>
                </a:solidFill>
                <a:latin typeface="Nunito" panose="00000500000000000000" pitchFamily="2" charset="0"/>
              </a:rPr>
              <a:t>Abstract</a:t>
            </a:r>
          </a:p>
        </p:txBody>
      </p:sp>
      <p:sp>
        <p:nvSpPr>
          <p:cNvPr id="16" name="TextBox 15">
            <a:extLst>
              <a:ext uri="{FF2B5EF4-FFF2-40B4-BE49-F238E27FC236}">
                <a16:creationId xmlns:a16="http://schemas.microsoft.com/office/drawing/2014/main" xmlns="" id="{AB2E96C9-8474-4C6F-96C8-EA96E9997B49}"/>
              </a:ext>
            </a:extLst>
          </p:cNvPr>
          <p:cNvSpPr txBox="1"/>
          <p:nvPr/>
        </p:nvSpPr>
        <p:spPr>
          <a:xfrm>
            <a:off x="610444" y="9581145"/>
            <a:ext cx="7886700" cy="540990"/>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2612575">
              <a:defRPr/>
            </a:pPr>
            <a:r>
              <a:rPr lang="en-US" sz="2000" b="1" dirty="0">
                <a:solidFill>
                  <a:schemeClr val="bg1"/>
                </a:solidFill>
                <a:latin typeface="Nunito" panose="00000500000000000000" pitchFamily="2" charset="0"/>
              </a:rPr>
              <a:t>Introduction</a:t>
            </a:r>
          </a:p>
        </p:txBody>
      </p:sp>
      <p:sp>
        <p:nvSpPr>
          <p:cNvPr id="17" name="TextBox 16">
            <a:extLst>
              <a:ext uri="{FF2B5EF4-FFF2-40B4-BE49-F238E27FC236}">
                <a16:creationId xmlns:a16="http://schemas.microsoft.com/office/drawing/2014/main" xmlns="" id="{75B4539D-DB8E-458A-89B0-CAE5722D0FB2}"/>
              </a:ext>
            </a:extLst>
          </p:cNvPr>
          <p:cNvSpPr txBox="1"/>
          <p:nvPr/>
        </p:nvSpPr>
        <p:spPr>
          <a:xfrm>
            <a:off x="9432022" y="2351175"/>
            <a:ext cx="14871701" cy="540990"/>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2612575">
              <a:defRPr/>
            </a:pPr>
            <a:r>
              <a:rPr lang="en-US" sz="2000" b="1" dirty="0" smtClean="0">
                <a:solidFill>
                  <a:schemeClr val="bg1"/>
                </a:solidFill>
                <a:latin typeface="Nunito" panose="00000500000000000000" pitchFamily="2" charset="0"/>
              </a:rPr>
              <a:t>Data Cleaning and Visualization </a:t>
            </a:r>
            <a:endParaRPr lang="en-US" sz="2000" b="1" dirty="0">
              <a:solidFill>
                <a:schemeClr val="bg1"/>
              </a:solidFill>
              <a:latin typeface="Nunito" panose="00000500000000000000" pitchFamily="2" charset="0"/>
            </a:endParaRPr>
          </a:p>
        </p:txBody>
      </p:sp>
      <p:sp>
        <p:nvSpPr>
          <p:cNvPr id="19" name="TextBox 18">
            <a:extLst>
              <a:ext uri="{FF2B5EF4-FFF2-40B4-BE49-F238E27FC236}">
                <a16:creationId xmlns:a16="http://schemas.microsoft.com/office/drawing/2014/main" xmlns="" id="{850970F5-9ABF-4386-9761-49E684D2F733}"/>
              </a:ext>
            </a:extLst>
          </p:cNvPr>
          <p:cNvSpPr txBox="1"/>
          <p:nvPr/>
        </p:nvSpPr>
        <p:spPr>
          <a:xfrm>
            <a:off x="25105436" y="19621255"/>
            <a:ext cx="10483149" cy="581713"/>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2612575">
              <a:defRPr/>
            </a:pPr>
            <a:r>
              <a:rPr lang="en-US" sz="2000" b="1" dirty="0">
                <a:solidFill>
                  <a:schemeClr val="bg1"/>
                </a:solidFill>
                <a:latin typeface="Nunito" panose="00000500000000000000" pitchFamily="2" charset="0"/>
              </a:rPr>
              <a:t>Conclusion</a:t>
            </a:r>
          </a:p>
        </p:txBody>
      </p:sp>
      <p:sp>
        <p:nvSpPr>
          <p:cNvPr id="2" name="TextBox 1"/>
          <p:cNvSpPr txBox="1"/>
          <p:nvPr/>
        </p:nvSpPr>
        <p:spPr>
          <a:xfrm>
            <a:off x="710034" y="2990336"/>
            <a:ext cx="7886700" cy="6494085"/>
          </a:xfrm>
          <a:prstGeom prst="rect">
            <a:avLst/>
          </a:prstGeom>
          <a:noFill/>
        </p:spPr>
        <p:txBody>
          <a:bodyPr wrap="square" rtlCol="0">
            <a:spAutoFit/>
          </a:bodyPr>
          <a:lstStyle/>
          <a:p>
            <a:pPr algn="just"/>
            <a:r>
              <a:rPr lang="en-US" sz="2600" dirty="0">
                <a:latin typeface="Times New Roman" charset="0"/>
                <a:ea typeface="Times New Roman" charset="0"/>
                <a:cs typeface="Times New Roman" charset="0"/>
              </a:rPr>
              <a:t>In this project, our objective is to locate potential markets for </a:t>
            </a:r>
            <a:r>
              <a:rPr lang="en-US" sz="2600" dirty="0" err="1">
                <a:latin typeface="Times New Roman" charset="0"/>
                <a:ea typeface="Times New Roman" charset="0"/>
                <a:cs typeface="Times New Roman" charset="0"/>
              </a:rPr>
              <a:t>Conscioux</a:t>
            </a:r>
            <a:r>
              <a:rPr lang="en-US" sz="2600">
                <a:latin typeface="Times New Roman" charset="0"/>
                <a:ea typeface="Times New Roman" charset="0"/>
                <a:cs typeface="Times New Roman" charset="0"/>
              </a:rPr>
              <a:t> by taking insight of people's attitude towards veganism in </a:t>
            </a:r>
            <a:r>
              <a:rPr lang="en-US" sz="2600" smtClean="0">
                <a:latin typeface="Times New Roman" charset="0"/>
                <a:ea typeface="Times New Roman" charset="0"/>
                <a:cs typeface="Times New Roman" charset="0"/>
              </a:rPr>
              <a:t>Twitter. </a:t>
            </a:r>
            <a:r>
              <a:rPr lang="en-US" sz="2600" dirty="0">
                <a:latin typeface="Times New Roman" charset="0"/>
                <a:ea typeface="Times New Roman" charset="0"/>
                <a:cs typeface="Times New Roman" charset="0"/>
              </a:rPr>
              <a:t>To be more precise, we are interested in the supply and demand of vegetarian. The two main datasets we use are the data </a:t>
            </a:r>
            <a:r>
              <a:rPr lang="en-US" sz="2600" dirty="0" smtClean="0">
                <a:latin typeface="Times New Roman" charset="0"/>
                <a:ea typeface="Times New Roman" charset="0"/>
                <a:cs typeface="Times New Roman" charset="0"/>
              </a:rPr>
              <a:t>containing </a:t>
            </a:r>
            <a:r>
              <a:rPr lang="en-US" sz="2600" dirty="0">
                <a:latin typeface="Times New Roman" charset="0"/>
                <a:ea typeface="Times New Roman" charset="0"/>
                <a:cs typeface="Times New Roman" charset="0"/>
              </a:rPr>
              <a:t>terms “vegan” and “weight loss” </a:t>
            </a:r>
            <a:r>
              <a:rPr lang="en-US" sz="2600" dirty="0" smtClean="0">
                <a:latin typeface="Times New Roman" charset="0"/>
                <a:ea typeface="Times New Roman" charset="0"/>
                <a:cs typeface="Times New Roman" charset="0"/>
              </a:rPr>
              <a:t>scraped </a:t>
            </a:r>
            <a:r>
              <a:rPr lang="en-US" sz="2600" dirty="0">
                <a:latin typeface="Times New Roman" charset="0"/>
                <a:ea typeface="Times New Roman" charset="0"/>
                <a:cs typeface="Times New Roman" charset="0"/>
              </a:rPr>
              <a:t>from Twitter and public Yelp </a:t>
            </a:r>
            <a:r>
              <a:rPr lang="en-US" sz="2600" dirty="0" smtClean="0">
                <a:latin typeface="Times New Roman" charset="0"/>
                <a:ea typeface="Times New Roman" charset="0"/>
                <a:cs typeface="Times New Roman" charset="0"/>
              </a:rPr>
              <a:t>dataset. To </a:t>
            </a:r>
            <a:r>
              <a:rPr lang="en-US" sz="2600" dirty="0">
                <a:latin typeface="Times New Roman" charset="0"/>
                <a:ea typeface="Times New Roman" charset="0"/>
                <a:cs typeface="Times New Roman" charset="0"/>
              </a:rPr>
              <a:t>have a general view of how these tweets distribute across the country, we plot the locations of these tweets on Google Map. At the same time, we also visualize the distribution of restaurants that provide vegetarian by clustering with Yelp data. With the preprocessed tweets data, we compare several models that classify the sentiment based on one’s tweet. To explore other factors that may affect people’s attitude towards vegan, </a:t>
            </a:r>
            <a:r>
              <a:rPr lang="en-US" sz="2600" dirty="0" smtClean="0">
                <a:latin typeface="Times New Roman" charset="0"/>
                <a:ea typeface="Times New Roman" charset="0"/>
                <a:cs typeface="Times New Roman" charset="0"/>
              </a:rPr>
              <a:t>significant factors are achieved by logistic regression.</a:t>
            </a:r>
            <a:endParaRPr lang="en-US" sz="2600" dirty="0"/>
          </a:p>
        </p:txBody>
      </p:sp>
      <p:sp>
        <p:nvSpPr>
          <p:cNvPr id="3" name="TextBox 2"/>
          <p:cNvSpPr txBox="1"/>
          <p:nvPr/>
        </p:nvSpPr>
        <p:spPr>
          <a:xfrm>
            <a:off x="597643" y="10162976"/>
            <a:ext cx="7953243" cy="4093428"/>
          </a:xfrm>
          <a:prstGeom prst="rect">
            <a:avLst/>
          </a:prstGeom>
          <a:noFill/>
        </p:spPr>
        <p:txBody>
          <a:bodyPr wrap="square" rtlCol="0">
            <a:spAutoFit/>
          </a:bodyPr>
          <a:lstStyle/>
          <a:p>
            <a:pPr algn="just"/>
            <a:r>
              <a:rPr lang="en-US" sz="2600" dirty="0">
                <a:latin typeface="Times New Roman" charset="0"/>
                <a:ea typeface="Times New Roman" charset="0"/>
                <a:cs typeface="Times New Roman" charset="0"/>
              </a:rPr>
              <a:t>Veganism was created to describe the group that hold the belief of abstaining from the use of animal products, particularly in diet. The follower of this kind of diet or philosophy is known as a vegan. A</a:t>
            </a:r>
            <a:r>
              <a:rPr lang="en-US" altLang="zh-CN" sz="2600" dirty="0">
                <a:latin typeface="Times New Roman" charset="0"/>
                <a:ea typeface="Times New Roman" charset="0"/>
                <a:cs typeface="Times New Roman" charset="0"/>
              </a:rPr>
              <a:t>ccording to the trend of searching “vegan”(green) and “weight loss” (red) from Google, </a:t>
            </a:r>
            <a:r>
              <a:rPr lang="en-US" altLang="zh-CN" sz="2600" dirty="0" smtClean="0">
                <a:latin typeface="Times New Roman" charset="0"/>
                <a:ea typeface="Times New Roman" charset="0"/>
                <a:cs typeface="Times New Roman" charset="0"/>
              </a:rPr>
              <a:t>we can prove that </a:t>
            </a:r>
            <a:r>
              <a:rPr lang="en-US" sz="2600" dirty="0" smtClean="0">
                <a:latin typeface="Times New Roman" charset="0"/>
                <a:ea typeface="Times New Roman" charset="0"/>
                <a:cs typeface="Times New Roman" charset="0"/>
              </a:rPr>
              <a:t>the </a:t>
            </a:r>
            <a:r>
              <a:rPr lang="en-US" sz="2600" dirty="0">
                <a:latin typeface="Times New Roman" charset="0"/>
                <a:ea typeface="Times New Roman" charset="0"/>
                <a:cs typeface="Times New Roman" charset="0"/>
              </a:rPr>
              <a:t>concept of vegan lifestyle is favored across the United States </a:t>
            </a:r>
            <a:r>
              <a:rPr lang="en-US" sz="2600" dirty="0" smtClean="0">
                <a:latin typeface="Times New Roman" charset="0"/>
                <a:ea typeface="Times New Roman" charset="0"/>
                <a:cs typeface="Times New Roman" charset="0"/>
              </a:rPr>
              <a:t>has </a:t>
            </a:r>
            <a:r>
              <a:rPr lang="en-US" sz="2600" dirty="0">
                <a:latin typeface="Times New Roman" charset="0"/>
                <a:ea typeface="Times New Roman" charset="0"/>
                <a:cs typeface="Times New Roman" charset="0"/>
              </a:rPr>
              <a:t>ballooned. Meanwhile, healthy balance attracts attention of more Americans, especially in the aspects of carbohydrates, fats, and proteins considering body status</a:t>
            </a:r>
            <a:r>
              <a:rPr lang="en-US" sz="2600" dirty="0" smtClean="0">
                <a:latin typeface="Times New Roman" charset="0"/>
                <a:ea typeface="Times New Roman" charset="0"/>
                <a:cs typeface="Times New Roman" charset="0"/>
              </a:rPr>
              <a:t>. </a:t>
            </a:r>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91141" y="16838"/>
            <a:ext cx="7472334" cy="2490778"/>
          </a:xfrm>
          <a:prstGeom prst="rect">
            <a:avLst/>
          </a:prstGeom>
        </p:spPr>
      </p:pic>
      <p:sp>
        <p:nvSpPr>
          <p:cNvPr id="23" name="TextBox 22">
            <a:extLst>
              <a:ext uri="{FF2B5EF4-FFF2-40B4-BE49-F238E27FC236}">
                <a16:creationId xmlns:a16="http://schemas.microsoft.com/office/drawing/2014/main" xmlns="" id="{75B4539D-DB8E-458A-89B0-CAE5722D0FB2}"/>
              </a:ext>
            </a:extLst>
          </p:cNvPr>
          <p:cNvSpPr txBox="1"/>
          <p:nvPr/>
        </p:nvSpPr>
        <p:spPr>
          <a:xfrm>
            <a:off x="9194375" y="13682675"/>
            <a:ext cx="14871701" cy="612511"/>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2612575">
              <a:defRPr/>
            </a:pPr>
            <a:endParaRPr lang="en-US" sz="2000" b="1" dirty="0">
              <a:solidFill>
                <a:schemeClr val="bg1"/>
              </a:solidFill>
              <a:latin typeface="Nunito" panose="00000500000000000000" pitchFamily="2" charset="0"/>
            </a:endParaRPr>
          </a:p>
        </p:txBody>
      </p:sp>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06318" y="5571397"/>
            <a:ext cx="4498079" cy="2423518"/>
          </a:xfrm>
          <a:prstGeom prst="rect">
            <a:avLst/>
          </a:prstGeom>
        </p:spPr>
      </p:pic>
      <p:sp>
        <p:nvSpPr>
          <p:cNvPr id="27" name="TextBox 26">
            <a:extLst>
              <a:ext uri="{FF2B5EF4-FFF2-40B4-BE49-F238E27FC236}">
                <a16:creationId xmlns:a16="http://schemas.microsoft.com/office/drawing/2014/main" xmlns="" id="{AB2E96C9-8474-4C6F-96C8-EA96E9997B49}"/>
              </a:ext>
            </a:extLst>
          </p:cNvPr>
          <p:cNvSpPr txBox="1"/>
          <p:nvPr/>
        </p:nvSpPr>
        <p:spPr>
          <a:xfrm>
            <a:off x="597643" y="17217224"/>
            <a:ext cx="7886700" cy="540990"/>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2612575">
              <a:defRPr/>
            </a:pPr>
            <a:endParaRPr lang="en-US" sz="2000" b="1" dirty="0" smtClean="0">
              <a:solidFill>
                <a:schemeClr val="bg1"/>
              </a:solidFill>
              <a:latin typeface="Nunito" panose="00000500000000000000" pitchFamily="2" charset="0"/>
            </a:endParaRPr>
          </a:p>
          <a:p>
            <a:pPr algn="ctr" defTabSz="2612575">
              <a:defRPr/>
            </a:pPr>
            <a:r>
              <a:rPr lang="en-US" sz="2000" b="1" dirty="0" smtClean="0">
                <a:solidFill>
                  <a:schemeClr val="bg1"/>
                </a:solidFill>
                <a:latin typeface="Nunito" panose="00000500000000000000" pitchFamily="2" charset="0"/>
              </a:rPr>
              <a:t>Data Collection </a:t>
            </a:r>
            <a:endParaRPr lang="en-US" sz="2000" b="1" dirty="0">
              <a:solidFill>
                <a:schemeClr val="bg1"/>
              </a:solidFill>
              <a:latin typeface="Nunito" panose="00000500000000000000" pitchFamily="2" charset="0"/>
            </a:endParaRPr>
          </a:p>
          <a:p>
            <a:pPr algn="ctr" defTabSz="2612575">
              <a:defRPr/>
            </a:pPr>
            <a:endParaRPr lang="en-US" sz="2000" b="1" dirty="0">
              <a:solidFill>
                <a:schemeClr val="bg1"/>
              </a:solidFill>
              <a:latin typeface="Nunito" panose="00000500000000000000" pitchFamily="2" charset="0"/>
            </a:endParaRPr>
          </a:p>
        </p:txBody>
      </p:sp>
      <p:sp>
        <p:nvSpPr>
          <p:cNvPr id="28" name="TextBox 27"/>
          <p:cNvSpPr txBox="1"/>
          <p:nvPr/>
        </p:nvSpPr>
        <p:spPr>
          <a:xfrm>
            <a:off x="526608" y="17839192"/>
            <a:ext cx="7999091" cy="5693866"/>
          </a:xfrm>
          <a:prstGeom prst="rect">
            <a:avLst/>
          </a:prstGeom>
          <a:noFill/>
        </p:spPr>
        <p:txBody>
          <a:bodyPr wrap="square" rtlCol="0">
            <a:spAutoFit/>
          </a:bodyPr>
          <a:lstStyle/>
          <a:p>
            <a:pPr algn="just"/>
            <a:r>
              <a:rPr lang="en-US" sz="2600" dirty="0">
                <a:latin typeface="Times New Roman" charset="0"/>
                <a:ea typeface="Times New Roman" charset="0"/>
                <a:cs typeface="Times New Roman" charset="0"/>
              </a:rPr>
              <a:t>There are three datasets analyzed in this project and the </a:t>
            </a:r>
            <a:r>
              <a:rPr lang="en-US" sz="2600" dirty="0" smtClean="0">
                <a:latin typeface="Times New Roman" charset="0"/>
                <a:ea typeface="Times New Roman" charset="0"/>
                <a:cs typeface="Times New Roman" charset="0"/>
              </a:rPr>
              <a:t>first one to </a:t>
            </a:r>
            <a:r>
              <a:rPr lang="en-US" sz="2600" dirty="0">
                <a:latin typeface="Times New Roman" charset="0"/>
                <a:ea typeface="Times New Roman" charset="0"/>
                <a:cs typeface="Times New Roman" charset="0"/>
              </a:rPr>
              <a:t>analyze demand is scraped from Twitter. Choosing “vegan” and “weight loss” as our keyword, </a:t>
            </a:r>
            <a:r>
              <a:rPr lang="en-US" sz="2600" dirty="0" smtClean="0">
                <a:latin typeface="Times New Roman" charset="0"/>
                <a:ea typeface="Times New Roman" charset="0"/>
                <a:cs typeface="Times New Roman" charset="0"/>
              </a:rPr>
              <a:t>we collect tweets, tags</a:t>
            </a:r>
            <a:r>
              <a:rPr lang="en-US" sz="2600" dirty="0">
                <a:latin typeface="Times New Roman" charset="0"/>
                <a:ea typeface="Times New Roman" charset="0"/>
                <a:cs typeface="Times New Roman" charset="0"/>
              </a:rPr>
              <a:t>, coordinates (longitude &amp; latitude), favorite count and country </a:t>
            </a:r>
            <a:r>
              <a:rPr lang="en-US" sz="2600" dirty="0" smtClean="0">
                <a:latin typeface="Times New Roman" charset="0"/>
                <a:ea typeface="Times New Roman" charset="0"/>
                <a:cs typeface="Times New Roman" charset="0"/>
              </a:rPr>
              <a:t>code. It </a:t>
            </a:r>
            <a:r>
              <a:rPr lang="en-US" sz="2600" dirty="0">
                <a:latin typeface="Times New Roman" charset="0"/>
                <a:ea typeface="Times New Roman" charset="0"/>
                <a:cs typeface="Times New Roman" charset="0"/>
              </a:rPr>
              <a:t>is necessary for us to analyze coordinates, so after filtering </a:t>
            </a:r>
            <a:r>
              <a:rPr lang="en-US" sz="2600" dirty="0" smtClean="0">
                <a:latin typeface="Times New Roman" charset="0"/>
                <a:ea typeface="Times New Roman" charset="0"/>
                <a:cs typeface="Times New Roman" charset="0"/>
              </a:rPr>
              <a:t>out, the </a:t>
            </a:r>
            <a:r>
              <a:rPr lang="en-US" sz="2600" dirty="0">
                <a:latin typeface="Times New Roman" charset="0"/>
                <a:ea typeface="Times New Roman" charset="0"/>
                <a:cs typeface="Times New Roman" charset="0"/>
              </a:rPr>
              <a:t>number of observations </a:t>
            </a:r>
            <a:r>
              <a:rPr lang="en-US" sz="2600" dirty="0" smtClean="0">
                <a:latin typeface="Times New Roman" charset="0"/>
                <a:ea typeface="Times New Roman" charset="0"/>
                <a:cs typeface="Times New Roman" charset="0"/>
              </a:rPr>
              <a:t>with exact location is </a:t>
            </a:r>
            <a:r>
              <a:rPr lang="en-US" sz="2600" dirty="0">
                <a:latin typeface="Times New Roman" charset="0"/>
                <a:ea typeface="Times New Roman" charset="0"/>
                <a:cs typeface="Times New Roman" charset="0"/>
              </a:rPr>
              <a:t>3574. N</a:t>
            </a:r>
            <a:r>
              <a:rPr lang="en-US" sz="2600" dirty="0" smtClean="0">
                <a:latin typeface="Times New Roman" charset="0"/>
                <a:ea typeface="Times New Roman" charset="0"/>
                <a:cs typeface="Times New Roman" charset="0"/>
              </a:rPr>
              <a:t>atural </a:t>
            </a:r>
            <a:r>
              <a:rPr lang="en-US" sz="2600" dirty="0">
                <a:latin typeface="Times New Roman" charset="0"/>
                <a:ea typeface="Times New Roman" charset="0"/>
                <a:cs typeface="Times New Roman" charset="0"/>
              </a:rPr>
              <a:t>language processing and sentiment analysis </a:t>
            </a:r>
            <a:r>
              <a:rPr lang="en-US" sz="2600" dirty="0" smtClean="0">
                <a:latin typeface="Times New Roman" charset="0"/>
                <a:ea typeface="Times New Roman" charset="0"/>
                <a:cs typeface="Times New Roman" charset="0"/>
              </a:rPr>
              <a:t>is used to quantify reviews with </a:t>
            </a:r>
            <a:r>
              <a:rPr lang="en-US" sz="2600" dirty="0">
                <a:latin typeface="Times New Roman" charset="0"/>
                <a:ea typeface="Times New Roman" charset="0"/>
                <a:cs typeface="Times New Roman" charset="0"/>
              </a:rPr>
              <a:t>“1”, “0” and “-1” which means positive, neutral and negative attitude respectively. The percentage of positive, neutral and negative attitude towards vegan are 54.34%, 34.61% and 11.05%. In total, the reaction is satisfied and the space for </a:t>
            </a:r>
            <a:r>
              <a:rPr lang="en-US" sz="2600" dirty="0" err="1">
                <a:latin typeface="Times New Roman" charset="0"/>
                <a:ea typeface="Times New Roman" charset="0"/>
                <a:cs typeface="Times New Roman" charset="0"/>
              </a:rPr>
              <a:t>Conscioux</a:t>
            </a:r>
            <a:r>
              <a:rPr lang="en-US" sz="2600" dirty="0">
                <a:latin typeface="Times New Roman" charset="0"/>
                <a:ea typeface="Times New Roman" charset="0"/>
                <a:cs typeface="Times New Roman" charset="0"/>
              </a:rPr>
              <a:t> to develop their consumers is considerable</a:t>
            </a:r>
            <a:r>
              <a:rPr lang="en-US" sz="2600" dirty="0" smtClean="0">
                <a:latin typeface="Times New Roman" charset="0"/>
                <a:ea typeface="Times New Roman" charset="0"/>
                <a:cs typeface="Times New Roman" charset="0"/>
              </a:rPr>
              <a:t>.</a:t>
            </a:r>
            <a:endParaRPr lang="en-US" sz="2600" dirty="0">
              <a:latin typeface="Times New Roman" charset="0"/>
              <a:ea typeface="Times New Roman" charset="0"/>
              <a:cs typeface="Times New Roman" charset="0"/>
            </a:endParaRPr>
          </a:p>
        </p:txBody>
      </p:sp>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565294" y="3077928"/>
            <a:ext cx="4439103" cy="2380826"/>
          </a:xfrm>
          <a:prstGeom prst="rect">
            <a:avLst/>
          </a:prstGeom>
        </p:spPr>
      </p:pic>
      <p:sp>
        <p:nvSpPr>
          <p:cNvPr id="30" name="TextBox 29"/>
          <p:cNvSpPr txBox="1"/>
          <p:nvPr/>
        </p:nvSpPr>
        <p:spPr>
          <a:xfrm>
            <a:off x="14053623" y="3072620"/>
            <a:ext cx="6175752" cy="4893647"/>
          </a:xfrm>
          <a:prstGeom prst="rect">
            <a:avLst/>
          </a:prstGeom>
          <a:noFill/>
        </p:spPr>
        <p:txBody>
          <a:bodyPr wrap="square" rtlCol="0">
            <a:spAutoFit/>
          </a:bodyPr>
          <a:lstStyle/>
          <a:p>
            <a:pPr algn="just"/>
            <a:r>
              <a:rPr lang="en-US" sz="2600" dirty="0" smtClean="0">
                <a:latin typeface="Times New Roman" charset="0"/>
                <a:ea typeface="Times New Roman" charset="0"/>
                <a:cs typeface="Times New Roman" charset="0"/>
              </a:rPr>
              <a:t>The upper map shows the location distribution of all the tweets that contain the terms “vegan” and “weight loss”.</a:t>
            </a:r>
            <a:r>
              <a:rPr lang="zh-CN" altLang="en-US" sz="2600" dirty="0" smtClean="0">
                <a:latin typeface="Times New Roman" charset="0"/>
                <a:ea typeface="Times New Roman" charset="0"/>
                <a:cs typeface="Times New Roman" charset="0"/>
              </a:rPr>
              <a:t> </a:t>
            </a:r>
            <a:r>
              <a:rPr lang="en-US" altLang="zh-CN" sz="2600" dirty="0" smtClean="0">
                <a:latin typeface="Times New Roman" charset="0"/>
                <a:ea typeface="Times New Roman" charset="0"/>
                <a:cs typeface="Times New Roman" charset="0"/>
              </a:rPr>
              <a:t>It is clear to see that these tweets are concentrated in New </a:t>
            </a:r>
            <a:r>
              <a:rPr lang="en-US" altLang="zh-CN" sz="2600" dirty="0">
                <a:latin typeface="Times New Roman" charset="0"/>
                <a:ea typeface="Times New Roman" charset="0"/>
                <a:cs typeface="Times New Roman" charset="0"/>
              </a:rPr>
              <a:t>York metropolitan area , </a:t>
            </a:r>
            <a:r>
              <a:rPr lang="en-US" altLang="zh-CN" sz="2600" dirty="0" smtClean="0">
                <a:latin typeface="Times New Roman" charset="0"/>
                <a:ea typeface="Times New Roman" charset="0"/>
                <a:cs typeface="Times New Roman" charset="0"/>
              </a:rPr>
              <a:t>Los Angeles, San Francisco, Houston and Orlando. It is reasonable that </a:t>
            </a:r>
            <a:r>
              <a:rPr lang="en-US" sz="2600" dirty="0" smtClean="0">
                <a:latin typeface="Times New Roman" charset="0"/>
                <a:ea typeface="Times New Roman" charset="0"/>
                <a:cs typeface="Times New Roman" charset="0"/>
              </a:rPr>
              <a:t>metropolis </a:t>
            </a:r>
            <a:r>
              <a:rPr lang="en-US" sz="2600" dirty="0">
                <a:latin typeface="Times New Roman" charset="0"/>
                <a:ea typeface="Times New Roman" charset="0"/>
                <a:cs typeface="Times New Roman" charset="0"/>
              </a:rPr>
              <a:t>with larger population density </a:t>
            </a:r>
            <a:r>
              <a:rPr lang="en-US" altLang="zh-CN" sz="2600" dirty="0" smtClean="0">
                <a:latin typeface="Times New Roman" charset="0"/>
                <a:ea typeface="Times New Roman" charset="0"/>
                <a:cs typeface="Times New Roman" charset="0"/>
              </a:rPr>
              <a:t>would like to try a plant-based diet and healthier lifestyle. Thus we recommend </a:t>
            </a:r>
            <a:r>
              <a:rPr lang="en-US" altLang="zh-CN" sz="2600" dirty="0" err="1" smtClean="0">
                <a:latin typeface="Times New Roman" charset="0"/>
                <a:ea typeface="Times New Roman" charset="0"/>
                <a:cs typeface="Times New Roman" charset="0"/>
              </a:rPr>
              <a:t>Conscioux</a:t>
            </a:r>
            <a:r>
              <a:rPr lang="en-US" altLang="zh-CN" sz="2600" dirty="0" smtClean="0">
                <a:latin typeface="Times New Roman" charset="0"/>
                <a:ea typeface="Times New Roman" charset="0"/>
                <a:cs typeface="Times New Roman" charset="0"/>
              </a:rPr>
              <a:t> to advertise more and help potential customer in these cities to switch to vegan lifestyle.</a:t>
            </a:r>
          </a:p>
        </p:txBody>
      </p:sp>
      <p:pic>
        <p:nvPicPr>
          <p:cNvPr id="31" name="Picture 30" descr="pos_wordcloud.png"/>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153936" y="2948296"/>
            <a:ext cx="3946830" cy="2754509"/>
          </a:xfrm>
          <a:prstGeom prst="rect">
            <a:avLst/>
          </a:prstGeom>
          <a:noFill/>
          <a:ln>
            <a:noFill/>
          </a:ln>
        </p:spPr>
      </p:pic>
      <p:pic>
        <p:nvPicPr>
          <p:cNvPr id="32" name="Picture 31" descr="neg_wordcloud.png"/>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0167371" y="5470295"/>
            <a:ext cx="3919959" cy="2713241"/>
          </a:xfrm>
          <a:prstGeom prst="rect">
            <a:avLst/>
          </a:prstGeom>
          <a:noFill/>
          <a:ln>
            <a:noFill/>
          </a:ln>
        </p:spPr>
      </p:pic>
      <p:sp>
        <p:nvSpPr>
          <p:cNvPr id="33" name="TextBox 32"/>
          <p:cNvSpPr txBox="1"/>
          <p:nvPr/>
        </p:nvSpPr>
        <p:spPr>
          <a:xfrm>
            <a:off x="9451522" y="9391291"/>
            <a:ext cx="14484176" cy="2492990"/>
          </a:xfrm>
          <a:prstGeom prst="rect">
            <a:avLst/>
          </a:prstGeom>
          <a:noFill/>
        </p:spPr>
        <p:txBody>
          <a:bodyPr wrap="square" rtlCol="0">
            <a:spAutoFit/>
          </a:bodyPr>
          <a:lstStyle/>
          <a:p>
            <a:pPr algn="just"/>
            <a:r>
              <a:rPr lang="en-US" sz="2600" dirty="0" smtClean="0">
                <a:latin typeface="Times New Roman" charset="0"/>
                <a:ea typeface="Times New Roman" charset="0"/>
                <a:cs typeface="Times New Roman" charset="0"/>
              </a:rPr>
              <a:t>One straightforward </a:t>
            </a:r>
            <a:r>
              <a:rPr lang="en-US" sz="2600" dirty="0">
                <a:latin typeface="Times New Roman" charset="0"/>
                <a:ea typeface="Times New Roman" charset="0"/>
                <a:cs typeface="Times New Roman" charset="0"/>
              </a:rPr>
              <a:t>text visualization is the controversial word cloud. A word cloud represents word usage in a document by resizing individual words proportionally to its frequency, and then presenting them in random arrangement. The word clouds of </a:t>
            </a:r>
            <a:r>
              <a:rPr lang="en-US" sz="2600" dirty="0" smtClean="0">
                <a:latin typeface="Times New Roman" charset="0"/>
                <a:ea typeface="Times New Roman" charset="0"/>
                <a:cs typeface="Times New Roman" charset="0"/>
              </a:rPr>
              <a:t>positive(upper) </a:t>
            </a:r>
            <a:r>
              <a:rPr lang="en-US" sz="2600" dirty="0">
                <a:latin typeface="Times New Roman" charset="0"/>
                <a:ea typeface="Times New Roman" charset="0"/>
                <a:cs typeface="Times New Roman" charset="0"/>
              </a:rPr>
              <a:t>and negative sentiment are shown </a:t>
            </a:r>
            <a:r>
              <a:rPr lang="en-US" sz="2600" dirty="0" smtClean="0">
                <a:latin typeface="Times New Roman" charset="0"/>
                <a:ea typeface="Times New Roman" charset="0"/>
                <a:cs typeface="Times New Roman" charset="0"/>
              </a:rPr>
              <a:t>on the right. </a:t>
            </a:r>
            <a:r>
              <a:rPr lang="en-US" sz="2600" dirty="0">
                <a:latin typeface="Times New Roman" charset="0"/>
                <a:ea typeface="Times New Roman" charset="0"/>
                <a:cs typeface="Times New Roman" charset="0"/>
              </a:rPr>
              <a:t>It is quite obvious that the most </a:t>
            </a:r>
            <a:r>
              <a:rPr lang="en-US" sz="2600" dirty="0" smtClean="0">
                <a:latin typeface="Times New Roman" charset="0"/>
                <a:ea typeface="Times New Roman" charset="0"/>
                <a:cs typeface="Times New Roman" charset="0"/>
              </a:rPr>
              <a:t>of </a:t>
            </a:r>
            <a:r>
              <a:rPr lang="en-US" sz="2600" dirty="0">
                <a:latin typeface="Times New Roman" charset="0"/>
                <a:ea typeface="Times New Roman" charset="0"/>
                <a:cs typeface="Times New Roman" charset="0"/>
              </a:rPr>
              <a:t>the words in positive word cloud are related to healthier lifestyle and many words in negative word cloud are related to junk food.</a:t>
            </a:r>
          </a:p>
          <a:p>
            <a:pPr algn="just"/>
            <a:endParaRPr lang="en-US" sz="2600" dirty="0">
              <a:latin typeface="Times New Roman" charset="0"/>
              <a:ea typeface="Times New Roman" charset="0"/>
              <a:cs typeface="Times New Roman" charset="0"/>
            </a:endParaRPr>
          </a:p>
        </p:txBody>
      </p:sp>
      <p:sp>
        <p:nvSpPr>
          <p:cNvPr id="37" name="TextBox 36"/>
          <p:cNvSpPr txBox="1"/>
          <p:nvPr/>
        </p:nvSpPr>
        <p:spPr>
          <a:xfrm>
            <a:off x="14150567" y="13781128"/>
            <a:ext cx="5826642" cy="400110"/>
          </a:xfrm>
          <a:prstGeom prst="rect">
            <a:avLst/>
          </a:prstGeom>
          <a:noFill/>
        </p:spPr>
        <p:txBody>
          <a:bodyPr wrap="square" rtlCol="0">
            <a:spAutoFit/>
          </a:bodyPr>
          <a:lstStyle/>
          <a:p>
            <a:pPr algn="r"/>
            <a:r>
              <a:rPr lang="en-US" sz="2000" b="1" dirty="0">
                <a:solidFill>
                  <a:schemeClr val="bg1"/>
                </a:solidFill>
                <a:latin typeface="Nunito" panose="00000500000000000000" pitchFamily="2" charset="0"/>
              </a:rPr>
              <a:t>Feature Extraction and Model Building</a:t>
            </a:r>
          </a:p>
        </p:txBody>
      </p:sp>
      <p:pic>
        <p:nvPicPr>
          <p:cNvPr id="38" name="Picture 37" descr="compare%20stopwords.pn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979856" y="17481225"/>
            <a:ext cx="4085782" cy="2541440"/>
          </a:xfrm>
          <a:prstGeom prst="rect">
            <a:avLst/>
          </a:prstGeom>
          <a:noFill/>
          <a:ln>
            <a:noFill/>
          </a:ln>
        </p:spPr>
      </p:pic>
      <p:pic>
        <p:nvPicPr>
          <p:cNvPr id="39" name="Picture 38" descr="compare%20ngrams.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08638" y="20320378"/>
            <a:ext cx="4129451" cy="2566197"/>
          </a:xfrm>
          <a:prstGeom prst="rect">
            <a:avLst/>
          </a:prstGeom>
          <a:noFill/>
          <a:ln>
            <a:noFill/>
          </a:ln>
        </p:spPr>
      </p:pic>
      <p:sp>
        <p:nvSpPr>
          <p:cNvPr id="40" name="TextBox 39"/>
          <p:cNvSpPr txBox="1"/>
          <p:nvPr/>
        </p:nvSpPr>
        <p:spPr>
          <a:xfrm>
            <a:off x="13372090" y="17892013"/>
            <a:ext cx="10865196" cy="5693866"/>
          </a:xfrm>
          <a:prstGeom prst="rect">
            <a:avLst/>
          </a:prstGeom>
          <a:noFill/>
        </p:spPr>
        <p:txBody>
          <a:bodyPr wrap="square" rtlCol="0">
            <a:spAutoFit/>
          </a:bodyPr>
          <a:lstStyle/>
          <a:p>
            <a:pPr algn="just"/>
            <a:r>
              <a:rPr lang="en-US" sz="2600" dirty="0" smtClean="0">
                <a:latin typeface="Times New Roman" charset="0"/>
                <a:ea typeface="Times New Roman" charset="0"/>
                <a:cs typeface="Times New Roman" charset="0"/>
              </a:rPr>
              <a:t>In using count </a:t>
            </a:r>
            <a:r>
              <a:rPr lang="en-US" sz="2600" dirty="0" err="1" smtClean="0">
                <a:latin typeface="Times New Roman" charset="0"/>
                <a:ea typeface="Times New Roman" charset="0"/>
                <a:cs typeface="Times New Roman" charset="0"/>
              </a:rPr>
              <a:t>vectorizer</a:t>
            </a:r>
            <a:r>
              <a:rPr lang="en-US" sz="2600" dirty="0" smtClean="0">
                <a:latin typeface="Times New Roman" charset="0"/>
                <a:ea typeface="Times New Roman" charset="0"/>
                <a:cs typeface="Times New Roman" charset="0"/>
              </a:rPr>
              <a:t> for feature extraction, we first check whether stop words need to be removed.  We run the same test with stop words, without stop words and without the top 10 frequent stop words that we define to compare the results</a:t>
            </a:r>
            <a:r>
              <a:rPr lang="en-US" sz="2600" dirty="0">
                <a:latin typeface="Times New Roman" charset="0"/>
                <a:ea typeface="Times New Roman" charset="0"/>
                <a:cs typeface="Times New Roman" charset="0"/>
              </a:rPr>
              <a:t>. The </a:t>
            </a:r>
            <a:r>
              <a:rPr lang="en-US" sz="2600" dirty="0" smtClean="0">
                <a:latin typeface="Times New Roman" charset="0"/>
                <a:ea typeface="Times New Roman" charset="0"/>
                <a:cs typeface="Times New Roman" charset="0"/>
              </a:rPr>
              <a:t>classification model </a:t>
            </a:r>
            <a:r>
              <a:rPr lang="en-US" sz="2600" dirty="0">
                <a:latin typeface="Times New Roman" charset="0"/>
                <a:ea typeface="Times New Roman" charset="0"/>
                <a:cs typeface="Times New Roman" charset="0"/>
              </a:rPr>
              <a:t>we choose to evaluate different count vectors is </a:t>
            </a:r>
            <a:r>
              <a:rPr lang="en-US" sz="2600" dirty="0" smtClean="0">
                <a:latin typeface="Times New Roman" charset="0"/>
                <a:ea typeface="Times New Roman" charset="0"/>
                <a:cs typeface="Times New Roman" charset="0"/>
              </a:rPr>
              <a:t>logistic regression where 0 stands for neutral sentiment and 1 stands for positive sentiment. From the upper plot we can see that the data without stop words gives us the best classification performance. </a:t>
            </a:r>
          </a:p>
          <a:p>
            <a:pPr algn="just"/>
            <a:endParaRPr lang="en-US" sz="2600" dirty="0">
              <a:latin typeface="Times New Roman" charset="0"/>
              <a:ea typeface="Times New Roman" charset="0"/>
              <a:cs typeface="Times New Roman" charset="0"/>
            </a:endParaRPr>
          </a:p>
          <a:p>
            <a:pPr algn="just"/>
            <a:r>
              <a:rPr lang="en-US" sz="2600" dirty="0" smtClean="0">
                <a:latin typeface="Times New Roman" charset="0"/>
                <a:ea typeface="Times New Roman" charset="0"/>
                <a:cs typeface="Times New Roman" charset="0"/>
              </a:rPr>
              <a:t>Furthermore, we also compare the performance of N-grams where N takes 1,2 and 3. </a:t>
            </a:r>
            <a:r>
              <a:rPr lang="en-US" sz="2600" dirty="0">
                <a:latin typeface="Times New Roman" charset="0"/>
                <a:ea typeface="Times New Roman" charset="0"/>
                <a:cs typeface="Times New Roman" charset="0"/>
              </a:rPr>
              <a:t>N-grams are simply all the combinations of adjacent words or letters of length n that can be found in the text. </a:t>
            </a:r>
            <a:r>
              <a:rPr lang="en-US" sz="2600" dirty="0" smtClean="0">
                <a:latin typeface="Times New Roman" charset="0"/>
                <a:ea typeface="Times New Roman" charset="0"/>
                <a:cs typeface="Times New Roman" charset="0"/>
              </a:rPr>
              <a:t>The middle plot shows the the </a:t>
            </a:r>
            <a:r>
              <a:rPr lang="en-US" sz="2600" dirty="0">
                <a:latin typeface="Times New Roman" charset="0"/>
                <a:ea typeface="Times New Roman" charset="0"/>
                <a:cs typeface="Times New Roman" charset="0"/>
              </a:rPr>
              <a:t>performance of unigram, bigram and </a:t>
            </a:r>
            <a:r>
              <a:rPr lang="en-US" sz="2600" dirty="0" smtClean="0">
                <a:latin typeface="Times New Roman" charset="0"/>
                <a:ea typeface="Times New Roman" charset="0"/>
                <a:cs typeface="Times New Roman" charset="0"/>
              </a:rPr>
              <a:t>trigram</a:t>
            </a:r>
            <a:r>
              <a:rPr lang="en-US" sz="2600" dirty="0">
                <a:latin typeface="Times New Roman" charset="0"/>
                <a:ea typeface="Times New Roman" charset="0"/>
                <a:cs typeface="Times New Roman" charset="0"/>
              </a:rPr>
              <a:t> </a:t>
            </a:r>
            <a:r>
              <a:rPr lang="en-US" sz="2600" dirty="0" smtClean="0">
                <a:latin typeface="Times New Roman" charset="0"/>
                <a:ea typeface="Times New Roman" charset="0"/>
                <a:cs typeface="Times New Roman" charset="0"/>
              </a:rPr>
              <a:t>where we can see that unigram performs slightly better than other two.</a:t>
            </a:r>
            <a:endParaRPr lang="en-US" sz="2600" dirty="0">
              <a:latin typeface="Times New Roman" charset="0"/>
              <a:ea typeface="Times New Roman" charset="0"/>
              <a:cs typeface="Times New Roman" charset="0"/>
            </a:endParaRPr>
          </a:p>
          <a:p>
            <a:endParaRPr lang="en-US" sz="2600"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41" name="TextBox 40"/>
              <p:cNvSpPr txBox="1"/>
              <p:nvPr/>
            </p:nvSpPr>
            <p:spPr>
              <a:xfrm>
                <a:off x="9355031" y="14369489"/>
                <a:ext cx="14711045" cy="3693319"/>
              </a:xfrm>
              <a:prstGeom prst="rect">
                <a:avLst/>
              </a:prstGeom>
              <a:noFill/>
            </p:spPr>
            <p:txBody>
              <a:bodyPr wrap="square" rtlCol="0">
                <a:spAutoFit/>
              </a:bodyPr>
              <a:lstStyle/>
              <a:p>
                <a:pPr algn="just"/>
                <a:r>
                  <a:rPr lang="en-US" sz="2600" dirty="0">
                    <a:latin typeface="Times New Roman" charset="0"/>
                    <a:ea typeface="Times New Roman" charset="0"/>
                    <a:cs typeface="Times New Roman" charset="0"/>
                  </a:rPr>
                  <a:t>Count </a:t>
                </a:r>
                <a:r>
                  <a:rPr lang="en-US" sz="2600" dirty="0" err="1">
                    <a:latin typeface="Times New Roman" charset="0"/>
                    <a:ea typeface="Times New Roman" charset="0"/>
                    <a:cs typeface="Times New Roman" charset="0"/>
                  </a:rPr>
                  <a:t>Vectorizer</a:t>
                </a:r>
                <a:r>
                  <a:rPr lang="en-US" sz="2600" dirty="0">
                    <a:latin typeface="Times New Roman" charset="0"/>
                    <a:ea typeface="Times New Roman" charset="0"/>
                    <a:cs typeface="Times New Roman" charset="0"/>
                  </a:rPr>
                  <a:t> is one approach to extract features from words by tokenizing, counting and normalizing. </a:t>
                </a:r>
                <a:r>
                  <a:rPr lang="en-US" sz="2600" dirty="0" smtClean="0">
                    <a:latin typeface="Times New Roman" charset="0"/>
                    <a:ea typeface="Times New Roman" charset="0"/>
                    <a:cs typeface="Times New Roman" charset="0"/>
                  </a:rPr>
                  <a:t>However, </a:t>
                </a:r>
                <a:r>
                  <a:rPr lang="en-US" sz="2600" dirty="0">
                    <a:latin typeface="Times New Roman" charset="0"/>
                    <a:ea typeface="Times New Roman" charset="0"/>
                    <a:cs typeface="Times New Roman" charset="0"/>
                  </a:rPr>
                  <a:t>only counting amount of words is not enough because we need to explain how important a word is to a document in a corpus. Therefore, term frequency–inverse document frequency (</a:t>
                </a:r>
                <a:r>
                  <a:rPr lang="en-US" sz="2600" dirty="0" err="1" smtClean="0">
                    <a:latin typeface="Times New Roman" charset="0"/>
                    <a:ea typeface="Times New Roman" charset="0"/>
                    <a:cs typeface="Times New Roman" charset="0"/>
                  </a:rPr>
                  <a:t>tf-idf</a:t>
                </a:r>
                <a:r>
                  <a:rPr lang="en-US" sz="2600" dirty="0" smtClean="0">
                    <a:latin typeface="Times New Roman" charset="0"/>
                    <a:ea typeface="Times New Roman" charset="0"/>
                    <a:cs typeface="Times New Roman" charset="0"/>
                  </a:rPr>
                  <a:t>) is </a:t>
                </a:r>
                <a:r>
                  <a:rPr lang="en-US" sz="2600" dirty="0">
                    <a:latin typeface="Times New Roman" charset="0"/>
                    <a:ea typeface="Times New Roman" charset="0"/>
                    <a:cs typeface="Times New Roman" charset="0"/>
                  </a:rPr>
                  <a:t>introduced. The main idea of </a:t>
                </a:r>
                <a:r>
                  <a:rPr lang="en-US" sz="2600" dirty="0" err="1">
                    <a:latin typeface="Times New Roman" charset="0"/>
                    <a:ea typeface="Times New Roman" charset="0"/>
                    <a:cs typeface="Times New Roman" charset="0"/>
                  </a:rPr>
                  <a:t>tf-idf</a:t>
                </a:r>
                <a:r>
                  <a:rPr lang="en-US" sz="2600" dirty="0">
                    <a:latin typeface="Times New Roman" charset="0"/>
                    <a:ea typeface="Times New Roman" charset="0"/>
                    <a:cs typeface="Times New Roman" charset="0"/>
                  </a:rPr>
                  <a:t> is that word with high-frequency in all the corpus is less important than that occurs frequently in only several documents. Term frequency </a:t>
                </a:r>
                <a:r>
                  <a:rPr lang="en-US" sz="2600" dirty="0" err="1">
                    <a:latin typeface="Times New Roman" charset="0"/>
                    <a:ea typeface="Times New Roman" charset="0"/>
                    <a:cs typeface="Times New Roman" charset="0"/>
                  </a:rPr>
                  <a:t>tf</a:t>
                </a:r>
                <a:r>
                  <a:rPr lang="en-US" sz="2600" dirty="0">
                    <a:latin typeface="Times New Roman" charset="0"/>
                    <a:ea typeface="Times New Roman" charset="0"/>
                    <a:cs typeface="Times New Roman" charset="0"/>
                  </a:rPr>
                  <a:t>(</a:t>
                </a:r>
                <a:r>
                  <a:rPr lang="en-US" sz="2600" dirty="0" err="1">
                    <a:latin typeface="Times New Roman" charset="0"/>
                    <a:ea typeface="Times New Roman" charset="0"/>
                    <a:cs typeface="Times New Roman" charset="0"/>
                  </a:rPr>
                  <a:t>t,d</a:t>
                </a:r>
                <a:r>
                  <a:rPr lang="en-US" sz="2600" dirty="0">
                    <a:latin typeface="Times New Roman" charset="0"/>
                    <a:ea typeface="Times New Roman" charset="0"/>
                    <a:cs typeface="Times New Roman" charset="0"/>
                  </a:rPr>
                  <a:t>) is count of each term t occurs in document d and inverse document frequency </a:t>
                </a:r>
                <a:r>
                  <a:rPr lang="en-US" sz="2600" dirty="0" err="1">
                    <a:latin typeface="Times New Roman" charset="0"/>
                    <a:ea typeface="Times New Roman" charset="0"/>
                    <a:cs typeface="Times New Roman" charset="0"/>
                  </a:rPr>
                  <a:t>idf</a:t>
                </a:r>
                <a:r>
                  <a:rPr lang="en-US" sz="2600" dirty="0">
                    <a:latin typeface="Times New Roman" charset="0"/>
                    <a:ea typeface="Times New Roman" charset="0"/>
                    <a:cs typeface="Times New Roman" charset="0"/>
                  </a:rPr>
                  <a:t>(</a:t>
                </a:r>
                <a:r>
                  <a:rPr lang="en-US" sz="2600" dirty="0" err="1">
                    <a:latin typeface="Times New Roman" charset="0"/>
                    <a:ea typeface="Times New Roman" charset="0"/>
                    <a:cs typeface="Times New Roman" charset="0"/>
                  </a:rPr>
                  <a:t>t,D</a:t>
                </a:r>
                <a:r>
                  <a:rPr lang="en-US" sz="2600" dirty="0">
                    <a:latin typeface="Times New Roman" charset="0"/>
                    <a:ea typeface="Times New Roman" charset="0"/>
                    <a:cs typeface="Times New Roman" charset="0"/>
                  </a:rPr>
                  <a:t>) measures how much information the word involves. The formula of </a:t>
                </a:r>
                <a:r>
                  <a:rPr lang="en-US" sz="2600" dirty="0" err="1">
                    <a:latin typeface="Times New Roman" charset="0"/>
                    <a:ea typeface="Times New Roman" charset="0"/>
                    <a:cs typeface="Times New Roman" charset="0"/>
                  </a:rPr>
                  <a:t>tf-idf</a:t>
                </a:r>
                <a:r>
                  <a:rPr lang="en-US" sz="2600" dirty="0">
                    <a:latin typeface="Times New Roman" charset="0"/>
                    <a:ea typeface="Times New Roman" charset="0"/>
                    <a:cs typeface="Times New Roman" charset="0"/>
                  </a:rPr>
                  <a:t> is:</a:t>
                </a:r>
              </a:p>
              <a:p>
                <a:pPr algn="just"/>
                <a14:m>
                  <m:oMathPara xmlns:m="http://schemas.openxmlformats.org/officeDocument/2006/math">
                    <m:oMathParaPr>
                      <m:jc m:val="centerGroup"/>
                    </m:oMathParaPr>
                    <m:oMath xmlns:m="http://schemas.openxmlformats.org/officeDocument/2006/math">
                      <m:r>
                        <a:rPr lang="en-US" sz="2600" i="1">
                          <a:latin typeface="Cambria Math" charset="0"/>
                          <a:ea typeface="Times New Roman" charset="0"/>
                          <a:cs typeface="Times New Roman" charset="0"/>
                        </a:rPr>
                        <m:t>𝑡𝑓𝑖𝑑𝑓</m:t>
                      </m:r>
                      <m:r>
                        <a:rPr lang="en-US" sz="2600" i="1">
                          <a:latin typeface="Cambria Math" charset="0"/>
                          <a:ea typeface="Times New Roman" charset="0"/>
                          <a:cs typeface="Times New Roman" charset="0"/>
                        </a:rPr>
                        <m:t>(</m:t>
                      </m:r>
                      <m:r>
                        <a:rPr lang="en-US" sz="2600" i="1">
                          <a:latin typeface="Cambria Math" charset="0"/>
                          <a:ea typeface="Times New Roman" charset="0"/>
                          <a:cs typeface="Times New Roman" charset="0"/>
                        </a:rPr>
                        <m:t>𝑡</m:t>
                      </m:r>
                      <m:r>
                        <a:rPr lang="en-US" sz="2600" i="1">
                          <a:latin typeface="Cambria Math" charset="0"/>
                          <a:ea typeface="Times New Roman" charset="0"/>
                          <a:cs typeface="Times New Roman" charset="0"/>
                        </a:rPr>
                        <m:t>, </m:t>
                      </m:r>
                      <m:r>
                        <a:rPr lang="en-US" sz="2600" i="1">
                          <a:latin typeface="Cambria Math" charset="0"/>
                          <a:ea typeface="Times New Roman" charset="0"/>
                          <a:cs typeface="Times New Roman" charset="0"/>
                        </a:rPr>
                        <m:t>𝑑</m:t>
                      </m:r>
                      <m:r>
                        <a:rPr lang="en-US" sz="2600" i="1">
                          <a:latin typeface="Cambria Math" charset="0"/>
                          <a:ea typeface="Times New Roman" charset="0"/>
                          <a:cs typeface="Times New Roman" charset="0"/>
                        </a:rPr>
                        <m:t>, </m:t>
                      </m:r>
                      <m:r>
                        <a:rPr lang="en-US" sz="2600" i="1">
                          <a:latin typeface="Cambria Math" charset="0"/>
                          <a:ea typeface="Times New Roman" charset="0"/>
                          <a:cs typeface="Times New Roman" charset="0"/>
                        </a:rPr>
                        <m:t>𝐷</m:t>
                      </m:r>
                      <m:r>
                        <a:rPr lang="en-US" sz="2600" i="1">
                          <a:latin typeface="Cambria Math" charset="0"/>
                          <a:ea typeface="Times New Roman" charset="0"/>
                          <a:cs typeface="Times New Roman" charset="0"/>
                        </a:rPr>
                        <m:t>)=</m:t>
                      </m:r>
                      <m:r>
                        <a:rPr lang="en-US" sz="2600" i="1">
                          <a:latin typeface="Cambria Math" charset="0"/>
                          <a:ea typeface="Times New Roman" charset="0"/>
                          <a:cs typeface="Times New Roman" charset="0"/>
                        </a:rPr>
                        <m:t>𝑡𝑓</m:t>
                      </m:r>
                      <m:r>
                        <a:rPr lang="en-US" sz="2600" i="1">
                          <a:latin typeface="Cambria Math" charset="0"/>
                          <a:ea typeface="Times New Roman" charset="0"/>
                          <a:cs typeface="Times New Roman" charset="0"/>
                        </a:rPr>
                        <m:t>(</m:t>
                      </m:r>
                      <m:r>
                        <a:rPr lang="en-US" sz="2600" i="1">
                          <a:latin typeface="Cambria Math" charset="0"/>
                          <a:ea typeface="Times New Roman" charset="0"/>
                          <a:cs typeface="Times New Roman" charset="0"/>
                        </a:rPr>
                        <m:t>𝑡</m:t>
                      </m:r>
                      <m:r>
                        <a:rPr lang="en-US" sz="2600" i="1">
                          <a:latin typeface="Cambria Math" charset="0"/>
                          <a:ea typeface="Times New Roman" charset="0"/>
                          <a:cs typeface="Times New Roman" charset="0"/>
                        </a:rPr>
                        <m:t>, </m:t>
                      </m:r>
                      <m:r>
                        <a:rPr lang="en-US" sz="2600" i="1">
                          <a:latin typeface="Cambria Math" charset="0"/>
                          <a:ea typeface="Times New Roman" charset="0"/>
                          <a:cs typeface="Times New Roman" charset="0"/>
                        </a:rPr>
                        <m:t>𝑑</m:t>
                      </m:r>
                      <m:r>
                        <a:rPr lang="en-US" sz="2600" i="1">
                          <a:latin typeface="Cambria Math" charset="0"/>
                          <a:ea typeface="Times New Roman" charset="0"/>
                          <a:cs typeface="Times New Roman" charset="0"/>
                        </a:rPr>
                        <m:t>) × </m:t>
                      </m:r>
                      <m:r>
                        <a:rPr lang="en-US" sz="2600" i="1">
                          <a:latin typeface="Cambria Math" charset="0"/>
                          <a:ea typeface="Cambria Math" charset="0"/>
                          <a:cs typeface="Cambria Math" charset="0"/>
                        </a:rPr>
                        <m:t>𝑖𝑑𝑓</m:t>
                      </m:r>
                      <m:r>
                        <a:rPr lang="en-US" sz="2600" i="1">
                          <a:latin typeface="Cambria Math" charset="0"/>
                          <a:ea typeface="Cambria Math" charset="0"/>
                          <a:cs typeface="Cambria Math" charset="0"/>
                        </a:rPr>
                        <m:t>(</m:t>
                      </m:r>
                      <m:r>
                        <a:rPr lang="en-US" sz="2600" i="1">
                          <a:latin typeface="Cambria Math" charset="0"/>
                          <a:ea typeface="Cambria Math" charset="0"/>
                          <a:cs typeface="Cambria Math" charset="0"/>
                        </a:rPr>
                        <m:t>𝑡</m:t>
                      </m:r>
                      <m:r>
                        <a:rPr lang="en-US" sz="2600" i="1">
                          <a:latin typeface="Cambria Math" charset="0"/>
                          <a:ea typeface="Cambria Math" charset="0"/>
                          <a:cs typeface="Cambria Math" charset="0"/>
                        </a:rPr>
                        <m:t>, </m:t>
                      </m:r>
                      <m:r>
                        <a:rPr lang="en-US" sz="2600" i="1">
                          <a:latin typeface="Cambria Math" charset="0"/>
                          <a:ea typeface="Cambria Math" charset="0"/>
                          <a:cs typeface="Cambria Math" charset="0"/>
                        </a:rPr>
                        <m:t>𝐷</m:t>
                      </m:r>
                      <m:r>
                        <a:rPr lang="en-US" sz="2600" i="1">
                          <a:latin typeface="Cambria Math" charset="0"/>
                          <a:ea typeface="Cambria Math" charset="0"/>
                          <a:cs typeface="Cambria Math" charset="0"/>
                        </a:rPr>
                        <m:t>).</m:t>
                      </m:r>
                    </m:oMath>
                  </m:oMathPara>
                </a14:m>
                <a:endParaRPr lang="en-US" sz="2600" dirty="0">
                  <a:latin typeface="Times New Roman" charset="0"/>
                  <a:ea typeface="Times New Roman" charset="0"/>
                  <a:cs typeface="Times New Roman" charset="0"/>
                </a:endParaRPr>
              </a:p>
              <a:p>
                <a:pPr algn="just"/>
                <a:endParaRPr lang="en-US" sz="2600" dirty="0">
                  <a:latin typeface="Times New Roman" charset="0"/>
                  <a:ea typeface="Times New Roman" charset="0"/>
                  <a:cs typeface="Times New Roman"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9355031" y="14369489"/>
                <a:ext cx="14711045" cy="3693319"/>
              </a:xfrm>
              <a:prstGeom prst="rect">
                <a:avLst/>
              </a:prstGeom>
              <a:blipFill rotWithShape="0">
                <a:blip r:embed="rId14"/>
                <a:stretch>
                  <a:fillRect l="-746" t="-1485" r="-746"/>
                </a:stretch>
              </a:blipFill>
            </p:spPr>
            <p:txBody>
              <a:bodyPr/>
              <a:lstStyle/>
              <a:p>
                <a:r>
                  <a:rPr lang="en-US">
                    <a:noFill/>
                  </a:rPr>
                  <a:t> </a:t>
                </a:r>
              </a:p>
            </p:txBody>
          </p:sp>
        </mc:Fallback>
      </mc:AlternateContent>
      <p:pic>
        <p:nvPicPr>
          <p:cNvPr id="42" name="Picture 41" descr="compare%20tfidf.png"/>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052307" y="23102650"/>
            <a:ext cx="4085782" cy="2278342"/>
          </a:xfrm>
          <a:prstGeom prst="rect">
            <a:avLst/>
          </a:prstGeom>
          <a:noFill/>
          <a:ln>
            <a:noFill/>
          </a:ln>
        </p:spPr>
      </p:pic>
      <p:sp>
        <p:nvSpPr>
          <p:cNvPr id="43" name="TextBox 42"/>
          <p:cNvSpPr txBox="1"/>
          <p:nvPr/>
        </p:nvSpPr>
        <p:spPr>
          <a:xfrm>
            <a:off x="13309298" y="23340397"/>
            <a:ext cx="11155836" cy="2492990"/>
          </a:xfrm>
          <a:prstGeom prst="rect">
            <a:avLst/>
          </a:prstGeom>
          <a:noFill/>
        </p:spPr>
        <p:txBody>
          <a:bodyPr wrap="square" rtlCol="0">
            <a:spAutoFit/>
          </a:bodyPr>
          <a:lstStyle/>
          <a:p>
            <a:pPr algn="just"/>
            <a:r>
              <a:rPr lang="en-US" sz="2600" dirty="0">
                <a:latin typeface="Times New Roman" charset="0"/>
                <a:ea typeface="Times New Roman" charset="0"/>
                <a:cs typeface="Times New Roman" charset="0"/>
              </a:rPr>
              <a:t>Once we instantiate </a:t>
            </a:r>
            <a:r>
              <a:rPr lang="en-US" sz="2600" dirty="0" err="1">
                <a:latin typeface="Times New Roman" charset="0"/>
                <a:ea typeface="Times New Roman" charset="0"/>
                <a:cs typeface="Times New Roman" charset="0"/>
              </a:rPr>
              <a:t>Tfidf</a:t>
            </a:r>
            <a:r>
              <a:rPr lang="en-US" sz="2600" dirty="0">
                <a:latin typeface="Times New Roman" charset="0"/>
                <a:ea typeface="Times New Roman" charset="0"/>
                <a:cs typeface="Times New Roman" charset="0"/>
              </a:rPr>
              <a:t> </a:t>
            </a:r>
            <a:r>
              <a:rPr lang="en-US" sz="2600" dirty="0" err="1">
                <a:latin typeface="Times New Roman" charset="0"/>
                <a:ea typeface="Times New Roman" charset="0"/>
                <a:cs typeface="Times New Roman" charset="0"/>
              </a:rPr>
              <a:t>vecorizer</a:t>
            </a:r>
            <a:r>
              <a:rPr lang="en-US" sz="2600" dirty="0">
                <a:latin typeface="Times New Roman" charset="0"/>
                <a:ea typeface="Times New Roman" charset="0"/>
                <a:cs typeface="Times New Roman" charset="0"/>
              </a:rPr>
              <a:t> and fit the transformed data to logistic regression, and then check the validation accuracy for a different number of features. Based on the plot below, we can see that </a:t>
            </a:r>
            <a:r>
              <a:rPr lang="en-US" sz="2600" dirty="0" smtClean="0">
                <a:latin typeface="Times New Roman" charset="0"/>
                <a:ea typeface="Times New Roman" charset="0"/>
                <a:cs typeface="Times New Roman" charset="0"/>
              </a:rPr>
              <a:t>count </a:t>
            </a:r>
            <a:r>
              <a:rPr lang="en-US" sz="2600" dirty="0">
                <a:latin typeface="Times New Roman" charset="0"/>
                <a:ea typeface="Times New Roman" charset="0"/>
                <a:cs typeface="Times New Roman" charset="0"/>
              </a:rPr>
              <a:t>yields better result than </a:t>
            </a:r>
            <a:r>
              <a:rPr lang="en-US" sz="2600" dirty="0" err="1" smtClean="0">
                <a:latin typeface="Times New Roman" charset="0"/>
                <a:ea typeface="Times New Roman" charset="0"/>
                <a:cs typeface="Times New Roman" charset="0"/>
              </a:rPr>
              <a:t>tfidf</a:t>
            </a:r>
            <a:r>
              <a:rPr lang="en-US" sz="2600" dirty="0" smtClean="0">
                <a:latin typeface="Times New Roman" charset="0"/>
                <a:ea typeface="Times New Roman" charset="0"/>
                <a:cs typeface="Times New Roman" charset="0"/>
              </a:rPr>
              <a:t> </a:t>
            </a:r>
            <a:r>
              <a:rPr lang="en-US" sz="2600" dirty="0" err="1">
                <a:latin typeface="Times New Roman" charset="0"/>
                <a:ea typeface="Times New Roman" charset="0"/>
                <a:cs typeface="Times New Roman" charset="0"/>
              </a:rPr>
              <a:t>vectorizer</a:t>
            </a:r>
            <a:r>
              <a:rPr lang="en-US" sz="2600" dirty="0">
                <a:latin typeface="Times New Roman" charset="0"/>
                <a:ea typeface="Times New Roman" charset="0"/>
                <a:cs typeface="Times New Roman" charset="0"/>
              </a:rPr>
              <a:t> </a:t>
            </a:r>
            <a:r>
              <a:rPr lang="en-US" sz="2600" dirty="0" smtClean="0">
                <a:latin typeface="Times New Roman" charset="0"/>
                <a:ea typeface="Times New Roman" charset="0"/>
                <a:cs typeface="Times New Roman" charset="0"/>
              </a:rPr>
              <a:t>and unigram performs better than bigram and trigram. With the help of this model, we can predict attitude of customer more accurately. </a:t>
            </a:r>
            <a:endParaRPr lang="en-US" sz="2600" dirty="0">
              <a:latin typeface="Times New Roman" charset="0"/>
              <a:ea typeface="Times New Roman" charset="0"/>
              <a:cs typeface="Times New Roman" charset="0"/>
            </a:endParaRPr>
          </a:p>
          <a:p>
            <a:endParaRPr lang="en-US" sz="2600" dirty="0">
              <a:latin typeface="Times New Roman" charset="0"/>
              <a:ea typeface="Times New Roman" charset="0"/>
              <a:cs typeface="Times New Roman" charset="0"/>
            </a:endParaRPr>
          </a:p>
        </p:txBody>
      </p:sp>
      <p:sp>
        <p:nvSpPr>
          <p:cNvPr id="45" name="TextBox 44">
            <a:extLst>
              <a:ext uri="{FF2B5EF4-FFF2-40B4-BE49-F238E27FC236}">
                <a16:creationId xmlns:a16="http://schemas.microsoft.com/office/drawing/2014/main" xmlns="" id="{AE4AD144-1499-4C07-85A4-B7EFC58463F0}"/>
              </a:ext>
            </a:extLst>
          </p:cNvPr>
          <p:cNvSpPr txBox="1"/>
          <p:nvPr/>
        </p:nvSpPr>
        <p:spPr>
          <a:xfrm>
            <a:off x="25088585" y="13582239"/>
            <a:ext cx="10483149" cy="540990"/>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2612575">
              <a:defRPr/>
            </a:pPr>
            <a:r>
              <a:rPr lang="en-US" sz="2000" b="1" smtClean="0">
                <a:solidFill>
                  <a:schemeClr val="bg1"/>
                </a:solidFill>
                <a:latin typeface="Nunito" panose="00000500000000000000" pitchFamily="2" charset="0"/>
              </a:rPr>
              <a:t>Clustering with Yelp</a:t>
            </a:r>
            <a:endParaRPr lang="en-US" sz="2000" b="1" dirty="0">
              <a:solidFill>
                <a:schemeClr val="bg1"/>
              </a:solidFill>
              <a:latin typeface="Nunito" panose="00000500000000000000" pitchFamily="2" charset="0"/>
            </a:endParaRPr>
          </a:p>
        </p:txBody>
      </p:sp>
      <p:sp>
        <p:nvSpPr>
          <p:cNvPr id="47" name="TextBox 46">
            <a:extLst>
              <a:ext uri="{FF2B5EF4-FFF2-40B4-BE49-F238E27FC236}">
                <a16:creationId xmlns:a16="http://schemas.microsoft.com/office/drawing/2014/main" xmlns="" id="{AE4AD144-1499-4C07-85A4-B7EFC58463F0}"/>
              </a:ext>
            </a:extLst>
          </p:cNvPr>
          <p:cNvSpPr txBox="1"/>
          <p:nvPr/>
        </p:nvSpPr>
        <p:spPr>
          <a:xfrm>
            <a:off x="24944778" y="2321950"/>
            <a:ext cx="10718697" cy="540990"/>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2612575">
              <a:defRPr/>
            </a:pPr>
            <a:r>
              <a:rPr lang="en-US" sz="2000" b="1" dirty="0" smtClean="0">
                <a:solidFill>
                  <a:schemeClr val="bg1"/>
                </a:solidFill>
                <a:latin typeface="Nunito" panose="00000500000000000000" pitchFamily="2" charset="0"/>
              </a:rPr>
              <a:t>Regression</a:t>
            </a:r>
            <a:endParaRPr lang="en-US" sz="2000" b="1" dirty="0">
              <a:solidFill>
                <a:schemeClr val="bg1"/>
              </a:solidFill>
              <a:latin typeface="Nunito" panose="00000500000000000000" pitchFamily="2" charset="0"/>
            </a:endParaRPr>
          </a:p>
        </p:txBody>
      </p:sp>
      <p:pic>
        <p:nvPicPr>
          <p:cNvPr id="49" name="Picture 4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82988" y="413621"/>
            <a:ext cx="8365711" cy="1906111"/>
          </a:xfrm>
          <a:prstGeom prst="rect">
            <a:avLst/>
          </a:prstGeom>
        </p:spPr>
      </p:pic>
      <p:sp>
        <p:nvSpPr>
          <p:cNvPr id="52" name="TextBox 51"/>
          <p:cNvSpPr txBox="1"/>
          <p:nvPr/>
        </p:nvSpPr>
        <p:spPr>
          <a:xfrm>
            <a:off x="25280583" y="10353436"/>
            <a:ext cx="5248789" cy="492443"/>
          </a:xfrm>
          <a:prstGeom prst="rect">
            <a:avLst/>
          </a:prstGeom>
          <a:noFill/>
        </p:spPr>
        <p:txBody>
          <a:bodyPr wrap="square" rtlCol="0">
            <a:spAutoFit/>
          </a:bodyPr>
          <a:lstStyle/>
          <a:p>
            <a:endParaRPr lang="en-US" sz="2600" dirty="0">
              <a:latin typeface="Times New Roman" charset="0"/>
              <a:ea typeface="Times New Roman" charset="0"/>
              <a:cs typeface="Times New Roman" charset="0"/>
            </a:endParaRPr>
          </a:p>
        </p:txBody>
      </p:sp>
      <p:sp>
        <p:nvSpPr>
          <p:cNvPr id="54" name="TextBox 53"/>
          <p:cNvSpPr txBox="1"/>
          <p:nvPr/>
        </p:nvSpPr>
        <p:spPr>
          <a:xfrm>
            <a:off x="24953149" y="6873956"/>
            <a:ext cx="10710326" cy="3293209"/>
          </a:xfrm>
          <a:prstGeom prst="rect">
            <a:avLst/>
          </a:prstGeom>
          <a:noFill/>
        </p:spPr>
        <p:txBody>
          <a:bodyPr wrap="square" rtlCol="0">
            <a:spAutoFit/>
          </a:bodyPr>
          <a:lstStyle/>
          <a:p>
            <a:pPr algn="just"/>
            <a:r>
              <a:rPr lang="en-US" sz="2600" dirty="0">
                <a:latin typeface="Times New Roman" charset="0"/>
                <a:ea typeface="Times New Roman" charset="0"/>
                <a:cs typeface="Times New Roman" charset="0"/>
              </a:rPr>
              <a:t>To explore the factors that may affect people’s sentiment towards vegan lifestyle in 50 states, we choose total population, sex proportion, median age, the percentage of people under 18 years old, the percentage of people have Bachelor degree or more, average monthly earning, adult obesity rate and number of restaurants in each state, and each row is for one state. The binary response variable is created by summing up all the sentiment in one state and we determine that the top 30% of the states have the overall sentiment of 1 and the rest have the overall sentiment of </a:t>
            </a:r>
            <a:r>
              <a:rPr lang="en-US" sz="2600" dirty="0" smtClean="0">
                <a:latin typeface="Times New Roman" charset="0"/>
                <a:ea typeface="Times New Roman" charset="0"/>
                <a:cs typeface="Times New Roman" charset="0"/>
              </a:rPr>
              <a:t>0. </a:t>
            </a:r>
            <a:endParaRPr lang="en-US" sz="2600" dirty="0">
              <a:latin typeface="Times New Roman" charset="0"/>
              <a:ea typeface="Times New Roman" charset="0"/>
              <a:cs typeface="Times New Roman" charset="0"/>
            </a:endParaRPr>
          </a:p>
        </p:txBody>
      </p:sp>
      <p:pic>
        <p:nvPicPr>
          <p:cNvPr id="56" name="Picture 55" descr="Screen%20Shot%202018-11-30%20at%2012.21.09%20AM.png"/>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490182" y="11564876"/>
            <a:ext cx="4357979" cy="2000177"/>
          </a:xfrm>
          <a:prstGeom prst="rect">
            <a:avLst/>
          </a:prstGeom>
          <a:noFill/>
          <a:ln>
            <a:noFill/>
          </a:ln>
        </p:spPr>
      </p:pic>
      <mc:AlternateContent xmlns:mc="http://schemas.openxmlformats.org/markup-compatibility/2006" xmlns:a14="http://schemas.microsoft.com/office/drawing/2010/main">
        <mc:Choice Requires="a14">
          <p:sp>
            <p:nvSpPr>
              <p:cNvPr id="55" name="TextBox 54"/>
              <p:cNvSpPr txBox="1"/>
              <p:nvPr/>
            </p:nvSpPr>
            <p:spPr>
              <a:xfrm>
                <a:off x="25128175" y="3045968"/>
                <a:ext cx="6238142" cy="3723840"/>
              </a:xfrm>
              <a:prstGeom prst="rect">
                <a:avLst/>
              </a:prstGeom>
              <a:noFill/>
            </p:spPr>
            <p:txBody>
              <a:bodyPr wrap="square" rtlCol="0">
                <a:spAutoFit/>
              </a:bodyPr>
              <a:lstStyle/>
              <a:p>
                <a:pPr algn="just"/>
                <a:r>
                  <a:rPr lang="en-US" sz="2600" dirty="0" smtClean="0">
                    <a:latin typeface="Times New Roman" charset="0"/>
                    <a:ea typeface="Times New Roman" charset="0"/>
                    <a:cs typeface="Times New Roman" charset="0"/>
                  </a:rPr>
                  <a:t>In the logistic regression, the responses are binary, </a:t>
                </a:r>
                <a14:m>
                  <m:oMath xmlns:m="http://schemas.openxmlformats.org/officeDocument/2006/math">
                    <m:sSub>
                      <m:sSubPr>
                        <m:ctrlPr>
                          <a:rPr lang="en-US" sz="2600" i="1">
                            <a:latin typeface="Cambria Math" charset="0"/>
                            <a:ea typeface="Times New Roman" charset="0"/>
                            <a:cs typeface="Times New Roman" charset="0"/>
                          </a:rPr>
                        </m:ctrlPr>
                      </m:sSubPr>
                      <m:e>
                        <m:r>
                          <a:rPr lang="en-US" sz="2600">
                            <a:latin typeface="Cambria Math" panose="02040503050406030204" pitchFamily="18" charset="0"/>
                            <a:ea typeface="Times New Roman" charset="0"/>
                            <a:cs typeface="Times New Roman" charset="0"/>
                          </a:rPr>
                          <m:t>𝑦</m:t>
                        </m:r>
                      </m:e>
                      <m:sub>
                        <m:r>
                          <a:rPr lang="en-US" sz="2600">
                            <a:latin typeface="Cambria Math" panose="02040503050406030204" pitchFamily="18" charset="0"/>
                            <a:ea typeface="Times New Roman" charset="0"/>
                            <a:cs typeface="Times New Roman" charset="0"/>
                          </a:rPr>
                          <m:t>𝑖</m:t>
                        </m:r>
                      </m:sub>
                    </m:sSub>
                    <m:r>
                      <a:rPr lang="en-US" sz="2600">
                        <a:latin typeface="Cambria Math" panose="02040503050406030204" pitchFamily="18" charset="0"/>
                        <a:ea typeface="Times New Roman" charset="0"/>
                        <a:cs typeface="Times New Roman" charset="0"/>
                      </a:rPr>
                      <m:t>∈</m:t>
                    </m:r>
                    <m:d>
                      <m:dPr>
                        <m:begChr m:val="{"/>
                        <m:endChr m:val="}"/>
                        <m:ctrlPr>
                          <a:rPr lang="en-US" sz="2600" i="1">
                            <a:latin typeface="Cambria Math" charset="0"/>
                            <a:ea typeface="Times New Roman" charset="0"/>
                            <a:cs typeface="Times New Roman" charset="0"/>
                          </a:rPr>
                        </m:ctrlPr>
                      </m:dPr>
                      <m:e>
                        <m:r>
                          <a:rPr lang="en-US" sz="2600">
                            <a:latin typeface="Cambria Math" panose="02040503050406030204" pitchFamily="18" charset="0"/>
                            <a:ea typeface="Times New Roman" charset="0"/>
                            <a:cs typeface="Times New Roman" charset="0"/>
                          </a:rPr>
                          <m:t>0,1</m:t>
                        </m:r>
                      </m:e>
                    </m:d>
                  </m:oMath>
                </a14:m>
                <a:r>
                  <a:rPr lang="en-US" sz="2600" dirty="0">
                    <a:latin typeface="Times New Roman" charset="0"/>
                    <a:ea typeface="Times New Roman" charset="0"/>
                    <a:cs typeface="Times New Roman" charset="0"/>
                  </a:rPr>
                  <a:t>, so we </a:t>
                </a:r>
                <a:r>
                  <a:rPr lang="en-US" sz="2600" dirty="0" smtClean="0">
                    <a:latin typeface="Times New Roman" charset="0"/>
                    <a:ea typeface="Times New Roman" charset="0"/>
                    <a:cs typeface="Times New Roman" charset="0"/>
                  </a:rPr>
                  <a:t>assume</a:t>
                </a:r>
              </a:p>
              <a:p>
                <a:pPr algn="just"/>
                <a:r>
                  <a:rPr lang="en-US" sz="2600" dirty="0" smtClean="0">
                    <a:latin typeface="Times New Roman" charset="0"/>
                    <a:ea typeface="Times New Roman" charset="0"/>
                    <a:cs typeface="Times New Roman" charset="0"/>
                  </a:rPr>
                  <a:t> </a:t>
                </a:r>
                <a14:m>
                  <m:oMath xmlns:m="http://schemas.openxmlformats.org/officeDocument/2006/math">
                    <m:sSub>
                      <m:sSubPr>
                        <m:ctrlPr>
                          <a:rPr lang="en-US" sz="2600" i="1">
                            <a:latin typeface="Cambria Math" charset="0"/>
                            <a:ea typeface="Times New Roman" charset="0"/>
                            <a:cs typeface="Times New Roman" charset="0"/>
                          </a:rPr>
                        </m:ctrlPr>
                      </m:sSubPr>
                      <m:e>
                        <m:r>
                          <a:rPr lang="en-US" sz="2600">
                            <a:latin typeface="Cambria Math" panose="02040503050406030204" pitchFamily="18" charset="0"/>
                            <a:ea typeface="Times New Roman" charset="0"/>
                            <a:cs typeface="Times New Roman" charset="0"/>
                          </a:rPr>
                          <m:t>𝑦</m:t>
                        </m:r>
                      </m:e>
                      <m:sub>
                        <m:r>
                          <a:rPr lang="en-US" sz="2600">
                            <a:latin typeface="Cambria Math" panose="02040503050406030204" pitchFamily="18" charset="0"/>
                            <a:ea typeface="Times New Roman" charset="0"/>
                            <a:cs typeface="Times New Roman" charset="0"/>
                          </a:rPr>
                          <m:t>𝑖</m:t>
                        </m:r>
                      </m:sub>
                    </m:sSub>
                    <m:r>
                      <a:rPr lang="en-US" sz="2600">
                        <a:latin typeface="Cambria Math" panose="02040503050406030204" pitchFamily="18" charset="0"/>
                        <a:ea typeface="Times New Roman" charset="0"/>
                        <a:cs typeface="Times New Roman" charset="0"/>
                      </a:rPr>
                      <m:t>~</m:t>
                    </m:r>
                    <m:r>
                      <a:rPr lang="en-US" sz="2600">
                        <a:latin typeface="Cambria Math" panose="02040503050406030204" pitchFamily="18" charset="0"/>
                        <a:ea typeface="Times New Roman" charset="0"/>
                        <a:cs typeface="Times New Roman" charset="0"/>
                      </a:rPr>
                      <m:t>𝐵𝑒𝑟𝑛𝑜𝑢𝑙𝑙𝑖</m:t>
                    </m:r>
                    <m:d>
                      <m:dPr>
                        <m:ctrlPr>
                          <a:rPr lang="en-US" sz="2600" i="1">
                            <a:latin typeface="Cambria Math" charset="0"/>
                            <a:ea typeface="Times New Roman" charset="0"/>
                            <a:cs typeface="Times New Roman" charset="0"/>
                          </a:rPr>
                        </m:ctrlPr>
                      </m:dPr>
                      <m:e>
                        <m:sSub>
                          <m:sSubPr>
                            <m:ctrlPr>
                              <a:rPr lang="en-US" sz="2600" i="1">
                                <a:latin typeface="Cambria Math" charset="0"/>
                                <a:ea typeface="Times New Roman" charset="0"/>
                                <a:cs typeface="Times New Roman" charset="0"/>
                              </a:rPr>
                            </m:ctrlPr>
                          </m:sSubPr>
                          <m:e>
                            <m:r>
                              <a:rPr lang="en-US" sz="2600">
                                <a:latin typeface="Cambria Math" panose="02040503050406030204" pitchFamily="18" charset="0"/>
                                <a:ea typeface="Times New Roman" charset="0"/>
                                <a:cs typeface="Times New Roman" charset="0"/>
                              </a:rPr>
                              <m:t>𝜋</m:t>
                            </m:r>
                          </m:e>
                          <m:sub>
                            <m:r>
                              <a:rPr lang="en-US" sz="2600">
                                <a:latin typeface="Cambria Math" panose="02040503050406030204" pitchFamily="18" charset="0"/>
                                <a:ea typeface="Times New Roman" charset="0"/>
                                <a:cs typeface="Times New Roman" charset="0"/>
                              </a:rPr>
                              <m:t>𝑖</m:t>
                            </m:r>
                          </m:sub>
                        </m:sSub>
                      </m:e>
                    </m:d>
                  </m:oMath>
                </a14:m>
                <a:r>
                  <a:rPr lang="en-US" sz="2600" dirty="0">
                    <a:latin typeface="Times New Roman" charset="0"/>
                    <a:ea typeface="Times New Roman" charset="0"/>
                    <a:cs typeface="Times New Roman" charset="0"/>
                  </a:rPr>
                  <a:t>, </a:t>
                </a:r>
                <a:r>
                  <a:rPr lang="en-US" sz="2600" dirty="0" smtClean="0">
                    <a:latin typeface="Times New Roman" charset="0"/>
                    <a:ea typeface="Times New Roman" charset="0"/>
                    <a:cs typeface="Times New Roman" charset="0"/>
                  </a:rPr>
                  <a:t>where </a:t>
                </a:r>
                <a14:m>
                  <m:oMath xmlns:m="http://schemas.openxmlformats.org/officeDocument/2006/math">
                    <m:sSub>
                      <m:sSubPr>
                        <m:ctrlPr>
                          <a:rPr lang="en-US" sz="2600" i="1">
                            <a:latin typeface="Cambria Math" charset="0"/>
                            <a:ea typeface="Times New Roman" charset="0"/>
                            <a:cs typeface="Times New Roman" charset="0"/>
                          </a:rPr>
                        </m:ctrlPr>
                      </m:sSubPr>
                      <m:e>
                        <m:r>
                          <a:rPr lang="en-US" sz="2600">
                            <a:latin typeface="Cambria Math" panose="02040503050406030204" pitchFamily="18" charset="0"/>
                            <a:ea typeface="Times New Roman" charset="0"/>
                            <a:cs typeface="Times New Roman" charset="0"/>
                          </a:rPr>
                          <m:t>𝜋</m:t>
                        </m:r>
                      </m:e>
                      <m:sub>
                        <m:r>
                          <a:rPr lang="en-US" sz="2600">
                            <a:latin typeface="Cambria Math" panose="02040503050406030204" pitchFamily="18" charset="0"/>
                            <a:ea typeface="Times New Roman" charset="0"/>
                            <a:cs typeface="Times New Roman" charset="0"/>
                          </a:rPr>
                          <m:t>𝑖</m:t>
                        </m:r>
                      </m:sub>
                    </m:sSub>
                    <m:r>
                      <a:rPr lang="en-US" sz="2600">
                        <a:latin typeface="Cambria Math" panose="02040503050406030204" pitchFamily="18" charset="0"/>
                        <a:ea typeface="Times New Roman" charset="0"/>
                        <a:cs typeface="Times New Roman" charset="0"/>
                      </a:rPr>
                      <m:t>=</m:t>
                    </m:r>
                    <m:r>
                      <a:rPr lang="en-US" sz="2600">
                        <a:latin typeface="Cambria Math" panose="02040503050406030204" pitchFamily="18" charset="0"/>
                        <a:ea typeface="Times New Roman" charset="0"/>
                        <a:cs typeface="Times New Roman" charset="0"/>
                      </a:rPr>
                      <m:t>𝑃</m:t>
                    </m:r>
                    <m:r>
                      <a:rPr lang="en-US" sz="2600">
                        <a:latin typeface="Cambria Math" panose="02040503050406030204" pitchFamily="18" charset="0"/>
                        <a:ea typeface="Times New Roman" charset="0"/>
                        <a:cs typeface="Times New Roman" charset="0"/>
                      </a:rPr>
                      <m:t>(</m:t>
                    </m:r>
                    <m:sSub>
                      <m:sSubPr>
                        <m:ctrlPr>
                          <a:rPr lang="en-US" sz="2600" i="1">
                            <a:latin typeface="Cambria Math" charset="0"/>
                            <a:ea typeface="Times New Roman" charset="0"/>
                            <a:cs typeface="Times New Roman" charset="0"/>
                          </a:rPr>
                        </m:ctrlPr>
                      </m:sSubPr>
                      <m:e>
                        <m:r>
                          <a:rPr lang="en-US" sz="2600">
                            <a:latin typeface="Cambria Math" panose="02040503050406030204" pitchFamily="18" charset="0"/>
                            <a:ea typeface="Times New Roman" charset="0"/>
                            <a:cs typeface="Times New Roman" charset="0"/>
                          </a:rPr>
                          <m:t>𝑦</m:t>
                        </m:r>
                      </m:e>
                      <m:sub>
                        <m:r>
                          <a:rPr lang="en-US" sz="2600">
                            <a:latin typeface="Cambria Math" panose="02040503050406030204" pitchFamily="18" charset="0"/>
                            <a:ea typeface="Times New Roman" charset="0"/>
                            <a:cs typeface="Times New Roman" charset="0"/>
                          </a:rPr>
                          <m:t>𝑖</m:t>
                        </m:r>
                      </m:sub>
                    </m:sSub>
                    <m:r>
                      <a:rPr lang="en-US" sz="2600">
                        <a:latin typeface="Cambria Math" panose="02040503050406030204" pitchFamily="18" charset="0"/>
                        <a:ea typeface="Times New Roman" charset="0"/>
                        <a:cs typeface="Times New Roman" charset="0"/>
                      </a:rPr>
                      <m:t>=1)</m:t>
                    </m:r>
                  </m:oMath>
                </a14:m>
                <a:r>
                  <a:rPr lang="en-US" sz="2600" dirty="0">
                    <a:latin typeface="Times New Roman" charset="0"/>
                    <a:ea typeface="Times New Roman" charset="0"/>
                    <a:cs typeface="Times New Roman" charset="0"/>
                  </a:rPr>
                  <a:t>. </a:t>
                </a:r>
                <a:endParaRPr lang="en-US" sz="2600" dirty="0" smtClean="0">
                  <a:latin typeface="Times New Roman" charset="0"/>
                  <a:ea typeface="Times New Roman" charset="0"/>
                  <a:cs typeface="Times New Roman" charset="0"/>
                </a:endParaRPr>
              </a:p>
              <a:p>
                <a:pPr algn="just"/>
                <a:endParaRPr lang="en-US" sz="2600" dirty="0" smtClean="0">
                  <a:latin typeface="Times New Roman" charset="0"/>
                  <a:ea typeface="Times New Roman" charset="0"/>
                  <a:cs typeface="Times New Roman" charset="0"/>
                </a:endParaRPr>
              </a:p>
              <a:p>
                <a:r>
                  <a:rPr lang="en-US" sz="2600" dirty="0" smtClean="0">
                    <a:latin typeface="Times New Roman" charset="0"/>
                    <a:ea typeface="Times New Roman" charset="0"/>
                    <a:cs typeface="Times New Roman" charset="0"/>
                  </a:rPr>
                  <a:t>In a simple model, the </a:t>
                </a:r>
                <a:r>
                  <a:rPr lang="en-US" sz="2600" dirty="0">
                    <a:latin typeface="Times New Roman" charset="0"/>
                    <a:ea typeface="Times New Roman" charset="0"/>
                    <a:cs typeface="Times New Roman" charset="0"/>
                  </a:rPr>
                  <a:t>mean responses </a:t>
                </a:r>
                <a14:m>
                  <m:oMath xmlns:m="http://schemas.openxmlformats.org/officeDocument/2006/math">
                    <m:sSub>
                      <m:sSubPr>
                        <m:ctrlPr>
                          <a:rPr lang="en-US" sz="2600" i="1">
                            <a:latin typeface="Cambria Math" charset="0"/>
                            <a:ea typeface="Times New Roman" charset="0"/>
                            <a:cs typeface="Times New Roman" charset="0"/>
                          </a:rPr>
                        </m:ctrlPr>
                      </m:sSubPr>
                      <m:e>
                        <m:r>
                          <a:rPr lang="en-US" sz="2600">
                            <a:latin typeface="Cambria Math" panose="02040503050406030204" pitchFamily="18" charset="0"/>
                            <a:ea typeface="Times New Roman" charset="0"/>
                            <a:cs typeface="Times New Roman" charset="0"/>
                          </a:rPr>
                          <m:t>𝜋</m:t>
                        </m:r>
                      </m:e>
                      <m:sub>
                        <m:r>
                          <a:rPr lang="en-US" sz="2600">
                            <a:latin typeface="Cambria Math" panose="02040503050406030204" pitchFamily="18" charset="0"/>
                            <a:ea typeface="Times New Roman" charset="0"/>
                            <a:cs typeface="Times New Roman" charset="0"/>
                          </a:rPr>
                          <m:t>𝑖</m:t>
                        </m:r>
                      </m:sub>
                    </m:sSub>
                  </m:oMath>
                </a14:m>
                <a:r>
                  <a:rPr lang="en-US" sz="2600" dirty="0">
                    <a:latin typeface="Times New Roman" charset="0"/>
                    <a:ea typeface="Times New Roman" charset="0"/>
                    <a:cs typeface="Times New Roman" charset="0"/>
                  </a:rPr>
                  <a:t> are now related to a predicted </a:t>
                </a:r>
                <a14:m>
                  <m:oMath xmlns:m="http://schemas.openxmlformats.org/officeDocument/2006/math">
                    <m:r>
                      <a:rPr lang="en-US" sz="2600">
                        <a:latin typeface="Cambria Math" panose="02040503050406030204" pitchFamily="18" charset="0"/>
                        <a:ea typeface="Times New Roman" charset="0"/>
                        <a:cs typeface="Times New Roman" charset="0"/>
                      </a:rPr>
                      <m:t>𝑥</m:t>
                    </m:r>
                  </m:oMath>
                </a14:m>
                <a:r>
                  <a:rPr lang="en-US" sz="2600" dirty="0">
                    <a:latin typeface="Times New Roman" charset="0"/>
                    <a:ea typeface="Times New Roman" charset="0"/>
                    <a:cs typeface="Times New Roman" charset="0"/>
                  </a:rPr>
                  <a:t> via a logistic function </a:t>
                </a:r>
                <a:endParaRPr lang="en-US" sz="2600" dirty="0" smtClean="0">
                  <a:latin typeface="Times New Roman" charset="0"/>
                  <a:ea typeface="Times New Roman" charset="0"/>
                  <a:cs typeface="Times New Roman" charset="0"/>
                </a:endParaRPr>
              </a:p>
              <a:p>
                <a:pPr/>
                <a14:m>
                  <m:oMathPara xmlns:m="http://schemas.openxmlformats.org/officeDocument/2006/math">
                    <m:oMathParaPr>
                      <m:jc m:val="centerGroup"/>
                    </m:oMathParaPr>
                    <m:oMath xmlns:m="http://schemas.openxmlformats.org/officeDocument/2006/math">
                      <m:sSub>
                        <m:sSubPr>
                          <m:ctrlPr>
                            <a:rPr lang="en-US" sz="2600" i="1">
                              <a:latin typeface="Cambria Math" charset="0"/>
                              <a:ea typeface="Times New Roman" charset="0"/>
                              <a:cs typeface="Times New Roman" charset="0"/>
                            </a:rPr>
                          </m:ctrlPr>
                        </m:sSubPr>
                        <m:e>
                          <m:r>
                            <a:rPr lang="en-US" sz="2600">
                              <a:latin typeface="Cambria Math" panose="02040503050406030204" pitchFamily="18" charset="0"/>
                              <a:ea typeface="Times New Roman" charset="0"/>
                              <a:cs typeface="Times New Roman" charset="0"/>
                            </a:rPr>
                            <m:t>𝜋</m:t>
                          </m:r>
                        </m:e>
                        <m:sub>
                          <m:r>
                            <a:rPr lang="en-US" sz="2600">
                              <a:latin typeface="Cambria Math" panose="02040503050406030204" pitchFamily="18" charset="0"/>
                              <a:ea typeface="Times New Roman" charset="0"/>
                              <a:cs typeface="Times New Roman" charset="0"/>
                            </a:rPr>
                            <m:t>𝑖</m:t>
                          </m:r>
                        </m:sub>
                      </m:sSub>
                      <m:r>
                        <a:rPr lang="en-US" sz="2600">
                          <a:latin typeface="Cambria Math" panose="02040503050406030204" pitchFamily="18" charset="0"/>
                          <a:ea typeface="Times New Roman" charset="0"/>
                          <a:cs typeface="Times New Roman" charset="0"/>
                        </a:rPr>
                        <m:t>=</m:t>
                      </m:r>
                      <m:r>
                        <a:rPr lang="en-US" sz="2600">
                          <a:latin typeface="Cambria Math" panose="02040503050406030204" pitchFamily="18" charset="0"/>
                          <a:ea typeface="Times New Roman" charset="0"/>
                          <a:cs typeface="Times New Roman" charset="0"/>
                        </a:rPr>
                        <m:t>𝑃</m:t>
                      </m:r>
                      <m:d>
                        <m:dPr>
                          <m:ctrlPr>
                            <a:rPr lang="en-US" sz="2600" i="1">
                              <a:latin typeface="Cambria Math" charset="0"/>
                              <a:ea typeface="Times New Roman" charset="0"/>
                              <a:cs typeface="Times New Roman" charset="0"/>
                            </a:rPr>
                          </m:ctrlPr>
                        </m:dPr>
                        <m:e>
                          <m:sSub>
                            <m:sSubPr>
                              <m:ctrlPr>
                                <a:rPr lang="en-US" sz="2600" i="1">
                                  <a:latin typeface="Cambria Math" charset="0"/>
                                  <a:ea typeface="Times New Roman" charset="0"/>
                                  <a:cs typeface="Times New Roman" charset="0"/>
                                </a:rPr>
                              </m:ctrlPr>
                            </m:sSubPr>
                            <m:e>
                              <m:r>
                                <a:rPr lang="en-US" sz="2600">
                                  <a:latin typeface="Cambria Math" panose="02040503050406030204" pitchFamily="18" charset="0"/>
                                  <a:ea typeface="Times New Roman" charset="0"/>
                                  <a:cs typeface="Times New Roman" charset="0"/>
                                </a:rPr>
                                <m:t>𝑦</m:t>
                              </m:r>
                            </m:e>
                            <m:sub>
                              <m:r>
                                <a:rPr lang="en-US" sz="2600">
                                  <a:latin typeface="Cambria Math" panose="02040503050406030204" pitchFamily="18" charset="0"/>
                                  <a:ea typeface="Times New Roman" charset="0"/>
                                  <a:cs typeface="Times New Roman" charset="0"/>
                                </a:rPr>
                                <m:t>𝑖</m:t>
                              </m:r>
                            </m:sub>
                          </m:sSub>
                          <m:r>
                            <a:rPr lang="en-US" sz="2600">
                              <a:latin typeface="Cambria Math" panose="02040503050406030204" pitchFamily="18" charset="0"/>
                              <a:ea typeface="Times New Roman" charset="0"/>
                              <a:cs typeface="Times New Roman" charset="0"/>
                            </a:rPr>
                            <m:t>=1</m:t>
                          </m:r>
                        </m:e>
                      </m:d>
                      <m:r>
                        <a:rPr lang="en-US" sz="2600">
                          <a:latin typeface="Cambria Math" panose="02040503050406030204" pitchFamily="18" charset="0"/>
                          <a:ea typeface="Times New Roman" charset="0"/>
                          <a:cs typeface="Times New Roman" charset="0"/>
                        </a:rPr>
                        <m:t>=</m:t>
                      </m:r>
                      <m:f>
                        <m:fPr>
                          <m:ctrlPr>
                            <a:rPr lang="mr-IN" sz="2600" i="1">
                              <a:latin typeface="Cambria Math" charset="0"/>
                              <a:ea typeface="Times New Roman" charset="0"/>
                              <a:cs typeface="Times New Roman" charset="0"/>
                            </a:rPr>
                          </m:ctrlPr>
                        </m:fPr>
                        <m:num>
                          <m:r>
                            <m:rPr>
                              <m:sty m:val="p"/>
                            </m:rPr>
                            <a:rPr lang="en-US" sz="2600">
                              <a:latin typeface="Cambria Math" panose="02040503050406030204" pitchFamily="18" charset="0"/>
                              <a:ea typeface="Times New Roman" charset="0"/>
                              <a:cs typeface="Times New Roman" charset="0"/>
                            </a:rPr>
                            <m:t>exp</m:t>
                          </m:r>
                          <m:r>
                            <a:rPr lang="en-US" sz="2600">
                              <a:latin typeface="Cambria Math" panose="02040503050406030204" pitchFamily="18" charset="0"/>
                              <a:ea typeface="Times New Roman" charset="0"/>
                              <a:cs typeface="Times New Roman" charset="0"/>
                            </a:rPr>
                            <m:t>{</m:t>
                          </m:r>
                          <m:sSub>
                            <m:sSubPr>
                              <m:ctrlPr>
                                <a:rPr lang="en-US" sz="2600" i="1">
                                  <a:latin typeface="Cambria Math" charset="0"/>
                                  <a:ea typeface="Times New Roman" charset="0"/>
                                  <a:cs typeface="Times New Roman" charset="0"/>
                                </a:rPr>
                              </m:ctrlPr>
                            </m:sSubPr>
                            <m:e>
                              <m:r>
                                <a:rPr lang="en-US" sz="2600">
                                  <a:latin typeface="Cambria Math" panose="02040503050406030204" pitchFamily="18" charset="0"/>
                                  <a:ea typeface="Times New Roman" charset="0"/>
                                  <a:cs typeface="Times New Roman" charset="0"/>
                                </a:rPr>
                                <m:t>𝛽</m:t>
                              </m:r>
                            </m:e>
                            <m:sub>
                              <m:r>
                                <a:rPr lang="en-US" sz="2600">
                                  <a:latin typeface="Cambria Math" panose="02040503050406030204" pitchFamily="18" charset="0"/>
                                  <a:ea typeface="Times New Roman" charset="0"/>
                                  <a:cs typeface="Times New Roman" charset="0"/>
                                </a:rPr>
                                <m:t>0</m:t>
                              </m:r>
                            </m:sub>
                          </m:sSub>
                          <m:r>
                            <a:rPr lang="en-US" sz="2600">
                              <a:latin typeface="Cambria Math" panose="02040503050406030204" pitchFamily="18" charset="0"/>
                              <a:ea typeface="Times New Roman" charset="0"/>
                              <a:cs typeface="Times New Roman" charset="0"/>
                            </a:rPr>
                            <m:t>+</m:t>
                          </m:r>
                          <m:sSub>
                            <m:sSubPr>
                              <m:ctrlPr>
                                <a:rPr lang="en-US" sz="2600" i="1">
                                  <a:latin typeface="Cambria Math" charset="0"/>
                                  <a:ea typeface="Times New Roman" charset="0"/>
                                  <a:cs typeface="Times New Roman" charset="0"/>
                                </a:rPr>
                              </m:ctrlPr>
                            </m:sSubPr>
                            <m:e>
                              <m:r>
                                <a:rPr lang="en-US" sz="2600">
                                  <a:latin typeface="Cambria Math" panose="02040503050406030204" pitchFamily="18" charset="0"/>
                                  <a:ea typeface="Times New Roman" charset="0"/>
                                  <a:cs typeface="Times New Roman" charset="0"/>
                                </a:rPr>
                                <m:t>𝛽</m:t>
                              </m:r>
                            </m:e>
                            <m:sub>
                              <m:r>
                                <a:rPr lang="en-US" sz="2600">
                                  <a:latin typeface="Cambria Math" panose="02040503050406030204" pitchFamily="18" charset="0"/>
                                  <a:ea typeface="Times New Roman" charset="0"/>
                                  <a:cs typeface="Times New Roman" charset="0"/>
                                </a:rPr>
                                <m:t>1</m:t>
                              </m:r>
                            </m:sub>
                          </m:sSub>
                          <m:sSub>
                            <m:sSubPr>
                              <m:ctrlPr>
                                <a:rPr lang="en-US" sz="2600" i="1">
                                  <a:latin typeface="Cambria Math" charset="0"/>
                                  <a:ea typeface="Times New Roman" charset="0"/>
                                  <a:cs typeface="Times New Roman" charset="0"/>
                                </a:rPr>
                              </m:ctrlPr>
                            </m:sSubPr>
                            <m:e>
                              <m:r>
                                <a:rPr lang="en-US" sz="2600">
                                  <a:latin typeface="Cambria Math" panose="02040503050406030204" pitchFamily="18" charset="0"/>
                                  <a:ea typeface="Times New Roman" charset="0"/>
                                  <a:cs typeface="Times New Roman" charset="0"/>
                                </a:rPr>
                                <m:t>𝑥</m:t>
                              </m:r>
                            </m:e>
                            <m:sub>
                              <m:r>
                                <a:rPr lang="en-US" sz="2600">
                                  <a:latin typeface="Cambria Math" panose="02040503050406030204" pitchFamily="18" charset="0"/>
                                  <a:ea typeface="Times New Roman" charset="0"/>
                                  <a:cs typeface="Times New Roman" charset="0"/>
                                </a:rPr>
                                <m:t>𝑖</m:t>
                              </m:r>
                            </m:sub>
                          </m:sSub>
                          <m:r>
                            <a:rPr lang="en-US" sz="2600">
                              <a:latin typeface="Cambria Math" panose="02040503050406030204" pitchFamily="18" charset="0"/>
                              <a:ea typeface="Times New Roman" charset="0"/>
                              <a:cs typeface="Times New Roman" charset="0"/>
                            </a:rPr>
                            <m:t>}</m:t>
                          </m:r>
                        </m:num>
                        <m:den>
                          <m:func>
                            <m:funcPr>
                              <m:ctrlPr>
                                <a:rPr lang="en-US" sz="2600" i="1">
                                  <a:latin typeface="Cambria Math" charset="0"/>
                                  <a:ea typeface="Times New Roman" charset="0"/>
                                  <a:cs typeface="Times New Roman" charset="0"/>
                                </a:rPr>
                              </m:ctrlPr>
                            </m:funcPr>
                            <m:fName>
                              <m:r>
                                <m:rPr>
                                  <m:sty m:val="p"/>
                                </m:rPr>
                                <a:rPr lang="en-US" sz="2600">
                                  <a:latin typeface="Cambria Math" panose="02040503050406030204" pitchFamily="18" charset="0"/>
                                  <a:ea typeface="Times New Roman" charset="0"/>
                                  <a:cs typeface="Times New Roman" charset="0"/>
                                </a:rPr>
                                <m:t>exp</m:t>
                              </m:r>
                            </m:fName>
                            <m:e>
                              <m:d>
                                <m:dPr>
                                  <m:begChr m:val="{"/>
                                  <m:endChr m:val="}"/>
                                  <m:ctrlPr>
                                    <a:rPr lang="en-US" sz="2600" i="1">
                                      <a:latin typeface="Cambria Math" charset="0"/>
                                      <a:ea typeface="Times New Roman" charset="0"/>
                                      <a:cs typeface="Times New Roman" charset="0"/>
                                    </a:rPr>
                                  </m:ctrlPr>
                                </m:dPr>
                                <m:e>
                                  <m:sSub>
                                    <m:sSubPr>
                                      <m:ctrlPr>
                                        <a:rPr lang="en-US" sz="2600" i="1">
                                          <a:latin typeface="Cambria Math" charset="0"/>
                                          <a:ea typeface="Times New Roman" charset="0"/>
                                          <a:cs typeface="Times New Roman" charset="0"/>
                                        </a:rPr>
                                      </m:ctrlPr>
                                    </m:sSubPr>
                                    <m:e>
                                      <m:r>
                                        <a:rPr lang="en-US" sz="2600">
                                          <a:latin typeface="Cambria Math" panose="02040503050406030204" pitchFamily="18" charset="0"/>
                                          <a:ea typeface="Times New Roman" charset="0"/>
                                          <a:cs typeface="Times New Roman" charset="0"/>
                                        </a:rPr>
                                        <m:t>𝛽</m:t>
                                      </m:r>
                                    </m:e>
                                    <m:sub>
                                      <m:r>
                                        <a:rPr lang="en-US" sz="2600">
                                          <a:latin typeface="Cambria Math" panose="02040503050406030204" pitchFamily="18" charset="0"/>
                                          <a:ea typeface="Times New Roman" charset="0"/>
                                          <a:cs typeface="Times New Roman" charset="0"/>
                                        </a:rPr>
                                        <m:t>0</m:t>
                                      </m:r>
                                    </m:sub>
                                  </m:sSub>
                                  <m:r>
                                    <a:rPr lang="en-US" sz="2600">
                                      <a:latin typeface="Cambria Math" panose="02040503050406030204" pitchFamily="18" charset="0"/>
                                      <a:ea typeface="Times New Roman" charset="0"/>
                                      <a:cs typeface="Times New Roman" charset="0"/>
                                    </a:rPr>
                                    <m:t>+</m:t>
                                  </m:r>
                                  <m:sSub>
                                    <m:sSubPr>
                                      <m:ctrlPr>
                                        <a:rPr lang="en-US" sz="2600" i="1">
                                          <a:latin typeface="Cambria Math" charset="0"/>
                                          <a:ea typeface="Times New Roman" charset="0"/>
                                          <a:cs typeface="Times New Roman" charset="0"/>
                                        </a:rPr>
                                      </m:ctrlPr>
                                    </m:sSubPr>
                                    <m:e>
                                      <m:r>
                                        <a:rPr lang="en-US" sz="2600">
                                          <a:latin typeface="Cambria Math" panose="02040503050406030204" pitchFamily="18" charset="0"/>
                                          <a:ea typeface="Times New Roman" charset="0"/>
                                          <a:cs typeface="Times New Roman" charset="0"/>
                                        </a:rPr>
                                        <m:t>𝛽</m:t>
                                      </m:r>
                                    </m:e>
                                    <m:sub>
                                      <m:r>
                                        <a:rPr lang="en-US" sz="2600">
                                          <a:latin typeface="Cambria Math" panose="02040503050406030204" pitchFamily="18" charset="0"/>
                                          <a:ea typeface="Times New Roman" charset="0"/>
                                          <a:cs typeface="Times New Roman" charset="0"/>
                                        </a:rPr>
                                        <m:t>1</m:t>
                                      </m:r>
                                    </m:sub>
                                  </m:sSub>
                                  <m:sSub>
                                    <m:sSubPr>
                                      <m:ctrlPr>
                                        <a:rPr lang="en-US" sz="2600" i="1">
                                          <a:latin typeface="Cambria Math" charset="0"/>
                                          <a:ea typeface="Times New Roman" charset="0"/>
                                          <a:cs typeface="Times New Roman" charset="0"/>
                                        </a:rPr>
                                      </m:ctrlPr>
                                    </m:sSubPr>
                                    <m:e>
                                      <m:r>
                                        <a:rPr lang="en-US" sz="2600">
                                          <a:latin typeface="Cambria Math" panose="02040503050406030204" pitchFamily="18" charset="0"/>
                                          <a:ea typeface="Times New Roman" charset="0"/>
                                          <a:cs typeface="Times New Roman" charset="0"/>
                                        </a:rPr>
                                        <m:t>𝑥</m:t>
                                      </m:r>
                                    </m:e>
                                    <m:sub>
                                      <m:r>
                                        <a:rPr lang="en-US" sz="2600">
                                          <a:latin typeface="Cambria Math" panose="02040503050406030204" pitchFamily="18" charset="0"/>
                                          <a:ea typeface="Times New Roman" charset="0"/>
                                          <a:cs typeface="Times New Roman" charset="0"/>
                                        </a:rPr>
                                        <m:t>𝑖</m:t>
                                      </m:r>
                                    </m:sub>
                                  </m:sSub>
                                </m:e>
                              </m:d>
                            </m:e>
                          </m:func>
                          <m:r>
                            <a:rPr lang="en-US" sz="2600">
                              <a:latin typeface="Cambria Math" panose="02040503050406030204" pitchFamily="18" charset="0"/>
                              <a:ea typeface="Times New Roman" charset="0"/>
                              <a:cs typeface="Times New Roman" charset="0"/>
                            </a:rPr>
                            <m:t>+1</m:t>
                          </m:r>
                        </m:den>
                      </m:f>
                    </m:oMath>
                  </m:oMathPara>
                </a14:m>
                <a:endParaRPr lang="en-US" sz="2600" dirty="0">
                  <a:latin typeface="Times New Roman" charset="0"/>
                  <a:ea typeface="Times New Roman" charset="0"/>
                  <a:cs typeface="Times New Roman"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25128175" y="3045968"/>
                <a:ext cx="6238142" cy="3723840"/>
              </a:xfrm>
              <a:prstGeom prst="rect">
                <a:avLst/>
              </a:prstGeom>
              <a:blipFill>
                <a:blip r:embed="rId18"/>
                <a:stretch>
                  <a:fillRect l="-1760" t="-1637" r="-1760"/>
                </a:stretch>
              </a:blipFill>
            </p:spPr>
            <p:txBody>
              <a:bodyPr/>
              <a:lstStyle/>
              <a:p>
                <a:r>
                  <a:rPr lang="en-US">
                    <a:noFill/>
                  </a:rPr>
                  <a:t> </a:t>
                </a:r>
              </a:p>
            </p:txBody>
          </p:sp>
        </mc:Fallback>
      </mc:AlternateContent>
      <p:sp>
        <p:nvSpPr>
          <p:cNvPr id="57" name="TextBox 56"/>
          <p:cNvSpPr txBox="1"/>
          <p:nvPr/>
        </p:nvSpPr>
        <p:spPr>
          <a:xfrm>
            <a:off x="9468465" y="8080215"/>
            <a:ext cx="14484175" cy="1292662"/>
          </a:xfrm>
          <a:prstGeom prst="rect">
            <a:avLst/>
          </a:prstGeom>
          <a:noFill/>
        </p:spPr>
        <p:txBody>
          <a:bodyPr wrap="square" rtlCol="0">
            <a:spAutoFit/>
          </a:bodyPr>
          <a:lstStyle/>
          <a:p>
            <a:pPr algn="just"/>
            <a:r>
              <a:rPr lang="en-US" sz="2600" dirty="0">
                <a:latin typeface="Times New Roman" charset="0"/>
                <a:ea typeface="Times New Roman" charset="0"/>
                <a:cs typeface="Times New Roman" charset="0"/>
              </a:rPr>
              <a:t>In the second map, green/yellow/red means positive/neutral/negative attitudes respectively. There some </a:t>
            </a:r>
            <a:r>
              <a:rPr lang="en-US" sz="2600" dirty="0" smtClean="0">
                <a:latin typeface="Times New Roman" charset="0"/>
                <a:ea typeface="Times New Roman" charset="0"/>
                <a:cs typeface="Times New Roman" charset="0"/>
              </a:rPr>
              <a:t>areas </a:t>
            </a:r>
            <a:r>
              <a:rPr lang="en-US" sz="2600" dirty="0">
                <a:latin typeface="Times New Roman" charset="0"/>
                <a:ea typeface="Times New Roman" charset="0"/>
                <a:cs typeface="Times New Roman" charset="0"/>
              </a:rPr>
              <a:t>that discuss about vegan a lot with many </a:t>
            </a:r>
            <a:r>
              <a:rPr lang="en-US" sz="2600" dirty="0" smtClean="0">
                <a:latin typeface="Times New Roman" charset="0"/>
                <a:ea typeface="Times New Roman" charset="0"/>
                <a:cs typeface="Times New Roman" charset="0"/>
              </a:rPr>
              <a:t>green/yellow points </a:t>
            </a:r>
            <a:r>
              <a:rPr lang="en-US" sz="2600" dirty="0">
                <a:latin typeface="Times New Roman" charset="0"/>
                <a:ea typeface="Times New Roman" charset="0"/>
                <a:cs typeface="Times New Roman" charset="0"/>
              </a:rPr>
              <a:t>and they could be the targeted people of </a:t>
            </a:r>
            <a:r>
              <a:rPr lang="en-US" sz="2600" dirty="0" err="1">
                <a:latin typeface="Times New Roman" charset="0"/>
                <a:ea typeface="Times New Roman" charset="0"/>
                <a:cs typeface="Times New Roman" charset="0"/>
              </a:rPr>
              <a:t>Conscioux</a:t>
            </a:r>
            <a:r>
              <a:rPr lang="en-US" sz="2600" dirty="0">
                <a:latin typeface="Times New Roman" charset="0"/>
                <a:ea typeface="Times New Roman" charset="0"/>
                <a:cs typeface="Times New Roman" charset="0"/>
              </a:rPr>
              <a:t>. For example, Chicago and Florida are good examples of </a:t>
            </a:r>
            <a:r>
              <a:rPr lang="en-US" sz="2600" dirty="0" smtClean="0">
                <a:latin typeface="Times New Roman" charset="0"/>
                <a:ea typeface="Times New Roman" charset="0"/>
                <a:cs typeface="Times New Roman" charset="0"/>
              </a:rPr>
              <a:t>under-served </a:t>
            </a:r>
            <a:r>
              <a:rPr lang="en-US" sz="2600" dirty="0">
                <a:latin typeface="Times New Roman" charset="0"/>
                <a:ea typeface="Times New Roman" charset="0"/>
                <a:cs typeface="Times New Roman" charset="0"/>
              </a:rPr>
              <a:t>areas</a:t>
            </a:r>
            <a:r>
              <a:rPr lang="en-US" sz="2600" dirty="0" smtClean="0">
                <a:latin typeface="Times New Roman" charset="0"/>
                <a:ea typeface="Times New Roman" charset="0"/>
                <a:cs typeface="Times New Roman" charset="0"/>
              </a:rPr>
              <a:t>.</a:t>
            </a:r>
            <a:endParaRPr lang="en-US" sz="2600" dirty="0">
              <a:latin typeface="Times New Roman" charset="0"/>
              <a:ea typeface="Times New Roman" charset="0"/>
              <a:cs typeface="Times New Roman" charset="0"/>
            </a:endParaRPr>
          </a:p>
        </p:txBody>
      </p:sp>
      <p:sp>
        <p:nvSpPr>
          <p:cNvPr id="58" name="TextBox 57"/>
          <p:cNvSpPr txBox="1"/>
          <p:nvPr/>
        </p:nvSpPr>
        <p:spPr>
          <a:xfrm>
            <a:off x="14004397" y="11489358"/>
            <a:ext cx="9775066" cy="2092881"/>
          </a:xfrm>
          <a:prstGeom prst="rect">
            <a:avLst/>
          </a:prstGeom>
          <a:noFill/>
        </p:spPr>
        <p:txBody>
          <a:bodyPr wrap="square" rtlCol="0">
            <a:spAutoFit/>
          </a:bodyPr>
          <a:lstStyle/>
          <a:p>
            <a:pPr algn="just"/>
            <a:r>
              <a:rPr lang="en-US" sz="2600" dirty="0" smtClean="0">
                <a:latin typeface="Times New Roman" charset="0"/>
                <a:ea typeface="Times New Roman" charset="0"/>
                <a:cs typeface="Times New Roman" charset="0"/>
              </a:rPr>
              <a:t>Hashtags </a:t>
            </a:r>
            <a:r>
              <a:rPr lang="en-US" sz="2600" dirty="0">
                <a:latin typeface="Times New Roman" charset="0"/>
                <a:ea typeface="Times New Roman" charset="0"/>
                <a:cs typeface="Times New Roman" charset="0"/>
              </a:rPr>
              <a:t>in Twitters are synonymous with the ongoing trends on Twitter at any particular point in </a:t>
            </a:r>
            <a:r>
              <a:rPr lang="en-US" sz="2600" dirty="0" smtClean="0">
                <a:latin typeface="Times New Roman" charset="0"/>
                <a:ea typeface="Times New Roman" charset="0"/>
                <a:cs typeface="Times New Roman" charset="0"/>
              </a:rPr>
              <a:t>time. As </a:t>
            </a:r>
            <a:r>
              <a:rPr lang="en-US" sz="2600" dirty="0">
                <a:latin typeface="Times New Roman" charset="0"/>
                <a:ea typeface="Times New Roman" charset="0"/>
                <a:cs typeface="Times New Roman" charset="0"/>
              </a:rPr>
              <a:t>expected, most of the terms are positive and relevant to healthy </a:t>
            </a:r>
            <a:r>
              <a:rPr lang="en-US" sz="2600" dirty="0" smtClean="0">
                <a:latin typeface="Times New Roman" charset="0"/>
                <a:ea typeface="Times New Roman" charset="0"/>
                <a:cs typeface="Times New Roman" charset="0"/>
              </a:rPr>
              <a:t>lifestyle, such as fit, weight loss, health and so on. Thus, </a:t>
            </a:r>
            <a:r>
              <a:rPr lang="en-US" sz="2600" dirty="0" err="1" smtClean="0">
                <a:latin typeface="Times New Roman" charset="0"/>
                <a:ea typeface="Times New Roman" charset="0"/>
                <a:cs typeface="Times New Roman" charset="0"/>
              </a:rPr>
              <a:t>Conscioux</a:t>
            </a:r>
            <a:r>
              <a:rPr lang="en-US" sz="2600" dirty="0" smtClean="0">
                <a:latin typeface="Times New Roman" charset="0"/>
                <a:ea typeface="Times New Roman" charset="0"/>
                <a:cs typeface="Times New Roman" charset="0"/>
              </a:rPr>
              <a:t> should focus on these keywords when advertising, which attracts more attention from consumers.</a:t>
            </a:r>
            <a:endParaRPr lang="en-US" sz="2600" dirty="0">
              <a:latin typeface="Times New Roman" charset="0"/>
              <a:ea typeface="Times New Roman" charset="0"/>
              <a:cs typeface="Times New Roman" charset="0"/>
            </a:endParaRPr>
          </a:p>
        </p:txBody>
      </p:sp>
      <p:sp>
        <p:nvSpPr>
          <p:cNvPr id="9" name="TextBox 8"/>
          <p:cNvSpPr txBox="1"/>
          <p:nvPr/>
        </p:nvSpPr>
        <p:spPr>
          <a:xfrm>
            <a:off x="486975" y="23471536"/>
            <a:ext cx="7957735" cy="2492990"/>
          </a:xfrm>
          <a:prstGeom prst="rect">
            <a:avLst/>
          </a:prstGeom>
          <a:noFill/>
        </p:spPr>
        <p:txBody>
          <a:bodyPr wrap="square" rtlCol="0">
            <a:spAutoFit/>
          </a:bodyPr>
          <a:lstStyle/>
          <a:p>
            <a:pPr algn="just"/>
            <a:r>
              <a:rPr lang="en-US" sz="2600" dirty="0">
                <a:latin typeface="Times New Roman" charset="0"/>
                <a:ea typeface="Times New Roman" charset="0"/>
                <a:cs typeface="Times New Roman" charset="0"/>
              </a:rPr>
              <a:t>The second dataset is from Yelp including business set and review set. </a:t>
            </a:r>
            <a:r>
              <a:rPr lang="en-US" sz="2600" dirty="0" smtClean="0">
                <a:latin typeface="Times New Roman" charset="0"/>
                <a:ea typeface="Times New Roman" charset="0"/>
                <a:cs typeface="Times New Roman" charset="0"/>
              </a:rPr>
              <a:t>After </a:t>
            </a:r>
            <a:r>
              <a:rPr lang="en-US" sz="2600" dirty="0">
                <a:latin typeface="Times New Roman" charset="0"/>
                <a:ea typeface="Times New Roman" charset="0"/>
                <a:cs typeface="Times New Roman" charset="0"/>
              </a:rPr>
              <a:t>picking “vegan” and “vegetarian” as key words, the number of observations after filtering out is 1411</a:t>
            </a:r>
            <a:r>
              <a:rPr lang="en-US" sz="2600" dirty="0" smtClean="0">
                <a:latin typeface="Times New Roman" charset="0"/>
                <a:ea typeface="Times New Roman" charset="0"/>
                <a:cs typeface="Times New Roman" charset="0"/>
              </a:rPr>
              <a:t>. The last dataset will be mentioned in the section of logistic regression.</a:t>
            </a:r>
            <a:endParaRPr lang="en-US" sz="2600" dirty="0">
              <a:latin typeface="Times New Roman" charset="0"/>
              <a:ea typeface="Times New Roman" charset="0"/>
              <a:cs typeface="Times New Roman" charset="0"/>
            </a:endParaRPr>
          </a:p>
          <a:p>
            <a:pPr algn="just"/>
            <a:endParaRPr lang="en-US" sz="2600" dirty="0"/>
          </a:p>
        </p:txBody>
      </p:sp>
      <p:pic>
        <p:nvPicPr>
          <p:cNvPr id="10" name="Picture 9"/>
          <p:cNvPicPr>
            <a:picLocks noChangeAspect="1"/>
          </p:cNvPicPr>
          <p:nvPr/>
        </p:nvPicPr>
        <p:blipFill>
          <a:blip r:embed="rId19"/>
          <a:stretch>
            <a:fillRect/>
          </a:stretch>
        </p:blipFill>
        <p:spPr>
          <a:xfrm>
            <a:off x="31507546" y="2994260"/>
            <a:ext cx="3816124" cy="3879696"/>
          </a:xfrm>
          <a:prstGeom prst="rect">
            <a:avLst/>
          </a:prstGeom>
        </p:spPr>
      </p:pic>
      <p:sp>
        <p:nvSpPr>
          <p:cNvPr id="11" name="TextBox 10"/>
          <p:cNvSpPr txBox="1"/>
          <p:nvPr/>
        </p:nvSpPr>
        <p:spPr>
          <a:xfrm>
            <a:off x="25082044" y="20290711"/>
            <a:ext cx="10680097" cy="4493538"/>
          </a:xfrm>
          <a:prstGeom prst="rect">
            <a:avLst/>
          </a:prstGeom>
          <a:noFill/>
        </p:spPr>
        <p:txBody>
          <a:bodyPr wrap="square" rtlCol="0">
            <a:spAutoFit/>
          </a:bodyPr>
          <a:lstStyle/>
          <a:p>
            <a:pPr algn="just"/>
            <a:r>
              <a:rPr lang="en-US" sz="2600" dirty="0">
                <a:latin typeface="Times New Roman" charset="0"/>
                <a:ea typeface="Times New Roman" charset="0"/>
                <a:cs typeface="Times New Roman" charset="0"/>
              </a:rPr>
              <a:t>Based on the results </a:t>
            </a:r>
            <a:r>
              <a:rPr lang="en-US" sz="2600" dirty="0" smtClean="0">
                <a:latin typeface="Times New Roman" charset="0"/>
                <a:ea typeface="Times New Roman" charset="0"/>
                <a:cs typeface="Times New Roman" charset="0"/>
              </a:rPr>
              <a:t>before, we provide these advice </a:t>
            </a:r>
            <a:r>
              <a:rPr lang="en-US" sz="2600" dirty="0">
                <a:latin typeface="Times New Roman" charset="0"/>
                <a:ea typeface="Times New Roman" charset="0"/>
                <a:cs typeface="Times New Roman" charset="0"/>
              </a:rPr>
              <a:t>for </a:t>
            </a:r>
            <a:r>
              <a:rPr lang="en-US" sz="2600" dirty="0" err="1">
                <a:latin typeface="Times New Roman" charset="0"/>
                <a:ea typeface="Times New Roman" charset="0"/>
                <a:cs typeface="Times New Roman" charset="0"/>
              </a:rPr>
              <a:t>Conscioux</a:t>
            </a:r>
            <a:r>
              <a:rPr lang="en-US" sz="2600" dirty="0">
                <a:latin typeface="Times New Roman" charset="0"/>
                <a:ea typeface="Times New Roman" charset="0"/>
                <a:cs typeface="Times New Roman" charset="0"/>
              </a:rPr>
              <a:t>:</a:t>
            </a:r>
          </a:p>
          <a:p>
            <a:pPr indent="-457200" algn="just">
              <a:buFont typeface="Arial" panose="020B0604020202020204" pitchFamily="34" charset="0"/>
              <a:buChar char="•"/>
            </a:pPr>
            <a:r>
              <a:rPr lang="en-US" sz="2600" dirty="0" smtClean="0">
                <a:latin typeface="Times New Roman" charset="0"/>
                <a:ea typeface="Times New Roman" charset="0"/>
                <a:cs typeface="Times New Roman" charset="0"/>
              </a:rPr>
              <a:t>There are potential </a:t>
            </a:r>
            <a:r>
              <a:rPr lang="en-US" sz="2600" dirty="0">
                <a:latin typeface="Times New Roman" charset="0"/>
                <a:ea typeface="Times New Roman" charset="0"/>
                <a:cs typeface="Times New Roman" charset="0"/>
              </a:rPr>
              <a:t>customers are mainly located by the yellow </a:t>
            </a:r>
            <a:r>
              <a:rPr lang="en-US" sz="2600" dirty="0" smtClean="0">
                <a:latin typeface="Times New Roman" charset="0"/>
                <a:ea typeface="Times New Roman" charset="0"/>
                <a:cs typeface="Times New Roman" charset="0"/>
              </a:rPr>
              <a:t>points in the second map, thus they should focus more </a:t>
            </a:r>
            <a:r>
              <a:rPr lang="en-US" sz="2600" dirty="0">
                <a:latin typeface="Times New Roman" charset="0"/>
                <a:ea typeface="Times New Roman" charset="0"/>
                <a:cs typeface="Times New Roman" charset="0"/>
              </a:rPr>
              <a:t>on cities like NYC, LA, Houston and Orlando. </a:t>
            </a:r>
            <a:endParaRPr lang="en-US" sz="2600" dirty="0" smtClean="0">
              <a:latin typeface="Times New Roman" charset="0"/>
              <a:ea typeface="Times New Roman" charset="0"/>
              <a:cs typeface="Times New Roman" charset="0"/>
            </a:endParaRPr>
          </a:p>
          <a:p>
            <a:pPr indent="-457200" algn="just">
              <a:buFont typeface="Arial" panose="020B0604020202020204" pitchFamily="34" charset="0"/>
              <a:buChar char="•"/>
            </a:pPr>
            <a:r>
              <a:rPr lang="en-US" sz="2600" dirty="0" smtClean="0">
                <a:latin typeface="Times New Roman" charset="0"/>
                <a:ea typeface="Times New Roman" charset="0"/>
                <a:cs typeface="Times New Roman" charset="0"/>
              </a:rPr>
              <a:t>Given </a:t>
            </a:r>
            <a:r>
              <a:rPr lang="en-US" sz="2600" dirty="0">
                <a:latin typeface="Times New Roman" charset="0"/>
                <a:ea typeface="Times New Roman" charset="0"/>
                <a:cs typeface="Times New Roman" charset="0"/>
              </a:rPr>
              <a:t>the tweets of one user, </a:t>
            </a:r>
            <a:r>
              <a:rPr lang="en-US" sz="2600" dirty="0" smtClean="0">
                <a:latin typeface="Times New Roman" charset="0"/>
                <a:ea typeface="Times New Roman" charset="0"/>
                <a:cs typeface="Times New Roman" charset="0"/>
              </a:rPr>
              <a:t>his/her </a:t>
            </a:r>
            <a:r>
              <a:rPr lang="en-US" sz="2600" dirty="0">
                <a:latin typeface="Times New Roman" charset="0"/>
                <a:ea typeface="Times New Roman" charset="0"/>
                <a:cs typeface="Times New Roman" charset="0"/>
              </a:rPr>
              <a:t>sentiment </a:t>
            </a:r>
            <a:r>
              <a:rPr lang="en-US" sz="2600" dirty="0" smtClean="0">
                <a:latin typeface="Times New Roman" charset="0"/>
                <a:ea typeface="Times New Roman" charset="0"/>
                <a:cs typeface="Times New Roman" charset="0"/>
              </a:rPr>
              <a:t>could be estimated using </a:t>
            </a:r>
            <a:r>
              <a:rPr lang="en-US" sz="2600" dirty="0">
                <a:latin typeface="Times New Roman" charset="0"/>
                <a:ea typeface="Times New Roman" charset="0"/>
                <a:cs typeface="Times New Roman" charset="0"/>
              </a:rPr>
              <a:t>the model built before</a:t>
            </a:r>
            <a:r>
              <a:rPr lang="en-US" sz="2600" dirty="0" smtClean="0">
                <a:latin typeface="Times New Roman" charset="0"/>
                <a:ea typeface="Times New Roman" charset="0"/>
                <a:cs typeface="Times New Roman" charset="0"/>
              </a:rPr>
              <a:t>.</a:t>
            </a:r>
          </a:p>
          <a:p>
            <a:pPr indent="-457200" algn="just">
              <a:buFont typeface="Arial" panose="020B0604020202020204" pitchFamily="34" charset="0"/>
              <a:buChar char="•"/>
            </a:pPr>
            <a:r>
              <a:rPr lang="en-US" sz="2600" dirty="0" smtClean="0">
                <a:latin typeface="Times New Roman" charset="0"/>
                <a:ea typeface="Times New Roman" charset="0"/>
                <a:cs typeface="Times New Roman" charset="0"/>
              </a:rPr>
              <a:t>Based on the cluster characteristics and hashtags, related keywords should be used when advertising, e.g. gluten-free for Pittsburgh.</a:t>
            </a:r>
            <a:endParaRPr lang="en-US" sz="2600" dirty="0">
              <a:latin typeface="Times New Roman" charset="0"/>
              <a:ea typeface="Times New Roman" charset="0"/>
              <a:cs typeface="Times New Roman" charset="0"/>
            </a:endParaRPr>
          </a:p>
          <a:p>
            <a:pPr indent="-457200" algn="just">
              <a:buFont typeface="Arial" panose="020B0604020202020204" pitchFamily="34" charset="0"/>
              <a:buChar char="•"/>
            </a:pPr>
            <a:r>
              <a:rPr lang="en-US" sz="2600" dirty="0">
                <a:latin typeface="Times New Roman" charset="0"/>
                <a:ea typeface="Times New Roman" charset="0"/>
                <a:cs typeface="Times New Roman" charset="0"/>
              </a:rPr>
              <a:t>Focus on </a:t>
            </a:r>
            <a:r>
              <a:rPr lang="en-US" sz="2600" dirty="0" smtClean="0">
                <a:latin typeface="Times New Roman" charset="0"/>
                <a:ea typeface="Times New Roman" charset="0"/>
                <a:cs typeface="Times New Roman" charset="0"/>
              </a:rPr>
              <a:t>districts </a:t>
            </a:r>
            <a:r>
              <a:rPr lang="en-US" sz="2600" dirty="0">
                <a:latin typeface="Times New Roman" charset="0"/>
                <a:ea typeface="Times New Roman" charset="0"/>
                <a:cs typeface="Times New Roman" charset="0"/>
              </a:rPr>
              <a:t>with higher population, higher median age, higher teenager percentage, lower percentage of Bachelor degree or more and higher average monthly earning.</a:t>
            </a:r>
          </a:p>
        </p:txBody>
      </p:sp>
      <p:sp>
        <p:nvSpPr>
          <p:cNvPr id="44" name="文本框 11"/>
          <p:cNvSpPr txBox="1"/>
          <p:nvPr/>
        </p:nvSpPr>
        <p:spPr>
          <a:xfrm>
            <a:off x="29808225" y="14283626"/>
            <a:ext cx="5855250" cy="5293757"/>
          </a:xfrm>
          <a:prstGeom prst="rect">
            <a:avLst/>
          </a:prstGeom>
          <a:noFill/>
        </p:spPr>
        <p:txBody>
          <a:bodyPr wrap="square" rtlCol="0">
            <a:spAutoFit/>
          </a:bodyPr>
          <a:lstStyle/>
          <a:p>
            <a:pPr algn="just"/>
            <a:r>
              <a:rPr lang="en-US" altLang="zh-CN" sz="2600" dirty="0" smtClean="0">
                <a:latin typeface="Times New Roman" charset="0"/>
                <a:ea typeface="Times New Roman" charset="0"/>
                <a:cs typeface="Times New Roman" charset="0"/>
              </a:rPr>
              <a:t>The original data includes 26 states in United States. However, after selecting vegan </a:t>
            </a:r>
            <a:r>
              <a:rPr lang="en-US" altLang="zh-CN" sz="2600" dirty="0">
                <a:latin typeface="Times New Roman" charset="0"/>
                <a:ea typeface="Times New Roman" charset="0"/>
                <a:cs typeface="Times New Roman" charset="0"/>
              </a:rPr>
              <a:t>or </a:t>
            </a:r>
            <a:r>
              <a:rPr lang="en-US" altLang="zh-CN" sz="2600" dirty="0" smtClean="0">
                <a:latin typeface="Times New Roman" charset="0"/>
                <a:ea typeface="Times New Roman" charset="0"/>
                <a:cs typeface="Times New Roman" charset="0"/>
              </a:rPr>
              <a:t>vegetarian as keywords, we only have data from 8 states </a:t>
            </a:r>
            <a:r>
              <a:rPr lang="en-US" altLang="zh-CN" sz="2600" dirty="0">
                <a:latin typeface="Times New Roman" charset="0"/>
                <a:ea typeface="Times New Roman" charset="0"/>
                <a:cs typeface="Times New Roman" charset="0"/>
              </a:rPr>
              <a:t>including AZ, IL, NC, NV, OH, PA, SC, </a:t>
            </a:r>
            <a:r>
              <a:rPr lang="en-US" altLang="zh-CN" sz="2600" dirty="0" smtClean="0">
                <a:latin typeface="Times New Roman" charset="0"/>
                <a:ea typeface="Times New Roman" charset="0"/>
                <a:cs typeface="Times New Roman" charset="0"/>
              </a:rPr>
              <a:t>WI. The left map shows Las Vegas and </a:t>
            </a:r>
            <a:r>
              <a:rPr lang="en-US" altLang="zh-CN" sz="2600" dirty="0">
                <a:latin typeface="Times New Roman" charset="0"/>
                <a:ea typeface="Times New Roman" charset="0"/>
                <a:cs typeface="Times New Roman" charset="0"/>
              </a:rPr>
              <a:t>Phoenix </a:t>
            </a:r>
            <a:r>
              <a:rPr lang="en-US" altLang="zh-CN" sz="2600" dirty="0" smtClean="0">
                <a:latin typeface="Times New Roman" charset="0"/>
                <a:ea typeface="Times New Roman" charset="0"/>
                <a:cs typeface="Times New Roman" charset="0"/>
              </a:rPr>
              <a:t>have the </a:t>
            </a:r>
            <a:r>
              <a:rPr lang="en-US" altLang="zh-CN" sz="2600" dirty="0">
                <a:latin typeface="Times New Roman" charset="0"/>
                <a:ea typeface="Times New Roman" charset="0"/>
                <a:cs typeface="Times New Roman" charset="0"/>
              </a:rPr>
              <a:t>largest number of vegetarian </a:t>
            </a:r>
            <a:r>
              <a:rPr lang="en-US" altLang="zh-CN" sz="2600" dirty="0" smtClean="0">
                <a:latin typeface="Times New Roman" charset="0"/>
                <a:ea typeface="Times New Roman" charset="0"/>
                <a:cs typeface="Times New Roman" charset="0"/>
              </a:rPr>
              <a:t>restaurants. In order to find the key characteristics of each vegetarian region, we use k-means++ for clustering. To </a:t>
            </a:r>
            <a:r>
              <a:rPr lang="en-US" altLang="zh-CN" sz="2600" dirty="0">
                <a:latin typeface="Times New Roman" charset="0"/>
                <a:ea typeface="Times New Roman" charset="0"/>
                <a:cs typeface="Times New Roman" charset="0"/>
              </a:rPr>
              <a:t>define the number of </a:t>
            </a:r>
            <a:r>
              <a:rPr lang="en-US" altLang="zh-CN" sz="2600" dirty="0" smtClean="0">
                <a:latin typeface="Times New Roman" charset="0"/>
                <a:ea typeface="Times New Roman" charset="0"/>
                <a:cs typeface="Times New Roman" charset="0"/>
              </a:rPr>
              <a:t>clusters, we use error </a:t>
            </a:r>
            <a:r>
              <a:rPr lang="en-US" altLang="zh-CN" sz="2600" dirty="0">
                <a:latin typeface="Times New Roman" charset="0"/>
                <a:ea typeface="Times New Roman" charset="0"/>
                <a:cs typeface="Times New Roman" charset="0"/>
              </a:rPr>
              <a:t>and </a:t>
            </a:r>
            <a:r>
              <a:rPr lang="en-US" altLang="zh-CN" sz="2600" dirty="0" smtClean="0">
                <a:latin typeface="Times New Roman" charset="0"/>
                <a:ea typeface="Times New Roman" charset="0"/>
                <a:cs typeface="Times New Roman" charset="0"/>
              </a:rPr>
              <a:t>silhouette scores. The left table is the top 3 concepts of each clusters.</a:t>
            </a:r>
            <a:endParaRPr lang="zh-CN" altLang="en-US" sz="2600" dirty="0">
              <a:latin typeface="Times New Roman" charset="0"/>
              <a:ea typeface="Times New Roman" charset="0"/>
              <a:cs typeface="Times New Roman" charset="0"/>
            </a:endParaRPr>
          </a:p>
        </p:txBody>
      </p:sp>
      <p:pic>
        <p:nvPicPr>
          <p:cNvPr id="48" name="图片 24"/>
          <p:cNvPicPr>
            <a:picLocks noChangeAspect="1"/>
          </p:cNvPicPr>
          <p:nvPr/>
        </p:nvPicPr>
        <p:blipFill>
          <a:blip r:embed="rId20"/>
          <a:stretch>
            <a:fillRect/>
          </a:stretch>
        </p:blipFill>
        <p:spPr>
          <a:xfrm>
            <a:off x="25105436" y="17074338"/>
            <a:ext cx="4593594" cy="2345100"/>
          </a:xfrm>
          <a:prstGeom prst="rect">
            <a:avLst/>
          </a:prstGeom>
        </p:spPr>
      </p:pic>
      <p:pic>
        <p:nvPicPr>
          <p:cNvPr id="12" name="Picture 11"/>
          <p:cNvPicPr>
            <a:picLocks noChangeAspect="1"/>
          </p:cNvPicPr>
          <p:nvPr/>
        </p:nvPicPr>
        <p:blipFill>
          <a:blip r:embed="rId21"/>
          <a:stretch>
            <a:fillRect/>
          </a:stretch>
        </p:blipFill>
        <p:spPr>
          <a:xfrm>
            <a:off x="25128175" y="14415966"/>
            <a:ext cx="4570855" cy="2425903"/>
          </a:xfrm>
          <a:prstGeom prst="rect">
            <a:avLst/>
          </a:prstGeom>
        </p:spPr>
      </p:pic>
      <p:sp>
        <p:nvSpPr>
          <p:cNvPr id="13" name="TextBox 12"/>
          <p:cNvSpPr txBox="1"/>
          <p:nvPr/>
        </p:nvSpPr>
        <p:spPr>
          <a:xfrm>
            <a:off x="9893551" y="1702950"/>
            <a:ext cx="14343735" cy="492443"/>
          </a:xfrm>
          <a:prstGeom prst="rect">
            <a:avLst/>
          </a:prstGeom>
          <a:noFill/>
        </p:spPr>
        <p:txBody>
          <a:bodyPr wrap="none" rtlCol="0">
            <a:spAutoFit/>
          </a:bodyPr>
          <a:lstStyle/>
          <a:p>
            <a:r>
              <a:rPr lang="en-US" sz="2600" i="1" dirty="0" smtClean="0">
                <a:latin typeface="Cambria Math" panose="02040503050406030204" pitchFamily="18" charset="0"/>
                <a:ea typeface="Times New Roman" charset="0"/>
                <a:cs typeface="Times New Roman" charset="0"/>
              </a:rPr>
              <a:t>1. </a:t>
            </a:r>
            <a:r>
              <a:rPr lang="en-US" sz="2600" i="1" dirty="0" err="1" smtClean="0">
                <a:latin typeface="Cambria Math" panose="02040503050406030204" pitchFamily="18" charset="0"/>
                <a:ea typeface="Times New Roman" charset="0"/>
                <a:cs typeface="Times New Roman" charset="0"/>
              </a:rPr>
              <a:t>Dept</a:t>
            </a:r>
            <a:r>
              <a:rPr lang="en-US" sz="2600" i="1" dirty="0" smtClean="0">
                <a:latin typeface="Cambria Math" panose="02040503050406030204" pitchFamily="18" charset="0"/>
                <a:ea typeface="Times New Roman" charset="0"/>
                <a:cs typeface="Times New Roman" charset="0"/>
              </a:rPr>
              <a:t> </a:t>
            </a:r>
            <a:r>
              <a:rPr lang="en-US" sz="2600" i="1" dirty="0">
                <a:latin typeface="Cambria Math" panose="02040503050406030204" pitchFamily="18" charset="0"/>
                <a:ea typeface="Times New Roman" charset="0"/>
                <a:cs typeface="Times New Roman" charset="0"/>
              </a:rPr>
              <a:t>of Mathematics &amp; Statistics, Boston </a:t>
            </a:r>
            <a:r>
              <a:rPr lang="en-US" sz="2600" i="1" dirty="0" smtClean="0">
                <a:latin typeface="Cambria Math" panose="02040503050406030204" pitchFamily="18" charset="0"/>
                <a:ea typeface="Times New Roman" charset="0"/>
                <a:cs typeface="Times New Roman" charset="0"/>
              </a:rPr>
              <a:t>University     2</a:t>
            </a:r>
            <a:r>
              <a:rPr lang="en-US" sz="2600" i="1" dirty="0">
                <a:latin typeface="Cambria Math" panose="02040503050406030204" pitchFamily="18" charset="0"/>
                <a:ea typeface="Times New Roman" charset="0"/>
                <a:cs typeface="Times New Roman" charset="0"/>
              </a:rPr>
              <a:t>. College of </a:t>
            </a:r>
            <a:r>
              <a:rPr lang="en-US" sz="2600" i="1" dirty="0" smtClean="0">
                <a:latin typeface="Cambria Math" panose="02040503050406030204" pitchFamily="18" charset="0"/>
                <a:ea typeface="Times New Roman" charset="0"/>
                <a:cs typeface="Times New Roman" charset="0"/>
              </a:rPr>
              <a:t>Engineering, Boston University</a:t>
            </a:r>
            <a:endParaRPr lang="en-US" sz="2600" i="1" dirty="0">
              <a:latin typeface="Cambria Math" panose="02040503050406030204" pitchFamily="18" charset="0"/>
              <a:ea typeface="Times New Roman" charset="0"/>
              <a:cs typeface="Times New Roman" charset="0"/>
            </a:endParaRPr>
          </a:p>
        </p:txBody>
      </p:sp>
      <p:sp>
        <p:nvSpPr>
          <p:cNvPr id="14" name="TextBox 13"/>
          <p:cNvSpPr txBox="1"/>
          <p:nvPr/>
        </p:nvSpPr>
        <p:spPr>
          <a:xfrm>
            <a:off x="24931895" y="10054492"/>
            <a:ext cx="10667811" cy="4093428"/>
          </a:xfrm>
          <a:prstGeom prst="rect">
            <a:avLst/>
          </a:prstGeom>
          <a:noFill/>
        </p:spPr>
        <p:txBody>
          <a:bodyPr wrap="square" rtlCol="0">
            <a:spAutoFit/>
          </a:bodyPr>
          <a:lstStyle/>
          <a:p>
            <a:pPr algn="just"/>
            <a:r>
              <a:rPr lang="en-US" sz="2600" dirty="0">
                <a:latin typeface="Times New Roman" charset="0"/>
                <a:ea typeface="Times New Roman" charset="0"/>
                <a:cs typeface="Times New Roman" charset="0"/>
              </a:rPr>
              <a:t>After applying AIC algorithm, we build the logistic regression model that obtains four significant variables, which are </a:t>
            </a:r>
            <a:r>
              <a:rPr lang="en-US" sz="2600" dirty="0" smtClean="0">
                <a:latin typeface="Times New Roman" charset="0"/>
                <a:ea typeface="Times New Roman" charset="0"/>
                <a:cs typeface="Times New Roman" charset="0"/>
              </a:rPr>
              <a:t>total population in one state, median </a:t>
            </a:r>
            <a:r>
              <a:rPr lang="en-US" sz="2600" dirty="0">
                <a:latin typeface="Times New Roman" charset="0"/>
                <a:ea typeface="Times New Roman" charset="0"/>
                <a:cs typeface="Times New Roman" charset="0"/>
              </a:rPr>
              <a:t>age, </a:t>
            </a:r>
            <a:r>
              <a:rPr lang="en-US" sz="2600" dirty="0" smtClean="0">
                <a:latin typeface="Times New Roman" charset="0"/>
                <a:ea typeface="Times New Roman" charset="0"/>
                <a:cs typeface="Times New Roman" charset="0"/>
              </a:rPr>
              <a:t>the percentage teenagers, </a:t>
            </a:r>
            <a:r>
              <a:rPr lang="en-US" sz="2600" dirty="0">
                <a:latin typeface="Times New Roman" charset="0"/>
                <a:ea typeface="Times New Roman" charset="0"/>
                <a:cs typeface="Times New Roman" charset="0"/>
              </a:rPr>
              <a:t>the percentage of people have Bachelor degree or more and average monthly earning. The coefficients in model summary provide useful information about relationship between sentiment and these factors. For example, as median age increase by one unit and other variables remain the same, the positive sentiment being more likely to occur. By using the model to classify sentiment we get the precision of 0.8 and recall of 0.667.</a:t>
            </a:r>
          </a:p>
          <a:p>
            <a:endParaRPr lang="en-US" sz="2600" dirty="0"/>
          </a:p>
        </p:txBody>
      </p:sp>
      <p:sp>
        <p:nvSpPr>
          <p:cNvPr id="50" name="TextBox 49">
            <a:extLst>
              <a:ext uri="{FF2B5EF4-FFF2-40B4-BE49-F238E27FC236}">
                <a16:creationId xmlns:a16="http://schemas.microsoft.com/office/drawing/2014/main" xmlns="" id="{850970F5-9ABF-4386-9761-49E684D2F733}"/>
              </a:ext>
            </a:extLst>
          </p:cNvPr>
          <p:cNvSpPr txBox="1"/>
          <p:nvPr/>
        </p:nvSpPr>
        <p:spPr>
          <a:xfrm>
            <a:off x="25278992" y="24893640"/>
            <a:ext cx="10483149" cy="581713"/>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chor="ctr">
            <a:noAutofit/>
          </a:bodyPr>
          <a:lstStyle/>
          <a:p>
            <a:pPr algn="ctr" defTabSz="2612575">
              <a:defRPr/>
            </a:pPr>
            <a:r>
              <a:rPr lang="en-US" sz="2000" b="1" dirty="0" smtClean="0">
                <a:solidFill>
                  <a:schemeClr val="bg1"/>
                </a:solidFill>
                <a:latin typeface="Nunito" panose="00000500000000000000" pitchFamily="2" charset="0"/>
              </a:rPr>
              <a:t>Acknowledgement</a:t>
            </a:r>
            <a:endParaRPr lang="en-US" sz="2000" b="1" dirty="0">
              <a:solidFill>
                <a:schemeClr val="bg1"/>
              </a:solidFill>
              <a:latin typeface="Nunito" panose="00000500000000000000" pitchFamily="2" charset="0"/>
            </a:endParaRPr>
          </a:p>
        </p:txBody>
      </p:sp>
      <p:sp>
        <p:nvSpPr>
          <p:cNvPr id="18" name="TextBox 17"/>
          <p:cNvSpPr txBox="1"/>
          <p:nvPr/>
        </p:nvSpPr>
        <p:spPr>
          <a:xfrm>
            <a:off x="25082044" y="25604334"/>
            <a:ext cx="11485067" cy="1292662"/>
          </a:xfrm>
          <a:prstGeom prst="rect">
            <a:avLst/>
          </a:prstGeom>
          <a:noFill/>
        </p:spPr>
        <p:txBody>
          <a:bodyPr wrap="none" rtlCol="0">
            <a:spAutoFit/>
          </a:bodyPr>
          <a:lstStyle/>
          <a:p>
            <a:pPr indent="-457200" algn="just">
              <a:buFont typeface="Arial" panose="020B0604020202020204" pitchFamily="34" charset="0"/>
              <a:buChar char="•"/>
            </a:pPr>
            <a:r>
              <a:rPr lang="en-US" sz="2600" dirty="0">
                <a:latin typeface="Times New Roman" charset="0"/>
                <a:ea typeface="Times New Roman" charset="0"/>
                <a:cs typeface="Times New Roman" charset="0"/>
              </a:rPr>
              <a:t>Silvia Tower, CEO of </a:t>
            </a:r>
            <a:r>
              <a:rPr lang="en-US" sz="2600" dirty="0" err="1">
                <a:latin typeface="Times New Roman" charset="0"/>
                <a:ea typeface="Times New Roman" charset="0"/>
                <a:cs typeface="Times New Roman" charset="0"/>
              </a:rPr>
              <a:t>Conscioux</a:t>
            </a:r>
            <a:r>
              <a:rPr lang="en-US" sz="2600" dirty="0">
                <a:latin typeface="Times New Roman" charset="0"/>
                <a:ea typeface="Times New Roman" charset="0"/>
                <a:cs typeface="Times New Roman" charset="0"/>
              </a:rPr>
              <a:t>  </a:t>
            </a:r>
            <a:r>
              <a:rPr lang="en-US" sz="2600" dirty="0" smtClean="0">
                <a:latin typeface="Times New Roman" charset="0"/>
                <a:ea typeface="Times New Roman" charset="0"/>
                <a:cs typeface="Times New Roman" charset="0"/>
              </a:rPr>
              <a:t>provides framework and suggestions for us.</a:t>
            </a:r>
            <a:endParaRPr lang="en-US" sz="2600" dirty="0">
              <a:latin typeface="Times New Roman" charset="0"/>
              <a:ea typeface="Times New Roman" charset="0"/>
              <a:cs typeface="Times New Roman" charset="0"/>
            </a:endParaRPr>
          </a:p>
          <a:p>
            <a:pPr indent="-457200" algn="just">
              <a:buFont typeface="Arial" panose="020B0604020202020204" pitchFamily="34" charset="0"/>
              <a:buChar char="•"/>
            </a:pPr>
            <a:r>
              <a:rPr lang="en-US" sz="2600" dirty="0">
                <a:latin typeface="Times New Roman" charset="0"/>
                <a:ea typeface="Times New Roman" charset="0"/>
                <a:cs typeface="Times New Roman" charset="0"/>
              </a:rPr>
              <a:t>The techniques used in this project are based </a:t>
            </a:r>
            <a:r>
              <a:rPr lang="en-US" sz="2600" dirty="0" smtClean="0">
                <a:latin typeface="Times New Roman" charset="0"/>
                <a:ea typeface="Times New Roman" charset="0"/>
                <a:cs typeface="Times New Roman" charset="0"/>
              </a:rPr>
              <a:t>on </a:t>
            </a:r>
            <a:r>
              <a:rPr lang="en-US" sz="2600" dirty="0">
                <a:latin typeface="Times New Roman" charset="0"/>
                <a:ea typeface="Times New Roman" charset="0"/>
                <a:cs typeface="Times New Roman" charset="0"/>
              </a:rPr>
              <a:t>CS 506 taught by Andrei </a:t>
            </a:r>
            <a:r>
              <a:rPr lang="en-US" sz="2600" dirty="0" err="1" smtClean="0">
                <a:latin typeface="Times New Roman" charset="0"/>
                <a:ea typeface="Times New Roman" charset="0"/>
                <a:cs typeface="Times New Roman" charset="0"/>
              </a:rPr>
              <a:t>Lapets</a:t>
            </a:r>
            <a:r>
              <a:rPr lang="en-US" sz="2600" dirty="0" smtClean="0">
                <a:latin typeface="Times New Roman" charset="0"/>
                <a:ea typeface="Times New Roman" charset="0"/>
                <a:cs typeface="Times New Roman" charset="0"/>
              </a:rPr>
              <a:t>.</a:t>
            </a:r>
            <a:endParaRPr lang="en-US" sz="2600" dirty="0">
              <a:latin typeface="Times New Roman" charset="0"/>
              <a:ea typeface="Times New Roman" charset="0"/>
              <a:cs typeface="Times New Roman" charset="0"/>
            </a:endParaRPr>
          </a:p>
          <a:p>
            <a:pPr indent="-457200" algn="just">
              <a:buFont typeface="Arial" panose="020B0604020202020204" pitchFamily="34" charset="0"/>
              <a:buChar char="•"/>
            </a:pPr>
            <a:r>
              <a:rPr lang="en-US" sz="2600" dirty="0">
                <a:latin typeface="Times New Roman" charset="0"/>
                <a:ea typeface="Times New Roman" charset="0"/>
                <a:cs typeface="Times New Roman" charset="0"/>
              </a:rPr>
              <a:t>BU </a:t>
            </a:r>
            <a:r>
              <a:rPr lang="en-US" sz="2600" dirty="0" smtClean="0">
                <a:latin typeface="Times New Roman" charset="0"/>
                <a:ea typeface="Times New Roman" charset="0"/>
                <a:cs typeface="Times New Roman" charset="0"/>
              </a:rPr>
              <a:t>SPARK! provides us the </a:t>
            </a:r>
            <a:r>
              <a:rPr lang="en-US" sz="2600" dirty="0">
                <a:latin typeface="Times New Roman" charset="0"/>
                <a:ea typeface="Times New Roman" charset="0"/>
                <a:cs typeface="Times New Roman" charset="0"/>
              </a:rPr>
              <a:t>chance to </a:t>
            </a:r>
            <a:r>
              <a:rPr lang="en-US" sz="2600">
                <a:latin typeface="Times New Roman" charset="0"/>
                <a:ea typeface="Times New Roman" charset="0"/>
                <a:cs typeface="Times New Roman" charset="0"/>
              </a:rPr>
              <a:t>present </a:t>
            </a:r>
            <a:r>
              <a:rPr lang="en-US" sz="2600" smtClean="0">
                <a:latin typeface="Times New Roman" charset="0"/>
                <a:ea typeface="Times New Roman" charset="0"/>
                <a:cs typeface="Times New Roman" charset="0"/>
              </a:rPr>
              <a:t>our work.</a:t>
            </a:r>
            <a:endParaRPr lang="en-US" sz="2600" dirty="0">
              <a:latin typeface="Times New Roman" charset="0"/>
              <a:ea typeface="Times New Roman" charset="0"/>
              <a:cs typeface="Times New Roman" charset="0"/>
            </a:endParaRPr>
          </a:p>
        </p:txBody>
      </p:sp>
      <p:pic>
        <p:nvPicPr>
          <p:cNvPr id="1026" name="Picture 2" descr="âbu spark logoâçå¾çæç´¢ç»æ"/>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6975916" y="440099"/>
            <a:ext cx="1698823" cy="169882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690211" y="14181238"/>
            <a:ext cx="4969492" cy="2893100"/>
          </a:xfrm>
          <a:prstGeom prst="rect">
            <a:avLst/>
          </a:prstGeom>
          <a:noFill/>
        </p:spPr>
        <p:txBody>
          <a:bodyPr wrap="square" rtlCol="0">
            <a:spAutoFit/>
          </a:bodyPr>
          <a:lstStyle/>
          <a:p>
            <a:pPr algn="just"/>
            <a:r>
              <a:rPr lang="en-US" sz="2600" dirty="0" err="1" smtClean="0">
                <a:latin typeface="Times New Roman" charset="0"/>
                <a:ea typeface="Times New Roman" charset="0"/>
                <a:cs typeface="Times New Roman" charset="0"/>
              </a:rPr>
              <a:t>Conscioux</a:t>
            </a:r>
            <a:r>
              <a:rPr lang="en-US" sz="2600" dirty="0" smtClean="0">
                <a:latin typeface="Times New Roman" charset="0"/>
                <a:ea typeface="Times New Roman" charset="0"/>
                <a:cs typeface="Times New Roman" charset="0"/>
              </a:rPr>
              <a:t> </a:t>
            </a:r>
            <a:r>
              <a:rPr lang="en-US" sz="2600" dirty="0">
                <a:latin typeface="Times New Roman" charset="0"/>
                <a:ea typeface="Times New Roman" charset="0"/>
                <a:cs typeface="Times New Roman" charset="0"/>
              </a:rPr>
              <a:t>is aim to provide a one-stop shop for plant-based health solutions for weight loss, muscle gain, and nutritional guidance. Customers are easily connected to programs and professionals that share their healthy living values. </a:t>
            </a:r>
          </a:p>
        </p:txBody>
      </p:sp>
      <p:pic>
        <p:nvPicPr>
          <p:cNvPr id="25" name="Picture 24"/>
          <p:cNvPicPr>
            <a:picLocks noChangeAspect="1"/>
          </p:cNvPicPr>
          <p:nvPr/>
        </p:nvPicPr>
        <p:blipFill>
          <a:blip r:embed="rId23"/>
          <a:stretch>
            <a:fillRect/>
          </a:stretch>
        </p:blipFill>
        <p:spPr>
          <a:xfrm>
            <a:off x="474657" y="14748119"/>
            <a:ext cx="3160946" cy="1949402"/>
          </a:xfrm>
          <a:prstGeom prst="rect">
            <a:avLst/>
          </a:prstGeom>
        </p:spPr>
      </p:pic>
    </p:spTree>
    <p:extLst>
      <p:ext uri="{BB962C8B-B14F-4D97-AF65-F5344CB8AC3E}">
        <p14:creationId xmlns:p14="http://schemas.microsoft.com/office/powerpoint/2010/main" val="1380400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560</TotalTime>
  <Words>1663</Words>
  <Application>Microsoft Macintosh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Nunito</vt:lpstr>
      <vt:lpstr>Times New Roman</vt:lpstr>
      <vt:lpstr>Office Theme</vt:lpstr>
      <vt:lpstr>PowerPoint Presentation</vt:lpstr>
    </vt:vector>
  </TitlesOfParts>
  <Company>Boston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Huaiyu</dc:creator>
  <cp:lastModifiedBy>Microsoft Office User</cp:lastModifiedBy>
  <cp:revision>54</cp:revision>
  <dcterms:created xsi:type="dcterms:W3CDTF">2018-12-08T01:31:53Z</dcterms:created>
  <dcterms:modified xsi:type="dcterms:W3CDTF">2018-12-11T19:33:21Z</dcterms:modified>
</cp:coreProperties>
</file>