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ru-RU" sz="1800" spc="-1" strike="noStrike">
                <a:solidFill>
                  <a:srgbClr val="352379"/>
                </a:solidFill>
                <a:latin typeface="Montserrat"/>
                <a:ea typeface="Arial"/>
              </a:defRPr>
            </a:pPr>
            <a:r>
              <a:rPr b="1" lang="ru-RU" sz="1800" spc="-1" strike="noStrike">
                <a:solidFill>
                  <a:srgbClr val="352379"/>
                </a:solidFill>
                <a:latin typeface="Montserrat"/>
                <a:ea typeface="Arial"/>
              </a:rPr>
              <a:t>Название диаграммы</a:t>
            </a:r>
          </a:p>
        </c:rich>
      </c:tx>
      <c:layout>
        <c:manualLayout>
          <c:xMode val="edge"/>
          <c:yMode val="edge"/>
          <c:x val="0.189560069958294"/>
          <c:y val="0.000338954325904584"/>
        </c:manualLayout>
      </c:layout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spPr>
            <a:solidFill>
              <a:srgbClr val="9d88b9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b18ce3"/>
              </a:solidFill>
              <a:ln w="0">
                <a:noFill/>
              </a:ln>
            </c:spPr>
          </c:dPt>
          <c:dPt>
            <c:idx val="1"/>
            <c:spPr>
              <a:solidFill>
                <a:srgbClr val="352379"/>
              </a:solidFill>
              <a:ln w="0">
                <a:noFill/>
              </a:ln>
            </c:spPr>
          </c:dPt>
          <c:dPt>
            <c:idx val="2"/>
            <c:spPr>
              <a:solidFill>
                <a:srgbClr val="dccef2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tx>
                <c:rich>
                  <a:bodyPr/>
                  <a:p>
                    <a:fld id="{0DE20793-BA37-4270-952B-8F307C40A86D}" type="CATEGORYNAME"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1</a:t>
                    </a:fld>
                    <a:r>
                      <a:rPr b="0" lang="en-US" sz="1350" spc="-1" strike="noStrike">
                        <a:solidFill>
                          <a:srgbClr val="c7adeb"/>
                        </a:solidFill>
                        <a:latin typeface="Montserrat"/>
                        <a:ea typeface="Arial"/>
                      </a:rPr>
                      <a:t/>
                    </a:r>
                    <a:r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21%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tx>
                <c:rich>
                  <a:bodyPr/>
                  <a:p>
                    <a:fld id="{28D7E4F8-BDD0-40DE-BE9B-47C88C69756A}" type="CATEGORYNAME"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2</a:t>
                    </a:fld>
                    <a:r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/>
                    </a:r>
                    <a:r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32%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tx>
                <c:rich>
                  <a:bodyPr/>
                  <a:p>
                    <a:fld id="{63DEF9CD-9B3A-40B6-AC46-2BA20D049682}" type="CATEGORYNAME"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3</a:t>
                    </a:fld>
                    <a:r>
                      <a:rPr b="0" lang="en-US" sz="1350" spc="-1" strike="noStrike">
                        <a:solidFill>
                          <a:srgbClr val="c7adeb"/>
                        </a:solidFill>
                        <a:latin typeface="Montserrat"/>
                        <a:ea typeface="Arial"/>
                      </a:rPr>
                      <a:t/>
                    </a:r>
                    <a:r>
                      <a:rPr b="0" lang="en-US" sz="1350" spc="-1" strike="noStrike">
                        <a:solidFill>
                          <a:srgbClr val="352379"/>
                        </a:solidFill>
                        <a:latin typeface="Montserrat"/>
                        <a:ea typeface="Arial"/>
                      </a:rPr>
                      <a:t>47%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0</c:f>
              <c:numCache>
                <c:formatCode>"Основной"</c:formatCode>
                <c:ptCount val="3"/>
                <c:pt idx="0">
                  <c:v>20.4</c:v>
                </c:pt>
                <c:pt idx="1">
                  <c:v>30.6</c:v>
                </c:pt>
                <c:pt idx="2">
                  <c:v>45.9</c:v>
                </c:pt>
              </c:numCache>
            </c:numRef>
          </c:val>
        </c:ser>
        <c:ser>
          <c:idx val="1"/>
          <c:order val="1"/>
          <c:spPr>
            <a:solidFill>
              <a:srgbClr val="baa2dc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a58fc2"/>
              </a:solidFill>
              <a:ln w="0">
                <a:noFill/>
              </a:ln>
            </c:spPr>
          </c:dPt>
          <c:dPt>
            <c:idx val="1"/>
            <c:spPr>
              <a:solidFill>
                <a:srgbClr val="c7adeb"/>
              </a:solidFill>
              <a:ln w="0">
                <a:noFill/>
              </a:ln>
            </c:spPr>
          </c:dPt>
          <c:dPt>
            <c:idx val="2"/>
            <c:spPr>
              <a:solidFill>
                <a:srgbClr val="dccef2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a58fc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c7adeb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dccef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1</c:f>
              <c:numCache>
                <c:formatCode>"Основной"</c:formatCode>
                <c:ptCount val="3"/>
                <c:pt idx="0">
                  <c:v>27.4</c:v>
                </c:pt>
                <c:pt idx="1">
                  <c:v>38.6</c:v>
                </c:pt>
                <c:pt idx="2">
                  <c:v>46.9</c:v>
                </c:pt>
              </c:numCache>
            </c:numRef>
          </c:val>
        </c:ser>
        <c:ser>
          <c:idx val="2"/>
          <c:order val="2"/>
          <c:spPr>
            <a:solidFill>
              <a:srgbClr val="d0bbe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a58fc2"/>
              </a:solidFill>
              <a:ln w="0">
                <a:noFill/>
              </a:ln>
            </c:spPr>
          </c:dPt>
          <c:dPt>
            <c:idx val="1"/>
            <c:spPr>
              <a:solidFill>
                <a:srgbClr val="c7adeb"/>
              </a:solidFill>
              <a:ln w="0">
                <a:noFill/>
              </a:ln>
            </c:spPr>
          </c:dPt>
          <c:dPt>
            <c:idx val="2"/>
            <c:spPr>
              <a:solidFill>
                <a:srgbClr val="dccef2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a58fc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c7adeb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dccef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2</c:f>
              <c:numCache>
                <c:formatCode>"Основной"</c:formatCode>
                <c:ptCount val="3"/>
                <c:pt idx="0">
                  <c:v>90</c:v>
                </c:pt>
                <c:pt idx="1">
                  <c:v>34.6</c:v>
                </c:pt>
                <c:pt idx="2">
                  <c:v>45</c:v>
                </c:pt>
              </c:numCache>
            </c:numRef>
          </c:val>
        </c:ser>
        <c:ser>
          <c:idx val="3"/>
          <c:order val="3"/>
          <c:spPr>
            <a:solidFill>
              <a:srgbClr val="e0d4f3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a58fc2"/>
              </a:solidFill>
              <a:ln w="0">
                <a:noFill/>
              </a:ln>
            </c:spPr>
          </c:dPt>
          <c:dPt>
            <c:idx val="1"/>
            <c:spPr>
              <a:solidFill>
                <a:srgbClr val="c7adeb"/>
              </a:solidFill>
              <a:ln w="0">
                <a:noFill/>
              </a:ln>
            </c:spPr>
          </c:dPt>
          <c:dPt>
            <c:idx val="2"/>
            <c:spPr>
              <a:solidFill>
                <a:srgbClr val="dccef2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a58fc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c7adeb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1" sz="1350" spc="-1" strike="noStrike">
                      <a:solidFill>
                        <a:srgbClr val="dccef2"/>
                      </a:solidFill>
                      <a:latin typeface="Montserrat"/>
                      <a:ea typeface="Arial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3</c:f>
              <c:numCache>
                <c:formatCode>"Основной"</c:formatCode>
                <c:ptCount val="3"/>
                <c:pt idx="0">
                  <c:v>20.4</c:v>
                </c:pt>
                <c:pt idx="1">
                  <c:v>31.6</c:v>
                </c:pt>
                <c:pt idx="2">
                  <c:v>43.9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103235645139902"/>
          <c:y val="0.0732819625727316"/>
          <c:w val="0.788489590240021"/>
          <c:h val="0.7669444881270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372579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0</c:f>
              <c:numCache>
                <c:formatCode>"Основной"</c:formatCode>
                <c:ptCount val="4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c7adeb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1</c:f>
              <c:numCache>
                <c:formatCode>"Основной"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8c64d8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2</c:f>
              <c:numCache>
                <c:formatCode>"Основной"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762181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3</c:f>
              <c:numCache>
                <c:formatCode>"Основной"</c:formatCode>
                <c:ptCount val="4"/>
                <c:pt idx="0">
                  <c:v>21</c:v>
                </c:pt>
                <c:pt idx="1">
                  <c:v>44</c:v>
                </c:pt>
                <c:pt idx="2">
                  <c:v>30.6</c:v>
                </c:pt>
                <c:pt idx="3">
                  <c:v>44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942c80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4</c:f>
              <c:numCache>
                <c:formatCode>"Основной"</c:formatCode>
                <c:ptCount val="4"/>
                <c:pt idx="0">
                  <c:v>22</c:v>
                </c:pt>
                <c:pt idx="1">
                  <c:v>12</c:v>
                </c:pt>
                <c:pt idx="2">
                  <c:v>45.9</c:v>
                </c:pt>
                <c:pt idx="3">
                  <c:v>12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d6456c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5</c:f>
              <c:numCache>
                <c:formatCode>"Основной"</c:formatCode>
                <c:ptCount val="4"/>
                <c:pt idx="0">
                  <c:v>30</c:v>
                </c:pt>
                <c:pt idx="1">
                  <c:v>14</c:v>
                </c:pt>
                <c:pt idx="2">
                  <c:v>21</c:v>
                </c:pt>
                <c:pt idx="3">
                  <c:v>14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fa815f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6</c:f>
              <c:numCache>
                <c:formatCode>"Основной"</c:formatCode>
                <c:ptCount val="4"/>
                <c:pt idx="0">
                  <c:v>32</c:v>
                </c:pt>
                <c:pt idx="1">
                  <c:v>145</c:v>
                </c:pt>
                <c:pt idx="2">
                  <c:v>22</c:v>
                </c:pt>
                <c:pt idx="3">
                  <c:v>145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eb47b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7</c:f>
              <c:numCache>
                <c:formatCode>"Основной"</c:formatCode>
                <c:ptCount val="4"/>
                <c:pt idx="0">
                  <c:v>12</c:v>
                </c:pt>
                <c:pt idx="1">
                  <c:v>90</c:v>
                </c:pt>
                <c:pt idx="2">
                  <c:v>32</c:v>
                </c:pt>
                <c:pt idx="3">
                  <c:v>90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de5a7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8</c:f>
              <c:numCache>
                <c:formatCode>"Основной"</c:formatCode>
                <c:ptCount val="4"/>
                <c:pt idx="0">
                  <c:v>14</c:v>
                </c:pt>
                <c:pt idx="1">
                  <c:v>44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fcfdbf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9</c:f>
              <c:numCache>
                <c:formatCode>"Основной"</c:formatCode>
                <c:ptCount val="4"/>
                <c:pt idx="0">
                  <c:v>145</c:v>
                </c:pt>
                <c:pt idx="1">
                  <c:v>12</c:v>
                </c:pt>
                <c:pt idx="2">
                  <c:v>12</c:v>
                </c:pt>
                <c:pt idx="3">
                  <c:v>22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fef467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10</c:f>
              <c:numCache>
                <c:formatCode>"Основной"</c:formatCode>
                <c:ptCount val="4"/>
                <c:pt idx="0">
                  <c:v>54</c:v>
                </c:pt>
                <c:pt idx="1">
                  <c:v>14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1"/>
          <c:order val="11"/>
          <c:tx>
            <c:strRef>
              <c:f>label 11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feed01"/>
            </a:solidFill>
            <a:ln w="540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11</c:f>
              <c:numCache>
                <c:formatCode>"Основной"</c:formatCode>
                <c:ptCount val="4"/>
                <c:pt idx="0">
                  <c:v>66</c:v>
                </c:pt>
                <c:pt idx="1">
                  <c:v>54</c:v>
                </c:pt>
                <c:pt idx="2">
                  <c:v>54</c:v>
                </c:pt>
                <c:pt idx="3">
                  <c:v>66</c:v>
                </c:pt>
              </c:numCache>
            </c:numRef>
          </c:val>
        </c:ser>
        <c:ser>
          <c:idx val="12"/>
          <c:order val="12"/>
          <c:spPr>
            <a:solidFill>
              <a:srgbClr val="008080"/>
            </a:solidFill>
            <a:ln w="5400">
              <a:solidFill>
                <a:srgbClr val="352379"/>
              </a:solidFill>
              <a:round/>
            </a:ln>
          </c:spPr>
          <c:invertIfNegative val="0"/>
          <c:dLbls>
            <c:txPr>
              <a:bodyPr wrap="square"/>
              <a:lstStyle/>
              <a:p>
                <a:pPr>
                  <a:defRPr b="1" sz="100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</c:strCache>
            </c:strRef>
          </c:cat>
          <c:val>
            <c:numRef>
              <c:f>12</c:f>
              <c:numCache>
                <c:formatCode>General</c:formatCode>
                <c:ptCount val="4"/>
              </c:numCache>
            </c:numRef>
          </c:val>
        </c:ser>
        <c:gapWidth val="150"/>
        <c:overlap val="0"/>
        <c:axId val="29576824"/>
        <c:axId val="44579403"/>
      </c:barChart>
      <c:catAx>
        <c:axId val="29576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440">
            <a:solidFill>
              <a:srgbClr val="352379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352379"/>
                </a:solidFill>
                <a:latin typeface="Calibri"/>
                <a:ea typeface="Calibri"/>
              </a:defRPr>
            </a:pPr>
          </a:p>
        </c:txPr>
        <c:crossAx val="44579403"/>
        <c:crosses val="autoZero"/>
        <c:auto val="1"/>
        <c:lblAlgn val="ctr"/>
        <c:lblOffset val="100"/>
        <c:noMultiLvlLbl val="0"/>
      </c:catAx>
      <c:valAx>
        <c:axId val="44579403"/>
        <c:scaling>
          <c:orientation val="minMax"/>
        </c:scaling>
        <c:delete val="0"/>
        <c:axPos val="l"/>
        <c:majorGridlines>
          <c:spPr>
            <a:ln w="1440">
              <a:solidFill>
                <a:srgbClr val="352379"/>
              </a:solidFill>
              <a:round/>
            </a:ln>
          </c:spPr>
        </c:majorGridlines>
        <c:numFmt formatCode="&quot;Основной&quot;" sourceLinked="0"/>
        <c:majorTickMark val="out"/>
        <c:minorTickMark val="none"/>
        <c:tickLblPos val="nextTo"/>
        <c:spPr>
          <a:ln w="1440">
            <a:solidFill>
              <a:srgbClr val="352379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352379"/>
                </a:solidFill>
                <a:latin typeface="Calibri"/>
                <a:ea typeface="Calibri"/>
              </a:defRPr>
            </a:pPr>
          </a:p>
        </c:txPr>
        <c:crossAx val="29576824"/>
        <c:crosses val="autoZero"/>
        <c:crossBetween val="between"/>
      </c:valAx>
      <c:spPr>
        <a:noFill/>
        <a:ln w="5400">
          <a:solidFill>
            <a:srgbClr val="352379"/>
          </a:solidFill>
          <a:round/>
        </a:ln>
      </c:spPr>
    </c:plotArea>
    <c:legend>
      <c:legendPos val="r"/>
      <c:overlay val="0"/>
      <c:spPr>
        <a:noFill/>
        <a:ln w="1440">
          <a:noFill/>
        </a:ln>
      </c:spPr>
      <c:txPr>
        <a:bodyPr/>
        <a:lstStyle/>
        <a:p>
          <a:pPr>
            <a:defRPr b="1" sz="950" spc="-1" strike="noStrike">
              <a:solidFill>
                <a:srgbClr val="352379"/>
              </a:solidFill>
              <a:latin typeface="Calibri"/>
              <a:ea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0225314777998675"/>
          <c:y val="0.00550401006447555"/>
          <c:w val="0.421206096752816"/>
          <c:h val="0.982858940084919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f1f6b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ef46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eed0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24184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3725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47309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76218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942c8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ab337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d6456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fa815f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feb47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fde5a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fcfdbf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0</c:f>
              <c:numCache>
                <c:formatCode>"Основной"</c:formatCode>
                <c:ptCount val="13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  <c:pt idx="4">
                  <c:v>27.4</c:v>
                </c:pt>
                <c:pt idx="5">
                  <c:v>27.4</c:v>
                </c:pt>
                <c:pt idx="6">
                  <c:v>88</c:v>
                </c:pt>
                <c:pt idx="7">
                  <c:v>20.4</c:v>
                </c:pt>
                <c:pt idx="8">
                  <c:v>45.9</c:v>
                </c:pt>
                <c:pt idx="9">
                  <c:v>30.6</c:v>
                </c:pt>
                <c:pt idx="10">
                  <c:v>20.4</c:v>
                </c:pt>
                <c:pt idx="11">
                  <c:v>45.9</c:v>
                </c:pt>
                <c:pt idx="12">
                  <c:v>45.9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b19ad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1</c:f>
              <c:numCache>
                <c:formatCode>"Основной"</c:formatCode>
                <c:ptCount val="13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  <c:pt idx="4">
                  <c:v>38.6</c:v>
                </c:pt>
                <c:pt idx="5">
                  <c:v>38.6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492083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2</c:f>
              <c:numCache>
                <c:formatCode>"Основной"</c:formatCode>
                <c:ptCount val="13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  <c:pt idx="4">
                  <c:v>46.9</c:v>
                </c:pt>
                <c:pt idx="5">
                  <c:v>46.9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34</c:v>
                </c:pt>
              </c:strCache>
            </c:strRef>
          </c:tx>
          <c:spPr>
            <a:solidFill>
              <a:srgbClr val="cabeda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3</c:f>
              <c:numCache>
                <c:formatCode>"Основной"</c:formatCode>
                <c:ptCount val="13"/>
                <c:pt idx="0">
                  <c:v>45</c:v>
                </c:pt>
                <c:pt idx="1">
                  <c:v>30.6</c:v>
                </c:pt>
                <c:pt idx="2">
                  <c:v>43.9</c:v>
                </c:pt>
                <c:pt idx="3">
                  <c:v>45</c:v>
                </c:pt>
                <c:pt idx="4">
                  <c:v>30.6</c:v>
                </c:pt>
                <c:pt idx="5">
                  <c:v>30.6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5346</c:v>
                </c:pt>
              </c:strCache>
            </c:strRef>
          </c:tx>
          <c:spPr>
            <a:solidFill>
              <a:srgbClr val="7c59c0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4</c:f>
              <c:numCache>
                <c:formatCode>"Основной"</c:formatCode>
                <c:ptCount val="13"/>
                <c:pt idx="0">
                  <c:v>20.4</c:v>
                </c:pt>
                <c:pt idx="1">
                  <c:v>45.9</c:v>
                </c:pt>
                <c:pt idx="2">
                  <c:v>30.6</c:v>
                </c:pt>
                <c:pt idx="3">
                  <c:v>20.4</c:v>
                </c:pt>
                <c:pt idx="4">
                  <c:v>45.9</c:v>
                </c:pt>
                <c:pt idx="5">
                  <c:v>45.9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00000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5</c:f>
              <c:numCache>
                <c:formatCode>"Основной"</c:formatCode>
                <c:ptCount val="13"/>
                <c:pt idx="0">
                  <c:v>31.6</c:v>
                </c:pt>
                <c:pt idx="1">
                  <c:v>45</c:v>
                </c:pt>
                <c:pt idx="2">
                  <c:v>30.6</c:v>
                </c:pt>
                <c:pt idx="3">
                  <c:v>31.6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112</c:v>
                </c:pt>
              </c:strCache>
            </c:strRef>
          </c:tx>
          <c:spPr>
            <a:solidFill>
              <a:srgbClr val="8c89a5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6</c:f>
              <c:numCache>
                <c:formatCode>"Основной"</c:formatCode>
                <c:ptCount val="13"/>
                <c:pt idx="0">
                  <c:v>43.9</c:v>
                </c:pt>
                <c:pt idx="1">
                  <c:v>20.4</c:v>
                </c:pt>
                <c:pt idx="2">
                  <c:v>45.9</c:v>
                </c:pt>
                <c:pt idx="3">
                  <c:v>43.9</c:v>
                </c:pt>
                <c:pt idx="4">
                  <c:v>20.4</c:v>
                </c:pt>
                <c:pt idx="5">
                  <c:v>20.4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d5c4ef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7</c:f>
              <c:numCache>
                <c:formatCode>"Основной"</c:formatCode>
                <c:ptCount val="13"/>
                <c:pt idx="0">
                  <c:v>45</c:v>
                </c:pt>
                <c:pt idx="1">
                  <c:v>31.6</c:v>
                </c:pt>
                <c:pt idx="2">
                  <c:v>30.6</c:v>
                </c:pt>
                <c:pt idx="3">
                  <c:v>30.6</c:v>
                </c:pt>
                <c:pt idx="4">
                  <c:v>31.6</c:v>
                </c:pt>
                <c:pt idx="5">
                  <c:v>31.6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34</c:v>
                </c:pt>
              </c:strCache>
            </c:strRef>
          </c:tx>
          <c:spPr>
            <a:solidFill>
              <a:srgbClr val="9589b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8</c:f>
              <c:numCache>
                <c:formatCode>"Основной"</c:formatCode>
                <c:ptCount val="13"/>
                <c:pt idx="0">
                  <c:v>45</c:v>
                </c:pt>
                <c:pt idx="1">
                  <c:v>43.9</c:v>
                </c:pt>
                <c:pt idx="2">
                  <c:v>45.9</c:v>
                </c:pt>
                <c:pt idx="3">
                  <c:v>45.9</c:v>
                </c:pt>
                <c:pt idx="4">
                  <c:v>43.9</c:v>
                </c:pt>
                <c:pt idx="5">
                  <c:v>43.9</c:v>
                </c:pt>
              </c:numCache>
            </c:numRef>
          </c:val>
        </c:ser>
        <c:ser>
          <c:idx val="9"/>
          <c:order val="9"/>
          <c:spPr>
            <a:solidFill>
              <a:srgbClr val="e9e0f7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5237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c7ade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3249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3d6f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8c64d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0154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6e30c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216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7e42d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0"/>
            <c:spPr>
              <a:solidFill>
                <a:srgbClr val="4d269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1"/>
            <c:spPr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2"/>
            <c:spPr>
              <a:solidFill>
                <a:srgbClr val="4d33b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4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6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7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8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9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352379"/>
                      </a:solidFill>
                      <a:latin typeface="Montserrat"/>
                      <a:ea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6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2 кв</c:v>
                </c:pt>
                <c:pt idx="5">
                  <c:v>2 кв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13"/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489604"/>
          <c:y val="0.070163"/>
          <c:w val="0.496393"/>
          <c:h val="0.859673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200" spc="-1" strike="noStrike">
              <a:solidFill>
                <a:srgbClr val="674dcb"/>
              </a:solidFill>
              <a:latin typeface="Montserrat"/>
              <a:ea typeface="Arial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260" spc="-1" strike="noStrike">
                <a:solidFill>
                  <a:srgbClr val="352379"/>
                </a:solidFill>
                <a:latin typeface="Calibri"/>
                <a:ea typeface="Calibri"/>
              </a:defRPr>
            </a:pPr>
            <a:r>
              <a:rPr b="1" sz="1260" spc="-1" strike="noStrike">
                <a:solidFill>
                  <a:srgbClr val="352379"/>
                </a:solidFill>
                <a:latin typeface="Calibri"/>
                <a:ea typeface="Calibri"/>
              </a:rPr>
              <a:t>Chart Title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Восток</c:v>
                </c:pt>
              </c:strCache>
            </c:strRef>
          </c:tx>
          <c:spPr>
            <a:solidFill>
              <a:srgbClr val="fef134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1" sz="105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8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1 кв</c:v>
                </c:pt>
                <c:pt idx="5">
                  <c:v>2 кв</c:v>
                </c:pt>
                <c:pt idx="6">
                  <c:v>3 кв</c:v>
                </c:pt>
                <c:pt idx="7">
                  <c:v>4 кв</c:v>
                </c:pt>
              </c:strCache>
            </c:strRef>
          </c:cat>
          <c:val>
            <c:numRef>
              <c:f>0</c:f>
              <c:numCache>
                <c:formatCode>"Основной"</c:formatCode>
                <c:ptCount val="8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  <c:pt idx="4">
                  <c:v>38.6</c:v>
                </c:pt>
                <c:pt idx="5">
                  <c:v>34.6</c:v>
                </c:pt>
                <c:pt idx="6">
                  <c:v>31.6</c:v>
                </c:pt>
                <c:pt idx="7">
                  <c:v>30.6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Запад</c:v>
                </c:pt>
              </c:strCache>
            </c:strRef>
          </c:tx>
          <c:spPr>
            <a:solidFill>
              <a:srgbClr val="47309c"/>
            </a:solidFill>
            <a:ln w="0">
              <a:solidFill>
                <a:srgbClr val="47309c"/>
              </a:solidFill>
            </a:ln>
          </c:spPr>
          <c:dLbls>
            <c:txPr>
              <a:bodyPr wrap="square"/>
              <a:lstStyle/>
              <a:p>
                <a:pPr>
                  <a:defRPr b="1" sz="105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8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1 кв</c:v>
                </c:pt>
                <c:pt idx="5">
                  <c:v>2 кв</c:v>
                </c:pt>
                <c:pt idx="6">
                  <c:v>3 кв</c:v>
                </c:pt>
                <c:pt idx="7">
                  <c:v>4 кв</c:v>
                </c:pt>
              </c:strCache>
            </c:strRef>
          </c:cat>
          <c:val>
            <c:numRef>
              <c:f>1</c:f>
              <c:numCache>
                <c:formatCode>"Основной"</c:formatCode>
                <c:ptCount val="8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  <c:pt idx="4">
                  <c:v>46.9</c:v>
                </c:pt>
                <c:pt idx="5">
                  <c:v>45</c:v>
                </c:pt>
                <c:pt idx="6">
                  <c:v>43.9</c:v>
                </c:pt>
                <c:pt idx="7">
                  <c:v>90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Север</c:v>
                </c:pt>
              </c:strCache>
            </c:strRef>
          </c:tx>
          <c:spPr>
            <a:solidFill>
              <a:srgbClr val="e3d6f5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1" sz="1050" spc="-1" strike="noStrike">
                    <a:solidFill>
                      <a:srgbClr val="352379"/>
                    </a:solidFill>
                    <a:latin typeface="Calibri"/>
                    <a:ea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8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>1 кв</c:v>
                </c:pt>
                <c:pt idx="5">
                  <c:v>2 кв</c:v>
                </c:pt>
                <c:pt idx="6">
                  <c:v>3 кв</c:v>
                </c:pt>
                <c:pt idx="7">
                  <c:v>4 кв</c:v>
                </c:pt>
              </c:strCache>
            </c:strRef>
          </c:cat>
          <c:val>
            <c:numRef>
              <c:f>2</c:f>
              <c:numCache>
                <c:formatCode>"Основной"</c:formatCode>
                <c:ptCount val="8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  <c:pt idx="4">
                  <c:v>30.6</c:v>
                </c:pt>
                <c:pt idx="5">
                  <c:v>38.6</c:v>
                </c:pt>
                <c:pt idx="6">
                  <c:v>34.6</c:v>
                </c:pt>
                <c:pt idx="7">
                  <c:v>27.4</c:v>
                </c:pt>
              </c:numCache>
            </c:numRef>
          </c:val>
        </c:ser>
        <c:axId val="31451216"/>
        <c:axId val="37143210"/>
      </c:areaChart>
      <c:catAx>
        <c:axId val="31451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440">
            <a:solidFill>
              <a:srgbClr val="352379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352379"/>
                </a:solidFill>
                <a:latin typeface="Montserrat"/>
                <a:ea typeface="Calibri"/>
              </a:defRPr>
            </a:pPr>
          </a:p>
        </c:txPr>
        <c:crossAx val="37143210"/>
        <c:crosses val="autoZero"/>
        <c:auto val="1"/>
        <c:lblAlgn val="ctr"/>
        <c:lblOffset val="100"/>
        <c:noMultiLvlLbl val="0"/>
      </c:catAx>
      <c:valAx>
        <c:axId val="37143210"/>
        <c:scaling>
          <c:orientation val="minMax"/>
        </c:scaling>
        <c:delete val="0"/>
        <c:axPos val="l"/>
        <c:majorGridlines>
          <c:spPr>
            <a:ln w="1440">
              <a:solidFill>
                <a:srgbClr val="352379"/>
              </a:solidFill>
              <a:round/>
            </a:ln>
          </c:spPr>
        </c:majorGridlines>
        <c:numFmt formatCode="&quot;Основной&quot;" sourceLinked="0"/>
        <c:majorTickMark val="none"/>
        <c:minorTickMark val="none"/>
        <c:tickLblPos val="nextTo"/>
        <c:spPr>
          <a:ln w="1440">
            <a:solidFill>
              <a:srgbClr val="352379"/>
            </a:solidFill>
            <a:round/>
          </a:ln>
        </c:spPr>
        <c:txPr>
          <a:bodyPr/>
          <a:lstStyle/>
          <a:p>
            <a:pPr>
              <a:defRPr b="1" sz="1050" spc="-1" strike="noStrike">
                <a:solidFill>
                  <a:srgbClr val="352379"/>
                </a:solidFill>
                <a:latin typeface="Montserrat"/>
                <a:ea typeface="Calibri"/>
              </a:defRPr>
            </a:pPr>
          </a:p>
        </c:txPr>
        <c:crossAx val="31451216"/>
        <c:crosses val="autoZero"/>
        <c:crossBetween val="midCat"/>
      </c:valAx>
      <c:spPr>
        <a:noFill/>
        <a:ln w="5400">
          <a:solidFill>
            <a:srgbClr val="352379"/>
          </a:solidFill>
          <a:round/>
        </a:ln>
      </c:spPr>
    </c:plotArea>
    <c:legend>
      <c:legendPos val="t"/>
      <c:overlay val="0"/>
      <c:spPr>
        <a:solidFill>
          <a:srgbClr val="ffffff"/>
        </a:solidFill>
        <a:ln w="1440">
          <a:solidFill>
            <a:srgbClr val="352379"/>
          </a:solidFill>
          <a:round/>
        </a:ln>
      </c:spPr>
      <c:txPr>
        <a:bodyPr/>
        <a:lstStyle/>
        <a:p>
          <a:pPr>
            <a:defRPr b="0" sz="700" spc="-1" strike="noStrike">
              <a:solidFill>
                <a:srgbClr val="352379"/>
              </a:solidFill>
              <a:latin typeface="Montserrat"/>
              <a:ea typeface="Montserrat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116326323275424"/>
          <c:y val="0.0966538899823889"/>
          <c:w val="0.882048156049985"/>
          <c:h val="0.761524914534342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Восток</c:v>
                </c:pt>
              </c:strCache>
            </c:strRef>
          </c:tx>
          <c:spPr>
            <a:solidFill>
              <a:srgbClr val="352379"/>
            </a:solidFill>
            <a:ln cap="rnd" w="28440">
              <a:solidFill>
                <a:srgbClr val="352379"/>
              </a:solidFill>
              <a:round/>
            </a:ln>
          </c:spPr>
          <c:marker>
            <c:symbol val="circle"/>
            <c:size val="5"/>
            <c:spPr>
              <a:solidFill>
                <a:srgbClr val="35237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0</c:f>
              <c:numCache>
                <c:formatCode>"Основной"</c:formatCode>
                <c:ptCount val="9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  <c:pt idx="4">
                  <c:v>90</c:v>
                </c:pt>
                <c:pt idx="5">
                  <c:v>20.4</c:v>
                </c:pt>
                <c:pt idx="6">
                  <c:v>20.4</c:v>
                </c:pt>
                <c:pt idx="7">
                  <c:v>27.4</c:v>
                </c:pt>
                <c:pt idx="8">
                  <c:v>31.6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Запад</c:v>
                </c:pt>
              </c:strCache>
            </c:strRef>
          </c:tx>
          <c:spPr>
            <a:solidFill>
              <a:srgbClr val="c7adeb"/>
            </a:solidFill>
            <a:ln cap="rnd" w="28440">
              <a:solidFill>
                <a:srgbClr val="c7adeb"/>
              </a:solidFill>
              <a:round/>
            </a:ln>
          </c:spPr>
          <c:marker>
            <c:symbol val="circle"/>
            <c:size val="5"/>
            <c:spPr>
              <a:solidFill>
                <a:srgbClr val="c7adeb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1</c:f>
              <c:numCache>
                <c:formatCode>"Основной"</c:formatCode>
                <c:ptCount val="9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  <c:pt idx="4">
                  <c:v>34.6</c:v>
                </c:pt>
                <c:pt idx="5">
                  <c:v>31.6</c:v>
                </c:pt>
                <c:pt idx="6">
                  <c:v>30.6</c:v>
                </c:pt>
                <c:pt idx="7">
                  <c:v>38.6</c:v>
                </c:pt>
                <c:pt idx="8">
                  <c:v>43.9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Север</c:v>
                </c:pt>
              </c:strCache>
            </c:strRef>
          </c:tx>
          <c:spPr>
            <a:solidFill>
              <a:srgbClr val="532494"/>
            </a:solidFill>
            <a:ln cap="rnd" w="28440">
              <a:solidFill>
                <a:srgbClr val="532494"/>
              </a:solidFill>
              <a:round/>
            </a:ln>
          </c:spPr>
          <c:marker>
            <c:symbol val="circle"/>
            <c:size val="5"/>
            <c:spPr>
              <a:solidFill>
                <a:srgbClr val="53249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2</c:f>
              <c:numCache>
                <c:formatCode>"Основной"</c:formatCode>
                <c:ptCount val="9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  <c:pt idx="4">
                  <c:v>45</c:v>
                </c:pt>
                <c:pt idx="5">
                  <c:v>43.9</c:v>
                </c:pt>
                <c:pt idx="6">
                  <c:v>45.9</c:v>
                </c:pt>
                <c:pt idx="7">
                  <c:v>46.9</c:v>
                </c:pt>
                <c:pt idx="8">
                  <c:v>20.4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Восток</c:v>
                </c:pt>
              </c:strCache>
            </c:strRef>
          </c:tx>
          <c:spPr>
            <a:solidFill>
              <a:srgbClr val="e3d6f5"/>
            </a:solidFill>
            <a:ln cap="rnd" w="28440">
              <a:solidFill>
                <a:srgbClr val="e3d6f5"/>
              </a:solidFill>
              <a:round/>
            </a:ln>
          </c:spPr>
          <c:marker>
            <c:symbol val="circle"/>
            <c:size val="5"/>
            <c:spPr>
              <a:solidFill>
                <a:srgbClr val="e3d6f5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3</c:f>
              <c:numCache>
                <c:formatCode>"Основной"</c:formatCode>
                <c:ptCount val="9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  <c:pt idx="4">
                  <c:v>90</c:v>
                </c:pt>
                <c:pt idx="5">
                  <c:v>20.4</c:v>
                </c:pt>
                <c:pt idx="6">
                  <c:v>20.4</c:v>
                </c:pt>
                <c:pt idx="7">
                  <c:v>27.4</c:v>
                </c:pt>
                <c:pt idx="8">
                  <c:v>31.6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Запад</c:v>
                </c:pt>
              </c:strCache>
            </c:strRef>
          </c:tx>
          <c:spPr>
            <a:solidFill>
              <a:srgbClr val="8c64d8"/>
            </a:solidFill>
            <a:ln cap="rnd" w="28440">
              <a:solidFill>
                <a:srgbClr val="8c64d8"/>
              </a:solidFill>
              <a:round/>
            </a:ln>
          </c:spPr>
          <c:marker>
            <c:symbol val="circle"/>
            <c:size val="5"/>
            <c:spPr>
              <a:solidFill>
                <a:srgbClr val="8c64d8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4</c:f>
              <c:numCache>
                <c:formatCode>"Основной"</c:formatCode>
                <c:ptCount val="9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  <c:pt idx="4">
                  <c:v>34.6</c:v>
                </c:pt>
                <c:pt idx="5">
                  <c:v>31.6</c:v>
                </c:pt>
                <c:pt idx="6">
                  <c:v>30.6</c:v>
                </c:pt>
                <c:pt idx="7">
                  <c:v>38.6</c:v>
                </c:pt>
                <c:pt idx="8">
                  <c:v>43.9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Север</c:v>
                </c:pt>
              </c:strCache>
            </c:strRef>
          </c:tx>
          <c:spPr>
            <a:solidFill>
              <a:srgbClr val="ffffff"/>
            </a:solidFill>
            <a:ln cap="rnd" w="28440">
              <a:solidFill>
                <a:srgbClr val="ffffff"/>
              </a:solidFill>
              <a:round/>
            </a:ln>
          </c:spPr>
          <c:marker>
            <c:symbol val="circle"/>
            <c:size val="5"/>
            <c:spPr>
              <a:solidFill>
                <a:srgbClr val="ffffff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5</c:f>
              <c:numCache>
                <c:formatCode>"Основной"</c:formatCode>
                <c:ptCount val="9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  <c:pt idx="4">
                  <c:v>45</c:v>
                </c:pt>
                <c:pt idx="5">
                  <c:v>43.9</c:v>
                </c:pt>
                <c:pt idx="6">
                  <c:v>20.4</c:v>
                </c:pt>
                <c:pt idx="7">
                  <c:v>27.4</c:v>
                </c:pt>
                <c:pt idx="8">
                  <c:v>20.4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Восток</c:v>
                </c:pt>
              </c:strCache>
            </c:strRef>
          </c:tx>
          <c:spPr>
            <a:solidFill>
              <a:srgbClr val="47309c"/>
            </a:solidFill>
            <a:ln cap="rnd" w="28440">
              <a:solidFill>
                <a:srgbClr val="47309c"/>
              </a:solidFill>
              <a:round/>
            </a:ln>
          </c:spPr>
          <c:marker>
            <c:symbol val="circle"/>
            <c:size val="5"/>
            <c:spPr>
              <a:solidFill>
                <a:srgbClr val="47309c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6</c:f>
              <c:numCache>
                <c:formatCode>"Основной"</c:formatCode>
                <c:ptCount val="9"/>
                <c:pt idx="0">
                  <c:v>20.4</c:v>
                </c:pt>
                <c:pt idx="1">
                  <c:v>27.4</c:v>
                </c:pt>
                <c:pt idx="2">
                  <c:v>90</c:v>
                </c:pt>
                <c:pt idx="3">
                  <c:v>20.4</c:v>
                </c:pt>
                <c:pt idx="4">
                  <c:v>90</c:v>
                </c:pt>
                <c:pt idx="5">
                  <c:v>20.4</c:v>
                </c:pt>
                <c:pt idx="6">
                  <c:v>30.6</c:v>
                </c:pt>
                <c:pt idx="7">
                  <c:v>38.6</c:v>
                </c:pt>
                <c:pt idx="8">
                  <c:v>20.4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Запад</c:v>
                </c:pt>
              </c:strCache>
            </c:strRef>
          </c:tx>
          <c:spPr>
            <a:solidFill>
              <a:srgbClr val="6e30c5"/>
            </a:solidFill>
            <a:ln cap="rnd" w="28440">
              <a:solidFill>
                <a:srgbClr val="6e30c5"/>
              </a:solidFill>
              <a:round/>
            </a:ln>
          </c:spPr>
          <c:marker>
            <c:symbol val="circle"/>
            <c:size val="5"/>
            <c:spPr>
              <a:solidFill>
                <a:srgbClr val="6e30c5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7</c:f>
              <c:numCache>
                <c:formatCode>"Основной"</c:formatCode>
                <c:ptCount val="9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  <c:pt idx="4">
                  <c:v>34.6</c:v>
                </c:pt>
                <c:pt idx="5">
                  <c:v>31.6</c:v>
                </c:pt>
                <c:pt idx="6">
                  <c:v>45.9</c:v>
                </c:pt>
                <c:pt idx="7">
                  <c:v>46.9</c:v>
                </c:pt>
                <c:pt idx="8">
                  <c:v>31.6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Север</c:v>
                </c:pt>
              </c:strCache>
            </c:strRef>
          </c:tx>
          <c:spPr>
            <a:solidFill>
              <a:srgbClr val="f4695c"/>
            </a:solidFill>
            <a:ln cap="rnd" w="28440">
              <a:solidFill>
                <a:srgbClr val="f4695c"/>
              </a:solidFill>
              <a:round/>
            </a:ln>
          </c:spPr>
          <c:marker>
            <c:symbol val="circle"/>
            <c:size val="5"/>
            <c:spPr>
              <a:solidFill>
                <a:srgbClr val="f4695c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8</c:f>
              <c:numCache>
                <c:formatCode>"Основной"</c:formatCode>
                <c:ptCount val="9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  <c:pt idx="4">
                  <c:v>45</c:v>
                </c:pt>
                <c:pt idx="5">
                  <c:v>43.9</c:v>
                </c:pt>
                <c:pt idx="6">
                  <c:v>20.4</c:v>
                </c:pt>
                <c:pt idx="7">
                  <c:v>27.4</c:v>
                </c:pt>
                <c:pt idx="8">
                  <c:v>43.9</c:v>
                </c:pt>
              </c:numCache>
            </c:numRef>
          </c:val>
          <c:smooth val="0"/>
        </c:ser>
        <c:ser>
          <c:idx val="9"/>
          <c:order val="9"/>
          <c:spPr>
            <a:solidFill>
              <a:srgbClr val="7e42d1"/>
            </a:solidFill>
            <a:ln cap="rnd" w="28440">
              <a:solidFill>
                <a:srgbClr val="7e42d1"/>
              </a:solidFill>
              <a:round/>
            </a:ln>
          </c:spPr>
          <c:marker>
            <c:symbol val="circle"/>
            <c:size val="5"/>
            <c:spPr>
              <a:solidFill>
                <a:srgbClr val="7e42d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352379"/>
                    </a:solidFill>
                    <a:latin typeface="Montserrat"/>
                    <a:ea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9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  <c:pt idx="3">
                  <c:v>4 кв</c:v>
                </c:pt>
                <c:pt idx="4">
                  <c:v/>
                </c:pt>
                <c:pt idx="5">
                  <c:v>1 кв</c:v>
                </c:pt>
                <c:pt idx="6">
                  <c:v>2 кв</c:v>
                </c:pt>
                <c:pt idx="7">
                  <c:v>3 кв</c:v>
                </c:pt>
                <c:pt idx="8">
                  <c:v>4 кв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96002778"/>
        <c:axId val="19734877"/>
      </c:lineChart>
      <c:catAx>
        <c:axId val="9600277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cd6f3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352379"/>
                </a:solidFill>
                <a:latin typeface="Montserrat"/>
                <a:ea typeface="Arial"/>
              </a:defRPr>
            </a:pPr>
          </a:p>
        </c:txPr>
        <c:crossAx val="19734877"/>
        <c:crosses val="autoZero"/>
        <c:auto val="1"/>
        <c:lblAlgn val="ctr"/>
        <c:lblOffset val="100"/>
        <c:noMultiLvlLbl val="0"/>
      </c:catAx>
      <c:valAx>
        <c:axId val="19734877"/>
        <c:scaling>
          <c:orientation val="minMax"/>
        </c:scaling>
        <c:delete val="0"/>
        <c:axPos val="l"/>
        <c:majorGridlines>
          <c:spPr>
            <a:ln w="9360">
              <a:solidFill>
                <a:srgbClr val="dcd6f3"/>
              </a:solidFill>
              <a:round/>
            </a:ln>
          </c:spPr>
        </c:majorGridlines>
        <c:numFmt formatCode="&quot;Основной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1" sz="1000" spc="-1" strike="noStrike">
                <a:solidFill>
                  <a:srgbClr val="352379"/>
                </a:solidFill>
                <a:latin typeface="Montserrat"/>
                <a:ea typeface="Arial"/>
              </a:defRPr>
            </a:pPr>
          </a:p>
        </c:txPr>
        <c:crossAx val="96002778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Таблица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1553B5B-9278-43F3-B545-323AC100650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Таблица_ви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6BD2530-72CA-4FFF-9EAD-CE4534FE9A8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F7B04AE-9094-4287-A944-66FA211904F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45ECA49-06CB-4BD9-9166-BACDE658BCA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D4A87B9-733A-4D0F-8374-A2DB7F7B22A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E59B3B4-7B21-4CD0-8B42-B96B5D7944A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3E625B5-294E-40F4-A2C0-FAA8CF1E456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9C5BF18-408C-4B40-969E-98F84C626B8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0F2A025-D951-4415-849A-B87DB5F39A5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ческое изображение_вид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CA34B4D-6D65-41AF-A752-5C2993968DB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к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A10A9-73AA-44BB-AFB8-ED7B9135959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Иллюстрация процес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1AF4987-8215-4AA8-B38C-DA2DDB9CC75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к_ви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FB64C8-DB8F-40EF-803D-B90208F1D3C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к_вид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98550-319A-4AE7-ADA3-921F4357D57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График_вид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27E694-FD62-4A23-B221-96F245F9223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Цифры для определения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07A89A8-1040-4659-A52F-060BC083FF5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Цифры для определения_ви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AB101B-C649-4BCF-9730-14E038EA1BF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Текст_ви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5910F40-4336-4754-A2BF-4FFA675BFF0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МТУСИ_Текст_ви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05D029-E076-4D01-85F1-5F68A65D6C9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11" descr=""/>
          <p:cNvPicPr/>
          <p:nvPr/>
        </p:nvPicPr>
        <p:blipFill>
          <a:blip r:embed="rId5"/>
          <a:srcRect l="0" t="2571" r="0" b="2571"/>
          <a:stretch/>
        </p:blipFill>
        <p:spPr>
          <a:xfrm>
            <a:off x="-35640" y="-32040"/>
            <a:ext cx="3648960" cy="6923520"/>
          </a:xfrm>
          <a:prstGeom prst="rect">
            <a:avLst/>
          </a:prstGeom>
          <a:ln w="0">
            <a:noFill/>
          </a:ln>
        </p:spPr>
      </p:pic>
      <p:sp>
        <p:nvSpPr>
          <p:cNvPr id="4" name="Прямоугольник 12"/>
          <p:cNvSpPr/>
          <p:nvPr/>
        </p:nvSpPr>
        <p:spPr>
          <a:xfrm>
            <a:off x="3615120" y="-32040"/>
            <a:ext cx="8575200" cy="68882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Arial"/>
            </a:endParaRPr>
          </a:p>
        </p:txBody>
      </p:sp>
      <p:pic>
        <p:nvPicPr>
          <p:cNvPr id="5" name="Рисунок 8" descr=""/>
          <p:cNvPicPr/>
          <p:nvPr/>
        </p:nvPicPr>
        <p:blipFill>
          <a:blip r:embed="rId6"/>
          <a:stretch/>
        </p:blipFill>
        <p:spPr>
          <a:xfrm>
            <a:off x="696960" y="405000"/>
            <a:ext cx="2183760" cy="671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61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62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ftr" idx="17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8"/>
          </p:nvPr>
        </p:nvSpPr>
        <p:spPr>
          <a:xfrm>
            <a:off x="8969400" y="6350760"/>
            <a:ext cx="2855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F91E47F-F1CF-43FD-8BE1-F344EC9BFF0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68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69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ftr" idx="19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20"/>
          </p:nvPr>
        </p:nvSpPr>
        <p:spPr>
          <a:xfrm>
            <a:off x="8969400" y="6350760"/>
            <a:ext cx="2855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31A63A0-DC60-4703-9F06-CB09452D4A2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75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76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ftr" idx="21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22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454A069-805B-4C5F-85EA-680E8451B6C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82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83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23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24"/>
          </p:nvPr>
        </p:nvSpPr>
        <p:spPr>
          <a:xfrm>
            <a:off x="8969400" y="6350760"/>
            <a:ext cx="2855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67ABFBC-7997-494E-AEF9-87572E05CFD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87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88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ftr" idx="25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6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68A9045-F7C7-45E4-9236-08E22A3864F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92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ftr" idx="27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28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38C26A8-2A28-493F-8F85-CD65950C708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99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00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29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30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C349878-3B7B-4E03-9712-BC457D72BC9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31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32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9BAB6FE-5C8C-4980-8FC3-74AC2B3EE8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13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14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ftr" idx="33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34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6FEBE70-B412-4E33-9780-9AFB5D6995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ftr" idx="35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36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9272F44-B769-4827-B031-C975730F8DD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9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0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ftr" idx="1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2"/>
          </p:nvPr>
        </p:nvSpPr>
        <p:spPr>
          <a:xfrm>
            <a:off x="8966160" y="6352560"/>
            <a:ext cx="274464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02CE514-5F50-4358-8CCA-6C32DB89186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27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28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ftr" idx="37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38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A161D63-8C2F-4884-946A-EB7D06EAC5A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16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17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ftr" idx="3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4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4BE2953-20F6-47E6-AA79-DC4F421DB0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23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24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ftr" idx="5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6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7E92BDC-96DE-4C15-95A5-90AF5A5E559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30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31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ftr" idx="7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8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51F1F89-519A-4AF3-9849-15527A201BB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37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38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ftr" idx="9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0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1EAD261-9069-4483-8C11-C859910FDAF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44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45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ftr" idx="11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2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45DF8DB-5965-491C-875E-E083907CAAA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51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52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13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4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0AB946E-51AC-4D2E-82E3-F1CD8941481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Рисунок 8" descr=""/>
          <p:cNvPicPr/>
          <p:nvPr/>
        </p:nvPicPr>
        <p:blipFill>
          <a:blip r:embed="rId2"/>
          <a:stretch/>
        </p:blipFill>
        <p:spPr>
          <a:xfrm>
            <a:off x="96480" y="0"/>
            <a:ext cx="12036600" cy="6769800"/>
          </a:xfrm>
          <a:prstGeom prst="rect">
            <a:avLst/>
          </a:prstGeom>
          <a:ln w="0">
            <a:noFill/>
          </a:ln>
        </p:spPr>
      </p:pic>
      <p:pic>
        <p:nvPicPr>
          <p:cNvPr id="56" name="Рисунок 11" descr=""/>
          <p:cNvPicPr/>
          <p:nvPr/>
        </p:nvPicPr>
        <p:blipFill>
          <a:blip r:embed="rId3"/>
          <a:stretch/>
        </p:blipFill>
        <p:spPr>
          <a:xfrm>
            <a:off x="0" y="-20520"/>
            <a:ext cx="12190320" cy="604800"/>
          </a:xfrm>
          <a:prstGeom prst="rect">
            <a:avLst/>
          </a:prstGeom>
          <a:ln w="0">
            <a:noFill/>
          </a:ln>
        </p:spPr>
      </p:pic>
      <p:pic>
        <p:nvPicPr>
          <p:cNvPr id="57" name="Рисунок 15" descr=""/>
          <p:cNvPicPr/>
          <p:nvPr/>
        </p:nvPicPr>
        <p:blipFill>
          <a:blip r:embed="rId4"/>
          <a:stretch/>
        </p:blipFill>
        <p:spPr>
          <a:xfrm>
            <a:off x="10760040" y="142200"/>
            <a:ext cx="950760" cy="29160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ftr" idx="15"/>
          </p:nvPr>
        </p:nvSpPr>
        <p:spPr>
          <a:xfrm>
            <a:off x="479520" y="6356520"/>
            <a:ext cx="7672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6"/>
          </p:nvPr>
        </p:nvSpPr>
        <p:spPr>
          <a:xfrm>
            <a:off x="8966160" y="63525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464C28C-F3C4-47F4-B0D5-29890B096F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image" Target="../media/image8.png"/><Relationship Id="rId5" Type="http://schemas.openxmlformats.org/officeDocument/2006/relationships/image" Target="../media/image8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3800880" y="5658120"/>
            <a:ext cx="8054280" cy="74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6"/>
                </a:solidFill>
                <a:latin typeface="Montserrat"/>
              </a:rPr>
              <a:t>Исполнитель:  Абакаров Г.Г. — студент БВТ2003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6"/>
                </a:solidFill>
                <a:latin typeface="Montserrat"/>
              </a:rPr>
              <a:t>Научный руководитель: Городничев М.Г. — к.т.н, доцент, зав. каф. МКиИТ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88520" y="6024960"/>
            <a:ext cx="2636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Montserrat SemiBold"/>
              </a:rPr>
              <a:t>12.06.2024 г.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Текст 7"/>
          <p:cNvSpPr/>
          <p:nvPr/>
        </p:nvSpPr>
        <p:spPr>
          <a:xfrm>
            <a:off x="3836880" y="1545120"/>
            <a:ext cx="804924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tserrat"/>
                <a:ea typeface="Arial"/>
              </a:rPr>
              <a:t>Разработка высокоуровневого типизированного языка программирования JadeLoom на основе виртуальной машины JVM для упрощения разработки программного обеспечения и улучшения производительности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Рисунок 11" descr=""/>
          <p:cNvPicPr/>
          <p:nvPr/>
        </p:nvPicPr>
        <p:blipFill>
          <a:blip r:embed="rId1"/>
          <a:stretch/>
        </p:blipFill>
        <p:spPr>
          <a:xfrm>
            <a:off x="479520" y="2735280"/>
            <a:ext cx="1294200" cy="85176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79520" y="1798200"/>
            <a:ext cx="11231280" cy="8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1971720" y="2735280"/>
            <a:ext cx="9725040" cy="8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79520" y="5603400"/>
            <a:ext cx="1122804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Рисунок 15" descr=""/>
          <p:cNvPicPr/>
          <p:nvPr/>
        </p:nvPicPr>
        <p:blipFill>
          <a:blip r:embed="rId2"/>
          <a:stretch/>
        </p:blipFill>
        <p:spPr>
          <a:xfrm>
            <a:off x="479520" y="3702240"/>
            <a:ext cx="1294200" cy="851760"/>
          </a:xfrm>
          <a:prstGeom prst="rect">
            <a:avLst/>
          </a:prstGeom>
          <a:ln w="0">
            <a:noFill/>
          </a:ln>
        </p:spPr>
      </p:pic>
      <p:pic>
        <p:nvPicPr>
          <p:cNvPr id="190" name="Рисунок 16" descr=""/>
          <p:cNvPicPr/>
          <p:nvPr/>
        </p:nvPicPr>
        <p:blipFill>
          <a:blip r:embed="rId3"/>
          <a:stretch/>
        </p:blipFill>
        <p:spPr>
          <a:xfrm>
            <a:off x="479520" y="4637880"/>
            <a:ext cx="1294200" cy="8517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1971720" y="3699360"/>
            <a:ext cx="9725040" cy="8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1971720" y="4636440"/>
            <a:ext cx="9725040" cy="8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79520" y="1922400"/>
            <a:ext cx="5614920" cy="72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79520" y="2763360"/>
            <a:ext cx="561492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79520" y="5603400"/>
            <a:ext cx="561492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8" name="Диаграмма 23"/>
          <p:cNvGraphicFramePr/>
          <p:nvPr/>
        </p:nvGraphicFramePr>
        <p:xfrm>
          <a:off x="6356520" y="1922400"/>
          <a:ext cx="53514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79520" y="4152960"/>
            <a:ext cx="5432040" cy="208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80560" y="4152960"/>
            <a:ext cx="5432040" cy="208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3" name="Диаграмма 21"/>
          <p:cNvGraphicFramePr/>
          <p:nvPr/>
        </p:nvGraphicFramePr>
        <p:xfrm>
          <a:off x="482760" y="1746360"/>
          <a:ext cx="5429160" cy="228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04" name="Диаграмма 48"/>
          <p:cNvGraphicFramePr/>
          <p:nvPr/>
        </p:nvGraphicFramePr>
        <p:xfrm>
          <a:off x="6275520" y="1746360"/>
          <a:ext cx="5432040" cy="228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0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153280" y="1705680"/>
            <a:ext cx="3542400" cy="453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8" name="Диаграмма 7"/>
          <p:cNvGraphicFramePr/>
          <p:nvPr/>
        </p:nvGraphicFramePr>
        <p:xfrm>
          <a:off x="479520" y="1704960"/>
          <a:ext cx="354312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09" name="Диаграмма 30"/>
          <p:cNvGraphicFramePr/>
          <p:nvPr/>
        </p:nvGraphicFramePr>
        <p:xfrm>
          <a:off x="4316400" y="1704960"/>
          <a:ext cx="354312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79520" y="5296680"/>
            <a:ext cx="3542400" cy="94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316400" y="5290200"/>
            <a:ext cx="3542400" cy="94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0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79520" y="4495680"/>
            <a:ext cx="354240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6400" y="4495680"/>
            <a:ext cx="354240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153280" y="4495680"/>
            <a:ext cx="355428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84560" y="269100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8456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329000" y="269100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32900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8170200" y="269100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17020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8"/>
          <p:cNvSpPr>
            <a:spLocks noGrp="1"/>
          </p:cNvSpPr>
          <p:nvPr>
            <p:ph/>
          </p:nvPr>
        </p:nvSpPr>
        <p:spPr>
          <a:xfrm>
            <a:off x="482760" y="476496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9"/>
          <p:cNvSpPr>
            <a:spLocks noGrp="1"/>
          </p:cNvSpPr>
          <p:nvPr>
            <p:ph/>
          </p:nvPr>
        </p:nvSpPr>
        <p:spPr>
          <a:xfrm>
            <a:off x="482760" y="415044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/>
          </p:nvPr>
        </p:nvSpPr>
        <p:spPr>
          <a:xfrm>
            <a:off x="4327200" y="476496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1"/>
          <p:cNvSpPr>
            <a:spLocks noGrp="1"/>
          </p:cNvSpPr>
          <p:nvPr>
            <p:ph/>
          </p:nvPr>
        </p:nvSpPr>
        <p:spPr>
          <a:xfrm>
            <a:off x="4327200" y="415044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12"/>
          <p:cNvSpPr>
            <a:spLocks noGrp="1"/>
          </p:cNvSpPr>
          <p:nvPr>
            <p:ph/>
          </p:nvPr>
        </p:nvSpPr>
        <p:spPr>
          <a:xfrm>
            <a:off x="8168400" y="4764960"/>
            <a:ext cx="354240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3"/>
          <p:cNvSpPr>
            <a:spLocks noGrp="1"/>
          </p:cNvSpPr>
          <p:nvPr>
            <p:ph/>
          </p:nvPr>
        </p:nvSpPr>
        <p:spPr>
          <a:xfrm>
            <a:off x="8168400" y="415044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4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84560" y="2691000"/>
            <a:ext cx="354240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8456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329000" y="2691000"/>
            <a:ext cx="354240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32900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8170200" y="2691000"/>
            <a:ext cx="354240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170200" y="2076480"/>
            <a:ext cx="354240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Montserrat"/>
              </a:rPr>
              <a:t>  </a:t>
            </a:r>
            <a:br>
              <a:rPr sz="1800"/>
            </a:br>
            <a:r>
              <a:rPr b="0" lang="ru-RU" sz="1800" spc="-1" strike="noStrike">
                <a:solidFill>
                  <a:schemeClr val="dk1"/>
                </a:solidFill>
                <a:latin typeface="Montserrat"/>
              </a:rPr>
              <a:t>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chemeClr val="dk1"/>
                </a:solidFill>
                <a:latin typeface="Montserra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77720" y="1819080"/>
            <a:ext cx="112280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Montserrat SemiBold"/>
                <a:ea typeface="Arial"/>
              </a:rPr>
              <a:t>В данном случае найден метод с сигнатурой Meтод(А,Б,В,Д,Д), все уровни совпадения которых являются минимальными, поэтому компилятор сгенерирует вызов данного метода.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79520" y="5670360"/>
            <a:ext cx="1123128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accent6"/>
                </a:solidFill>
                <a:latin typeface="Montserra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accent6"/>
                </a:solidFill>
                <a:latin typeface="Montserra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accent6"/>
                </a:solidFill>
                <a:latin typeface="Montserrat"/>
              </a:rPr>
              <a:t>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Таблица 1"/>
          <p:cNvGraphicFramePr/>
          <p:nvPr/>
        </p:nvGraphicFramePr>
        <p:xfrm>
          <a:off x="798120" y="2562840"/>
          <a:ext cx="10702440" cy="2237760"/>
        </p:xfrm>
        <a:graphic>
          <a:graphicData uri="http://schemas.openxmlformats.org/drawingml/2006/table">
            <a:tbl>
              <a:tblPr/>
              <a:tblGrid>
                <a:gridCol w="2606400"/>
                <a:gridCol w="1619280"/>
                <a:gridCol w="1619280"/>
                <a:gridCol w="1619280"/>
                <a:gridCol w="1619280"/>
                <a:gridCol w="1619280"/>
              </a:tblGrid>
              <a:tr h="46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1800" spc="-1" strike="noStrike">
                        <a:solidFill>
                          <a:schemeClr val="dk1"/>
                        </a:solidFill>
                        <a:latin typeface="Montserrat"/>
                        <a:ea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А(1)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Б(2)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В(3)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А(4)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Д(5)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44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  <a:ea typeface="Arial"/>
                        </a:rPr>
                        <a:t>Метод(А,Б,В,Д,Д)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Метод(Д,Б,В,В,В)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Метод(Д,Б,В,С,Д)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</a:tr>
              <a:tr h="433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Метод(С,Б,В,С,Д)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Заголовок 2"/>
          <p:cNvSpPr/>
          <p:nvPr/>
        </p:nvSpPr>
        <p:spPr>
          <a:xfrm>
            <a:off x="479880" y="598320"/>
            <a:ext cx="11228040" cy="11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/>
                </a:solidFill>
                <a:latin typeface="Montserrat SemiBold"/>
                <a:ea typeface="Arial"/>
              </a:rPr>
              <a:t>Пример таблицы совпадения методов для параметров класса A, Б, В, А и Д, где А наследуется от Д и В, а В от 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Текст 1"/>
          <p:cNvSpPr/>
          <p:nvPr/>
        </p:nvSpPr>
        <p:spPr>
          <a:xfrm>
            <a:off x="479520" y="5029560"/>
            <a:ext cx="1123128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ru-RU" sz="1200" spc="-1" strike="noStrike">
                <a:solidFill>
                  <a:schemeClr val="accent6"/>
                </a:solidFill>
                <a:latin typeface="Montserrat"/>
                <a:ea typeface="Arial"/>
              </a:rPr>
              <a:t>Генератор байткода анализирует количество аргументов, переданных в вызов перегруженного метода, и выбирает те методы, количество аргументов которых равна количеству аргументов, переданных в вызов перегруженного метода. Если найдено 0 таких методов, то генератор байткода вызывает исключение, сообщающее программисту о том, что соответствующий метод с соответствующим количеством аргументов не найден. Далее генератор обращается к метаданным класса, где хранится информация о сигнатурах перегруженных методов, сравнивая сигнатуру вызова с доступными сигнатурами методов.  Если генератор находит в метаданных точно совпадающую сигнатуру, то выбирает соответствующую версию метода. Если в метаданных нет точного совпадения, генератор применяет правила приведения типов, чтобы найти наиболее подходящую версию. Если подходящих версии более чем 1, или равно 0, то генератор вызывает исключение.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Montserrat SemiBold"/>
                <a:ea typeface="Arial"/>
              </a:rPr>
              <a:t>Пример таблицы совпадения методов для параметров класса A, Б, В, А и Д, где А наследуется от Д и В, а В от 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77720" y="1819080"/>
            <a:ext cx="112280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Montserrat SemiBold"/>
                <a:ea typeface="Arial"/>
              </a:rPr>
              <a:t>В данном случае не найден метод, все уровни совпадения которых являются минимальными, поэтому компилятор вызовет исключение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79520" y="5029200"/>
            <a:ext cx="11231280" cy="120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accent6"/>
                </a:solidFill>
                <a:latin typeface="Montserrat"/>
                <a:ea typeface="Arial"/>
              </a:rPr>
              <a:t>Генератор байткода анализирует количество аргументов, переданных в вызов перегруженного метода, и выбирает те методы, количество аргументов которых равна количеству аргументов, переданных в вызов перегруженного метода. Если найдено 0 таких методов, то генератор байткода вызывает исключение, сообщающее программисту о том, что соответствующий метод с соответствующим количеством аргументов не найден. Далее генератор обращается к метаданным класса, где хранится информация о сигнатурах перегруженных методов, сравнивая сигнатуру вызова с доступными сигнатурами методов.  Если генератор находит в метаданных точно совпадающую сигнатуру, то выбирает соответствующую версию метода. Если в метаданных нет точного совпадения, генератор применяет правила приведения типов, чтобы найти наиболее подходящую версию. Если подходящих версии более чем 1, или равно 0, то генератор вызывает исключение.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8" name="Таблица 2"/>
          <p:cNvGraphicFramePr/>
          <p:nvPr/>
        </p:nvGraphicFramePr>
        <p:xfrm>
          <a:off x="792720" y="2563200"/>
          <a:ext cx="10702440" cy="2237760"/>
        </p:xfrm>
        <a:graphic>
          <a:graphicData uri="http://schemas.openxmlformats.org/drawingml/2006/table">
            <a:tbl>
              <a:tblPr/>
              <a:tblGrid>
                <a:gridCol w="2606400"/>
                <a:gridCol w="1619280"/>
                <a:gridCol w="1619280"/>
                <a:gridCol w="1619280"/>
                <a:gridCol w="1619280"/>
                <a:gridCol w="1619280"/>
              </a:tblGrid>
              <a:tr h="46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1800" spc="-1" strike="noStrike">
                        <a:solidFill>
                          <a:schemeClr val="dk1"/>
                        </a:solidFill>
                        <a:latin typeface="Montserrat"/>
                        <a:ea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А(1)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Б(2)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В(3)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ontserrat"/>
                        </a:rPr>
                        <a:t>А(4)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Д(5)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44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  <a:ea typeface="Arial"/>
                        </a:rPr>
                        <a:t>Метод(А,Б,В,Д,Д)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Метод(Д,Б,В,В,В)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Метод(Д,Б,В,С,Д)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noFill/>
                  </a:tcPr>
                </a:tc>
              </a:tr>
              <a:tr h="433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Метод(С,Б,В,A,Д)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Montserra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352379"/>
                      </a:solidFill>
                      <a:prstDash val="solid"/>
                    </a:lnL>
                    <a:lnR w="12240">
                      <a:solidFill>
                        <a:srgbClr val="352379"/>
                      </a:solidFill>
                      <a:prstDash val="solid"/>
                    </a:lnR>
                    <a:lnT w="12240">
                      <a:solidFill>
                        <a:srgbClr val="352379"/>
                      </a:solidFill>
                      <a:prstDash val="solid"/>
                    </a:lnT>
                    <a:lnB w="12240">
                      <a:solidFill>
                        <a:srgbClr val="352379"/>
                      </a:solidFill>
                      <a:prstDash val="soli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8440" y="826560"/>
            <a:ext cx="11228040" cy="5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Подсистема загрузки классов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79520" y="1371600"/>
            <a:ext cx="3890880" cy="50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Загрузчик классов является oсновным и важнейшим компонентом JVM, которая динамически загружает классы в JVM. Обычно классы загружаются только по соответствующему запросу, по мере востребованости класса, но, в самой реализации компилятора была предусмотрена загрузка классов для получения дополнительной информации, необходимой при генерации байткода.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Система исполнения в JVM не обращается напрямую к файловым системам, структурам байткода только благодаря загрузчику классов. Делегирование является основной и важнейшей концепцией, которой придерживается загрузчик.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Загрузчик классов отвечает за поиск необходимых классов, чтение их содержимого и загрузку классов, содержащихся в библиотеках. Эта загрузка обычно выполняется «по требованию», поскольку она не происходит до тех пор, пока программа не вызовет класс. Класс с именем может быть загружен только один раз данным загрузчиком классов.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611960" y="1828800"/>
            <a:ext cx="745380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58440" y="685800"/>
            <a:ext cx="112280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Области данных времени выполнения JVM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0" y="1371600"/>
            <a:ext cx="4276440" cy="50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(PCR) - Виртуальная машина Java может поддерживать множество потоков исполнения одновременно. Каждый поток виртуальной машины Java имеет свой собственный регистр PC (program counter).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Каждый поток в JVM имеет собственный стек, созданный одновременно с потоком.. Cтеки в JVM могут иметь фиксированный размер или динамически расширяться и сжиматься в соответствии с требованиями вычислений.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JVM имеет кучу (heap), которая используется всеми потоками виртуальной машины Java. Куча - это область данных времени выполнения, из которой выделяется память для всех экземпляров и массивов классов.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Область методов - JVM имеет область методов, которая является общей для всех потоков. Она хранит структуры для каждого класса, такие как пул констант, данные полей и методов, а также код для методов и конструкторов, включая специальные методы, используемые при инициализации классов и экземпляров, и инициализации интерфейса.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Реализация виртуальной машины Java может использовать обычные стеки, реализуемые операционной системой, для поддержки native methods (методов, скомпилированных в машинный код).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9"/>
          <p:cNvSpPr/>
          <p:nvPr/>
        </p:nvSpPr>
        <p:spPr>
          <a:xfrm>
            <a:off x="22320" y="1143000"/>
            <a:ext cx="1117836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JVM выделяет множество областей данных во время выполнения, которые используются во время выполнения программы. Некоторые участки данных созданы JVM во время старта и уничтожаются во время её выключения. Другие создаются для каждого потока и уничтожаются, когда поток уничтожается.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299480" y="2057400"/>
            <a:ext cx="78919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8440" y="685800"/>
            <a:ext cx="112280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Meханизм исполнения байткода JVM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28600" y="1371960"/>
            <a:ext cx="4800240" cy="50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Интерпретатор – это наиболее важный исполнительный компонент, который отвечает за непосредственное выполнение байткода JVM. Он обрабатывает и выполняет соответствующие действия для этого байткода. Недостаток интерпретатора заключается в том, что, когда метод вызывается несколько раз, требуется выполнение интерпретаации для каждого вызова.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JIT-компилятор устраняет недостатки интерпретатора. Со временем, когда определенные участки кода программы начинают выполняться многократно, JVM активирует свой JIT-компилятор. JIT-компилятор анализирует наиболее часто исполняемые участки кода и преобразует их в машинный код, оптимизированный для конкретной аппаратной платформы.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Сборщик мусора – это компонент, запускающий автоматический процесс, во время которого виртуальная машина JVM осматривает объекты в куче, проверяет, есть ли на них еще ссылки, и освобождает память, используемую теми объектами, которые больше не нужны. Процесс сборки мусора не контролируется программистом, а исполняется виртуальной машиной, когда это необходимо.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0"/>
          <p:cNvSpPr/>
          <p:nvPr/>
        </p:nvSpPr>
        <p:spPr>
          <a:xfrm>
            <a:off x="22320" y="1143000"/>
            <a:ext cx="1117836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Байткод, назначенный в области данных исполнения, будет выполнен механизмом исполнения байткода JVM. Механизм выполнения считывает необходимый для выполнения байткод и выполняет его по мере необходимости.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258520" y="2286000"/>
            <a:ext cx="6856920" cy="27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Рисунок 8" descr=""/>
          <p:cNvPicPr/>
          <p:nvPr/>
        </p:nvPicPr>
        <p:blipFill>
          <a:blip r:embed="rId1"/>
          <a:stretch/>
        </p:blipFill>
        <p:spPr>
          <a:xfrm>
            <a:off x="7781760" y="1798200"/>
            <a:ext cx="3925800" cy="211248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79520" y="1798200"/>
            <a:ext cx="7053120" cy="8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79520" y="2763360"/>
            <a:ext cx="705312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79520" y="5603400"/>
            <a:ext cx="705312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Рисунок 12" descr=""/>
          <p:cNvPicPr/>
          <p:nvPr/>
        </p:nvPicPr>
        <p:blipFill>
          <a:blip r:embed="rId2"/>
          <a:stretch/>
        </p:blipFill>
        <p:spPr>
          <a:xfrm>
            <a:off x="7781760" y="4057200"/>
            <a:ext cx="3925800" cy="211248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Рисунок 7" descr=""/>
          <p:cNvPicPr/>
          <p:nvPr/>
        </p:nvPicPr>
        <p:blipFill>
          <a:blip r:embed="rId1"/>
          <a:stretch/>
        </p:blipFill>
        <p:spPr>
          <a:xfrm>
            <a:off x="479520" y="1686600"/>
            <a:ext cx="5432040" cy="17406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9520" y="3510360"/>
            <a:ext cx="543204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Рисунок 9" descr=""/>
          <p:cNvPicPr/>
          <p:nvPr/>
        </p:nvPicPr>
        <p:blipFill>
          <a:blip r:embed="rId2"/>
          <a:stretch/>
        </p:blipFill>
        <p:spPr>
          <a:xfrm>
            <a:off x="6280560" y="1686600"/>
            <a:ext cx="5432040" cy="17406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80560" y="3510360"/>
            <a:ext cx="543204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Рисунок 17" descr=""/>
          <p:cNvPicPr/>
          <p:nvPr/>
        </p:nvPicPr>
        <p:blipFill>
          <a:blip r:embed="rId1"/>
          <a:stretch/>
        </p:blipFill>
        <p:spPr>
          <a:xfrm>
            <a:off x="479520" y="1686600"/>
            <a:ext cx="3542400" cy="174060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79520" y="3510360"/>
            <a:ext cx="354240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Рисунок 19" descr=""/>
          <p:cNvPicPr/>
          <p:nvPr/>
        </p:nvPicPr>
        <p:blipFill>
          <a:blip r:embed="rId2"/>
          <a:stretch/>
        </p:blipFill>
        <p:spPr>
          <a:xfrm>
            <a:off x="4316400" y="1686600"/>
            <a:ext cx="3542400" cy="174060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6400" y="3510360"/>
            <a:ext cx="354240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Рисунок 21" descr=""/>
          <p:cNvPicPr/>
          <p:nvPr/>
        </p:nvPicPr>
        <p:blipFill>
          <a:blip r:embed="rId3"/>
          <a:stretch/>
        </p:blipFill>
        <p:spPr>
          <a:xfrm>
            <a:off x="8153280" y="1686600"/>
            <a:ext cx="3542400" cy="174060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153280" y="3510360"/>
            <a:ext cx="3554280" cy="27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0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Рисунок 9" descr=""/>
          <p:cNvPicPr/>
          <p:nvPr/>
        </p:nvPicPr>
        <p:blipFill>
          <a:blip r:embed="rId1"/>
          <a:stretch/>
        </p:blipFill>
        <p:spPr>
          <a:xfrm>
            <a:off x="479520" y="1686600"/>
            <a:ext cx="3542400" cy="27262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79520" y="4495680"/>
            <a:ext cx="354240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Рисунок 11" descr=""/>
          <p:cNvPicPr/>
          <p:nvPr/>
        </p:nvPicPr>
        <p:blipFill>
          <a:blip r:embed="rId2"/>
          <a:stretch/>
        </p:blipFill>
        <p:spPr>
          <a:xfrm>
            <a:off x="4316400" y="1686600"/>
            <a:ext cx="3542400" cy="272628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316400" y="4495680"/>
            <a:ext cx="354240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Рисунок 13" descr=""/>
          <p:cNvPicPr/>
          <p:nvPr/>
        </p:nvPicPr>
        <p:blipFill>
          <a:blip r:embed="rId3"/>
          <a:stretch/>
        </p:blipFill>
        <p:spPr>
          <a:xfrm>
            <a:off x="8153280" y="1686600"/>
            <a:ext cx="3542400" cy="271692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153280" y="4495680"/>
            <a:ext cx="3554280" cy="17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79520" y="597960"/>
            <a:ext cx="11228040" cy="10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Рисунок 9" descr=""/>
          <p:cNvPicPr/>
          <p:nvPr/>
        </p:nvPicPr>
        <p:blipFill>
          <a:blip r:embed="rId1"/>
          <a:stretch/>
        </p:blipFill>
        <p:spPr>
          <a:xfrm>
            <a:off x="479520" y="1686600"/>
            <a:ext cx="3542400" cy="2215080"/>
          </a:xfrm>
          <a:prstGeom prst="rect">
            <a:avLst/>
          </a:prstGeom>
          <a:ln w="0">
            <a:noFill/>
          </a:ln>
        </p:spPr>
      </p:pic>
      <p:pic>
        <p:nvPicPr>
          <p:cNvPr id="178" name="Рисунок 11" descr=""/>
          <p:cNvPicPr/>
          <p:nvPr/>
        </p:nvPicPr>
        <p:blipFill>
          <a:blip r:embed="rId2"/>
          <a:stretch/>
        </p:blipFill>
        <p:spPr>
          <a:xfrm>
            <a:off x="479520" y="4021560"/>
            <a:ext cx="3542400" cy="2215080"/>
          </a:xfrm>
          <a:prstGeom prst="rect">
            <a:avLst/>
          </a:prstGeom>
          <a:ln w="0">
            <a:noFill/>
          </a:ln>
        </p:spPr>
      </p:pic>
      <p:pic>
        <p:nvPicPr>
          <p:cNvPr id="179" name="Рисунок 12" descr=""/>
          <p:cNvPicPr/>
          <p:nvPr/>
        </p:nvPicPr>
        <p:blipFill>
          <a:blip r:embed="rId3"/>
          <a:stretch/>
        </p:blipFill>
        <p:spPr>
          <a:xfrm>
            <a:off x="4323960" y="1686600"/>
            <a:ext cx="3542400" cy="221508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13" descr=""/>
          <p:cNvPicPr/>
          <p:nvPr/>
        </p:nvPicPr>
        <p:blipFill>
          <a:blip r:embed="rId4"/>
          <a:stretch/>
        </p:blipFill>
        <p:spPr>
          <a:xfrm>
            <a:off x="4323960" y="4021560"/>
            <a:ext cx="3542400" cy="2215080"/>
          </a:xfrm>
          <a:prstGeom prst="rect">
            <a:avLst/>
          </a:prstGeom>
          <a:ln w="0">
            <a:noFill/>
          </a:ln>
        </p:spPr>
      </p:pic>
      <p:pic>
        <p:nvPicPr>
          <p:cNvPr id="181" name="Рисунок 14" descr=""/>
          <p:cNvPicPr/>
          <p:nvPr/>
        </p:nvPicPr>
        <p:blipFill>
          <a:blip r:embed="rId5"/>
          <a:stretch/>
        </p:blipFill>
        <p:spPr>
          <a:xfrm>
            <a:off x="8165160" y="1686600"/>
            <a:ext cx="3542400" cy="2215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5" descr=""/>
          <p:cNvPicPr/>
          <p:nvPr/>
        </p:nvPicPr>
        <p:blipFill>
          <a:blip r:embed="rId6"/>
          <a:stretch/>
        </p:blipFill>
        <p:spPr>
          <a:xfrm>
            <a:off x="8165160" y="4021560"/>
            <a:ext cx="3542400" cy="221508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79520" y="149400"/>
            <a:ext cx="9939240" cy="27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МТУСИ">
      <a:majorFont>
        <a:latin typeface="Montserrat SemiBold" pitchFamily="0" charset="1"/>
        <a:ea typeface="Arial" pitchFamily="0" charset="1"/>
        <a:cs typeface="Arial" pitchFamily="0" charset="1"/>
      </a:majorFont>
      <a:minorFont>
        <a:latin typeface="Montserra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LibreOffice/24.2.3.2$Linux_X86_64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2023-04-19T21:39:12Z</dcterms:created>
  <dc:creator>user [v4]</dc:creator>
  <dc:description/>
  <dc:language>en-US</dc:language>
  <cp:lastModifiedBy/>
  <dcterms:modified xsi:type="dcterms:W3CDTF">2024-06-11T20:12:49Z</dcterms:modified>
  <cp:revision>51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25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25</vt:i4>
  </property>
</Properties>
</file>