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6"/>
  </p:notesMasterIdLst>
  <p:sldIdLst>
    <p:sldId id="907" r:id="rId2"/>
    <p:sldId id="978" r:id="rId3"/>
    <p:sldId id="997" r:id="rId4"/>
    <p:sldId id="982" r:id="rId5"/>
    <p:sldId id="983" r:id="rId6"/>
    <p:sldId id="995" r:id="rId7"/>
    <p:sldId id="996" r:id="rId8"/>
    <p:sldId id="987" r:id="rId9"/>
    <p:sldId id="993" r:id="rId10"/>
    <p:sldId id="994" r:id="rId11"/>
    <p:sldId id="991" r:id="rId12"/>
    <p:sldId id="980" r:id="rId13"/>
    <p:sldId id="981" r:id="rId14"/>
    <p:sldId id="8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gorn" initials="A" lastIdx="1" clrIdx="0">
    <p:extLst>
      <p:ext uri="{19B8F6BF-5375-455C-9EA6-DF929625EA0E}">
        <p15:presenceInfo xmlns:p15="http://schemas.microsoft.com/office/powerpoint/2012/main" userId="88df1652605581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2F528F"/>
    <a:srgbClr val="CFD5EA"/>
    <a:srgbClr val="E9EB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8" autoAdjust="0"/>
    <p:restoredTop sz="88705" autoAdjust="0"/>
  </p:normalViewPr>
  <p:slideViewPr>
    <p:cSldViewPr snapToGrid="0">
      <p:cViewPr varScale="1">
        <p:scale>
          <a:sx n="141" d="100"/>
          <a:sy n="141" d="100"/>
        </p:scale>
        <p:origin x="89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8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47424-ADA2-BD49-BF3C-425E5A93F74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896C-8D0E-B04D-A9C9-1CE68DE3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这次</a:t>
            </a:r>
            <a:r>
              <a:rPr lang="en-US" altLang="zh-CN" dirty="0" err="1"/>
              <a:t>pj</a:t>
            </a:r>
            <a:r>
              <a:rPr lang="zh-CN" altLang="en-US" dirty="0"/>
              <a:t>的任务是完成一个捉鬼敢死队的游戏。在这个游戏中，你将操纵吃豆人来根据含有噪声的距离信息追捕隐身的幽灵，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9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9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7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第二个问题需要完成精确推理。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6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6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3669313" y="1475263"/>
            <a:ext cx="4853373" cy="4783137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/>
            <a:endParaRPr lang="en-US" altLang="x-none" sz="1800">
              <a:solidFill>
                <a:srgbClr val="FFFFFF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A02CE3B-1573-1EE1-BA83-160328FBAD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863"/>
            <a:ext cx="1447877" cy="145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FC1662-69FB-BAB2-7122-F5EC9B02ED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B4BFFD-C0AC-6D6B-5F6F-598505651D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小标题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348EAB5-DF95-70F8-B916-2192B9AF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2024/5/21</a:t>
            </a:fld>
            <a:endParaRPr lang="zh-CN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B15902F-5B09-503F-705E-355D4FD5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0CA26A9-7D12-0D93-9DE2-858602AC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9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6">
            <a:extLst>
              <a:ext uri="{FF2B5EF4-FFF2-40B4-BE49-F238E27FC236}">
                <a16:creationId xmlns:a16="http://schemas.microsoft.com/office/drawing/2014/main" id="{16BF59D0-91D0-1441-A2F1-AEDCAC6149BC}"/>
              </a:ext>
            </a:extLst>
          </p:cNvPr>
          <p:cNvSpPr/>
          <p:nvPr userDrawn="1"/>
        </p:nvSpPr>
        <p:spPr>
          <a:xfrm>
            <a:off x="0" y="7"/>
            <a:ext cx="4038600" cy="159657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CD2A188D-B70A-3144-A02C-A96F3F35A76F}"/>
              </a:ext>
            </a:extLst>
          </p:cNvPr>
          <p:cNvSpPr/>
          <p:nvPr userDrawn="1"/>
        </p:nvSpPr>
        <p:spPr>
          <a:xfrm>
            <a:off x="4038600" y="7"/>
            <a:ext cx="4114800" cy="159657"/>
          </a:xfrm>
          <a:prstGeom prst="rect">
            <a:avLst/>
          </a:prstGeom>
          <a:solidFill>
            <a:srgbClr val="007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14" name="矩形 8">
            <a:extLst>
              <a:ext uri="{FF2B5EF4-FFF2-40B4-BE49-F238E27FC236}">
                <a16:creationId xmlns:a16="http://schemas.microsoft.com/office/drawing/2014/main" id="{77ADA963-5D3F-2E4E-A77B-5A61A4FA0291}"/>
              </a:ext>
            </a:extLst>
          </p:cNvPr>
          <p:cNvSpPr/>
          <p:nvPr userDrawn="1"/>
        </p:nvSpPr>
        <p:spPr>
          <a:xfrm>
            <a:off x="8153400" y="7"/>
            <a:ext cx="4038600" cy="159657"/>
          </a:xfrm>
          <a:prstGeom prst="rect">
            <a:avLst/>
          </a:prstGeom>
          <a:solidFill>
            <a:srgbClr val="00A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15" name="矩形 9">
            <a:extLst>
              <a:ext uri="{FF2B5EF4-FFF2-40B4-BE49-F238E27FC236}">
                <a16:creationId xmlns:a16="http://schemas.microsoft.com/office/drawing/2014/main" id="{F5190C63-756E-DB4B-B726-3EAB572A61FC}"/>
              </a:ext>
            </a:extLst>
          </p:cNvPr>
          <p:cNvSpPr/>
          <p:nvPr userDrawn="1"/>
        </p:nvSpPr>
        <p:spPr>
          <a:xfrm>
            <a:off x="0" y="159664"/>
            <a:ext cx="12192000" cy="205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3EDDD1-6423-1940-BB01-2AF64E3AE008}"/>
              </a:ext>
            </a:extLst>
          </p:cNvPr>
          <p:cNvSpPr txBox="1">
            <a:spLocks/>
          </p:cNvSpPr>
          <p:nvPr userDrawn="1"/>
        </p:nvSpPr>
        <p:spPr>
          <a:xfrm>
            <a:off x="544421" y="516913"/>
            <a:ext cx="10852448" cy="6058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782C86-9037-7B42-9191-D68815284FA7}"/>
              </a:ext>
            </a:extLst>
          </p:cNvPr>
          <p:cNvSpPr txBox="1">
            <a:spLocks/>
          </p:cNvSpPr>
          <p:nvPr userDrawn="1"/>
        </p:nvSpPr>
        <p:spPr>
          <a:xfrm>
            <a:off x="544420" y="1330049"/>
            <a:ext cx="10852449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9145172-D0A9-283A-BFE1-BC8387ADFBD4}"/>
              </a:ext>
            </a:extLst>
          </p:cNvPr>
          <p:cNvSpPr txBox="1">
            <a:spLocks/>
          </p:cNvSpPr>
          <p:nvPr userDrawn="1"/>
        </p:nvSpPr>
        <p:spPr>
          <a:xfrm>
            <a:off x="544421" y="518400"/>
            <a:ext cx="10693422" cy="6058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1" name="Picture 4" descr="C:\Users\Administrator\Desktop\元素\复旦ppt921-14.png">
            <a:extLst>
              <a:ext uri="{FF2B5EF4-FFF2-40B4-BE49-F238E27FC236}">
                <a16:creationId xmlns:a16="http://schemas.microsoft.com/office/drawing/2014/main" id="{AA30BD70-8B20-BE73-06A9-04E7EDFA37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1" y="1064794"/>
            <a:ext cx="11103159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896D0D8-D230-7B94-9C1F-609DE9F94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101" y="411933"/>
            <a:ext cx="11103159" cy="6058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baseline="0">
                <a:latin typeface="Arial Rounded MT Bold" panose="020F0704030504030204" pitchFamily="34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23" name="内容占位符 30">
            <a:extLst>
              <a:ext uri="{FF2B5EF4-FFF2-40B4-BE49-F238E27FC236}">
                <a16:creationId xmlns:a16="http://schemas.microsoft.com/office/drawing/2014/main" id="{C7117F8F-21AE-9290-20A2-6A520723F0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17100" y="1290945"/>
            <a:ext cx="11103158" cy="505189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56A3E9"/>
              </a:buClr>
              <a:buSzPct val="80000"/>
              <a:buFont typeface="Times New Roman" panose="02020603050405020304" pitchFamily="18" charset="0"/>
              <a:buChar char="►"/>
              <a:defRPr sz="2600" b="1" baseline="0">
                <a:latin typeface="Sitka Text" pitchFamily="2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>
              <a:buClr>
                <a:schemeClr val="bg2">
                  <a:lumMod val="75000"/>
                </a:schemeClr>
              </a:buClr>
              <a:defRPr sz="2200" baseline="0">
                <a:latin typeface="Sitka Text" pitchFamily="2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257277" indent="-342900">
              <a:buClr>
                <a:schemeClr val="accent5">
                  <a:lumMod val="75000"/>
                </a:schemeClr>
              </a:buClr>
              <a:buFont typeface="Times New Roman" panose="02020603050405020304" pitchFamily="18" charset="0"/>
              <a:buChar char="‣"/>
              <a:defRPr sz="1800" baseline="0">
                <a:latin typeface="Sitka Text" pitchFamily="2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一级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  <a:endParaRPr lang="en-US" altLang="zh-CN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C39A82AC-BFA5-E87B-9684-24F179D5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7060" y="6429287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B97EF2D-26AB-4B8E-994F-76E2F1993B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2225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6">
            <a:extLst>
              <a:ext uri="{FF2B5EF4-FFF2-40B4-BE49-F238E27FC236}">
                <a16:creationId xmlns:a16="http://schemas.microsoft.com/office/drawing/2014/main" id="{16BF59D0-91D0-1441-A2F1-AEDCAC6149BC}"/>
              </a:ext>
            </a:extLst>
          </p:cNvPr>
          <p:cNvSpPr/>
          <p:nvPr userDrawn="1"/>
        </p:nvSpPr>
        <p:spPr>
          <a:xfrm>
            <a:off x="0" y="7"/>
            <a:ext cx="4038600" cy="159657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CD2A188D-B70A-3144-A02C-A96F3F35A76F}"/>
              </a:ext>
            </a:extLst>
          </p:cNvPr>
          <p:cNvSpPr/>
          <p:nvPr userDrawn="1"/>
        </p:nvSpPr>
        <p:spPr>
          <a:xfrm>
            <a:off x="4038600" y="7"/>
            <a:ext cx="4114800" cy="159657"/>
          </a:xfrm>
          <a:prstGeom prst="rect">
            <a:avLst/>
          </a:prstGeom>
          <a:solidFill>
            <a:srgbClr val="007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14" name="矩形 8">
            <a:extLst>
              <a:ext uri="{FF2B5EF4-FFF2-40B4-BE49-F238E27FC236}">
                <a16:creationId xmlns:a16="http://schemas.microsoft.com/office/drawing/2014/main" id="{77ADA963-5D3F-2E4E-A77B-5A61A4FA0291}"/>
              </a:ext>
            </a:extLst>
          </p:cNvPr>
          <p:cNvSpPr/>
          <p:nvPr userDrawn="1"/>
        </p:nvSpPr>
        <p:spPr>
          <a:xfrm>
            <a:off x="8153400" y="7"/>
            <a:ext cx="4038600" cy="159657"/>
          </a:xfrm>
          <a:prstGeom prst="rect">
            <a:avLst/>
          </a:prstGeom>
          <a:solidFill>
            <a:srgbClr val="00A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15" name="矩形 9">
            <a:extLst>
              <a:ext uri="{FF2B5EF4-FFF2-40B4-BE49-F238E27FC236}">
                <a16:creationId xmlns:a16="http://schemas.microsoft.com/office/drawing/2014/main" id="{F5190C63-756E-DB4B-B726-3EAB572A61FC}"/>
              </a:ext>
            </a:extLst>
          </p:cNvPr>
          <p:cNvSpPr/>
          <p:nvPr userDrawn="1"/>
        </p:nvSpPr>
        <p:spPr>
          <a:xfrm>
            <a:off x="0" y="159664"/>
            <a:ext cx="12192000" cy="205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3EDDD1-6423-1940-BB01-2AF64E3AE008}"/>
              </a:ext>
            </a:extLst>
          </p:cNvPr>
          <p:cNvSpPr txBox="1">
            <a:spLocks/>
          </p:cNvSpPr>
          <p:nvPr userDrawn="1"/>
        </p:nvSpPr>
        <p:spPr>
          <a:xfrm>
            <a:off x="544421" y="516913"/>
            <a:ext cx="10852448" cy="6058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782C86-9037-7B42-9191-D68815284FA7}"/>
              </a:ext>
            </a:extLst>
          </p:cNvPr>
          <p:cNvSpPr txBox="1">
            <a:spLocks/>
          </p:cNvSpPr>
          <p:nvPr userDrawn="1"/>
        </p:nvSpPr>
        <p:spPr>
          <a:xfrm>
            <a:off x="544420" y="1330049"/>
            <a:ext cx="10852449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9145172-D0A9-283A-BFE1-BC8387ADFBD4}"/>
              </a:ext>
            </a:extLst>
          </p:cNvPr>
          <p:cNvSpPr txBox="1">
            <a:spLocks/>
          </p:cNvSpPr>
          <p:nvPr userDrawn="1"/>
        </p:nvSpPr>
        <p:spPr>
          <a:xfrm>
            <a:off x="544421" y="518400"/>
            <a:ext cx="10693422" cy="6058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1" name="Picture 4" descr="C:\Users\Administrator\Desktop\元素\复旦ppt921-14.png">
            <a:extLst>
              <a:ext uri="{FF2B5EF4-FFF2-40B4-BE49-F238E27FC236}">
                <a16:creationId xmlns:a16="http://schemas.microsoft.com/office/drawing/2014/main" id="{AA30BD70-8B20-BE73-06A9-04E7EDFA37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1" y="1064794"/>
            <a:ext cx="11103159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896D0D8-D230-7B94-9C1F-609DE9F94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101" y="411933"/>
            <a:ext cx="11103159" cy="6058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baseline="0">
                <a:latin typeface="Arial Rounded MT Bold" panose="020F0704030504030204" pitchFamily="34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23" name="内容占位符 30">
            <a:extLst>
              <a:ext uri="{FF2B5EF4-FFF2-40B4-BE49-F238E27FC236}">
                <a16:creationId xmlns:a16="http://schemas.microsoft.com/office/drawing/2014/main" id="{C7117F8F-21AE-9290-20A2-6A520723F0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17100" y="1303975"/>
            <a:ext cx="5384609" cy="483933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56A3E9"/>
              </a:buClr>
              <a:buSzPct val="80000"/>
              <a:buFont typeface="Times New Roman" panose="02020603050405020304" pitchFamily="18" charset="0"/>
              <a:buChar char="►"/>
              <a:defRPr sz="2600" b="1" baseline="0">
                <a:latin typeface="Sitka Text" pitchFamily="2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>
              <a:buClr>
                <a:schemeClr val="bg2">
                  <a:lumMod val="75000"/>
                </a:schemeClr>
              </a:buClr>
              <a:defRPr sz="2200" baseline="0">
                <a:latin typeface="Sitka Text" pitchFamily="2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257277" indent="-342900">
              <a:buClr>
                <a:schemeClr val="accent5">
                  <a:lumMod val="75000"/>
                </a:schemeClr>
              </a:buClr>
              <a:buFont typeface="Times New Roman" panose="02020603050405020304" pitchFamily="18" charset="0"/>
              <a:buChar char="‣"/>
              <a:defRPr sz="1800" baseline="0">
                <a:latin typeface="Sitka Text" pitchFamily="2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一级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  <a:endParaRPr lang="en-US" altLang="zh-CN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C39A82AC-BFA5-E87B-9684-24F179D5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7060" y="6429287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B97EF2D-26AB-4B8E-994F-76E2F1993B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内容占位符 30">
            <a:extLst>
              <a:ext uri="{FF2B5EF4-FFF2-40B4-BE49-F238E27FC236}">
                <a16:creationId xmlns:a16="http://schemas.microsoft.com/office/drawing/2014/main" id="{5495663F-B854-41C1-8F85-E5D67995CC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00" y="1285705"/>
            <a:ext cx="5551579" cy="483933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56A3E9"/>
              </a:buClr>
              <a:buSzPct val="80000"/>
              <a:buFont typeface="Times New Roman" panose="02020603050405020304" pitchFamily="18" charset="0"/>
              <a:buChar char="►"/>
              <a:defRPr sz="2600" b="1" baseline="0">
                <a:latin typeface="Sitka Text" pitchFamily="2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>
              <a:buClr>
                <a:schemeClr val="bg2">
                  <a:lumMod val="75000"/>
                </a:schemeClr>
              </a:buClr>
              <a:defRPr sz="2200" baseline="0">
                <a:latin typeface="Sitka Text" pitchFamily="2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257277" indent="-342900">
              <a:buClr>
                <a:schemeClr val="accent5">
                  <a:lumMod val="75000"/>
                </a:schemeClr>
              </a:buClr>
              <a:buFont typeface="Times New Roman" panose="02020603050405020304" pitchFamily="18" charset="0"/>
              <a:buChar char="‣"/>
              <a:defRPr sz="1800" baseline="0">
                <a:latin typeface="Sitka Text" pitchFamily="2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一级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49722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"/>
            <a:ext cx="4038600" cy="159657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038600" y="7"/>
            <a:ext cx="4114800" cy="159657"/>
          </a:xfrm>
          <a:prstGeom prst="rect">
            <a:avLst/>
          </a:prstGeom>
          <a:solidFill>
            <a:srgbClr val="007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53400" y="7"/>
            <a:ext cx="4038600" cy="159657"/>
          </a:xfrm>
          <a:prstGeom prst="rect">
            <a:avLst/>
          </a:prstGeom>
          <a:solidFill>
            <a:srgbClr val="00A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59664"/>
            <a:ext cx="12192000" cy="205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86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c4.zhimg.com/v2-91c0b3739c5f0edef43a68e410f0f9f3_b.web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30101-7198-0C33-3DE8-98C7C8549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991" y="1600200"/>
            <a:ext cx="7904018" cy="2800978"/>
          </a:xfrm>
        </p:spPr>
        <p:txBody>
          <a:bodyPr/>
          <a:lstStyle/>
          <a:p>
            <a:r>
              <a:rPr lang="en-US" altLang="zh-CN" sz="4800" dirty="0">
                <a:latin typeface="Sitka Text" pitchFamily="2" charset="0"/>
                <a:ea typeface="华文仿宋" panose="02010600040101010101" pitchFamily="2" charset="-122"/>
              </a:rPr>
              <a:t>Project 2</a:t>
            </a:r>
            <a:r>
              <a:rPr lang="zh-CN" altLang="en-US" sz="4800" dirty="0">
                <a:latin typeface="Sitka Text" pitchFamily="2" charset="0"/>
                <a:ea typeface="华文仿宋" panose="02010600040101010101" pitchFamily="2" charset="-122"/>
              </a:rPr>
              <a:t>：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71432-3D88-AA6A-5629-69968CFD1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1178"/>
            <a:ext cx="9144000" cy="1510735"/>
          </a:xfrm>
        </p:spPr>
        <p:txBody>
          <a:bodyPr/>
          <a:lstStyle/>
          <a:p>
            <a:r>
              <a:rPr lang="en-US" altLang="zh-CN" sz="2400" b="0" dirty="0">
                <a:latin typeface="Sitka Text" pitchFamily="2" charset="0"/>
                <a:ea typeface="华文楷体" panose="02010600040101010101" pitchFamily="2" charset="-122"/>
              </a:rPr>
              <a:t>2024.5.22</a:t>
            </a:r>
          </a:p>
        </p:txBody>
      </p:sp>
    </p:spTree>
    <p:extLst>
      <p:ext uri="{BB962C8B-B14F-4D97-AF65-F5344CB8AC3E}">
        <p14:creationId xmlns:p14="http://schemas.microsoft.com/office/powerpoint/2010/main" val="408553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Q3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：近似推理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粒子滤波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7EF2D-26AB-4B8E-994F-76E2F1993B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C70C271-8F71-9381-558D-2A4F52D1B5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00" y="1303976"/>
            <a:ext cx="11172227" cy="4459516"/>
          </a:xfrm>
        </p:spPr>
        <p:txBody>
          <a:bodyPr/>
          <a:lstStyle/>
          <a:p>
            <a:r>
              <a:rPr lang="zh-CN" altLang="en-US" dirty="0"/>
              <a:t>基于时间的近似推理</a:t>
            </a:r>
            <a:endParaRPr lang="en-US" altLang="zh-CN" dirty="0"/>
          </a:p>
          <a:p>
            <a:pPr lvl="1"/>
            <a:r>
              <a:rPr lang="zh-CN" altLang="en-US" dirty="0"/>
              <a:t>目的：在没有新的观测数据的情况下，根据幽灵的状态转移概率来更新粒子的位置。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输入参数</a:t>
            </a:r>
            <a:endParaRPr lang="en-US" altLang="zh-CN" dirty="0"/>
          </a:p>
          <a:p>
            <a:pPr lvl="2"/>
            <a:r>
              <a:rPr lang="en-US" altLang="zh-CN" dirty="0" err="1"/>
              <a:t>gameState</a:t>
            </a:r>
            <a:r>
              <a:rPr lang="zh-CN" altLang="en-US" dirty="0"/>
              <a:t>：当前游戏状态，包含</a:t>
            </a:r>
            <a:r>
              <a:rPr lang="en-US" altLang="zh-CN" dirty="0"/>
              <a:t>Pacman</a:t>
            </a:r>
            <a:r>
              <a:rPr lang="zh-CN" altLang="en-US" dirty="0"/>
              <a:t>和幽灵的位置信息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步骤</a:t>
            </a:r>
            <a:endParaRPr lang="en-US" altLang="zh-CN" dirty="0"/>
          </a:p>
          <a:p>
            <a:pPr lvl="2"/>
            <a:r>
              <a:rPr lang="zh-CN" altLang="en-US" dirty="0"/>
              <a:t>获取转移概率</a:t>
            </a:r>
            <a:endParaRPr lang="en-US" altLang="zh-CN" dirty="0"/>
          </a:p>
          <a:p>
            <a:pPr lvl="2"/>
            <a:r>
              <a:rPr lang="zh-CN" altLang="en-US" dirty="0"/>
              <a:t>为粒子采样新位置</a:t>
            </a:r>
          </a:p>
          <a:p>
            <a:pPr lvl="2"/>
            <a:r>
              <a:rPr lang="zh-CN" altLang="en-US" dirty="0"/>
              <a:t>更新粒子集合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zh-CN" altLang="en-US" dirty="0"/>
              <a:t>转移时，幽灵不能穿过墙壁！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901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基本要求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5516" y="6439239"/>
            <a:ext cx="2743200" cy="365126"/>
          </a:xfrm>
        </p:spPr>
        <p:txBody>
          <a:bodyPr/>
          <a:lstStyle/>
          <a:p>
            <a:fld id="{CB97EF2D-26AB-4B8E-994F-76E2F1993B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0DE56F-B0B3-5750-DC8F-DB98BB8E8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099" y="1290945"/>
            <a:ext cx="11319629" cy="50518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ea typeface="华文仿宋" panose="02010600040101010101" pitchFamily="2" charset="-122"/>
              </a:rPr>
              <a:t>1-2 </a:t>
            </a:r>
            <a:r>
              <a:rPr lang="zh-CN" altLang="en-US" dirty="0">
                <a:solidFill>
                  <a:srgbClr val="FF0000"/>
                </a:solidFill>
                <a:ea typeface="华文仿宋" panose="02010600040101010101" pitchFamily="2" charset="-122"/>
              </a:rPr>
              <a:t>人</a:t>
            </a:r>
            <a:r>
              <a:rPr lang="zh-CN" altLang="en-US" dirty="0">
                <a:ea typeface="华文仿宋" panose="02010600040101010101" pitchFamily="2" charset="-122"/>
              </a:rPr>
              <a:t>组队完成</a:t>
            </a:r>
            <a:endParaRPr lang="en-US" altLang="zh-CN" dirty="0">
              <a:solidFill>
                <a:srgbClr val="0070C0"/>
              </a:solidFill>
              <a:ea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通过 </a:t>
            </a:r>
            <a:r>
              <a:rPr lang="en-US" altLang="zh-CN" dirty="0" err="1">
                <a:ea typeface="华文仿宋" panose="02010600040101010101" pitchFamily="2" charset="-122"/>
              </a:rPr>
              <a:t>elearning</a:t>
            </a:r>
            <a:r>
              <a:rPr lang="en-US" altLang="zh-CN" dirty="0">
                <a:ea typeface="华文仿宋" panose="02010600040101010101" pitchFamily="2" charset="-122"/>
              </a:rPr>
              <a:t> </a:t>
            </a:r>
            <a:r>
              <a:rPr lang="zh-CN" altLang="en-US" dirty="0">
                <a:ea typeface="华文仿宋" panose="02010600040101010101" pitchFamily="2" charset="-122"/>
              </a:rPr>
              <a:t>提交</a:t>
            </a:r>
            <a:endParaRPr lang="en-US" altLang="zh-CN" dirty="0">
              <a:ea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提交内容：两个 </a:t>
            </a:r>
            <a:r>
              <a:rPr lang="en-US" altLang="zh-CN" dirty="0">
                <a:ea typeface="华文仿宋" panose="02010600040101010101" pitchFamily="2" charset="-122"/>
              </a:rPr>
              <a:t>Python </a:t>
            </a:r>
            <a:r>
              <a:rPr lang="zh-CN" altLang="en-US" dirty="0">
                <a:ea typeface="华文仿宋" panose="02010600040101010101" pitchFamily="2" charset="-122"/>
              </a:rPr>
              <a:t>代码文件 </a:t>
            </a:r>
            <a:r>
              <a:rPr lang="en-US" altLang="zh-CN" dirty="0">
                <a:ea typeface="华文仿宋" panose="02010600040101010101" pitchFamily="2" charset="-122"/>
              </a:rPr>
              <a:t>+ </a:t>
            </a:r>
            <a:r>
              <a:rPr lang="zh-CN" altLang="en-US" dirty="0">
                <a:ea typeface="华文仿宋" panose="02010600040101010101" pitchFamily="2" charset="-122"/>
              </a:rPr>
              <a:t>一份 </a:t>
            </a:r>
            <a:r>
              <a:rPr lang="en-US" altLang="zh-CN" dirty="0">
                <a:ea typeface="华文仿宋" panose="02010600040101010101" pitchFamily="2" charset="-122"/>
              </a:rPr>
              <a:t>PDF </a:t>
            </a:r>
            <a:r>
              <a:rPr lang="zh-CN" altLang="en-US" dirty="0">
                <a:ea typeface="华文仿宋" panose="02010600040101010101" pitchFamily="2" charset="-122"/>
              </a:rPr>
              <a:t>报告</a:t>
            </a:r>
            <a:endParaRPr lang="en-US" altLang="zh-CN" dirty="0">
              <a:solidFill>
                <a:srgbClr val="7030A0"/>
              </a:solidFill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计算题和问答题在报告中回答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编程题填写到代码框架文件中</a:t>
            </a:r>
            <a:endParaRPr lang="en-US" altLang="zh-CN" dirty="0">
              <a:ea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截止时间：</a:t>
            </a:r>
            <a:r>
              <a:rPr lang="en-US" altLang="zh-CN" dirty="0">
                <a:solidFill>
                  <a:srgbClr val="FF0000"/>
                </a:solidFill>
                <a:ea typeface="华文仿宋" panose="02010600040101010101" pitchFamily="2" charset="-122"/>
              </a:rPr>
              <a:t>6.5</a:t>
            </a:r>
            <a:r>
              <a:rPr lang="en-US" altLang="zh-CN" dirty="0">
                <a:ea typeface="华文仿宋" panose="02010600040101010101" pitchFamily="2" charset="-122"/>
              </a:rPr>
              <a:t> </a:t>
            </a:r>
            <a:r>
              <a:rPr lang="zh-CN" altLang="en-US" dirty="0">
                <a:ea typeface="华文仿宋" panose="02010600040101010101" pitchFamily="2" charset="-122"/>
              </a:rPr>
              <a:t>晚上 </a:t>
            </a:r>
            <a:r>
              <a:rPr lang="en-US" altLang="zh-CN" dirty="0">
                <a:ea typeface="华文仿宋" panose="02010600040101010101" pitchFamily="2" charset="-122"/>
              </a:rPr>
              <a:t>24:00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41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5516" y="6439239"/>
            <a:ext cx="2743200" cy="365126"/>
          </a:xfrm>
        </p:spPr>
        <p:txBody>
          <a:bodyPr/>
          <a:lstStyle/>
          <a:p>
            <a:fld id="{CB97EF2D-26AB-4B8E-994F-76E2F1993B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0DE56F-B0B3-5750-DC8F-DB98BB8E8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099" y="1290945"/>
            <a:ext cx="11319629" cy="50518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需要填写并提交的代码</a:t>
            </a:r>
            <a:endParaRPr lang="en-US" altLang="zh-CN" dirty="0">
              <a:solidFill>
                <a:srgbClr val="0070C0"/>
              </a:solidFill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华文仿宋" panose="02010600040101010101" pitchFamily="2" charset="-122"/>
              </a:rPr>
              <a:t>bustersAgents.py</a:t>
            </a:r>
            <a:r>
              <a:rPr lang="zh-CN" altLang="en-US" dirty="0">
                <a:ea typeface="华文仿宋" panose="02010600040101010101" pitchFamily="2" charset="-122"/>
              </a:rPr>
              <a:t>、</a:t>
            </a:r>
            <a:r>
              <a:rPr lang="en-US" altLang="zh-CN" dirty="0">
                <a:ea typeface="华文仿宋" panose="02010600040101010101" pitchFamily="2" charset="-122"/>
              </a:rPr>
              <a:t>inference.py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需要查看的代码</a:t>
            </a:r>
            <a:endParaRPr lang="en-US" altLang="zh-CN" dirty="0">
              <a:solidFill>
                <a:srgbClr val="7030A0"/>
              </a:solidFill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华文仿宋" panose="02010600040101010101" pitchFamily="2" charset="-122"/>
              </a:rPr>
              <a:t>busters.py</a:t>
            </a:r>
            <a:r>
              <a:rPr lang="zh-CN" altLang="en-US" dirty="0">
                <a:ea typeface="华文仿宋" panose="02010600040101010101" pitchFamily="2" charset="-122"/>
              </a:rPr>
              <a:t>、</a:t>
            </a:r>
            <a:r>
              <a:rPr lang="en-US" altLang="zh-CN" dirty="0">
                <a:ea typeface="华文仿宋" panose="02010600040101010101" pitchFamily="2" charset="-122"/>
              </a:rPr>
              <a:t>factorOperations.py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代码自动评测命令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华文仿宋" panose="02010600040101010101" pitchFamily="2" charset="-122"/>
              </a:rPr>
              <a:t>python autograder.py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11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注意事项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5516" y="6439239"/>
            <a:ext cx="2743200" cy="365126"/>
          </a:xfrm>
        </p:spPr>
        <p:txBody>
          <a:bodyPr/>
          <a:lstStyle/>
          <a:p>
            <a:fld id="{CB97EF2D-26AB-4B8E-994F-76E2F1993B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0DE56F-B0B3-5750-DC8F-DB98BB8E8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099" y="1290945"/>
            <a:ext cx="11319629" cy="50518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请勿修改其他文件或自行添加新的文件</a:t>
            </a:r>
            <a:endParaRPr lang="en-US" altLang="zh-CN" dirty="0">
              <a:solidFill>
                <a:srgbClr val="0070C0"/>
              </a:solidFill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提交时代码部分只需要包括两个需要提交的文件</a:t>
            </a:r>
            <a:endParaRPr lang="en-US" altLang="zh-CN" dirty="0">
              <a:ea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请勿修改给定的函数名或类名</a:t>
            </a:r>
            <a:endParaRPr lang="en-US" altLang="zh-CN" dirty="0">
              <a:ea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推荐用 </a:t>
            </a:r>
            <a:r>
              <a:rPr lang="en-US" altLang="zh-CN" dirty="0">
                <a:ea typeface="华文仿宋" panose="02010600040101010101" pitchFamily="2" charset="-122"/>
              </a:rPr>
              <a:t>LaTeX </a:t>
            </a:r>
            <a:r>
              <a:rPr lang="zh-CN" altLang="en-US" dirty="0">
                <a:ea typeface="华文仿宋" panose="02010600040101010101" pitchFamily="2" charset="-122"/>
              </a:rPr>
              <a:t>生成 </a:t>
            </a:r>
            <a:r>
              <a:rPr lang="en-US" altLang="zh-CN" dirty="0">
                <a:ea typeface="华文仿宋" panose="02010600040101010101" pitchFamily="2" charset="-122"/>
              </a:rPr>
              <a:t>PDF </a:t>
            </a:r>
            <a:r>
              <a:rPr lang="zh-CN" altLang="en-US" dirty="0">
                <a:ea typeface="华文仿宋" panose="02010600040101010101" pitchFamily="2" charset="-122"/>
              </a:rPr>
              <a:t>报告</a:t>
            </a:r>
            <a:endParaRPr lang="en-US" altLang="zh-CN" dirty="0">
              <a:solidFill>
                <a:srgbClr val="7030A0"/>
              </a:solidFill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允许扫描手写，但需要保证答案过程清晰</a:t>
            </a:r>
          </a:p>
        </p:txBody>
      </p:sp>
    </p:spTree>
    <p:extLst>
      <p:ext uri="{BB962C8B-B14F-4D97-AF65-F5344CB8AC3E}">
        <p14:creationId xmlns:p14="http://schemas.microsoft.com/office/powerpoint/2010/main" val="384013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Sitka Text" pitchFamily="2" charset="0"/>
                <a:ea typeface="华文中宋" panose="02010600040101010101" pitchFamily="2" charset="-122"/>
              </a:rPr>
              <a:t>Thanks</a:t>
            </a:r>
            <a:r>
              <a:rPr lang="zh-CN" altLang="en-US" sz="5400" b="1" dirty="0">
                <a:latin typeface="Sitka Text" pitchFamily="2" charset="0"/>
                <a:ea typeface="华文中宋" panose="02010600040101010101" pitchFamily="2" charset="-122"/>
              </a:rPr>
              <a:t>！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D91F5F15-CBCF-C840-A2F7-BAE347F02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863"/>
            <a:ext cx="1447877" cy="145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背景简介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0DE56F-B0B3-5750-DC8F-DB98BB8E8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00" y="1303976"/>
            <a:ext cx="5678900" cy="478094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捉鬼敢死队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操纵吃豆人追捕隐身的幽灵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吃豆人能获知与每个幽灵间含有噪声的距离信息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噪声距离与真实距离间有</a:t>
            </a:r>
            <a:r>
              <a:rPr lang="en-US" altLang="zh-CN" dirty="0">
                <a:ea typeface="华文仿宋" panose="02010600040101010101" pitchFamily="2" charset="-122"/>
              </a:rPr>
              <a:t>±7</a:t>
            </a:r>
            <a:r>
              <a:rPr lang="zh-CN" altLang="en-US" dirty="0">
                <a:ea typeface="华文仿宋" panose="02010600040101010101" pitchFamily="2" charset="-122"/>
              </a:rPr>
              <a:t>的误差，且越大的误差出现概率越小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使用曼哈顿距离（东西距离</a:t>
            </a:r>
            <a:r>
              <a:rPr lang="en-US" altLang="zh-CN" dirty="0">
                <a:ea typeface="华文仿宋" panose="02010600040101010101" pitchFamily="2" charset="-122"/>
              </a:rPr>
              <a:t>+</a:t>
            </a:r>
            <a:r>
              <a:rPr lang="zh-CN" altLang="en-US" dirty="0">
                <a:ea typeface="华文仿宋" panose="02010600040101010101" pitchFamily="2" charset="-122"/>
              </a:rPr>
              <a:t>南北距离）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7EF2D-26AB-4B8E-994F-76E2F1993B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AF3B7B2-EF85-452C-DB69-80DDA0FDC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618" y="2396836"/>
            <a:ext cx="4088357" cy="35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0843FC1-9B81-7669-5278-E06CA6833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491" y="2209799"/>
            <a:ext cx="7017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8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问题形式化表述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0DE56F-B0B3-5750-DC8F-DB98BB8E8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01" y="1285969"/>
            <a:ext cx="11213791" cy="378479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ea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华文仿宋" panose="02010600040101010101" pitchFamily="2" charset="-122"/>
              </a:rPr>
              <a:t>Pacman</a:t>
            </a:r>
            <a:r>
              <a:rPr lang="zh-CN" altLang="en-US" dirty="0">
                <a:ea typeface="华文仿宋" panose="02010600040101010101" pitchFamily="2" charset="-122"/>
              </a:rPr>
              <a:t>要根据传感器数据和幽灵移动模型来估计幽灵位置并做出决策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状态空间：幽灵所有可能的位置以及一个特殊的“监狱”状态，表示幽灵已被捕获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观测空间：传感器读数，即</a:t>
            </a:r>
            <a:r>
              <a:rPr lang="en-US" altLang="zh-CN" dirty="0">
                <a:ea typeface="华文仿宋" panose="02010600040101010101" pitchFamily="2" charset="-122"/>
              </a:rPr>
              <a:t>Pacman</a:t>
            </a:r>
            <a:r>
              <a:rPr lang="zh-CN" altLang="en-US" dirty="0">
                <a:ea typeface="华文仿宋" panose="02010600040101010101" pitchFamily="2" charset="-122"/>
              </a:rPr>
              <a:t>到幽灵的曼哈顿距离的噪声读数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状态转移：幽灵从一个时间步到下一个时间步可能的移动方式</a:t>
            </a:r>
            <a:endParaRPr lang="en-US" altLang="zh-CN" dirty="0">
              <a:ea typeface="华文仿宋" panose="02010600040101010101" pitchFamily="2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>
                <a:ea typeface="华文仿宋" panose="02010600040101010101" pitchFamily="2" charset="-122"/>
              </a:rPr>
              <a:t>（例如，幽灵不能穿过墙壁或一次移动超过一个空间）</a:t>
            </a:r>
            <a:endParaRPr lang="en-US" altLang="zh-CN" dirty="0">
              <a:ea typeface="华文仿宋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7EF2D-26AB-4B8E-994F-76E2F1993B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0843FC1-9B81-7669-5278-E06CA6833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491" y="2209799"/>
            <a:ext cx="7017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9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：一维空间下的捉鬼敢死队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0DE56F-B0B3-5750-DC8F-DB98BB8E8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00" y="1303975"/>
            <a:ext cx="11271626" cy="503303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华文仿宋" panose="02010600040101010101" pitchFamily="2" charset="-122"/>
              </a:rPr>
              <a:t>1*Pacman + 2*Ghost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华文仿宋" panose="02010600040101010101" pitchFamily="2" charset="-122"/>
              </a:rPr>
              <a:t>Pacman</a:t>
            </a:r>
            <a:r>
              <a:rPr lang="zh-CN" altLang="en-US" dirty="0">
                <a:ea typeface="华文仿宋" panose="02010600040101010101" pitchFamily="2" charset="-122"/>
              </a:rPr>
              <a:t>可以估计与每个</a:t>
            </a:r>
            <a:r>
              <a:rPr lang="en-US" altLang="zh-CN" dirty="0">
                <a:ea typeface="华文仿宋" panose="02010600040101010101" pitchFamily="2" charset="-122"/>
              </a:rPr>
              <a:t>Ghost</a:t>
            </a:r>
            <a:r>
              <a:rPr lang="zh-CN" altLang="en-US" dirty="0">
                <a:ea typeface="华文仿宋" panose="02010600040101010101" pitchFamily="2" charset="-122"/>
              </a:rPr>
              <a:t>之间的距离，但这些估计存在一定的误差。</a:t>
            </a:r>
            <a:endParaRPr lang="en-US" altLang="zh-CN" sz="2600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ea typeface="华文仿宋" panose="02010600040101010101" pitchFamily="2" charset="-122"/>
              </a:rPr>
              <a:t>估计的距离可能与真实距离之间有最多</a:t>
            </a:r>
            <a:r>
              <a:rPr lang="en-US" altLang="zh-CN" sz="2200" dirty="0">
                <a:ea typeface="华文仿宋" panose="02010600040101010101" pitchFamily="2" charset="-122"/>
              </a:rPr>
              <a:t>7</a:t>
            </a:r>
            <a:r>
              <a:rPr lang="zh-CN" altLang="en-US" sz="2200" dirty="0">
                <a:ea typeface="华文仿宋" panose="02010600040101010101" pitchFamily="2" charset="-122"/>
              </a:rPr>
              <a:t>单位的误差，并且这些误差的大小与真实距离之间的差异呈指数递减的概率分布。</a:t>
            </a:r>
            <a:endParaRPr lang="en-US" altLang="zh-CN" sz="2200" dirty="0">
              <a:ea typeface="华文仿宋" panose="02010600040101010101" pitchFamily="2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ea typeface="华文仿宋" panose="02010600040101010101" pitchFamily="2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ea typeface="华文仿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动手计算！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华文仿宋" panose="02010600040101010101" pitchFamily="2" charset="-122"/>
              </a:rPr>
              <a:t>CPT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华文仿宋" panose="02010600040101010101" pitchFamily="2" charset="-122"/>
              </a:rPr>
              <a:t>给定的查询概率</a:t>
            </a:r>
            <a:endParaRPr lang="en-US" altLang="zh-CN" dirty="0">
              <a:ea typeface="华文仿宋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7EF2D-26AB-4B8E-994F-76E2F1993B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909EE752-FDEA-8AE7-D82C-6AC8B2F5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53" y="4341950"/>
            <a:ext cx="4640184" cy="19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A333575-9BF1-29D7-0A32-79031851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075" y="3068781"/>
            <a:ext cx="9323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F5EF5B-4348-0978-BB99-B352A6C55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35" y="3568809"/>
            <a:ext cx="2241529" cy="5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：精确推理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0DE56F-B0B3-5750-DC8F-DB98BB8E8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00" y="1303976"/>
            <a:ext cx="11567082" cy="5207660"/>
          </a:xfrm>
        </p:spPr>
        <p:txBody>
          <a:bodyPr/>
          <a:lstStyle/>
          <a:p>
            <a:r>
              <a:rPr lang="zh-CN" altLang="en-US" dirty="0"/>
              <a:t>基于观测的信念分布更新</a:t>
            </a:r>
            <a:endParaRPr lang="en-US" altLang="zh-CN" dirty="0"/>
          </a:p>
          <a:p>
            <a:pPr lvl="1"/>
            <a:r>
              <a:rPr lang="zh-CN" altLang="en-US" dirty="0"/>
              <a:t>信念分布：代理对幽灵可能位置的概率估计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目的：实现一个函数来更新信念分布，即在接收到新的观测（</a:t>
            </a:r>
            <a:r>
              <a:rPr lang="en-US" altLang="zh-CN" dirty="0"/>
              <a:t>Pacman</a:t>
            </a:r>
            <a:r>
              <a:rPr lang="zh-CN" altLang="en-US" dirty="0"/>
              <a:t>的传感器读数）后，重新计算幽灵可能位置的概率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输入参数</a:t>
            </a:r>
            <a:endParaRPr lang="en-US" altLang="zh-CN" dirty="0"/>
          </a:p>
          <a:p>
            <a:pPr lvl="2"/>
            <a:r>
              <a:rPr lang="en-US" altLang="zh-CN" dirty="0"/>
              <a:t>observation: </a:t>
            </a:r>
          </a:p>
          <a:p>
            <a:pPr lvl="3"/>
            <a:r>
              <a:rPr lang="en-US" altLang="zh-CN" dirty="0"/>
              <a:t>Pacman</a:t>
            </a:r>
            <a:r>
              <a:rPr lang="zh-CN" altLang="en-US" dirty="0"/>
              <a:t>观测到的幽灵噪声距离</a:t>
            </a:r>
            <a:endParaRPr lang="en-US" altLang="zh-CN" dirty="0"/>
          </a:p>
          <a:p>
            <a:pPr lvl="2"/>
            <a:r>
              <a:rPr lang="en-US" altLang="zh-CN" dirty="0" err="1"/>
              <a:t>gameState</a:t>
            </a:r>
            <a:r>
              <a:rPr lang="en-US" altLang="zh-CN" dirty="0"/>
              <a:t>: </a:t>
            </a:r>
          </a:p>
          <a:p>
            <a:pPr lvl="3"/>
            <a:r>
              <a:rPr lang="zh-CN" altLang="en-US" dirty="0"/>
              <a:t>当前游戏状态，可获知</a:t>
            </a:r>
            <a:r>
              <a:rPr lang="en-US" altLang="zh-CN" dirty="0"/>
              <a:t>Pacman</a:t>
            </a:r>
            <a:r>
              <a:rPr lang="zh-CN" altLang="en-US" dirty="0"/>
              <a:t>的位置信息（</a:t>
            </a:r>
            <a:r>
              <a:rPr lang="en-US" altLang="zh-CN" dirty="0" err="1"/>
              <a:t>getPacmanPosition</a:t>
            </a:r>
            <a:r>
              <a:rPr lang="zh-CN" altLang="en-US" dirty="0"/>
              <a:t>）和到幽灵的噪声距离（</a:t>
            </a:r>
            <a:r>
              <a:rPr lang="en-US" altLang="zh-CN" dirty="0" err="1"/>
              <a:t>getNoisyGhostDistances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提示</a:t>
            </a:r>
          </a:p>
          <a:p>
            <a:pPr lvl="2"/>
            <a:r>
              <a:rPr lang="zh-CN" altLang="en-US" dirty="0"/>
              <a:t>考虑所有逻辑分支，包括幽灵被捕获的情况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7EF2D-26AB-4B8E-994F-76E2F1993B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48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：精确推理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7EF2D-26AB-4B8E-994F-76E2F1993B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D1A152-E648-E5C8-087E-EB26B56C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36" y="3919708"/>
            <a:ext cx="5693848" cy="252635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0F4B073-3274-3736-E46C-61C2CA5C66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00" y="1303976"/>
            <a:ext cx="11567082" cy="5207660"/>
          </a:xfrm>
        </p:spPr>
        <p:txBody>
          <a:bodyPr/>
          <a:lstStyle/>
          <a:p>
            <a:r>
              <a:rPr lang="zh-CN" altLang="en-US" dirty="0"/>
              <a:t>基于时间的信念分布更新</a:t>
            </a:r>
            <a:endParaRPr lang="en-US" altLang="zh-CN" dirty="0"/>
          </a:p>
          <a:p>
            <a:pPr lvl="1"/>
            <a:r>
              <a:rPr lang="zh-CN" altLang="en-US" dirty="0"/>
              <a:t>目的：模拟时间流逝对幽灵位置信念分布的影响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输入参数</a:t>
            </a:r>
            <a:endParaRPr lang="en-US" altLang="zh-CN" dirty="0"/>
          </a:p>
          <a:p>
            <a:pPr lvl="2"/>
            <a:r>
              <a:rPr lang="en-US" altLang="zh-CN" dirty="0" err="1"/>
              <a:t>gameState</a:t>
            </a:r>
            <a:r>
              <a:rPr lang="en-US" altLang="zh-CN" dirty="0"/>
              <a:t>: </a:t>
            </a:r>
            <a:r>
              <a:rPr lang="zh-CN" altLang="en-US" dirty="0"/>
              <a:t>当前游戏状态，可获知</a:t>
            </a:r>
            <a:r>
              <a:rPr lang="en-US" altLang="zh-CN" dirty="0"/>
              <a:t>Pacman</a:t>
            </a:r>
            <a:r>
              <a:rPr lang="zh-CN" altLang="en-US" dirty="0"/>
              <a:t>的位置信息和到幽灵的噪声距离</a:t>
            </a:r>
            <a:endParaRPr lang="en-US" altLang="zh-CN" dirty="0"/>
          </a:p>
          <a:p>
            <a:pPr marL="914377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更新步骤</a:t>
            </a:r>
          </a:p>
          <a:p>
            <a:pPr lvl="2"/>
            <a:r>
              <a:rPr lang="zh-CN" altLang="en-US" dirty="0"/>
              <a:t>预测新位置</a:t>
            </a:r>
            <a:endParaRPr lang="en-US" altLang="zh-CN" dirty="0"/>
          </a:p>
          <a:p>
            <a:pPr lvl="2"/>
            <a:r>
              <a:rPr lang="zh-CN" altLang="en-US" dirty="0"/>
              <a:t>计算转移概率</a:t>
            </a:r>
            <a:endParaRPr lang="en-US" altLang="zh-CN" dirty="0"/>
          </a:p>
          <a:p>
            <a:pPr lvl="2"/>
            <a:r>
              <a:rPr lang="zh-CN" altLang="en-US" dirty="0"/>
              <a:t>更新信念分布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zh-CN" altLang="en-US" dirty="0"/>
              <a:t>转移时，幽灵不能穿过墙壁！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02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：精确推理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0DE56F-B0B3-5750-DC8F-DB98BB8E8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00" y="1303976"/>
            <a:ext cx="11103159" cy="2803898"/>
          </a:xfrm>
        </p:spPr>
        <p:txBody>
          <a:bodyPr/>
          <a:lstStyle/>
          <a:p>
            <a:r>
              <a:rPr lang="zh-CN" altLang="en-US" dirty="0"/>
              <a:t>实现完整的精确推理</a:t>
            </a:r>
            <a:endParaRPr lang="en-US" altLang="zh-CN" dirty="0"/>
          </a:p>
          <a:p>
            <a:pPr lvl="1"/>
            <a:r>
              <a:rPr lang="zh-CN" altLang="en-US" dirty="0"/>
              <a:t>输入参数</a:t>
            </a:r>
            <a:endParaRPr lang="en-US" altLang="zh-CN" dirty="0"/>
          </a:p>
          <a:p>
            <a:pPr lvl="2"/>
            <a:r>
              <a:rPr lang="en-US" altLang="zh-CN" dirty="0" err="1"/>
              <a:t>gameState</a:t>
            </a:r>
            <a:r>
              <a:rPr lang="zh-CN" altLang="en-US" dirty="0"/>
              <a:t>：当前游戏状态，可获知</a:t>
            </a:r>
            <a:r>
              <a:rPr lang="en-US" altLang="zh-CN" dirty="0"/>
              <a:t>Pacman</a:t>
            </a:r>
            <a:r>
              <a:rPr lang="zh-CN" altLang="en-US" dirty="0"/>
              <a:t>的位置信息和到幽灵的噪声距离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更新步骤</a:t>
            </a:r>
            <a:endParaRPr lang="en-US" altLang="zh-CN" dirty="0"/>
          </a:p>
          <a:p>
            <a:pPr lvl="2"/>
            <a:r>
              <a:rPr lang="zh-CN" altLang="en-US" dirty="0"/>
              <a:t>初始化：将信念分布初始化为所有可能位置的均匀分布</a:t>
            </a:r>
          </a:p>
          <a:p>
            <a:pPr lvl="2"/>
            <a:r>
              <a:rPr lang="zh-CN" altLang="en-US" dirty="0"/>
              <a:t>观测更新</a:t>
            </a:r>
            <a:endParaRPr lang="en-US" altLang="zh-CN" dirty="0"/>
          </a:p>
          <a:p>
            <a:pPr lvl="2"/>
            <a:r>
              <a:rPr lang="zh-CN" altLang="en-US" dirty="0"/>
              <a:t>时间步更新</a:t>
            </a:r>
            <a:endParaRPr lang="en-US" altLang="zh-CN" dirty="0"/>
          </a:p>
          <a:p>
            <a:pPr lvl="2"/>
            <a:r>
              <a:rPr lang="zh-CN" altLang="en-US" dirty="0"/>
              <a:t>归一化：确保更新后的信念分布中所有概率之和为</a:t>
            </a:r>
            <a:r>
              <a:rPr lang="en-US" altLang="zh-CN" dirty="0"/>
              <a:t>1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注意事项：</a:t>
            </a:r>
          </a:p>
          <a:p>
            <a:pPr lvl="2"/>
            <a:r>
              <a:rPr lang="zh-CN" altLang="en-US" dirty="0"/>
              <a:t>算法性能可能受到状态空间大小和时间步数的影响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7EF2D-26AB-4B8E-994F-76E2F1993B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12D22-1EDB-EE75-026E-9D0A44C4E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4" t="299"/>
          <a:stretch/>
        </p:blipFill>
        <p:spPr>
          <a:xfrm>
            <a:off x="7045036" y="3866660"/>
            <a:ext cx="5146964" cy="29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Q3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：近似推理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粒子滤波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7EF2D-26AB-4B8E-994F-76E2F1993B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C70C271-8F71-9381-558D-2A4F52D1B5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00" y="1220849"/>
            <a:ext cx="11774900" cy="5872678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dirty="0"/>
              <a:t>粒子滤波是一种序贯蒙特卡洛方法，用于估计系统状态，尤其是在存在噪声和不确定性的情况下。在</a:t>
            </a:r>
            <a:r>
              <a:rPr lang="en-US" altLang="zh-CN" dirty="0"/>
              <a:t>Pacman</a:t>
            </a:r>
            <a:r>
              <a:rPr lang="zh-CN" altLang="en-US" dirty="0"/>
              <a:t>游戏的背景下，可以用粒子滤波来近似估计幽灵的位置。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粒子初始化</a:t>
            </a:r>
            <a:endParaRPr lang="en-US" altLang="zh-CN" dirty="0"/>
          </a:p>
          <a:p>
            <a:pPr lvl="1"/>
            <a:r>
              <a:rPr lang="zh-CN" altLang="en-US" dirty="0"/>
              <a:t>目的：为粒子滤波器设置一个均匀的先验信念分布</a:t>
            </a:r>
            <a:endParaRPr lang="en-US" altLang="zh-CN" dirty="0"/>
          </a:p>
          <a:p>
            <a:pPr lvl="1"/>
            <a:r>
              <a:rPr lang="zh-CN" altLang="en-US" dirty="0"/>
              <a:t>输入参数</a:t>
            </a:r>
            <a:endParaRPr lang="en-US" altLang="zh-CN" dirty="0"/>
          </a:p>
          <a:p>
            <a:pPr lvl="2"/>
            <a:r>
              <a:rPr lang="en-US" altLang="zh-CN" dirty="0" err="1"/>
              <a:t>gameState</a:t>
            </a:r>
            <a:r>
              <a:rPr lang="zh-CN" altLang="en-US" dirty="0"/>
              <a:t>：当前游戏状态，可获知</a:t>
            </a:r>
            <a:r>
              <a:rPr lang="en-US" altLang="zh-CN" dirty="0"/>
              <a:t>Pacman</a:t>
            </a:r>
            <a:r>
              <a:rPr lang="zh-CN" altLang="en-US" dirty="0"/>
              <a:t>的位置信息和到幽灵的噪声距离</a:t>
            </a:r>
            <a:endParaRPr lang="en-US" altLang="zh-CN" dirty="0"/>
          </a:p>
          <a:p>
            <a:pPr lvl="1"/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zh-CN" altLang="en-US" dirty="0"/>
              <a:t>默认的粒子数量为</a:t>
            </a:r>
            <a:r>
              <a:rPr lang="en-US" altLang="zh-CN" dirty="0"/>
              <a:t>300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信念分布转化</a:t>
            </a:r>
            <a:endParaRPr lang="en-US" altLang="zh-CN" dirty="0"/>
          </a:p>
          <a:p>
            <a:pPr lvl="1"/>
            <a:r>
              <a:rPr lang="zh-CN" altLang="en-US" dirty="0"/>
              <a:t>目的：将粒子集合转换为一个离散分布</a:t>
            </a:r>
            <a:endParaRPr lang="en-US" altLang="zh-CN" dirty="0"/>
          </a:p>
          <a:p>
            <a:pPr lvl="1"/>
            <a:r>
              <a:rPr lang="zh-CN" altLang="en-US" dirty="0"/>
              <a:t>操作内容：对粒子数量进行归一化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0137B6-9F11-DE7D-AFFE-44D26C396466}"/>
              </a:ext>
            </a:extLst>
          </p:cNvPr>
          <p:cNvSpPr txBox="1"/>
          <p:nvPr/>
        </p:nvSpPr>
        <p:spPr>
          <a:xfrm>
            <a:off x="7186506" y="5684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Edge Image Viewer (zhimg.com)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9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D6F-2915-EF88-DA4B-7EE7DFA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Q3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：近似推理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粒子滤波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F3DE-4030-8BE3-C353-DDEAA2AB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97EF2D-26AB-4B8E-994F-76E2F1993B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C70C271-8F71-9381-558D-2A4F52D1B5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7100" y="1303975"/>
            <a:ext cx="9703645" cy="4839337"/>
          </a:xfrm>
        </p:spPr>
        <p:txBody>
          <a:bodyPr/>
          <a:lstStyle/>
          <a:p>
            <a:r>
              <a:rPr lang="zh-CN" altLang="en-US" dirty="0"/>
              <a:t>基于观测的近似推理</a:t>
            </a:r>
            <a:endParaRPr lang="en-US" altLang="zh-CN" dirty="0"/>
          </a:p>
          <a:p>
            <a:pPr lvl="1"/>
            <a:r>
              <a:rPr lang="zh-CN" altLang="en-US" dirty="0"/>
              <a:t>目的：以重采样代替概率计算，实现近似推断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输入参数</a:t>
            </a:r>
            <a:endParaRPr lang="en-US" altLang="zh-CN" dirty="0"/>
          </a:p>
          <a:p>
            <a:pPr lvl="2"/>
            <a:r>
              <a:rPr lang="en-US" altLang="zh-CN" dirty="0"/>
              <a:t>observation</a:t>
            </a:r>
            <a:r>
              <a:rPr lang="zh-CN" altLang="en-US" dirty="0"/>
              <a:t>：</a:t>
            </a:r>
            <a:r>
              <a:rPr lang="en-US" altLang="zh-CN" dirty="0"/>
              <a:t>Pacman</a:t>
            </a:r>
            <a:r>
              <a:rPr lang="zh-CN" altLang="en-US" dirty="0"/>
              <a:t>观测到的幽灵噪声距离</a:t>
            </a:r>
          </a:p>
          <a:p>
            <a:pPr lvl="2"/>
            <a:r>
              <a:rPr lang="en-US" altLang="zh-CN" dirty="0" err="1"/>
              <a:t>gameState</a:t>
            </a:r>
            <a:r>
              <a:rPr lang="zh-CN" altLang="en-US" dirty="0"/>
              <a:t>：当前游戏状态，包含</a:t>
            </a:r>
            <a:r>
              <a:rPr lang="en-US" altLang="zh-CN" dirty="0"/>
              <a:t>Pacman</a:t>
            </a:r>
            <a:r>
              <a:rPr lang="zh-CN" altLang="en-US" dirty="0"/>
              <a:t>和幽灵的位置信息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步骤</a:t>
            </a:r>
            <a:endParaRPr lang="en-US" altLang="zh-CN" dirty="0"/>
          </a:p>
          <a:p>
            <a:pPr lvl="2"/>
            <a:r>
              <a:rPr lang="zh-CN" altLang="en-US" dirty="0"/>
              <a:t>根据新的观测数据调整每个粒子的权重</a:t>
            </a:r>
          </a:p>
          <a:p>
            <a:pPr lvl="2"/>
            <a:r>
              <a:rPr lang="zh-CN" altLang="en-US" dirty="0"/>
              <a:t>基于新权重进行重采样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zh-CN" altLang="en-US" dirty="0"/>
              <a:t>权重需归一化处理</a:t>
            </a:r>
            <a:endParaRPr lang="en-US" altLang="zh-CN" dirty="0"/>
          </a:p>
          <a:p>
            <a:pPr lvl="2"/>
            <a:r>
              <a:rPr lang="zh-CN" altLang="en-US" dirty="0"/>
              <a:t>如果所有权重都接近</a:t>
            </a:r>
            <a:r>
              <a:rPr lang="en-US" altLang="zh-CN" dirty="0"/>
              <a:t>0</a:t>
            </a:r>
            <a:r>
              <a:rPr lang="zh-CN" altLang="en-US" dirty="0"/>
              <a:t>，可能需要重新初始化粒子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72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44169</TotalTime>
  <Words>925</Words>
  <Application>Microsoft Office PowerPoint</Application>
  <PresentationFormat>宽屏</PresentationFormat>
  <Paragraphs>155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华文仿宋</vt:lpstr>
      <vt:lpstr>华文中宋</vt:lpstr>
      <vt:lpstr>微软雅黑</vt:lpstr>
      <vt:lpstr>Arial</vt:lpstr>
      <vt:lpstr>Arial Rounded MT Bold</vt:lpstr>
      <vt:lpstr>Calibri</vt:lpstr>
      <vt:lpstr>Sitka Text</vt:lpstr>
      <vt:lpstr>Times New Roman</vt:lpstr>
      <vt:lpstr>Wingdings</vt:lpstr>
      <vt:lpstr>Office 主题​​</vt:lpstr>
      <vt:lpstr>Project 2：贝叶斯网络</vt:lpstr>
      <vt:lpstr>背景简介</vt:lpstr>
      <vt:lpstr>问题形式化表述</vt:lpstr>
      <vt:lpstr>Q1：一维空间下的捉鬼敢死队</vt:lpstr>
      <vt:lpstr>Q2：精确推理</vt:lpstr>
      <vt:lpstr>Q2：精确推理</vt:lpstr>
      <vt:lpstr>Q2：精确推理</vt:lpstr>
      <vt:lpstr>Q3：近似推理——粒子滤波</vt:lpstr>
      <vt:lpstr>Q3：近似推理——粒子滤波</vt:lpstr>
      <vt:lpstr>Q3：近似推理——粒子滤波</vt:lpstr>
      <vt:lpstr>基本要求 </vt:lpstr>
      <vt:lpstr>代码结构</vt:lpstr>
      <vt:lpstr>注意事项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博 Sterling</cp:lastModifiedBy>
  <cp:revision>3381</cp:revision>
  <dcterms:created xsi:type="dcterms:W3CDTF">2017-07-12T10:47:21Z</dcterms:created>
  <dcterms:modified xsi:type="dcterms:W3CDTF">2024-05-22T02:24:01Z</dcterms:modified>
</cp:coreProperties>
</file>