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6" r:id="rId3"/>
    <p:sldId id="314" r:id="rId4"/>
    <p:sldId id="338" r:id="rId5"/>
    <p:sldId id="340" r:id="rId6"/>
    <p:sldId id="341" r:id="rId7"/>
    <p:sldId id="339" r:id="rId8"/>
    <p:sldId id="327" r:id="rId9"/>
    <p:sldId id="333" r:id="rId10"/>
    <p:sldId id="334" r:id="rId11"/>
    <p:sldId id="342" r:id="rId12"/>
    <p:sldId id="312" r:id="rId13"/>
  </p:sldIdLst>
  <p:sldSz cx="9144000" cy="6858000" type="screen4x3"/>
  <p:notesSz cx="6858000" cy="99472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CC"/>
    <a:srgbClr val="B2B2B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5" autoAdjust="0"/>
    <p:restoredTop sz="79362" autoAdjust="0"/>
  </p:normalViewPr>
  <p:slideViewPr>
    <p:cSldViewPr>
      <p:cViewPr varScale="1">
        <p:scale>
          <a:sx n="70" d="100"/>
          <a:sy n="70" d="100"/>
        </p:scale>
        <p:origin x="80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D4BAB-324E-DC49-AC0D-BA428BEDC1A8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49B5C6-9FE5-3F42-81C4-BC1D6F68427D}" type="pres">
      <dgm:prSet presAssocID="{E28D4BAB-324E-DC49-AC0D-BA428BEDC1A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9F607A-592E-40B7-BE68-956BC0470473}" type="presOf" srcId="{E28D4BAB-324E-DC49-AC0D-BA428BEDC1A8}" destId="{A249B5C6-9FE5-3F42-81C4-BC1D6F68427D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EAFCB4B-227D-4CC4-A6D4-A9AB397CF775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3B45FE3-81C7-4D67-8263-96D2D5714E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82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59ADE5D-C8C4-419C-93DC-423E5C55FE2D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9A61DB6-20F6-4183-A235-037D2F6E8A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740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A61DB6-20F6-4183-A235-037D2F6E8A3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32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A61DB6-20F6-4183-A235-037D2F6E8A3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0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mtClean="0"/>
              <a:t>浙江大学  潘纲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mtClean="0"/>
              <a:t>浙江大学  潘纲</a:t>
            </a:r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浙江大学  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mtClean="0"/>
              <a:t>浙江大学  潘纲</a:t>
            </a:r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mtClean="0"/>
              <a:t>浙江大学  潘纲</a:t>
            </a:r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mtClean="0"/>
              <a:t>浙江大学  潘纲</a:t>
            </a:r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mtClean="0"/>
              <a:t>浙江大学  潘纲</a:t>
            </a:r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mtClean="0"/>
              <a:t>浙江大学  潘纲</a:t>
            </a:r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3528" y="1052736"/>
            <a:ext cx="8676456" cy="216024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 pitchFamily="34" charset="-122"/>
                <a:cs typeface="Arial"/>
              </a:rPr>
              <a:t>Linked Stream</a:t>
            </a:r>
            <a:b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 pitchFamily="34" charset="-122"/>
                <a:cs typeface="Arial"/>
              </a:rPr>
            </a:b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 pitchFamily="34" charset="-122"/>
                <a:cs typeface="Arial"/>
              </a:rPr>
              <a:t>Survey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 pitchFamily="34" charset="-122"/>
              <a:cs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8264" y="3717032"/>
            <a:ext cx="1152128" cy="1152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86"/>
    </mc:Choice>
    <mc:Fallback xmlns="">
      <p:transition spd="slow" advTm="918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EP-SPARQL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7704" y="1135008"/>
            <a:ext cx="5486497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5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>
            <a:normAutofit lnSpcReduction="10000"/>
          </a:bodyPr>
          <a:lstStyle/>
          <a:p>
            <a:r>
              <a:rPr lang="it-IT" altLang="zh-CN" sz="2200" dirty="0"/>
              <a:t>Davide Francesco Barbieri, Daniele Braga, Stefano Ceri,</a:t>
            </a:r>
          </a:p>
          <a:p>
            <a:pPr marL="0" indent="0">
              <a:buNone/>
            </a:pPr>
            <a:r>
              <a:rPr lang="en-US" altLang="zh-CN" sz="2200" dirty="0" err="1"/>
              <a:t>Emanuele</a:t>
            </a:r>
            <a:r>
              <a:rPr lang="en-US" altLang="zh-CN" sz="2200" dirty="0"/>
              <a:t> Della Valle, Michael </a:t>
            </a:r>
            <a:r>
              <a:rPr lang="en-US" altLang="zh-CN" sz="2200" dirty="0" err="1"/>
              <a:t>Grossniklaus</a:t>
            </a:r>
            <a:r>
              <a:rPr lang="en-US" altLang="zh-CN" sz="2200" dirty="0"/>
              <a:t>: Querying RDF</a:t>
            </a:r>
          </a:p>
          <a:p>
            <a:pPr marL="0" indent="0">
              <a:buNone/>
            </a:pPr>
            <a:r>
              <a:rPr lang="en-US" altLang="zh-CN" sz="2200" dirty="0"/>
              <a:t>streams with C-SPARQL. SIGMOD Record 39(1): </a:t>
            </a:r>
            <a:r>
              <a:rPr lang="en-US" altLang="zh-CN" sz="2200" dirty="0" smtClean="0"/>
              <a:t>20-26</a:t>
            </a:r>
          </a:p>
          <a:p>
            <a:r>
              <a:rPr lang="en-US" altLang="zh-CN" sz="2200" dirty="0"/>
              <a:t>Jean-Paul </a:t>
            </a:r>
            <a:r>
              <a:rPr lang="en-US" altLang="zh-CN" sz="2200" dirty="0" err="1"/>
              <a:t>Calbimonte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Óscar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Corcho</a:t>
            </a:r>
            <a:r>
              <a:rPr lang="en-US" altLang="zh-CN" sz="2200" dirty="0"/>
              <a:t>, Alasdair J. G. Gray:</a:t>
            </a:r>
          </a:p>
          <a:p>
            <a:pPr marL="0" indent="0">
              <a:buNone/>
            </a:pPr>
            <a:r>
              <a:rPr lang="en-US" altLang="zh-CN" sz="2200" dirty="0"/>
              <a:t>Enabling Ontology-Based Access to Streaming Data Sources.</a:t>
            </a:r>
          </a:p>
          <a:p>
            <a:pPr marL="0" indent="0">
              <a:buNone/>
            </a:pPr>
            <a:r>
              <a:rPr lang="en-US" altLang="zh-CN" sz="2200" dirty="0"/>
              <a:t>International Semantic Web Conference (1) 2010: </a:t>
            </a:r>
            <a:r>
              <a:rPr lang="en-US" altLang="zh-CN" sz="2200" dirty="0" smtClean="0"/>
              <a:t>96-111</a:t>
            </a:r>
          </a:p>
          <a:p>
            <a:pPr marL="0" indent="0">
              <a:buNone/>
            </a:pPr>
            <a:r>
              <a:rPr lang="en-US" altLang="zh-CN" sz="2200" dirty="0" err="1"/>
              <a:t>Danh</a:t>
            </a:r>
            <a:r>
              <a:rPr lang="en-US" altLang="zh-CN" sz="2200" dirty="0"/>
              <a:t> Le </a:t>
            </a:r>
            <a:r>
              <a:rPr lang="en-US" altLang="zh-CN" sz="2200" dirty="0" err="1"/>
              <a:t>Phuoc</a:t>
            </a:r>
            <a:r>
              <a:rPr lang="en-US" altLang="zh-CN" sz="2200" dirty="0"/>
              <a:t>, Minh Dao-Tran, </a:t>
            </a:r>
            <a:r>
              <a:rPr lang="en-US" altLang="zh-CN" sz="2200" dirty="0" err="1"/>
              <a:t>Josiane</a:t>
            </a:r>
            <a:r>
              <a:rPr lang="en-US" altLang="zh-CN" sz="2200" dirty="0"/>
              <a:t> Xavier </a:t>
            </a:r>
            <a:r>
              <a:rPr lang="en-US" altLang="zh-CN" sz="2200" dirty="0" err="1"/>
              <a:t>Parreira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Manfred </a:t>
            </a:r>
            <a:r>
              <a:rPr lang="en-US" altLang="zh-CN" sz="2200" dirty="0" err="1" smtClean="0"/>
              <a:t>Hauswirth</a:t>
            </a:r>
            <a:r>
              <a:rPr lang="en-US" altLang="zh-CN" sz="2200" dirty="0"/>
              <a:t>: A Native and Adaptive Approach for </a:t>
            </a:r>
            <a:r>
              <a:rPr lang="en-US" altLang="zh-CN" sz="2200" dirty="0" smtClean="0"/>
              <a:t>Unified Processing </a:t>
            </a:r>
            <a:r>
              <a:rPr lang="en-US" altLang="zh-CN" sz="2200" dirty="0"/>
              <a:t>of Linked Streams and Linked Data. </a:t>
            </a:r>
            <a:r>
              <a:rPr lang="en-US" altLang="zh-CN" sz="2200" dirty="0" smtClean="0"/>
              <a:t>International Semantic </a:t>
            </a:r>
            <a:r>
              <a:rPr lang="en-US" altLang="zh-CN" sz="2200" dirty="0"/>
              <a:t>Web Conference (1) 2011: </a:t>
            </a:r>
            <a:r>
              <a:rPr lang="en-US" altLang="zh-CN" sz="2200" dirty="0" smtClean="0"/>
              <a:t>370-388</a:t>
            </a:r>
          </a:p>
          <a:p>
            <a:r>
              <a:rPr lang="en-US" altLang="zh-CN" sz="2200" dirty="0" err="1"/>
              <a:t>Darko</a:t>
            </a:r>
            <a:r>
              <a:rPr lang="en-US" altLang="zh-CN" sz="2200" dirty="0"/>
              <a:t> </a:t>
            </a:r>
            <a:r>
              <a:rPr lang="en-US" altLang="zh-CN" sz="2200" dirty="0" err="1"/>
              <a:t>Anicic</a:t>
            </a:r>
            <a:r>
              <a:rPr lang="en-US" altLang="zh-CN" sz="2200" dirty="0"/>
              <a:t>, Paul Fodor, Sebastian Rudolph, </a:t>
            </a:r>
            <a:r>
              <a:rPr lang="en-US" altLang="zh-CN" sz="2200" dirty="0" err="1"/>
              <a:t>Nenad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Stojanovic</a:t>
            </a:r>
            <a:r>
              <a:rPr lang="en-US" altLang="zh-CN" sz="2200" dirty="0"/>
              <a:t>:</a:t>
            </a:r>
          </a:p>
          <a:p>
            <a:pPr marL="0" indent="0">
              <a:buNone/>
            </a:pPr>
            <a:r>
              <a:rPr lang="en-US" altLang="zh-CN" sz="2200" dirty="0"/>
              <a:t>EP-SPARQL: a unified language for event processing and stream</a:t>
            </a:r>
          </a:p>
          <a:p>
            <a:pPr marL="0" indent="0">
              <a:buNone/>
            </a:pPr>
            <a:r>
              <a:rPr lang="en-US" altLang="zh-CN" sz="2200" dirty="0"/>
              <a:t>reasoning. WWW 2011: 635-644</a:t>
            </a:r>
            <a:endParaRPr lang="en-US" altLang="zh-CN" sz="22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82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156" y="2564904"/>
            <a:ext cx="909070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6000" b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Thanks for your attentions!</a:t>
            </a:r>
            <a:endParaRPr lang="zh-CN" altLang="en-US" sz="6000" b="1" cap="all" spc="0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8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8"/>
    </mc:Choice>
    <mc:Fallback xmlns="">
      <p:transition spd="slow" advTm="623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Linked Streaming</a:t>
            </a:r>
            <a:r>
              <a:rPr kumimoji="1" lang="zh-CN" altLang="en-US" sz="3200" dirty="0" smtClean="0"/>
              <a:t>综述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RDF Stream</a:t>
            </a:r>
            <a:r>
              <a:rPr kumimoji="1" lang="zh-CN" altLang="en-US" dirty="0" smtClean="0"/>
              <a:t>查询引擎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C-SPARQL</a:t>
            </a:r>
          </a:p>
          <a:p>
            <a:pPr lvl="1"/>
            <a:r>
              <a:rPr kumimoji="1" lang="en-US" altLang="zh-CN" dirty="0" smtClean="0"/>
              <a:t>SPARQL</a:t>
            </a:r>
            <a:r>
              <a:rPr kumimoji="1" lang="en-US" altLang="zh-CN" baseline="-25000" dirty="0" smtClean="0"/>
              <a:t>stream	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CQELS(E-CQELS)</a:t>
            </a:r>
          </a:p>
          <a:p>
            <a:pPr lvl="1"/>
            <a:r>
              <a:rPr kumimoji="1" lang="en-US" altLang="zh-CN" dirty="0"/>
              <a:t>INSTANS</a:t>
            </a:r>
          </a:p>
          <a:p>
            <a:pPr lvl="1"/>
            <a:r>
              <a:rPr kumimoji="1" lang="en-US" altLang="zh-CN" dirty="0"/>
              <a:t>Streaming Linked </a:t>
            </a:r>
            <a:r>
              <a:rPr kumimoji="1" lang="en-US" altLang="zh-CN" dirty="0" smtClean="0"/>
              <a:t>Data</a:t>
            </a:r>
          </a:p>
          <a:p>
            <a:pPr lvl="1"/>
            <a:r>
              <a:rPr kumimoji="1" lang="en-US" altLang="zh-CN" dirty="0" smtClean="0"/>
              <a:t>...</a:t>
            </a:r>
          </a:p>
          <a:p>
            <a:r>
              <a:rPr kumimoji="1" lang="en-US" altLang="zh-CN" dirty="0" smtClean="0"/>
              <a:t>Stream</a:t>
            </a:r>
            <a:r>
              <a:rPr kumimoji="1" lang="zh-CN" altLang="en-US" dirty="0" smtClean="0"/>
              <a:t>推理引擎</a:t>
            </a:r>
            <a:endParaRPr kumimoji="1" lang="en-US" altLang="zh-CN" dirty="0" smtClean="0"/>
          </a:p>
          <a:p>
            <a:pPr lvl="1"/>
            <a:r>
              <a:rPr kumimoji="1" lang="en-US" altLang="zh-CN" sz="2100" dirty="0"/>
              <a:t>EP-SPARQL</a:t>
            </a:r>
            <a:r>
              <a:rPr kumimoji="1" lang="zh-CN" altLang="en-US" sz="2100" dirty="0"/>
              <a:t>（</a:t>
            </a:r>
            <a:r>
              <a:rPr kumimoji="1" lang="en-US" altLang="zh-CN" sz="2100" dirty="0"/>
              <a:t>ETALIS</a:t>
            </a:r>
            <a:r>
              <a:rPr kumimoji="1" lang="zh-CN" altLang="en-US" sz="2100" dirty="0"/>
              <a:t>）</a:t>
            </a:r>
            <a:endParaRPr kumimoji="1" lang="en-US" altLang="zh-CN" sz="2100" dirty="0"/>
          </a:p>
          <a:p>
            <a:pPr lvl="1"/>
            <a:r>
              <a:rPr kumimoji="1" lang="en-US" altLang="zh-CN" sz="2100" dirty="0" err="1"/>
              <a:t>TrOWL</a:t>
            </a:r>
            <a:endParaRPr kumimoji="1" lang="en-US" altLang="zh-CN" sz="2100" dirty="0"/>
          </a:p>
          <a:p>
            <a:pPr lvl="1"/>
            <a:r>
              <a:rPr kumimoji="1" lang="en-US" altLang="zh-CN" dirty="0" smtClean="0"/>
              <a:t>…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73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C-SPARQL</a:t>
            </a:r>
            <a:endParaRPr kumimoji="1" lang="zh-CN" altLang="en-US" sz="3200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C-SPARQL</a:t>
            </a:r>
            <a:r>
              <a:rPr lang="zh-CN" altLang="en-US" dirty="0" smtClean="0"/>
              <a:t>是第一个基于</a:t>
            </a:r>
            <a:r>
              <a:rPr lang="en-US" altLang="zh-CN" dirty="0" smtClean="0"/>
              <a:t>SPARQL</a:t>
            </a:r>
            <a:r>
              <a:rPr lang="zh-CN" altLang="en-US" dirty="0" smtClean="0"/>
              <a:t>的流式查询引擎</a:t>
            </a:r>
            <a:endParaRPr lang="en-US" altLang="zh-CN" dirty="0" smtClean="0"/>
          </a:p>
          <a:p>
            <a:r>
              <a:rPr lang="zh-CN" altLang="en-US" dirty="0" smtClean="0"/>
              <a:t>主要从三个方面进行了扩展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流式查询的注册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流式数据的窗口建模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流式数据的时间过滤函数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19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C-SPARQL</a:t>
            </a:r>
            <a:endParaRPr kumimoji="1" lang="zh-CN" altLang="en-US" sz="3200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5663" y="1219200"/>
            <a:ext cx="7312673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5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/>
              <a:t>SPARQL</a:t>
            </a:r>
            <a:r>
              <a:rPr kumimoji="1" lang="en-US" altLang="zh-CN" sz="3600" baseline="-25000" dirty="0" smtClean="0"/>
              <a:t>Stream</a:t>
            </a:r>
            <a:endParaRPr kumimoji="1" lang="zh-CN" altLang="en-US" sz="3600" baseline="-25000" dirty="0"/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971600" y="1484784"/>
          <a:ext cx="6912768" cy="4702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9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SPARQL</a:t>
            </a:r>
            <a:r>
              <a:rPr kumimoji="1" lang="en-US" altLang="zh-CN" baseline="-25000" dirty="0" smtClean="0"/>
              <a:t>Stream</a:t>
            </a:r>
            <a:r>
              <a:rPr kumimoji="1" lang="zh-CN" altLang="en-US" dirty="0" smtClean="0"/>
              <a:t>提供了一种基于本体的方法来完成流式数据的查询。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它提供了一个查询重写和数据映射的功能将查询用到的数据流根据</a:t>
            </a:r>
            <a:r>
              <a:rPr kumimoji="1" lang="en-US" altLang="zh-CN" dirty="0" smtClean="0"/>
              <a:t>R2RML</a:t>
            </a:r>
            <a:r>
              <a:rPr kumimoji="1" lang="zh-CN" altLang="en-US" dirty="0" smtClean="0"/>
              <a:t>规则映射到相应的虚拟语义流数据中去，并将语义流查询请求分发到已有的不同功能的查询处理器</a:t>
            </a:r>
            <a:r>
              <a:rPr kumimoji="1" lang="zh-CN" altLang="en-US" dirty="0" smtClean="0"/>
              <a:t>上</a:t>
            </a:r>
            <a:r>
              <a:rPr kumimoji="1" lang="en-US" altLang="zh-CN" dirty="0" smtClean="0"/>
              <a:t>(SNEE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Esper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GSN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以提高系统处理能力和灵活性。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30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SPARQL</a:t>
            </a:r>
            <a:r>
              <a:rPr kumimoji="1" lang="en-US" altLang="zh-CN" baseline="-25000" dirty="0"/>
              <a:t>Stream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3" y="1268760"/>
            <a:ext cx="8610352" cy="47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6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CQELS</a:t>
            </a:r>
            <a:r>
              <a:rPr kumimoji="1" lang="zh-CN" altLang="en-US" sz="3200" dirty="0" smtClean="0"/>
              <a:t>（</a:t>
            </a:r>
            <a:r>
              <a:rPr kumimoji="1" lang="en-US" altLang="zh-CN" sz="3200" dirty="0" smtClean="0"/>
              <a:t>E-CQELS</a:t>
            </a:r>
            <a:r>
              <a:rPr kumimoji="1" lang="zh-CN" altLang="en-US" sz="3200" dirty="0" smtClean="0"/>
              <a:t>）</a:t>
            </a:r>
            <a:endParaRPr kumimoji="1" lang="en-US" altLang="zh-CN" sz="3200" baseline="-25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查询引擎没有考虑到</a:t>
            </a:r>
            <a:r>
              <a:rPr lang="en-US" altLang="zh-CN" dirty="0" smtClean="0"/>
              <a:t>Linked Stream</a:t>
            </a:r>
            <a:r>
              <a:rPr lang="zh-CN" altLang="en-US" dirty="0" smtClean="0"/>
              <a:t>查询的相关特点：包括中间结果的迭代使用、查询计划的重新优化等</a:t>
            </a:r>
            <a:endParaRPr lang="en-US" altLang="zh-CN" dirty="0" smtClean="0"/>
          </a:p>
          <a:p>
            <a:r>
              <a:rPr lang="zh-CN" altLang="en-US" dirty="0" smtClean="0"/>
              <a:t>因此，对于在传统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查询引擎基础上做流式查询的系统（</a:t>
            </a:r>
            <a:r>
              <a:rPr lang="en-US" altLang="zh-CN" dirty="0" smtClean="0"/>
              <a:t>C-SPARQL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Streaming SPARQL</a:t>
            </a:r>
            <a:r>
              <a:rPr lang="zh-CN" altLang="en-US" dirty="0" smtClean="0"/>
              <a:t>等），虽然把相应的流式查询映射到了基于</a:t>
            </a:r>
            <a:r>
              <a:rPr lang="en-US" altLang="zh-CN" dirty="0" smtClean="0"/>
              <a:t>SPARQL</a:t>
            </a:r>
            <a:r>
              <a:rPr lang="zh-CN" altLang="en-US" dirty="0" smtClean="0"/>
              <a:t>的数据窗口的操作，但其性能和可扩展性等方面受到较大限制，</a:t>
            </a:r>
            <a:r>
              <a:rPr lang="en-US" altLang="zh-CN" dirty="0" smtClean="0"/>
              <a:t>CQELS</a:t>
            </a:r>
            <a:r>
              <a:rPr lang="zh-CN" altLang="en-US" dirty="0" smtClean="0"/>
              <a:t>主要从这两个方面进行了优化</a:t>
            </a:r>
            <a:r>
              <a:rPr lang="zh-CN" altLang="en-US" dirty="0" smtClean="0"/>
              <a:t>，同时它也设计</a:t>
            </a:r>
            <a:r>
              <a:rPr lang="zh-CN" altLang="en-US" dirty="0" smtClean="0"/>
              <a:t>了一个基于社交的流式数据集查询的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95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800" dirty="0" smtClean="0"/>
              <a:t>Social Linked Stream Benchmark</a:t>
            </a:r>
            <a:endParaRPr lang="zh-CN" altLang="en-US" sz="3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6" y="1367451"/>
            <a:ext cx="8640960" cy="549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8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EP-SPARQL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pPr lvl="0"/>
            <a:r>
              <a:rPr kumimoji="1" lang="en-US" altLang="zh-CN" sz="3200" dirty="0" smtClean="0"/>
              <a:t>EP-SPARQL</a:t>
            </a:r>
            <a:r>
              <a:rPr kumimoji="1" lang="zh-CN" altLang="en-US" sz="3200" dirty="0" smtClean="0"/>
              <a:t>提出了一种基于事件处理的方法来完成复杂事件的流式推理</a:t>
            </a:r>
            <a:endParaRPr kumimoji="1" lang="en-US" altLang="zh-CN" sz="3200" dirty="0" smtClean="0"/>
          </a:p>
          <a:p>
            <a:pPr lvl="0"/>
            <a:r>
              <a:rPr kumimoji="1" lang="zh-CN" altLang="en-US" sz="3200" dirty="0" smtClean="0"/>
              <a:t>例如：推理出一个月时间内股票价格先下降超过</a:t>
            </a:r>
            <a:r>
              <a:rPr kumimoji="1" lang="en-US" altLang="zh-CN" sz="3200" dirty="0" smtClean="0"/>
              <a:t>30%</a:t>
            </a:r>
            <a:r>
              <a:rPr kumimoji="1" lang="zh-CN" altLang="en-US" sz="3200" dirty="0" smtClean="0"/>
              <a:t>而后又上涨</a:t>
            </a:r>
            <a:r>
              <a:rPr kumimoji="1" lang="en-US" altLang="zh-CN" sz="3200" dirty="0" smtClean="0"/>
              <a:t>5%</a:t>
            </a:r>
            <a:r>
              <a:rPr kumimoji="1" lang="zh-CN" altLang="en-US" sz="3200" dirty="0" smtClean="0"/>
              <a:t>的公司、实时推理和监测重大灾害事件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861048"/>
            <a:ext cx="7700739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72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广场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6621</TotalTime>
  <Words>427</Words>
  <Application>Microsoft Office PowerPoint</Application>
  <PresentationFormat>全屏显示(4:3)</PresentationFormat>
  <Paragraphs>46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华文新魏</vt:lpstr>
      <vt:lpstr>宋体</vt:lpstr>
      <vt:lpstr>微软雅黑</vt:lpstr>
      <vt:lpstr>Arial</vt:lpstr>
      <vt:lpstr>Bookman Old Style</vt:lpstr>
      <vt:lpstr>Calibri</vt:lpstr>
      <vt:lpstr>Gill Sans MT</vt:lpstr>
      <vt:lpstr>Wingdings</vt:lpstr>
      <vt:lpstr>Wingdings 3</vt:lpstr>
      <vt:lpstr>质朴</vt:lpstr>
      <vt:lpstr>Linked Stream Survey</vt:lpstr>
      <vt:lpstr>Linked Streaming综述</vt:lpstr>
      <vt:lpstr>C-SPARQL</vt:lpstr>
      <vt:lpstr>C-SPARQL</vt:lpstr>
      <vt:lpstr>SPARQLStream</vt:lpstr>
      <vt:lpstr>SPARQLStream</vt:lpstr>
      <vt:lpstr>CQELS（E-CQELS）</vt:lpstr>
      <vt:lpstr>Social Linked Stream Benchmark</vt:lpstr>
      <vt:lpstr>EP-SPARQL</vt:lpstr>
      <vt:lpstr>EP-SPARQL</vt:lpstr>
      <vt:lpstr>References</vt:lpstr>
      <vt:lpstr>PowerPoint 演示文稿</vt:lpstr>
    </vt:vector>
  </TitlesOfParts>
  <Company>bbb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gpan</dc:creator>
  <cp:lastModifiedBy>Windows 用户</cp:lastModifiedBy>
  <cp:revision>659</cp:revision>
  <dcterms:created xsi:type="dcterms:W3CDTF">2009-09-06T05:29:26Z</dcterms:created>
  <dcterms:modified xsi:type="dcterms:W3CDTF">2015-05-06T07:09:48Z</dcterms:modified>
</cp:coreProperties>
</file>