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4" autoAdjust="0"/>
  </p:normalViewPr>
  <p:slideViewPr>
    <p:cSldViewPr>
      <p:cViewPr>
        <p:scale>
          <a:sx n="110" d="100"/>
          <a:sy n="11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16937-D786-44BE-A791-A3E80BC3DA24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51E82-BC76-4D80-8A36-4C6FEBD45B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5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72302" y="1556221"/>
            <a:ext cx="93610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70187" y="521011"/>
            <a:ext cx="112310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Varitants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74078" y="1001617"/>
            <a:ext cx="1050286" cy="5309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Genome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3918" y="4363841"/>
            <a:ext cx="923081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Protein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039688" y="4778585"/>
            <a:ext cx="1406477" cy="7063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Pathway &amp; Interaction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22258" y="5805264"/>
            <a:ext cx="792088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r>
              <a:rPr lang="en-US" altLang="zh-CN" dirty="0" smtClean="0"/>
              <a:t>rug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847037" y="2164400"/>
            <a:ext cx="1080120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36768" y="2158602"/>
            <a:ext cx="10717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 Family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20272" y="4118488"/>
            <a:ext cx="1116360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Symptom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1980556" y="2951432"/>
            <a:ext cx="1057233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Protein Domain</a:t>
            </a:r>
            <a:endParaRPr lang="zh-CN" altLang="en-US" dirty="0"/>
          </a:p>
        </p:txBody>
      </p:sp>
      <p:cxnSp>
        <p:nvCxnSpPr>
          <p:cNvPr id="17" name="曲线连接符 16"/>
          <p:cNvCxnSpPr>
            <a:stCxn id="2" idx="0"/>
            <a:endCxn id="3" idx="3"/>
          </p:cNvCxnSpPr>
          <p:nvPr/>
        </p:nvCxnSpPr>
        <p:spPr>
          <a:xfrm rot="16200000" flipV="1">
            <a:off x="2775233" y="791099"/>
            <a:ext cx="783182" cy="74706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" idx="3"/>
            <a:endCxn id="4" idx="2"/>
          </p:cNvCxnSpPr>
          <p:nvPr/>
        </p:nvCxnSpPr>
        <p:spPr>
          <a:xfrm flipV="1">
            <a:off x="4008406" y="1532524"/>
            <a:ext cx="1590815" cy="31172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" idx="3"/>
            <a:endCxn id="6" idx="1"/>
          </p:cNvCxnSpPr>
          <p:nvPr/>
        </p:nvCxnSpPr>
        <p:spPr>
          <a:xfrm>
            <a:off x="4008406" y="1844253"/>
            <a:ext cx="1031282" cy="328752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0" idx="3"/>
            <a:endCxn id="13" idx="1"/>
          </p:cNvCxnSpPr>
          <p:nvPr/>
        </p:nvCxnSpPr>
        <p:spPr>
          <a:xfrm flipV="1">
            <a:off x="6927157" y="2410630"/>
            <a:ext cx="1109611" cy="579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9" idx="3"/>
            <a:endCxn id="6" idx="2"/>
          </p:cNvCxnSpPr>
          <p:nvPr/>
        </p:nvCxnSpPr>
        <p:spPr>
          <a:xfrm flipV="1">
            <a:off x="2914346" y="5484969"/>
            <a:ext cx="2828581" cy="5723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>
            <a:stCxn id="9" idx="1"/>
            <a:endCxn id="5" idx="2"/>
          </p:cNvCxnSpPr>
          <p:nvPr/>
        </p:nvCxnSpPr>
        <p:spPr>
          <a:xfrm rot="10800000">
            <a:off x="815460" y="4867898"/>
            <a:ext cx="1306799" cy="11893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stCxn id="9" idx="3"/>
            <a:endCxn id="2" idx="2"/>
          </p:cNvCxnSpPr>
          <p:nvPr/>
        </p:nvCxnSpPr>
        <p:spPr>
          <a:xfrm flipV="1">
            <a:off x="2914346" y="2132285"/>
            <a:ext cx="626008" cy="39250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3" idx="1"/>
            <a:endCxn id="5" idx="1"/>
          </p:cNvCxnSpPr>
          <p:nvPr/>
        </p:nvCxnSpPr>
        <p:spPr>
          <a:xfrm rot="10800000" flipV="1">
            <a:off x="353919" y="773039"/>
            <a:ext cx="1316269" cy="3842830"/>
          </a:xfrm>
          <a:prstGeom prst="curvedConnector3">
            <a:avLst>
              <a:gd name="adj1" fmla="val 1173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2" idx="1"/>
            <a:endCxn id="5" idx="0"/>
          </p:cNvCxnSpPr>
          <p:nvPr/>
        </p:nvCxnSpPr>
        <p:spPr>
          <a:xfrm rot="10800000" flipV="1">
            <a:off x="815460" y="1844253"/>
            <a:ext cx="2256843" cy="25195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曲线连接符 167"/>
          <p:cNvCxnSpPr>
            <a:stCxn id="5" idx="3"/>
            <a:endCxn id="6" idx="2"/>
          </p:cNvCxnSpPr>
          <p:nvPr/>
        </p:nvCxnSpPr>
        <p:spPr>
          <a:xfrm>
            <a:off x="1276999" y="4615869"/>
            <a:ext cx="4465928" cy="869100"/>
          </a:xfrm>
          <a:prstGeom prst="curvedConnector4">
            <a:avLst>
              <a:gd name="adj1" fmla="val 42127"/>
              <a:gd name="adj2" fmla="val 1263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形标注 186"/>
          <p:cNvSpPr/>
          <p:nvPr/>
        </p:nvSpPr>
        <p:spPr>
          <a:xfrm>
            <a:off x="6816084" y="260648"/>
            <a:ext cx="2076396" cy="691078"/>
          </a:xfrm>
          <a:prstGeom prst="wedgeEllipseCallout">
            <a:avLst>
              <a:gd name="adj1" fmla="val -87010"/>
              <a:gd name="adj2" fmla="val 5372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Ortholog</a:t>
            </a:r>
            <a:endParaRPr lang="en-US" altLang="zh-CN" sz="1200" dirty="0"/>
          </a:p>
          <a:p>
            <a:pPr algn="ctr"/>
            <a:r>
              <a:rPr lang="en-US" altLang="zh-CN" sz="1200" dirty="0" smtClean="0"/>
              <a:t>Paralog NulcleotideDomain</a:t>
            </a:r>
            <a:endParaRPr lang="zh-CN" altLang="en-US" sz="12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35211" y="1508375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</a:t>
            </a:r>
            <a:endParaRPr lang="zh-CN" alt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3158728" y="10016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arise</a:t>
            </a:r>
            <a:endParaRPr lang="zh-CN" alt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4405240" y="164328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1327531" y="223176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encode</a:t>
            </a:r>
            <a:endParaRPr lang="zh-CN" altLang="en-US" dirty="0"/>
          </a:p>
        </p:txBody>
      </p:sp>
      <p:cxnSp>
        <p:nvCxnSpPr>
          <p:cNvPr id="198" name="曲线连接符 197"/>
          <p:cNvCxnSpPr>
            <a:stCxn id="5" idx="3"/>
            <a:endCxn id="15" idx="2"/>
          </p:cNvCxnSpPr>
          <p:nvPr/>
        </p:nvCxnSpPr>
        <p:spPr>
          <a:xfrm flipV="1">
            <a:off x="1276999" y="3455488"/>
            <a:ext cx="1232174" cy="116038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790638" y="40356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cxnSp>
        <p:nvCxnSpPr>
          <p:cNvPr id="229" name="曲线连接符 228"/>
          <p:cNvCxnSpPr>
            <a:stCxn id="15" idx="3"/>
            <a:endCxn id="6" idx="1"/>
          </p:cNvCxnSpPr>
          <p:nvPr/>
        </p:nvCxnSpPr>
        <p:spPr>
          <a:xfrm>
            <a:off x="3037789" y="3203460"/>
            <a:ext cx="2001899" cy="19283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923091" y="5511799"/>
            <a:ext cx="90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</a:t>
            </a:r>
            <a:endParaRPr lang="zh-CN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021542" y="2551152"/>
            <a:ext cx="90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interact</a:t>
            </a:r>
            <a:endParaRPr lang="zh-CN" alt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3526577" y="4565355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3565932" y="5327132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3947918" y="2956190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44" name="TextBox 243"/>
          <p:cNvSpPr txBox="1"/>
          <p:nvPr/>
        </p:nvSpPr>
        <p:spPr>
          <a:xfrm>
            <a:off x="5317334" y="3725456"/>
            <a:ext cx="7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cause</a:t>
            </a:r>
            <a:endParaRPr lang="zh-CN" altLang="en-US" dirty="0"/>
          </a:p>
        </p:txBody>
      </p:sp>
      <p:cxnSp>
        <p:nvCxnSpPr>
          <p:cNvPr id="246" name="曲线连接符 245"/>
          <p:cNvCxnSpPr>
            <a:stCxn id="6" idx="0"/>
            <a:endCxn id="10" idx="1"/>
          </p:cNvCxnSpPr>
          <p:nvPr/>
        </p:nvCxnSpPr>
        <p:spPr>
          <a:xfrm rot="5400000" flipH="1" flipV="1">
            <a:off x="4613904" y="3545452"/>
            <a:ext cx="2362157" cy="1041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曲线连接符 249"/>
          <p:cNvCxnSpPr>
            <a:stCxn id="10" idx="2"/>
            <a:endCxn id="14" idx="1"/>
          </p:cNvCxnSpPr>
          <p:nvPr/>
        </p:nvCxnSpPr>
        <p:spPr>
          <a:xfrm rot="16200000" flipH="1">
            <a:off x="5852654" y="3202898"/>
            <a:ext cx="1702060" cy="63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曲线连接符 252"/>
          <p:cNvCxnSpPr>
            <a:stCxn id="13" idx="2"/>
            <a:endCxn id="14" idx="3"/>
          </p:cNvCxnSpPr>
          <p:nvPr/>
        </p:nvCxnSpPr>
        <p:spPr>
          <a:xfrm rot="5400000">
            <a:off x="7500705" y="3298585"/>
            <a:ext cx="1707858" cy="4360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8212422" y="33480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6313462" y="33561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7089544" y="213228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belong</a:t>
            </a:r>
            <a:endParaRPr lang="zh-CN" altLang="en-US" dirty="0"/>
          </a:p>
        </p:txBody>
      </p:sp>
      <p:sp>
        <p:nvSpPr>
          <p:cNvPr id="277" name="TextBox 276"/>
          <p:cNvSpPr txBox="1"/>
          <p:nvPr/>
        </p:nvSpPr>
        <p:spPr>
          <a:xfrm>
            <a:off x="3621018" y="5888263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participate</a:t>
            </a:r>
            <a:endParaRPr lang="zh-CN" altLang="en-US" dirty="0"/>
          </a:p>
        </p:txBody>
      </p:sp>
      <p:sp>
        <p:nvSpPr>
          <p:cNvPr id="291" name="椭圆形标注 290"/>
          <p:cNvSpPr/>
          <p:nvPr/>
        </p:nvSpPr>
        <p:spPr>
          <a:xfrm>
            <a:off x="35496" y="6086654"/>
            <a:ext cx="1487479" cy="582706"/>
          </a:xfrm>
          <a:prstGeom prst="wedgeEllipseCallout">
            <a:avLst>
              <a:gd name="adj1" fmla="val 32796"/>
              <a:gd name="adj2" fmla="val -9802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Affect protein activity</a:t>
            </a:r>
            <a:endParaRPr lang="zh-CN" altLang="en-US" sz="1200" dirty="0"/>
          </a:p>
        </p:txBody>
      </p:sp>
      <p:sp>
        <p:nvSpPr>
          <p:cNvPr id="292" name="椭圆形标注 291"/>
          <p:cNvSpPr/>
          <p:nvPr/>
        </p:nvSpPr>
        <p:spPr>
          <a:xfrm>
            <a:off x="923091" y="3735646"/>
            <a:ext cx="1134346" cy="484698"/>
          </a:xfrm>
          <a:prstGeom prst="wedgeEllipseCallout">
            <a:avLst>
              <a:gd name="adj1" fmla="val -39951"/>
              <a:gd name="adj2" fmla="val 734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Functions</a:t>
            </a:r>
            <a:endParaRPr lang="zh-CN" altLang="en-US" sz="1200" dirty="0"/>
          </a:p>
        </p:txBody>
      </p:sp>
      <p:sp>
        <p:nvSpPr>
          <p:cNvPr id="293" name="椭圆形标注 292"/>
          <p:cNvSpPr/>
          <p:nvPr/>
        </p:nvSpPr>
        <p:spPr>
          <a:xfrm>
            <a:off x="6970458" y="5511798"/>
            <a:ext cx="1994030" cy="1013545"/>
          </a:xfrm>
          <a:prstGeom prst="wedgeEllipseCallout">
            <a:avLst>
              <a:gd name="adj1" fmla="val -77442"/>
              <a:gd name="adj2" fmla="val -5897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The direct cause of the disease is its own metabolism, regulation pathway abnormalities</a:t>
            </a:r>
            <a:endParaRPr lang="zh-CN" altLang="en-US" sz="1200" dirty="0"/>
          </a:p>
        </p:txBody>
      </p:sp>
      <p:sp>
        <p:nvSpPr>
          <p:cNvPr id="294" name="椭圆形标注 293"/>
          <p:cNvSpPr/>
          <p:nvPr/>
        </p:nvSpPr>
        <p:spPr>
          <a:xfrm>
            <a:off x="4290100" y="6309320"/>
            <a:ext cx="1134346" cy="484698"/>
          </a:xfrm>
          <a:prstGeom prst="wedgeEllipseCallout">
            <a:avLst>
              <a:gd name="adj1" fmla="val -56547"/>
              <a:gd name="adj2" fmla="val -8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Directly involved</a:t>
            </a:r>
            <a:endParaRPr lang="zh-CN" altLang="en-US" sz="1200" dirty="0"/>
          </a:p>
        </p:txBody>
      </p:sp>
      <p:sp>
        <p:nvSpPr>
          <p:cNvPr id="295" name="椭圆形标注 294"/>
          <p:cNvSpPr/>
          <p:nvPr/>
        </p:nvSpPr>
        <p:spPr>
          <a:xfrm>
            <a:off x="1547664" y="5131777"/>
            <a:ext cx="1407085" cy="484698"/>
          </a:xfrm>
          <a:prstGeom prst="wedgeEllipseCallout">
            <a:avLst>
              <a:gd name="adj1" fmla="val 60242"/>
              <a:gd name="adj2" fmla="val 7624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Affect gene expression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8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柱形 5"/>
          <p:cNvSpPr/>
          <p:nvPr/>
        </p:nvSpPr>
        <p:spPr>
          <a:xfrm>
            <a:off x="387314" y="296368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GeneCards</a:t>
            </a:r>
            <a:endParaRPr lang="zh-CN" altLang="en-US" b="1" dirty="0"/>
          </a:p>
        </p:txBody>
      </p:sp>
      <p:sp>
        <p:nvSpPr>
          <p:cNvPr id="3" name="圆柱形 2"/>
          <p:cNvSpPr/>
          <p:nvPr/>
        </p:nvSpPr>
        <p:spPr>
          <a:xfrm>
            <a:off x="4222660" y="5691607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Orphanet</a:t>
            </a:r>
            <a:endParaRPr lang="zh-CN" altLang="en-US" b="1" dirty="0"/>
          </a:p>
        </p:txBody>
      </p:sp>
      <p:sp>
        <p:nvSpPr>
          <p:cNvPr id="4" name="圆柱形 3"/>
          <p:cNvSpPr/>
          <p:nvPr/>
        </p:nvSpPr>
        <p:spPr>
          <a:xfrm>
            <a:off x="4605676" y="3852486"/>
            <a:ext cx="1440160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DISEASES</a:t>
            </a:r>
            <a:endParaRPr lang="zh-CN" altLang="en-US" b="1" dirty="0"/>
          </a:p>
        </p:txBody>
      </p:sp>
      <p:sp>
        <p:nvSpPr>
          <p:cNvPr id="5" name="圆柱形 4"/>
          <p:cNvSpPr/>
          <p:nvPr/>
        </p:nvSpPr>
        <p:spPr>
          <a:xfrm>
            <a:off x="93772" y="6079359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QuickGO</a:t>
            </a:r>
            <a:endParaRPr lang="zh-CN" altLang="en-US" b="1" dirty="0"/>
          </a:p>
        </p:txBody>
      </p:sp>
      <p:sp>
        <p:nvSpPr>
          <p:cNvPr id="7" name="圆柱形 6"/>
          <p:cNvSpPr/>
          <p:nvPr/>
        </p:nvSpPr>
        <p:spPr>
          <a:xfrm>
            <a:off x="4283968" y="47667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UniProtKB</a:t>
            </a:r>
            <a:endParaRPr lang="zh-CN" altLang="en-US" b="1" dirty="0"/>
          </a:p>
        </p:txBody>
      </p:sp>
      <p:sp>
        <p:nvSpPr>
          <p:cNvPr id="8" name="圆柱形 7"/>
          <p:cNvSpPr/>
          <p:nvPr/>
        </p:nvSpPr>
        <p:spPr>
          <a:xfrm>
            <a:off x="1285604" y="671465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HGNC</a:t>
            </a:r>
            <a:endParaRPr lang="zh-CN" altLang="en-US" b="1" dirty="0"/>
          </a:p>
        </p:txBody>
      </p:sp>
      <p:sp>
        <p:nvSpPr>
          <p:cNvPr id="9" name="圆柱形 8"/>
          <p:cNvSpPr/>
          <p:nvPr/>
        </p:nvSpPr>
        <p:spPr>
          <a:xfrm>
            <a:off x="2627246" y="2762381"/>
            <a:ext cx="1160133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TGDB</a:t>
            </a:r>
            <a:endParaRPr lang="zh-CN" altLang="en-US" b="1" dirty="0"/>
          </a:p>
        </p:txBody>
      </p:sp>
      <p:sp>
        <p:nvSpPr>
          <p:cNvPr id="10" name="圆柱形 9"/>
          <p:cNvSpPr/>
          <p:nvPr/>
        </p:nvSpPr>
        <p:spPr>
          <a:xfrm>
            <a:off x="2231614" y="3841805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OMIM</a:t>
            </a:r>
            <a:endParaRPr lang="zh-CN" altLang="en-US" b="1" dirty="0"/>
          </a:p>
        </p:txBody>
      </p:sp>
      <p:sp>
        <p:nvSpPr>
          <p:cNvPr id="11" name="圆柱形 10"/>
          <p:cNvSpPr/>
          <p:nvPr/>
        </p:nvSpPr>
        <p:spPr>
          <a:xfrm>
            <a:off x="2434996" y="6098857"/>
            <a:ext cx="1440160" cy="576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GO</a:t>
            </a:r>
            <a:endParaRPr lang="zh-CN" altLang="en-US" b="1" dirty="0"/>
          </a:p>
        </p:txBody>
      </p:sp>
      <p:sp>
        <p:nvSpPr>
          <p:cNvPr id="12" name="圆柱形 11"/>
          <p:cNvSpPr/>
          <p:nvPr/>
        </p:nvSpPr>
        <p:spPr>
          <a:xfrm>
            <a:off x="6059848" y="1247529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REACTOOME</a:t>
            </a:r>
            <a:endParaRPr lang="zh-CN" altLang="en-US" b="1" dirty="0"/>
          </a:p>
        </p:txBody>
      </p:sp>
      <p:sp>
        <p:nvSpPr>
          <p:cNvPr id="13" name="圆柱形 12"/>
          <p:cNvSpPr/>
          <p:nvPr/>
        </p:nvSpPr>
        <p:spPr>
          <a:xfrm>
            <a:off x="93771" y="1772307"/>
            <a:ext cx="1349263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EntrezGene</a:t>
            </a:r>
            <a:endParaRPr lang="zh-CN" altLang="en-US" b="1" dirty="0"/>
          </a:p>
        </p:txBody>
      </p:sp>
      <p:sp>
        <p:nvSpPr>
          <p:cNvPr id="14" name="圆柱形 13"/>
          <p:cNvSpPr/>
          <p:nvPr/>
        </p:nvSpPr>
        <p:spPr>
          <a:xfrm>
            <a:off x="5732683" y="2916354"/>
            <a:ext cx="1584176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PathwayMaps</a:t>
            </a:r>
            <a:endParaRPr lang="zh-CN" altLang="en-US" b="1" dirty="0"/>
          </a:p>
        </p:txBody>
      </p:sp>
      <p:sp>
        <p:nvSpPr>
          <p:cNvPr id="15" name="圆柱形 14"/>
          <p:cNvSpPr/>
          <p:nvPr/>
        </p:nvSpPr>
        <p:spPr>
          <a:xfrm>
            <a:off x="6712663" y="6101965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Millipore</a:t>
            </a:r>
            <a:endParaRPr lang="zh-CN" altLang="en-US" b="1" dirty="0"/>
          </a:p>
        </p:txBody>
      </p:sp>
      <p:sp>
        <p:nvSpPr>
          <p:cNvPr id="16" name="圆柱形 15"/>
          <p:cNvSpPr/>
          <p:nvPr/>
        </p:nvSpPr>
        <p:spPr>
          <a:xfrm>
            <a:off x="7485997" y="796062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KEGG</a:t>
            </a:r>
            <a:endParaRPr lang="zh-CN" altLang="en-US" b="1" dirty="0"/>
          </a:p>
        </p:txBody>
      </p:sp>
      <p:sp>
        <p:nvSpPr>
          <p:cNvPr id="17" name="圆柱形 16"/>
          <p:cNvSpPr/>
          <p:nvPr/>
        </p:nvSpPr>
        <p:spPr>
          <a:xfrm>
            <a:off x="7491260" y="4913843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R&amp;D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System</a:t>
            </a:r>
            <a:endParaRPr lang="zh-CN" altLang="en-US" b="1" dirty="0"/>
          </a:p>
        </p:txBody>
      </p:sp>
      <p:sp>
        <p:nvSpPr>
          <p:cNvPr id="18" name="圆柱形 17"/>
          <p:cNvSpPr/>
          <p:nvPr/>
        </p:nvSpPr>
        <p:spPr>
          <a:xfrm>
            <a:off x="93772" y="5065646"/>
            <a:ext cx="1440160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Ensembl</a:t>
            </a:r>
            <a:endParaRPr lang="zh-CN" altLang="en-US" b="1" dirty="0"/>
          </a:p>
        </p:txBody>
      </p:sp>
      <p:cxnSp>
        <p:nvCxnSpPr>
          <p:cNvPr id="19" name="曲线连接符 18"/>
          <p:cNvCxnSpPr>
            <a:stCxn id="8" idx="3"/>
          </p:cNvCxnSpPr>
          <p:nvPr/>
        </p:nvCxnSpPr>
        <p:spPr>
          <a:xfrm rot="5400000">
            <a:off x="660914" y="1664319"/>
            <a:ext cx="1761560" cy="927980"/>
          </a:xfrm>
          <a:prstGeom prst="curvedConnector3">
            <a:avLst>
              <a:gd name="adj1" fmla="val 690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6" idx="1"/>
          </p:cNvCxnSpPr>
          <p:nvPr/>
        </p:nvCxnSpPr>
        <p:spPr>
          <a:xfrm>
            <a:off x="768403" y="2348371"/>
            <a:ext cx="338991" cy="615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柱形 40"/>
          <p:cNvSpPr/>
          <p:nvPr/>
        </p:nvSpPr>
        <p:spPr>
          <a:xfrm>
            <a:off x="2424478" y="5065646"/>
            <a:ext cx="1440160" cy="57606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MalaCards</a:t>
            </a:r>
            <a:endParaRPr lang="zh-CN" altLang="en-US" b="1" dirty="0"/>
          </a:p>
        </p:txBody>
      </p:sp>
      <p:cxnSp>
        <p:nvCxnSpPr>
          <p:cNvPr id="43" name="直接箭头连接符 42"/>
          <p:cNvCxnSpPr>
            <a:stCxn id="41" idx="3"/>
            <a:endCxn id="11" idx="1"/>
          </p:cNvCxnSpPr>
          <p:nvPr/>
        </p:nvCxnSpPr>
        <p:spPr>
          <a:xfrm>
            <a:off x="3144558" y="5641710"/>
            <a:ext cx="10518" cy="45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16752" y="571002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Go id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2092" y="13052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HGNC id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7479" y="41649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Ensembl id</a:t>
            </a:r>
            <a:endParaRPr lang="zh-CN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870342" y="4534303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 name/id</a:t>
            </a:r>
            <a:endParaRPr lang="zh-CN" altLang="en-US" dirty="0"/>
          </a:p>
        </p:txBody>
      </p:sp>
      <p:sp>
        <p:nvSpPr>
          <p:cNvPr id="114" name="右箭头 113"/>
          <p:cNvSpPr/>
          <p:nvPr/>
        </p:nvSpPr>
        <p:spPr>
          <a:xfrm>
            <a:off x="1547664" y="6245487"/>
            <a:ext cx="876813" cy="28803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下箭头 115"/>
          <p:cNvSpPr/>
          <p:nvPr/>
        </p:nvSpPr>
        <p:spPr>
          <a:xfrm>
            <a:off x="722955" y="5661248"/>
            <a:ext cx="212434" cy="37958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形标注 134"/>
          <p:cNvSpPr/>
          <p:nvPr/>
        </p:nvSpPr>
        <p:spPr>
          <a:xfrm>
            <a:off x="35496" y="138646"/>
            <a:ext cx="1224136" cy="842082"/>
          </a:xfrm>
          <a:prstGeom prst="wedgeEllipseCallout">
            <a:avLst>
              <a:gd name="adj1" fmla="val 47840"/>
              <a:gd name="adj2" fmla="val 411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</a:t>
            </a:r>
          </a:p>
          <a:p>
            <a:pPr algn="ctr"/>
            <a:r>
              <a:rPr lang="en-US" altLang="zh-CN" dirty="0" smtClean="0"/>
              <a:t>Protein</a:t>
            </a:r>
          </a:p>
          <a:p>
            <a:pPr algn="ctr"/>
            <a:r>
              <a:rPr lang="en-US" altLang="zh-CN" dirty="0" smtClean="0"/>
              <a:t>Clinical</a:t>
            </a:r>
            <a:endParaRPr lang="zh-CN" altLang="en-US" dirty="0"/>
          </a:p>
        </p:txBody>
      </p:sp>
      <p:cxnSp>
        <p:nvCxnSpPr>
          <p:cNvPr id="138" name="直接箭头连接符 137"/>
          <p:cNvCxnSpPr>
            <a:stCxn id="9" idx="2"/>
            <a:endCxn id="9" idx="2"/>
          </p:cNvCxnSpPr>
          <p:nvPr/>
        </p:nvCxnSpPr>
        <p:spPr>
          <a:xfrm>
            <a:off x="2627246" y="305041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87248" y="320438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 id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430128" y="330775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 name</a:t>
            </a:r>
            <a:endParaRPr lang="zh-CN" alt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1343725" y="3514823"/>
            <a:ext cx="151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 id</a:t>
            </a:r>
          </a:p>
          <a:p>
            <a:r>
              <a:rPr lang="en-US" altLang="zh-CN" dirty="0" smtClean="0"/>
              <a:t>phenotype</a:t>
            </a:r>
            <a:endParaRPr lang="zh-CN" altLang="en-US" dirty="0"/>
          </a:p>
        </p:txBody>
      </p:sp>
      <p:cxnSp>
        <p:nvCxnSpPr>
          <p:cNvPr id="164" name="直接箭头连接符 163"/>
          <p:cNvCxnSpPr>
            <a:endCxn id="10" idx="2"/>
          </p:cNvCxnSpPr>
          <p:nvPr/>
        </p:nvCxnSpPr>
        <p:spPr>
          <a:xfrm>
            <a:off x="1287374" y="3539746"/>
            <a:ext cx="944240" cy="590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672044" y="385248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name</a:t>
            </a:r>
          </a:p>
        </p:txBody>
      </p:sp>
      <p:cxnSp>
        <p:nvCxnSpPr>
          <p:cNvPr id="180" name="直接箭头连接符 179"/>
          <p:cNvCxnSpPr>
            <a:stCxn id="10" idx="4"/>
            <a:endCxn id="4" idx="2"/>
          </p:cNvCxnSpPr>
          <p:nvPr/>
        </p:nvCxnSpPr>
        <p:spPr>
          <a:xfrm>
            <a:off x="3671774" y="4129837"/>
            <a:ext cx="933902" cy="10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形标注 185"/>
          <p:cNvSpPr/>
          <p:nvPr/>
        </p:nvSpPr>
        <p:spPr>
          <a:xfrm>
            <a:off x="5801950" y="51683"/>
            <a:ext cx="1632816" cy="612648"/>
          </a:xfrm>
          <a:prstGeom prst="wedgeEllipseCallout">
            <a:avLst>
              <a:gd name="adj1" fmla="val -54598"/>
              <a:gd name="adj2" fmla="val 40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SwissProt TrEMBL</a:t>
            </a:r>
            <a:endParaRPr lang="zh-CN" altLang="en-US" dirty="0"/>
          </a:p>
        </p:txBody>
      </p:sp>
      <p:cxnSp>
        <p:nvCxnSpPr>
          <p:cNvPr id="192" name="曲线连接符 191"/>
          <p:cNvCxnSpPr>
            <a:stCxn id="7" idx="3"/>
            <a:endCxn id="12" idx="2"/>
          </p:cNvCxnSpPr>
          <p:nvPr/>
        </p:nvCxnSpPr>
        <p:spPr>
          <a:xfrm rot="16200000" flipH="1">
            <a:off x="5290536" y="766248"/>
            <a:ext cx="482825" cy="1055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线连接符 204"/>
          <p:cNvCxnSpPr>
            <a:stCxn id="6" idx="4"/>
          </p:cNvCxnSpPr>
          <p:nvPr/>
        </p:nvCxnSpPr>
        <p:spPr>
          <a:xfrm>
            <a:off x="1827474" y="3251714"/>
            <a:ext cx="1124220" cy="867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线连接符 207"/>
          <p:cNvCxnSpPr>
            <a:stCxn id="9" idx="3"/>
            <a:endCxn id="4" idx="1"/>
          </p:cNvCxnSpPr>
          <p:nvPr/>
        </p:nvCxnSpPr>
        <p:spPr>
          <a:xfrm rot="16200000" flipH="1">
            <a:off x="4009514" y="2536243"/>
            <a:ext cx="514041" cy="211844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1927399" y="1918765"/>
            <a:ext cx="11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UniProt id</a:t>
            </a:r>
            <a:endParaRPr lang="zh-CN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4255324" y="1305272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UniProt ID</a:t>
            </a:r>
            <a:endParaRPr lang="zh-CN" altLang="en-US" dirty="0"/>
          </a:p>
        </p:txBody>
      </p:sp>
      <p:cxnSp>
        <p:nvCxnSpPr>
          <p:cNvPr id="217" name="曲线连接符 216"/>
          <p:cNvCxnSpPr>
            <a:stCxn id="18" idx="1"/>
            <a:endCxn id="6" idx="3"/>
          </p:cNvCxnSpPr>
          <p:nvPr/>
        </p:nvCxnSpPr>
        <p:spPr>
          <a:xfrm rot="5400000" flipH="1" flipV="1">
            <a:off x="197673" y="4155925"/>
            <a:ext cx="1525900" cy="29354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曲线连接符 228"/>
          <p:cNvCxnSpPr>
            <a:stCxn id="12" idx="3"/>
            <a:endCxn id="14" idx="1"/>
          </p:cNvCxnSpPr>
          <p:nvPr/>
        </p:nvCxnSpPr>
        <p:spPr>
          <a:xfrm rot="5400000">
            <a:off x="6105970" y="2242395"/>
            <a:ext cx="1092761" cy="25515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059848" y="2351258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Pathway name</a:t>
            </a:r>
            <a:endParaRPr lang="zh-CN" altLang="en-US" dirty="0"/>
          </a:p>
        </p:txBody>
      </p:sp>
      <p:cxnSp>
        <p:nvCxnSpPr>
          <p:cNvPr id="233" name="曲线连接符 232"/>
          <p:cNvCxnSpPr>
            <a:stCxn id="7" idx="4"/>
          </p:cNvCxnSpPr>
          <p:nvPr/>
        </p:nvCxnSpPr>
        <p:spPr>
          <a:xfrm>
            <a:off x="5724128" y="764704"/>
            <a:ext cx="2282832" cy="2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6135678" y="61139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UniProt ID</a:t>
            </a:r>
          </a:p>
        </p:txBody>
      </p:sp>
      <p:cxnSp>
        <p:nvCxnSpPr>
          <p:cNvPr id="246" name="曲线连接符 245"/>
          <p:cNvCxnSpPr>
            <a:stCxn id="16" idx="3"/>
            <a:endCxn id="14" idx="4"/>
          </p:cNvCxnSpPr>
          <p:nvPr/>
        </p:nvCxnSpPr>
        <p:spPr>
          <a:xfrm rot="5400000">
            <a:off x="6845338" y="1843647"/>
            <a:ext cx="1832260" cy="8892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曲线连接符 250"/>
          <p:cNvCxnSpPr>
            <a:stCxn id="16" idx="3"/>
            <a:endCxn id="4" idx="4"/>
          </p:cNvCxnSpPr>
          <p:nvPr/>
        </p:nvCxnSpPr>
        <p:spPr>
          <a:xfrm rot="5400000">
            <a:off x="5741761" y="1676202"/>
            <a:ext cx="2768392" cy="216024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曲线连接符 262"/>
          <p:cNvCxnSpPr>
            <a:stCxn id="6" idx="4"/>
            <a:endCxn id="7" idx="2"/>
          </p:cNvCxnSpPr>
          <p:nvPr/>
        </p:nvCxnSpPr>
        <p:spPr>
          <a:xfrm flipV="1">
            <a:off x="1827474" y="764704"/>
            <a:ext cx="2456494" cy="248701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曲线连接符 270"/>
          <p:cNvCxnSpPr>
            <a:stCxn id="41" idx="1"/>
            <a:endCxn id="4" idx="2"/>
          </p:cNvCxnSpPr>
          <p:nvPr/>
        </p:nvCxnSpPr>
        <p:spPr>
          <a:xfrm rot="5400000" flipH="1" flipV="1">
            <a:off x="3412553" y="3872523"/>
            <a:ext cx="925128" cy="146111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107384" y="1841182"/>
            <a:ext cx="20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PathwayID:hasXXXX</a:t>
            </a:r>
            <a:endParaRPr lang="zh-CN" alt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6091322" y="366782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DiseaseID:Hxxxx</a:t>
            </a:r>
            <a:endParaRPr lang="zh-CN" altLang="en-US" dirty="0"/>
          </a:p>
        </p:txBody>
      </p:sp>
      <p:sp>
        <p:nvSpPr>
          <p:cNvPr id="276" name="椭圆形标注 275"/>
          <p:cNvSpPr/>
          <p:nvPr/>
        </p:nvSpPr>
        <p:spPr>
          <a:xfrm>
            <a:off x="5516780" y="4653127"/>
            <a:ext cx="1359476" cy="612648"/>
          </a:xfrm>
          <a:prstGeom prst="wedgeEllipseCallout">
            <a:avLst>
              <a:gd name="adj1" fmla="val -26597"/>
              <a:gd name="adj2" fmla="val -889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Disease class</a:t>
            </a:r>
            <a:endParaRPr lang="zh-CN" altLang="en-US" dirty="0"/>
          </a:p>
        </p:txBody>
      </p:sp>
      <p:cxnSp>
        <p:nvCxnSpPr>
          <p:cNvPr id="279" name="曲线连接符 278"/>
          <p:cNvCxnSpPr>
            <a:stCxn id="17" idx="1"/>
            <a:endCxn id="4" idx="4"/>
          </p:cNvCxnSpPr>
          <p:nvPr/>
        </p:nvCxnSpPr>
        <p:spPr>
          <a:xfrm rot="16200000" flipV="1">
            <a:off x="6741926" y="3444429"/>
            <a:ext cx="773325" cy="216550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6840927" y="41298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Cancer</a:t>
            </a:r>
            <a:endParaRPr lang="zh-CN" altLang="en-US" dirty="0"/>
          </a:p>
        </p:txBody>
      </p:sp>
      <p:cxnSp>
        <p:nvCxnSpPr>
          <p:cNvPr id="284" name="曲线连接符 283"/>
          <p:cNvCxnSpPr>
            <a:endCxn id="14" idx="4"/>
          </p:cNvCxnSpPr>
          <p:nvPr/>
        </p:nvCxnSpPr>
        <p:spPr>
          <a:xfrm rot="16200000" flipV="1">
            <a:off x="6961055" y="3560190"/>
            <a:ext cx="1606092" cy="89448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曲线连接符 287"/>
          <p:cNvCxnSpPr>
            <a:stCxn id="3" idx="1"/>
            <a:endCxn id="4" idx="3"/>
          </p:cNvCxnSpPr>
          <p:nvPr/>
        </p:nvCxnSpPr>
        <p:spPr>
          <a:xfrm rot="5400000" flipH="1" flipV="1">
            <a:off x="4502720" y="4868571"/>
            <a:ext cx="1263057" cy="38301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4173280" y="5250191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Rare disease name</a:t>
            </a:r>
            <a:endParaRPr lang="zh-CN" altLang="en-US" dirty="0"/>
          </a:p>
        </p:txBody>
      </p:sp>
      <p:sp>
        <p:nvSpPr>
          <p:cNvPr id="296" name="TextBox 295"/>
          <p:cNvSpPr txBox="1"/>
          <p:nvPr/>
        </p:nvSpPr>
        <p:spPr>
          <a:xfrm>
            <a:off x="7764101" y="3929747"/>
            <a:ext cx="118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Regulation</a:t>
            </a:r>
            <a:endParaRPr lang="zh-CN" altLang="en-US" dirty="0"/>
          </a:p>
        </p:txBody>
      </p:sp>
      <p:cxnSp>
        <p:nvCxnSpPr>
          <p:cNvPr id="298" name="曲线连接符 297"/>
          <p:cNvCxnSpPr>
            <a:stCxn id="4" idx="0"/>
            <a:endCxn id="15" idx="1"/>
          </p:cNvCxnSpPr>
          <p:nvPr/>
        </p:nvCxnSpPr>
        <p:spPr>
          <a:xfrm rot="16200000" flipH="1">
            <a:off x="5326517" y="3995740"/>
            <a:ext cx="2105463" cy="2106987"/>
          </a:xfrm>
          <a:prstGeom prst="curvedConnector3">
            <a:avLst>
              <a:gd name="adj1" fmla="val -176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6656748" y="5489907"/>
            <a:ext cx="157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Drug discovery</a:t>
            </a:r>
          </a:p>
          <a:p>
            <a:r>
              <a:rPr lang="en-US" altLang="zh-CN" dirty="0" smtClean="0"/>
              <a:t>development</a:t>
            </a:r>
            <a:endParaRPr lang="zh-CN" altLang="en-US" dirty="0"/>
          </a:p>
        </p:txBody>
      </p:sp>
      <p:sp>
        <p:nvSpPr>
          <p:cNvPr id="303" name="TextBox 302"/>
          <p:cNvSpPr txBox="1"/>
          <p:nvPr/>
        </p:nvSpPr>
        <p:spPr>
          <a:xfrm>
            <a:off x="361353" y="2355478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Entrez id</a:t>
            </a:r>
            <a:endParaRPr lang="zh-CN" altLang="en-US" dirty="0"/>
          </a:p>
        </p:txBody>
      </p:sp>
      <p:sp>
        <p:nvSpPr>
          <p:cNvPr id="76" name="圆柱形 75"/>
          <p:cNvSpPr/>
          <p:nvPr/>
        </p:nvSpPr>
        <p:spPr>
          <a:xfrm>
            <a:off x="4028836" y="2656026"/>
            <a:ext cx="1295283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Diseasome</a:t>
            </a:r>
            <a:endParaRPr lang="zh-CN" altLang="en-US" b="1" dirty="0"/>
          </a:p>
        </p:txBody>
      </p:sp>
      <p:cxnSp>
        <p:nvCxnSpPr>
          <p:cNvPr id="80" name="曲线连接符 79"/>
          <p:cNvCxnSpPr>
            <a:endCxn id="4" idx="1"/>
          </p:cNvCxnSpPr>
          <p:nvPr/>
        </p:nvCxnSpPr>
        <p:spPr>
          <a:xfrm rot="16200000" flipH="1">
            <a:off x="4705976" y="3232706"/>
            <a:ext cx="802072" cy="437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endCxn id="76" idx="2"/>
          </p:cNvCxnSpPr>
          <p:nvPr/>
        </p:nvCxnSpPr>
        <p:spPr>
          <a:xfrm rot="16200000" flipH="1">
            <a:off x="3384795" y="2300016"/>
            <a:ext cx="751131" cy="53695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柱形 83"/>
          <p:cNvSpPr/>
          <p:nvPr/>
        </p:nvSpPr>
        <p:spPr>
          <a:xfrm>
            <a:off x="3203150" y="1648283"/>
            <a:ext cx="1295283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DrugBank</a:t>
            </a:r>
            <a:endParaRPr lang="zh-CN" altLang="en-US" b="1" dirty="0"/>
          </a:p>
        </p:txBody>
      </p:sp>
      <p:sp>
        <p:nvSpPr>
          <p:cNvPr id="85" name="椭圆形标注 84"/>
          <p:cNvSpPr/>
          <p:nvPr/>
        </p:nvSpPr>
        <p:spPr>
          <a:xfrm>
            <a:off x="7956377" y="2554395"/>
            <a:ext cx="1152127" cy="612648"/>
          </a:xfrm>
          <a:prstGeom prst="wedgeEllipseCallout">
            <a:avLst>
              <a:gd name="adj1" fmla="val -104813"/>
              <a:gd name="adj2" fmla="val 43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Drug target</a:t>
            </a:r>
            <a:endParaRPr lang="zh-CN" altLang="en-US" dirty="0"/>
          </a:p>
        </p:txBody>
      </p:sp>
      <p:cxnSp>
        <p:nvCxnSpPr>
          <p:cNvPr id="87" name="曲线连接符 86"/>
          <p:cNvCxnSpPr/>
          <p:nvPr/>
        </p:nvCxnSpPr>
        <p:spPr>
          <a:xfrm>
            <a:off x="3780423" y="2224347"/>
            <a:ext cx="2598825" cy="6363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237924" y="2267252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treatment</a:t>
            </a:r>
            <a:endParaRPr lang="zh-CN" altLang="en-US" dirty="0"/>
          </a:p>
        </p:txBody>
      </p:sp>
      <p:cxnSp>
        <p:nvCxnSpPr>
          <p:cNvPr id="93" name="曲线连接符 92"/>
          <p:cNvCxnSpPr>
            <a:stCxn id="7" idx="3"/>
          </p:cNvCxnSpPr>
          <p:nvPr/>
        </p:nvCxnSpPr>
        <p:spPr>
          <a:xfrm rot="5400000">
            <a:off x="4040276" y="684508"/>
            <a:ext cx="595545" cy="13320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7" idx="2"/>
          </p:cNvCxnSpPr>
          <p:nvPr/>
        </p:nvCxnSpPr>
        <p:spPr>
          <a:xfrm rot="10800000" flipV="1">
            <a:off x="1443036" y="764703"/>
            <a:ext cx="2840933" cy="148537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圆柱形 105"/>
          <p:cNvSpPr/>
          <p:nvPr/>
        </p:nvSpPr>
        <p:spPr>
          <a:xfrm>
            <a:off x="5055101" y="1875854"/>
            <a:ext cx="1459865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TCMGeneDit</a:t>
            </a:r>
            <a:endParaRPr lang="zh-CN" altLang="en-US" b="1" dirty="0"/>
          </a:p>
        </p:txBody>
      </p:sp>
      <p:cxnSp>
        <p:nvCxnSpPr>
          <p:cNvPr id="111" name="曲线连接符 110"/>
          <p:cNvCxnSpPr>
            <a:stCxn id="106" idx="2"/>
          </p:cNvCxnSpPr>
          <p:nvPr/>
        </p:nvCxnSpPr>
        <p:spPr>
          <a:xfrm rot="10800000" flipV="1">
            <a:off x="4498433" y="2163885"/>
            <a:ext cx="556668" cy="46628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圆柱形 114"/>
          <p:cNvSpPr/>
          <p:nvPr/>
        </p:nvSpPr>
        <p:spPr>
          <a:xfrm>
            <a:off x="2513852" y="81208"/>
            <a:ext cx="1189242" cy="5760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Sider</a:t>
            </a:r>
            <a:endParaRPr lang="zh-CN" altLang="en-US" b="1" dirty="0"/>
          </a:p>
        </p:txBody>
      </p:sp>
      <p:cxnSp>
        <p:nvCxnSpPr>
          <p:cNvPr id="117" name="曲线连接符 116"/>
          <p:cNvCxnSpPr>
            <a:endCxn id="115" idx="3"/>
          </p:cNvCxnSpPr>
          <p:nvPr/>
        </p:nvCxnSpPr>
        <p:spPr>
          <a:xfrm rot="16200000" flipV="1">
            <a:off x="2872014" y="893731"/>
            <a:ext cx="991010" cy="51809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692600" y="631276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ingredient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38381" y="1971619"/>
            <a:ext cx="1166429" cy="5768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Gene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63981" y="319008"/>
            <a:ext cx="1217686" cy="757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Protein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7668344" y="2866632"/>
            <a:ext cx="1406477" cy="7063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Pathway &amp; Interaction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058268" y="2928721"/>
            <a:ext cx="1164903" cy="5621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D</a:t>
            </a:r>
            <a:r>
              <a:rPr lang="en-US" altLang="zh-CN" sz="2800" b="1" dirty="0" smtClean="0"/>
              <a:t>rug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1251441" y="5327132"/>
            <a:ext cx="1340310" cy="5611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Disease</a:t>
            </a:r>
            <a:endParaRPr lang="zh-CN" altLang="en-US" b="1" dirty="0"/>
          </a:p>
        </p:txBody>
      </p:sp>
      <p:cxnSp>
        <p:nvCxnSpPr>
          <p:cNvPr id="129" name="曲线连接符 128"/>
          <p:cNvCxnSpPr>
            <a:stCxn id="2" idx="3"/>
            <a:endCxn id="5" idx="1"/>
          </p:cNvCxnSpPr>
          <p:nvPr/>
        </p:nvCxnSpPr>
        <p:spPr>
          <a:xfrm flipV="1">
            <a:off x="2504810" y="697807"/>
            <a:ext cx="1759171" cy="156222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600963" y="1340768"/>
            <a:ext cx="96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encode</a:t>
            </a:r>
            <a:endParaRPr lang="zh-CN" altLang="en-US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4110107" y="1908978"/>
            <a:ext cx="100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interact</a:t>
            </a:r>
            <a:endParaRPr lang="zh-CN" altLang="en-US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6630863" y="940658"/>
            <a:ext cx="1338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participate</a:t>
            </a:r>
            <a:endParaRPr lang="zh-CN" altLang="en-US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5632976" y="4695787"/>
            <a:ext cx="787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cause</a:t>
            </a:r>
            <a:endParaRPr lang="zh-CN" altLang="en-US" b="1" dirty="0"/>
          </a:p>
        </p:txBody>
      </p:sp>
      <p:sp>
        <p:nvSpPr>
          <p:cNvPr id="94" name="圆角矩形 93"/>
          <p:cNvSpPr/>
          <p:nvPr/>
        </p:nvSpPr>
        <p:spPr>
          <a:xfrm>
            <a:off x="733087" y="154616"/>
            <a:ext cx="1099827" cy="5431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GO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1" name="曲线连接符 100"/>
          <p:cNvCxnSpPr>
            <a:stCxn id="2" idx="0"/>
            <a:endCxn id="94" idx="2"/>
          </p:cNvCxnSpPr>
          <p:nvPr/>
        </p:nvCxnSpPr>
        <p:spPr>
          <a:xfrm rot="16200000" flipV="1">
            <a:off x="965394" y="1015416"/>
            <a:ext cx="1273811" cy="63859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10" idx="1"/>
            <a:endCxn id="94" idx="1"/>
          </p:cNvCxnSpPr>
          <p:nvPr/>
        </p:nvCxnSpPr>
        <p:spPr>
          <a:xfrm rot="10800000">
            <a:off x="733087" y="426212"/>
            <a:ext cx="518354" cy="5181486"/>
          </a:xfrm>
          <a:prstGeom prst="curvedConnector3">
            <a:avLst>
              <a:gd name="adj1" fmla="val 200346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曲线连接符 116"/>
          <p:cNvCxnSpPr>
            <a:stCxn id="2" idx="2"/>
            <a:endCxn id="10" idx="0"/>
          </p:cNvCxnSpPr>
          <p:nvPr/>
        </p:nvCxnSpPr>
        <p:spPr>
          <a:xfrm rot="5400000">
            <a:off x="532250" y="3937785"/>
            <a:ext cx="2778693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283001" y="388664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phenotype</a:t>
            </a:r>
            <a:endParaRPr lang="zh-CN" altLang="en-US" b="1" dirty="0"/>
          </a:p>
        </p:txBody>
      </p:sp>
      <p:cxnSp>
        <p:nvCxnSpPr>
          <p:cNvPr id="135" name="曲线连接符 134"/>
          <p:cNvCxnSpPr>
            <a:stCxn id="5" idx="3"/>
            <a:endCxn id="6" idx="0"/>
          </p:cNvCxnSpPr>
          <p:nvPr/>
        </p:nvCxnSpPr>
        <p:spPr>
          <a:xfrm>
            <a:off x="5481667" y="697807"/>
            <a:ext cx="2889916" cy="216882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曲线连接符 142"/>
          <p:cNvCxnSpPr>
            <a:stCxn id="9" idx="0"/>
            <a:endCxn id="5" idx="2"/>
          </p:cNvCxnSpPr>
          <p:nvPr/>
        </p:nvCxnSpPr>
        <p:spPr>
          <a:xfrm rot="5400000" flipH="1" flipV="1">
            <a:off x="3330715" y="1386612"/>
            <a:ext cx="1852115" cy="12321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5364088" y="2941976"/>
            <a:ext cx="1164903" cy="5621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Target</a:t>
            </a:r>
            <a:endParaRPr lang="zh-CN" altLang="en-US" b="1" dirty="0"/>
          </a:p>
        </p:txBody>
      </p:sp>
      <p:cxnSp>
        <p:nvCxnSpPr>
          <p:cNvPr id="152" name="曲线连接符 151"/>
          <p:cNvCxnSpPr>
            <a:stCxn id="9" idx="3"/>
            <a:endCxn id="151" idx="1"/>
          </p:cNvCxnSpPr>
          <p:nvPr/>
        </p:nvCxnSpPr>
        <p:spPr>
          <a:xfrm>
            <a:off x="4223171" y="3209780"/>
            <a:ext cx="1140917" cy="132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636041" y="2884874"/>
            <a:ext cx="79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effect</a:t>
            </a:r>
            <a:endParaRPr lang="zh-CN" altLang="en-US" b="1" dirty="0"/>
          </a:p>
        </p:txBody>
      </p:sp>
      <p:cxnSp>
        <p:nvCxnSpPr>
          <p:cNvPr id="166" name="曲线连接符 165"/>
          <p:cNvCxnSpPr>
            <a:stCxn id="151" idx="3"/>
            <a:endCxn id="6" idx="1"/>
          </p:cNvCxnSpPr>
          <p:nvPr/>
        </p:nvCxnSpPr>
        <p:spPr>
          <a:xfrm flipV="1">
            <a:off x="6528991" y="3219824"/>
            <a:ext cx="1139353" cy="32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318497" y="2866632"/>
            <a:ext cx="79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effect</a:t>
            </a:r>
            <a:endParaRPr lang="zh-CN" altLang="en-US" b="1" dirty="0"/>
          </a:p>
        </p:txBody>
      </p:sp>
      <p:cxnSp>
        <p:nvCxnSpPr>
          <p:cNvPr id="84" name="曲线连接符 83"/>
          <p:cNvCxnSpPr>
            <a:stCxn id="10" idx="3"/>
            <a:endCxn id="6" idx="2"/>
          </p:cNvCxnSpPr>
          <p:nvPr/>
        </p:nvCxnSpPr>
        <p:spPr>
          <a:xfrm flipV="1">
            <a:off x="2591751" y="3573016"/>
            <a:ext cx="5779832" cy="2034682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274014" y="5207588"/>
            <a:ext cx="703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treat</a:t>
            </a:r>
            <a:endParaRPr lang="zh-CN" altLang="en-US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76725" y="2816297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belong</a:t>
            </a:r>
            <a:endParaRPr lang="zh-CN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1146084" y="1140713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belong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93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51520" y="2269322"/>
            <a:ext cx="1367438" cy="4526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TCMGeneDIT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446" y="1147262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hasDiseaseName</a:t>
            </a:r>
            <a:endParaRPr lang="zh-CN" altLang="en-US" b="1" dirty="0"/>
          </a:p>
        </p:txBody>
      </p:sp>
      <p:sp>
        <p:nvSpPr>
          <p:cNvPr id="11" name="圆角矩形 10"/>
          <p:cNvSpPr/>
          <p:nvPr/>
        </p:nvSpPr>
        <p:spPr>
          <a:xfrm>
            <a:off x="2477752" y="2272643"/>
            <a:ext cx="1152128" cy="45264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Diseasome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37992" y="185027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Reactome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637992" y="2725290"/>
            <a:ext cx="1098804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KEGG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1" idx="3"/>
            <a:endCxn id="19" idx="1"/>
          </p:cNvCxnSpPr>
          <p:nvPr/>
        </p:nvCxnSpPr>
        <p:spPr>
          <a:xfrm flipV="1">
            <a:off x="3629880" y="2061457"/>
            <a:ext cx="1008112" cy="437510"/>
          </a:xfrm>
          <a:prstGeom prst="bentConnector3">
            <a:avLst>
              <a:gd name="adj1" fmla="val 7995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" idx="3"/>
            <a:endCxn id="20" idx="1"/>
          </p:cNvCxnSpPr>
          <p:nvPr/>
        </p:nvCxnSpPr>
        <p:spPr>
          <a:xfrm>
            <a:off x="3629880" y="2498967"/>
            <a:ext cx="1008112" cy="432048"/>
          </a:xfrm>
          <a:prstGeom prst="bentConnector3">
            <a:avLst>
              <a:gd name="adj1" fmla="val 7994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93025" y="2221968"/>
            <a:ext cx="877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participate</a:t>
            </a:r>
            <a:endParaRPr lang="zh-CN" altLang="en-US" b="1" dirty="0"/>
          </a:p>
        </p:txBody>
      </p:sp>
      <p:sp>
        <p:nvSpPr>
          <p:cNvPr id="85" name="圆角矩形 84"/>
          <p:cNvSpPr/>
          <p:nvPr/>
        </p:nvSpPr>
        <p:spPr>
          <a:xfrm>
            <a:off x="7014256" y="2287779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Pathways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7" name="肘形连接符 86"/>
          <p:cNvCxnSpPr>
            <a:stCxn id="19" idx="3"/>
            <a:endCxn id="85" idx="1"/>
          </p:cNvCxnSpPr>
          <p:nvPr/>
        </p:nvCxnSpPr>
        <p:spPr>
          <a:xfrm>
            <a:off x="5736796" y="2061457"/>
            <a:ext cx="1277460" cy="437509"/>
          </a:xfrm>
          <a:prstGeom prst="bentConnector3">
            <a:avLst>
              <a:gd name="adj1" fmla="val 2028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/>
          <p:cNvCxnSpPr>
            <a:stCxn id="20" idx="3"/>
            <a:endCxn id="85" idx="1"/>
          </p:cNvCxnSpPr>
          <p:nvPr/>
        </p:nvCxnSpPr>
        <p:spPr>
          <a:xfrm flipV="1">
            <a:off x="5736796" y="2498966"/>
            <a:ext cx="1277460" cy="432049"/>
          </a:xfrm>
          <a:prstGeom prst="bentConnector3">
            <a:avLst>
              <a:gd name="adj1" fmla="val 2163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078152" y="2237357"/>
            <a:ext cx="77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belongTo</a:t>
            </a:r>
            <a:endParaRPr lang="zh-CN" altLang="en-US" b="1" dirty="0"/>
          </a:p>
        </p:txBody>
      </p:sp>
      <p:sp>
        <p:nvSpPr>
          <p:cNvPr id="97" name="圆角矩形 96"/>
          <p:cNvSpPr/>
          <p:nvPr/>
        </p:nvSpPr>
        <p:spPr>
          <a:xfrm>
            <a:off x="6985410" y="1324786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UniprotKB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85" idx="0"/>
            <a:endCxn id="97" idx="2"/>
          </p:cNvCxnSpPr>
          <p:nvPr/>
        </p:nvCxnSpPr>
        <p:spPr>
          <a:xfrm flipH="1" flipV="1">
            <a:off x="7561474" y="1736235"/>
            <a:ext cx="2184" cy="551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35057" y="1956079"/>
            <a:ext cx="1129476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containProtein</a:t>
            </a:r>
            <a:endParaRPr lang="zh-CN" altLang="en-US" b="1" dirty="0"/>
          </a:p>
        </p:txBody>
      </p:sp>
      <p:sp>
        <p:nvSpPr>
          <p:cNvPr id="107" name="圆角矩形 106"/>
          <p:cNvSpPr/>
          <p:nvPr/>
        </p:nvSpPr>
        <p:spPr>
          <a:xfrm>
            <a:off x="2520382" y="3438341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Drugbank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11" idx="2"/>
            <a:endCxn id="107" idx="0"/>
          </p:cNvCxnSpPr>
          <p:nvPr/>
        </p:nvCxnSpPr>
        <p:spPr>
          <a:xfrm>
            <a:off x="3053816" y="2725290"/>
            <a:ext cx="15968" cy="7130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7" idx="1"/>
            <a:endCxn id="115" idx="3"/>
          </p:cNvCxnSpPr>
          <p:nvPr/>
        </p:nvCxnSpPr>
        <p:spPr>
          <a:xfrm flipH="1">
            <a:off x="1364756" y="3649528"/>
            <a:ext cx="1155626" cy="9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450816" y="3369830"/>
            <a:ext cx="1033873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hasSideEffect</a:t>
            </a:r>
            <a:endParaRPr lang="zh-CN" altLang="en-US" b="1" dirty="0"/>
          </a:p>
        </p:txBody>
      </p:sp>
      <p:sp>
        <p:nvSpPr>
          <p:cNvPr id="115" name="圆角矩形 114"/>
          <p:cNvSpPr/>
          <p:nvPr/>
        </p:nvSpPr>
        <p:spPr>
          <a:xfrm>
            <a:off x="265952" y="343932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Sider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97240" y="2934478"/>
            <a:ext cx="10198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 smtClean="0"/>
              <a:t>possibleDrug</a:t>
            </a:r>
            <a:endParaRPr lang="zh-CN" altLang="en-US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3784520" y="3399787"/>
            <a:ext cx="565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target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2493720" y="997423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OMIM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2506158" y="1592137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MalaCards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493720" y="405708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TGDB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4" name="肘形连接符 133"/>
          <p:cNvCxnSpPr>
            <a:stCxn id="3" idx="0"/>
            <a:endCxn id="132" idx="1"/>
          </p:cNvCxnSpPr>
          <p:nvPr/>
        </p:nvCxnSpPr>
        <p:spPr>
          <a:xfrm rot="5400000" flipH="1" flipV="1">
            <a:off x="885535" y="661138"/>
            <a:ext cx="1657889" cy="15584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3" idx="0"/>
            <a:endCxn id="125" idx="1"/>
          </p:cNvCxnSpPr>
          <p:nvPr/>
        </p:nvCxnSpPr>
        <p:spPr>
          <a:xfrm rot="5400000" flipH="1" flipV="1">
            <a:off x="1181392" y="956995"/>
            <a:ext cx="1066174" cy="15584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3" idx="0"/>
            <a:endCxn id="130" idx="1"/>
          </p:cNvCxnSpPr>
          <p:nvPr/>
        </p:nvCxnSpPr>
        <p:spPr>
          <a:xfrm rot="5400000" flipH="1" flipV="1">
            <a:off x="1484968" y="1248133"/>
            <a:ext cx="471460" cy="15709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3" idx="3"/>
            <a:endCxn id="11" idx="1"/>
          </p:cNvCxnSpPr>
          <p:nvPr/>
        </p:nvCxnSpPr>
        <p:spPr>
          <a:xfrm>
            <a:off x="1618958" y="2495646"/>
            <a:ext cx="858794" cy="33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5" name="圆角矩形 174"/>
          <p:cNvSpPr/>
          <p:nvPr/>
        </p:nvSpPr>
        <p:spPr>
          <a:xfrm>
            <a:off x="6901928" y="405707"/>
            <a:ext cx="1283476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Entrez Gene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/>
          <p:cNvCxnSpPr>
            <a:stCxn id="97" idx="0"/>
            <a:endCxn id="175" idx="2"/>
          </p:cNvCxnSpPr>
          <p:nvPr/>
        </p:nvCxnSpPr>
        <p:spPr>
          <a:xfrm flipH="1" flipV="1">
            <a:off x="7543666" y="817156"/>
            <a:ext cx="17808" cy="5076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32" idx="3"/>
            <a:endCxn id="175" idx="1"/>
          </p:cNvCxnSpPr>
          <p:nvPr/>
        </p:nvCxnSpPr>
        <p:spPr>
          <a:xfrm flipV="1">
            <a:off x="3645848" y="611432"/>
            <a:ext cx="325608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25" idx="3"/>
            <a:endCxn id="175" idx="1"/>
          </p:cNvCxnSpPr>
          <p:nvPr/>
        </p:nvCxnSpPr>
        <p:spPr>
          <a:xfrm flipV="1">
            <a:off x="3645848" y="611432"/>
            <a:ext cx="3256080" cy="5917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肘形连接符 191"/>
          <p:cNvCxnSpPr>
            <a:stCxn id="130" idx="3"/>
            <a:endCxn id="175" idx="1"/>
          </p:cNvCxnSpPr>
          <p:nvPr/>
        </p:nvCxnSpPr>
        <p:spPr>
          <a:xfrm flipV="1">
            <a:off x="3658286" y="611432"/>
            <a:ext cx="3243642" cy="11864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36096" y="384919"/>
            <a:ext cx="97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relatedGene</a:t>
            </a:r>
            <a:endParaRPr lang="zh-CN" altLang="en-US" sz="1600" b="1" dirty="0"/>
          </a:p>
        </p:txBody>
      </p:sp>
      <p:sp>
        <p:nvSpPr>
          <p:cNvPr id="195" name="圆角矩形 194"/>
          <p:cNvSpPr/>
          <p:nvPr/>
        </p:nvSpPr>
        <p:spPr>
          <a:xfrm>
            <a:off x="4637992" y="3438341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Drugbank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07" idx="3"/>
            <a:endCxn id="195" idx="1"/>
          </p:cNvCxnSpPr>
          <p:nvPr/>
        </p:nvCxnSpPr>
        <p:spPr>
          <a:xfrm>
            <a:off x="3619186" y="3649528"/>
            <a:ext cx="10188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695514" y="2247160"/>
            <a:ext cx="830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treatment</a:t>
            </a:r>
            <a:endParaRPr lang="zh-CN" altLang="en-US" b="1" dirty="0"/>
          </a:p>
        </p:txBody>
      </p:sp>
      <p:sp>
        <p:nvSpPr>
          <p:cNvPr id="201" name="圆角矩形 200"/>
          <p:cNvSpPr/>
          <p:nvPr/>
        </p:nvSpPr>
        <p:spPr>
          <a:xfrm>
            <a:off x="7014256" y="3438340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Uniprot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03" name="直接箭头连接符 202"/>
          <p:cNvCxnSpPr>
            <a:stCxn id="195" idx="3"/>
            <a:endCxn id="201" idx="1"/>
          </p:cNvCxnSpPr>
          <p:nvPr/>
        </p:nvCxnSpPr>
        <p:spPr>
          <a:xfrm flipV="1">
            <a:off x="5736796" y="3649527"/>
            <a:ext cx="127746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911328" y="3416361"/>
            <a:ext cx="928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SwissprotId</a:t>
            </a:r>
            <a:endParaRPr lang="zh-CN" altLang="en-US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7504184" y="932471"/>
            <a:ext cx="108395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200" b="1" dirty="0"/>
              <a:t>classifiedWith</a:t>
            </a:r>
            <a:endParaRPr lang="zh-CN" altLang="en-US" b="1" dirty="0"/>
          </a:p>
        </p:txBody>
      </p:sp>
      <p:cxnSp>
        <p:nvCxnSpPr>
          <p:cNvPr id="208" name="肘形连接符 207"/>
          <p:cNvCxnSpPr>
            <a:stCxn id="201" idx="3"/>
            <a:endCxn id="175" idx="2"/>
          </p:cNvCxnSpPr>
          <p:nvPr/>
        </p:nvCxnSpPr>
        <p:spPr>
          <a:xfrm flipH="1" flipV="1">
            <a:off x="7543666" y="817156"/>
            <a:ext cx="569394" cy="2832371"/>
          </a:xfrm>
          <a:prstGeom prst="bentConnector4">
            <a:avLst>
              <a:gd name="adj1" fmla="val -128019"/>
              <a:gd name="adj2" fmla="val 8601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7" name="圆角矩形 216"/>
          <p:cNvSpPr/>
          <p:nvPr/>
        </p:nvSpPr>
        <p:spPr>
          <a:xfrm>
            <a:off x="2517635" y="4748854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chebi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18" name="圆角矩形 217"/>
          <p:cNvSpPr/>
          <p:nvPr/>
        </p:nvSpPr>
        <p:spPr>
          <a:xfrm>
            <a:off x="4638733" y="4748854"/>
            <a:ext cx="1098804" cy="4223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dailymed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20" name="肘形连接符 219"/>
          <p:cNvCxnSpPr>
            <a:stCxn id="107" idx="2"/>
            <a:endCxn id="218" idx="0"/>
          </p:cNvCxnSpPr>
          <p:nvPr/>
        </p:nvCxnSpPr>
        <p:spPr>
          <a:xfrm rot="16200000" flipH="1">
            <a:off x="3684889" y="3245608"/>
            <a:ext cx="888140" cy="211835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07" idx="2"/>
            <a:endCxn id="217" idx="0"/>
          </p:cNvCxnSpPr>
          <p:nvPr/>
        </p:nvCxnSpPr>
        <p:spPr>
          <a:xfrm rot="5400000">
            <a:off x="2624341" y="4303411"/>
            <a:ext cx="888140" cy="274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011370" y="4039839"/>
            <a:ext cx="1141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drugIngredient</a:t>
            </a:r>
            <a:endParaRPr lang="zh-CN" altLang="en-US" b="1" dirty="0"/>
          </a:p>
        </p:txBody>
      </p:sp>
      <p:sp>
        <p:nvSpPr>
          <p:cNvPr id="62" name="圆角矩形 61"/>
          <p:cNvSpPr/>
          <p:nvPr/>
        </p:nvSpPr>
        <p:spPr>
          <a:xfrm>
            <a:off x="5502088" y="1028929"/>
            <a:ext cx="1152128" cy="4114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GO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3"/>
          </p:cNvCxnSpPr>
          <p:nvPr/>
        </p:nvCxnSpPr>
        <p:spPr>
          <a:xfrm flipH="1">
            <a:off x="6654216" y="1234653"/>
            <a:ext cx="91720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173</Words>
  <Application>Microsoft Office PowerPoint</Application>
  <PresentationFormat>全屏显示(4:3)</PresentationFormat>
  <Paragraphs>128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Oshyn Song</dc:creator>
  <cp:lastModifiedBy>Administrator</cp:lastModifiedBy>
  <cp:revision>43</cp:revision>
  <dcterms:created xsi:type="dcterms:W3CDTF">2013-07-25T12:18:41Z</dcterms:created>
  <dcterms:modified xsi:type="dcterms:W3CDTF">2013-09-23T03:53:27Z</dcterms:modified>
</cp:coreProperties>
</file>