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B4FB42-A0F1-4DD9-A469-18411141DF5C}" type="doc">
      <dgm:prSet loTypeId="urn:microsoft.com/office/officeart/2005/8/layout/hProcess9" loCatId="process" qsTypeId="urn:microsoft.com/office/officeart/2005/8/quickstyle/simple1#4" qsCatId="simple" csTypeId="urn:microsoft.com/office/officeart/2005/8/colors/accent1_2#3" csCatId="accent1" phldr="1"/>
      <dgm:spPr/>
      <dgm:t>
        <a:bodyPr/>
        <a:lstStyle/>
        <a:p>
          <a:endParaRPr lang="zh-CN" altLang="en-US"/>
        </a:p>
      </dgm:t>
    </dgm:pt>
    <dgm:pt modelId="{ABD82BA3-3EDC-475F-B78A-F5AB97B8BF74}">
      <dgm:prSet phldrT="[文本]"/>
      <dgm:spPr/>
      <dgm:t>
        <a:bodyPr/>
        <a:lstStyle/>
        <a:p>
          <a:r>
            <a:rPr lang="zh-CN" altLang="en-US" dirty="0" smtClean="0"/>
            <a:t>病例组外显子测序</a:t>
          </a:r>
          <a:endParaRPr lang="zh-CN" altLang="en-US" dirty="0"/>
        </a:p>
      </dgm:t>
    </dgm:pt>
    <dgm:pt modelId="{F9B6C96C-F91A-4E11-8F1D-FDD9EAC5B9D8}" type="parTrans" cxnId="{2C51CED4-C051-4DA2-B067-AECE68BF7E7A}">
      <dgm:prSet/>
      <dgm:spPr/>
      <dgm:t>
        <a:bodyPr/>
        <a:lstStyle/>
        <a:p>
          <a:endParaRPr lang="zh-CN" altLang="en-US"/>
        </a:p>
      </dgm:t>
    </dgm:pt>
    <dgm:pt modelId="{034258AA-DCCB-4901-9521-4AA4A9A3AF4D}" type="sibTrans" cxnId="{2C51CED4-C051-4DA2-B067-AECE68BF7E7A}">
      <dgm:prSet/>
      <dgm:spPr/>
      <dgm:t>
        <a:bodyPr/>
        <a:lstStyle/>
        <a:p>
          <a:endParaRPr lang="zh-CN" altLang="en-US"/>
        </a:p>
      </dgm:t>
    </dgm:pt>
    <dgm:pt modelId="{6FA9217C-1B59-49B8-9F4B-50D2DC25E1C0}">
      <dgm:prSet phldrT="[文本]"/>
      <dgm:spPr/>
      <dgm:t>
        <a:bodyPr/>
        <a:lstStyle/>
        <a:p>
          <a:r>
            <a:rPr lang="zh-CN" altLang="en-US" dirty="0" smtClean="0"/>
            <a:t>编码区突变</a:t>
          </a:r>
          <a:endParaRPr lang="zh-CN" altLang="en-US" dirty="0"/>
        </a:p>
      </dgm:t>
    </dgm:pt>
    <dgm:pt modelId="{C9C63101-A1D0-47C8-BDC9-71096A6718BA}" type="parTrans" cxnId="{4510D238-250F-4DB4-A19D-E3EBB20F569F}">
      <dgm:prSet/>
      <dgm:spPr/>
      <dgm:t>
        <a:bodyPr/>
        <a:lstStyle/>
        <a:p>
          <a:endParaRPr lang="zh-CN" altLang="en-US"/>
        </a:p>
      </dgm:t>
    </dgm:pt>
    <dgm:pt modelId="{C789DAEB-B0B8-48AA-85F7-F328A003C6BE}" type="sibTrans" cxnId="{4510D238-250F-4DB4-A19D-E3EBB20F569F}">
      <dgm:prSet/>
      <dgm:spPr/>
      <dgm:t>
        <a:bodyPr/>
        <a:lstStyle/>
        <a:p>
          <a:endParaRPr lang="zh-CN" altLang="en-US"/>
        </a:p>
      </dgm:t>
    </dgm:pt>
    <dgm:pt modelId="{A3B177BD-6241-4CD9-B353-3A36EAAD1227}">
      <dgm:prSet phldrT="[文本]"/>
      <dgm:spPr/>
      <dgm:t>
        <a:bodyPr/>
        <a:lstStyle/>
        <a:p>
          <a:r>
            <a:rPr lang="zh-CN" altLang="en-US" dirty="0" smtClean="0"/>
            <a:t>公共数据库</a:t>
          </a:r>
          <a:endParaRPr lang="zh-CN" altLang="en-US" dirty="0"/>
        </a:p>
      </dgm:t>
    </dgm:pt>
    <dgm:pt modelId="{6A61C7AD-7002-4DE7-AF8C-2F9616A17B78}" type="parTrans" cxnId="{9FA81B0E-45C1-473C-BDE2-1C2A7EF2F03F}">
      <dgm:prSet/>
      <dgm:spPr/>
      <dgm:t>
        <a:bodyPr/>
        <a:lstStyle/>
        <a:p>
          <a:endParaRPr lang="zh-CN" altLang="en-US"/>
        </a:p>
      </dgm:t>
    </dgm:pt>
    <dgm:pt modelId="{63D2720D-27AB-4DA5-B703-FDE59511261A}" type="sibTrans" cxnId="{9FA81B0E-45C1-473C-BDE2-1C2A7EF2F03F}">
      <dgm:prSet/>
      <dgm:spPr/>
      <dgm:t>
        <a:bodyPr/>
        <a:lstStyle/>
        <a:p>
          <a:endParaRPr lang="zh-CN" altLang="en-US"/>
        </a:p>
      </dgm:t>
    </dgm:pt>
    <dgm:pt modelId="{6CFA5AFA-F813-4A3B-9860-5B7463C2E5C2}">
      <dgm:prSet phldrT="[文本]"/>
      <dgm:spPr/>
      <dgm:t>
        <a:bodyPr/>
        <a:lstStyle/>
        <a:p>
          <a:r>
            <a:rPr lang="zh-CN" altLang="en-US" dirty="0" smtClean="0"/>
            <a:t>过滤普通变异</a:t>
          </a:r>
          <a:endParaRPr lang="zh-CN" altLang="en-US" dirty="0"/>
        </a:p>
      </dgm:t>
    </dgm:pt>
    <dgm:pt modelId="{C269A443-F273-48C7-AD6B-0D4BE4766785}" type="parTrans" cxnId="{1741F792-3C29-4AC2-84C2-62BEF90387C4}">
      <dgm:prSet/>
      <dgm:spPr/>
      <dgm:t>
        <a:bodyPr/>
        <a:lstStyle/>
        <a:p>
          <a:endParaRPr lang="zh-CN" altLang="en-US"/>
        </a:p>
      </dgm:t>
    </dgm:pt>
    <dgm:pt modelId="{A6FCFC80-5BA6-4F64-998C-43CAE27E4137}" type="sibTrans" cxnId="{1741F792-3C29-4AC2-84C2-62BEF90387C4}">
      <dgm:prSet/>
      <dgm:spPr/>
      <dgm:t>
        <a:bodyPr/>
        <a:lstStyle/>
        <a:p>
          <a:endParaRPr lang="zh-CN" altLang="en-US"/>
        </a:p>
      </dgm:t>
    </dgm:pt>
    <dgm:pt modelId="{0DBCA724-37B6-42B2-9D7F-80B534FB40EF}">
      <dgm:prSet phldrT="[文本]"/>
      <dgm:spPr/>
      <dgm:t>
        <a:bodyPr/>
        <a:lstStyle/>
        <a:p>
          <a:r>
            <a:rPr lang="zh-CN" altLang="en-US" dirty="0" smtClean="0"/>
            <a:t>候选致病基因</a:t>
          </a:r>
          <a:endParaRPr lang="zh-CN" altLang="en-US" dirty="0"/>
        </a:p>
      </dgm:t>
    </dgm:pt>
    <dgm:pt modelId="{05FFCA97-8680-44E4-9B59-D5B669A72A21}" type="parTrans" cxnId="{AD9F6CF0-952C-4579-94DA-DD9D638434A0}">
      <dgm:prSet/>
      <dgm:spPr/>
      <dgm:t>
        <a:bodyPr/>
        <a:lstStyle/>
        <a:p>
          <a:endParaRPr lang="zh-CN" altLang="en-US"/>
        </a:p>
      </dgm:t>
    </dgm:pt>
    <dgm:pt modelId="{0B1EF338-D7C8-4F96-B6AD-C101B9282B01}" type="sibTrans" cxnId="{AD9F6CF0-952C-4579-94DA-DD9D638434A0}">
      <dgm:prSet/>
      <dgm:spPr/>
      <dgm:t>
        <a:bodyPr/>
        <a:lstStyle/>
        <a:p>
          <a:endParaRPr lang="zh-CN" altLang="en-US"/>
        </a:p>
      </dgm:t>
    </dgm:pt>
    <dgm:pt modelId="{432F43C6-DDD1-4D84-B429-508043DD1018}">
      <dgm:prSet phldrT="[文本]"/>
      <dgm:spPr/>
      <dgm:t>
        <a:bodyPr/>
        <a:lstStyle/>
        <a:p>
          <a:r>
            <a:rPr lang="zh-CN" altLang="en-US" dirty="0" smtClean="0"/>
            <a:t>对照组外显子测序</a:t>
          </a:r>
          <a:endParaRPr lang="zh-CN" altLang="en-US" dirty="0"/>
        </a:p>
      </dgm:t>
    </dgm:pt>
    <dgm:pt modelId="{21AC48BB-79A5-4105-B471-AF1D305307C6}" type="parTrans" cxnId="{81C63262-E1B1-4C8E-9100-9A45A45D5B18}">
      <dgm:prSet/>
      <dgm:spPr/>
      <dgm:t>
        <a:bodyPr/>
        <a:lstStyle/>
        <a:p>
          <a:endParaRPr lang="zh-CN" altLang="en-US"/>
        </a:p>
      </dgm:t>
    </dgm:pt>
    <dgm:pt modelId="{5AD76453-DC80-4B55-A086-B306CA437002}" type="sibTrans" cxnId="{81C63262-E1B1-4C8E-9100-9A45A45D5B18}">
      <dgm:prSet/>
      <dgm:spPr/>
      <dgm:t>
        <a:bodyPr/>
        <a:lstStyle/>
        <a:p>
          <a:endParaRPr lang="zh-CN" altLang="en-US"/>
        </a:p>
      </dgm:t>
    </dgm:pt>
    <dgm:pt modelId="{139BE7E6-FAD3-4E0E-8947-AA7F1F4A303D}" type="pres">
      <dgm:prSet presAssocID="{0AB4FB42-A0F1-4DD9-A469-18411141DF5C}" presName="CompostProcess" presStyleCnt="0">
        <dgm:presLayoutVars>
          <dgm:dir/>
          <dgm:resizeHandles val="exact"/>
        </dgm:presLayoutVars>
      </dgm:prSet>
      <dgm:spPr/>
      <dgm:t>
        <a:bodyPr/>
        <a:lstStyle/>
        <a:p>
          <a:endParaRPr lang="zh-CN" altLang="en-US"/>
        </a:p>
      </dgm:t>
    </dgm:pt>
    <dgm:pt modelId="{33D4A1C8-FEBA-4B48-849E-F1E290E8F0D4}" type="pres">
      <dgm:prSet presAssocID="{0AB4FB42-A0F1-4DD9-A469-18411141DF5C}" presName="arrow" presStyleLbl="bgShp" presStyleIdx="0" presStyleCnt="1"/>
      <dgm:spPr/>
    </dgm:pt>
    <dgm:pt modelId="{CE7EB524-691D-4D43-9EDA-D03B6FAD9C47}" type="pres">
      <dgm:prSet presAssocID="{0AB4FB42-A0F1-4DD9-A469-18411141DF5C}" presName="linearProcess" presStyleCnt="0"/>
      <dgm:spPr/>
    </dgm:pt>
    <dgm:pt modelId="{22884387-17A4-4335-8FF0-8F58555D519F}" type="pres">
      <dgm:prSet presAssocID="{ABD82BA3-3EDC-475F-B78A-F5AB97B8BF74}" presName="textNode" presStyleLbl="node1" presStyleIdx="0" presStyleCnt="6">
        <dgm:presLayoutVars>
          <dgm:bulletEnabled val="1"/>
        </dgm:presLayoutVars>
      </dgm:prSet>
      <dgm:spPr/>
      <dgm:t>
        <a:bodyPr/>
        <a:lstStyle/>
        <a:p>
          <a:endParaRPr lang="zh-CN" altLang="en-US"/>
        </a:p>
      </dgm:t>
    </dgm:pt>
    <dgm:pt modelId="{BE201FCE-2918-44FD-9CE4-0B0E56782263}" type="pres">
      <dgm:prSet presAssocID="{034258AA-DCCB-4901-9521-4AA4A9A3AF4D}" presName="sibTrans" presStyleCnt="0"/>
      <dgm:spPr/>
    </dgm:pt>
    <dgm:pt modelId="{009F28AF-4A68-49C8-AA0D-4DCBF6A412C6}" type="pres">
      <dgm:prSet presAssocID="{6FA9217C-1B59-49B8-9F4B-50D2DC25E1C0}" presName="textNode" presStyleLbl="node1" presStyleIdx="1" presStyleCnt="6">
        <dgm:presLayoutVars>
          <dgm:bulletEnabled val="1"/>
        </dgm:presLayoutVars>
      </dgm:prSet>
      <dgm:spPr/>
      <dgm:t>
        <a:bodyPr/>
        <a:lstStyle/>
        <a:p>
          <a:endParaRPr lang="zh-CN" altLang="en-US"/>
        </a:p>
      </dgm:t>
    </dgm:pt>
    <dgm:pt modelId="{5067D63F-EABB-4D97-8336-15DC075A22E1}" type="pres">
      <dgm:prSet presAssocID="{C789DAEB-B0B8-48AA-85F7-F328A003C6BE}" presName="sibTrans" presStyleCnt="0"/>
      <dgm:spPr/>
    </dgm:pt>
    <dgm:pt modelId="{1593787E-DEFD-466F-9017-A6EA9F96449D}" type="pres">
      <dgm:prSet presAssocID="{A3B177BD-6241-4CD9-B353-3A36EAAD1227}" presName="textNode" presStyleLbl="node1" presStyleIdx="2" presStyleCnt="6" custLinFactNeighborX="20388" custLinFactNeighborY="54430">
        <dgm:presLayoutVars>
          <dgm:bulletEnabled val="1"/>
        </dgm:presLayoutVars>
      </dgm:prSet>
      <dgm:spPr/>
      <dgm:t>
        <a:bodyPr/>
        <a:lstStyle/>
        <a:p>
          <a:endParaRPr lang="zh-CN" altLang="en-US"/>
        </a:p>
      </dgm:t>
    </dgm:pt>
    <dgm:pt modelId="{4FF10B9C-8964-48A3-B82B-75B079976A1D}" type="pres">
      <dgm:prSet presAssocID="{63D2720D-27AB-4DA5-B703-FDE59511261A}" presName="sibTrans" presStyleCnt="0"/>
      <dgm:spPr/>
    </dgm:pt>
    <dgm:pt modelId="{6AD2EFB1-AB9D-47FC-A04C-D88557C728DE}" type="pres">
      <dgm:prSet presAssocID="{6CFA5AFA-F813-4A3B-9860-5B7463C2E5C2}" presName="textNode" presStyleLbl="node1" presStyleIdx="3" presStyleCnt="6">
        <dgm:presLayoutVars>
          <dgm:bulletEnabled val="1"/>
        </dgm:presLayoutVars>
      </dgm:prSet>
      <dgm:spPr/>
      <dgm:t>
        <a:bodyPr/>
        <a:lstStyle/>
        <a:p>
          <a:endParaRPr lang="zh-CN" altLang="en-US"/>
        </a:p>
      </dgm:t>
    </dgm:pt>
    <dgm:pt modelId="{9F21B30A-D296-4574-8798-A141838D16EB}" type="pres">
      <dgm:prSet presAssocID="{A6FCFC80-5BA6-4F64-998C-43CAE27E4137}" presName="sibTrans" presStyleCnt="0"/>
      <dgm:spPr/>
    </dgm:pt>
    <dgm:pt modelId="{75638FA1-2AB6-4A75-A8DF-C6488A32637F}" type="pres">
      <dgm:prSet presAssocID="{0DBCA724-37B6-42B2-9D7F-80B534FB40EF}" presName="textNode" presStyleLbl="node1" presStyleIdx="4" presStyleCnt="6">
        <dgm:presLayoutVars>
          <dgm:bulletEnabled val="1"/>
        </dgm:presLayoutVars>
      </dgm:prSet>
      <dgm:spPr/>
      <dgm:t>
        <a:bodyPr/>
        <a:lstStyle/>
        <a:p>
          <a:endParaRPr lang="zh-CN" altLang="en-US"/>
        </a:p>
      </dgm:t>
    </dgm:pt>
    <dgm:pt modelId="{C64DFB4A-87EE-4AB3-85BC-176C785CD41A}" type="pres">
      <dgm:prSet presAssocID="{0B1EF338-D7C8-4F96-B6AD-C101B9282B01}" presName="sibTrans" presStyleCnt="0"/>
      <dgm:spPr/>
    </dgm:pt>
    <dgm:pt modelId="{F163C2A4-CD3E-44A1-8007-1BD67786F925}" type="pres">
      <dgm:prSet presAssocID="{432F43C6-DDD1-4D84-B429-508043DD1018}" presName="textNode" presStyleLbl="node1" presStyleIdx="5" presStyleCnt="6" custScaleY="100000" custLinFactX="-296602" custLinFactNeighborX="-300000" custLinFactNeighborY="-69600">
        <dgm:presLayoutVars>
          <dgm:bulletEnabled val="1"/>
        </dgm:presLayoutVars>
      </dgm:prSet>
      <dgm:spPr/>
      <dgm:t>
        <a:bodyPr/>
        <a:lstStyle/>
        <a:p>
          <a:endParaRPr lang="zh-CN" altLang="en-US"/>
        </a:p>
      </dgm:t>
    </dgm:pt>
  </dgm:ptLst>
  <dgm:cxnLst>
    <dgm:cxn modelId="{62B38271-1DEB-436C-957C-B270BD5A9E46}" type="presOf" srcId="{0DBCA724-37B6-42B2-9D7F-80B534FB40EF}" destId="{75638FA1-2AB6-4A75-A8DF-C6488A32637F}" srcOrd="0" destOrd="0" presId="urn:microsoft.com/office/officeart/2005/8/layout/hProcess9"/>
    <dgm:cxn modelId="{9FA81B0E-45C1-473C-BDE2-1C2A7EF2F03F}" srcId="{0AB4FB42-A0F1-4DD9-A469-18411141DF5C}" destId="{A3B177BD-6241-4CD9-B353-3A36EAAD1227}" srcOrd="2" destOrd="0" parTransId="{6A61C7AD-7002-4DE7-AF8C-2F9616A17B78}" sibTransId="{63D2720D-27AB-4DA5-B703-FDE59511261A}"/>
    <dgm:cxn modelId="{AD9F6CF0-952C-4579-94DA-DD9D638434A0}" srcId="{0AB4FB42-A0F1-4DD9-A469-18411141DF5C}" destId="{0DBCA724-37B6-42B2-9D7F-80B534FB40EF}" srcOrd="4" destOrd="0" parTransId="{05FFCA97-8680-44E4-9B59-D5B669A72A21}" sibTransId="{0B1EF338-D7C8-4F96-B6AD-C101B9282B01}"/>
    <dgm:cxn modelId="{4510D238-250F-4DB4-A19D-E3EBB20F569F}" srcId="{0AB4FB42-A0F1-4DD9-A469-18411141DF5C}" destId="{6FA9217C-1B59-49B8-9F4B-50D2DC25E1C0}" srcOrd="1" destOrd="0" parTransId="{C9C63101-A1D0-47C8-BDC9-71096A6718BA}" sibTransId="{C789DAEB-B0B8-48AA-85F7-F328A003C6BE}"/>
    <dgm:cxn modelId="{9ADE5A68-12E7-40DC-B979-636049E0CAEE}" type="presOf" srcId="{0AB4FB42-A0F1-4DD9-A469-18411141DF5C}" destId="{139BE7E6-FAD3-4E0E-8947-AA7F1F4A303D}" srcOrd="0" destOrd="0" presId="urn:microsoft.com/office/officeart/2005/8/layout/hProcess9"/>
    <dgm:cxn modelId="{81C63262-E1B1-4C8E-9100-9A45A45D5B18}" srcId="{0AB4FB42-A0F1-4DD9-A469-18411141DF5C}" destId="{432F43C6-DDD1-4D84-B429-508043DD1018}" srcOrd="5" destOrd="0" parTransId="{21AC48BB-79A5-4105-B471-AF1D305307C6}" sibTransId="{5AD76453-DC80-4B55-A086-B306CA437002}"/>
    <dgm:cxn modelId="{F21F00C2-91E4-4BD4-94DB-1CED5350D7BC}" type="presOf" srcId="{A3B177BD-6241-4CD9-B353-3A36EAAD1227}" destId="{1593787E-DEFD-466F-9017-A6EA9F96449D}" srcOrd="0" destOrd="0" presId="urn:microsoft.com/office/officeart/2005/8/layout/hProcess9"/>
    <dgm:cxn modelId="{F4733FDC-45EE-4345-826E-E5490102D29B}" type="presOf" srcId="{432F43C6-DDD1-4D84-B429-508043DD1018}" destId="{F163C2A4-CD3E-44A1-8007-1BD67786F925}" srcOrd="0" destOrd="0" presId="urn:microsoft.com/office/officeart/2005/8/layout/hProcess9"/>
    <dgm:cxn modelId="{3BC1179B-6BC7-4265-A63E-E02EC255C83F}" type="presOf" srcId="{6FA9217C-1B59-49B8-9F4B-50D2DC25E1C0}" destId="{009F28AF-4A68-49C8-AA0D-4DCBF6A412C6}" srcOrd="0" destOrd="0" presId="urn:microsoft.com/office/officeart/2005/8/layout/hProcess9"/>
    <dgm:cxn modelId="{8861529C-15FB-4D01-8E51-784374D9AE95}" type="presOf" srcId="{ABD82BA3-3EDC-475F-B78A-F5AB97B8BF74}" destId="{22884387-17A4-4335-8FF0-8F58555D519F}" srcOrd="0" destOrd="0" presId="urn:microsoft.com/office/officeart/2005/8/layout/hProcess9"/>
    <dgm:cxn modelId="{1741F792-3C29-4AC2-84C2-62BEF90387C4}" srcId="{0AB4FB42-A0F1-4DD9-A469-18411141DF5C}" destId="{6CFA5AFA-F813-4A3B-9860-5B7463C2E5C2}" srcOrd="3" destOrd="0" parTransId="{C269A443-F273-48C7-AD6B-0D4BE4766785}" sibTransId="{A6FCFC80-5BA6-4F64-998C-43CAE27E4137}"/>
    <dgm:cxn modelId="{2C51CED4-C051-4DA2-B067-AECE68BF7E7A}" srcId="{0AB4FB42-A0F1-4DD9-A469-18411141DF5C}" destId="{ABD82BA3-3EDC-475F-B78A-F5AB97B8BF74}" srcOrd="0" destOrd="0" parTransId="{F9B6C96C-F91A-4E11-8F1D-FDD9EAC5B9D8}" sibTransId="{034258AA-DCCB-4901-9521-4AA4A9A3AF4D}"/>
    <dgm:cxn modelId="{5033AD07-B8D8-4C88-A066-845590B4EAA1}" type="presOf" srcId="{6CFA5AFA-F813-4A3B-9860-5B7463C2E5C2}" destId="{6AD2EFB1-AB9D-47FC-A04C-D88557C728DE}" srcOrd="0" destOrd="0" presId="urn:microsoft.com/office/officeart/2005/8/layout/hProcess9"/>
    <dgm:cxn modelId="{09B11029-B0D0-4367-BBC2-535DDCB10BE7}" type="presParOf" srcId="{139BE7E6-FAD3-4E0E-8947-AA7F1F4A303D}" destId="{33D4A1C8-FEBA-4B48-849E-F1E290E8F0D4}" srcOrd="0" destOrd="0" presId="urn:microsoft.com/office/officeart/2005/8/layout/hProcess9"/>
    <dgm:cxn modelId="{A3B4CC08-C1D5-4292-86AB-4795089B9E7B}" type="presParOf" srcId="{139BE7E6-FAD3-4E0E-8947-AA7F1F4A303D}" destId="{CE7EB524-691D-4D43-9EDA-D03B6FAD9C47}" srcOrd="1" destOrd="0" presId="urn:microsoft.com/office/officeart/2005/8/layout/hProcess9"/>
    <dgm:cxn modelId="{B6638176-C0A9-43C1-8A75-EA8B532A6376}" type="presParOf" srcId="{CE7EB524-691D-4D43-9EDA-D03B6FAD9C47}" destId="{22884387-17A4-4335-8FF0-8F58555D519F}" srcOrd="0" destOrd="0" presId="urn:microsoft.com/office/officeart/2005/8/layout/hProcess9"/>
    <dgm:cxn modelId="{8C331D99-B0C9-4B69-A6DD-BC7DA643BA6D}" type="presParOf" srcId="{CE7EB524-691D-4D43-9EDA-D03B6FAD9C47}" destId="{BE201FCE-2918-44FD-9CE4-0B0E56782263}" srcOrd="1" destOrd="0" presId="urn:microsoft.com/office/officeart/2005/8/layout/hProcess9"/>
    <dgm:cxn modelId="{14E63772-1F1C-4EEA-B2D9-6CAD07E4B908}" type="presParOf" srcId="{CE7EB524-691D-4D43-9EDA-D03B6FAD9C47}" destId="{009F28AF-4A68-49C8-AA0D-4DCBF6A412C6}" srcOrd="2" destOrd="0" presId="urn:microsoft.com/office/officeart/2005/8/layout/hProcess9"/>
    <dgm:cxn modelId="{14F352FF-8859-4F1C-AF0C-D18023133A45}" type="presParOf" srcId="{CE7EB524-691D-4D43-9EDA-D03B6FAD9C47}" destId="{5067D63F-EABB-4D97-8336-15DC075A22E1}" srcOrd="3" destOrd="0" presId="urn:microsoft.com/office/officeart/2005/8/layout/hProcess9"/>
    <dgm:cxn modelId="{CC32D15D-4A24-47F6-9C95-FFB005720BA4}" type="presParOf" srcId="{CE7EB524-691D-4D43-9EDA-D03B6FAD9C47}" destId="{1593787E-DEFD-466F-9017-A6EA9F96449D}" srcOrd="4" destOrd="0" presId="urn:microsoft.com/office/officeart/2005/8/layout/hProcess9"/>
    <dgm:cxn modelId="{B7DC0BDB-75F2-4C8E-9CCB-B124E4BBE02A}" type="presParOf" srcId="{CE7EB524-691D-4D43-9EDA-D03B6FAD9C47}" destId="{4FF10B9C-8964-48A3-B82B-75B079976A1D}" srcOrd="5" destOrd="0" presId="urn:microsoft.com/office/officeart/2005/8/layout/hProcess9"/>
    <dgm:cxn modelId="{B08B51EC-B76C-484D-AA08-24B2235C106D}" type="presParOf" srcId="{CE7EB524-691D-4D43-9EDA-D03B6FAD9C47}" destId="{6AD2EFB1-AB9D-47FC-A04C-D88557C728DE}" srcOrd="6" destOrd="0" presId="urn:microsoft.com/office/officeart/2005/8/layout/hProcess9"/>
    <dgm:cxn modelId="{B9120461-375F-4AF9-B05C-CF460FE280E5}" type="presParOf" srcId="{CE7EB524-691D-4D43-9EDA-D03B6FAD9C47}" destId="{9F21B30A-D296-4574-8798-A141838D16EB}" srcOrd="7" destOrd="0" presId="urn:microsoft.com/office/officeart/2005/8/layout/hProcess9"/>
    <dgm:cxn modelId="{70097FE1-067C-4AE1-B3BF-B00715378BE5}" type="presParOf" srcId="{CE7EB524-691D-4D43-9EDA-D03B6FAD9C47}" destId="{75638FA1-2AB6-4A75-A8DF-C6488A32637F}" srcOrd="8" destOrd="0" presId="urn:microsoft.com/office/officeart/2005/8/layout/hProcess9"/>
    <dgm:cxn modelId="{0EBB4BFC-7779-4671-AF29-E8242EB524D2}" type="presParOf" srcId="{CE7EB524-691D-4D43-9EDA-D03B6FAD9C47}" destId="{C64DFB4A-87EE-4AB3-85BC-176C785CD41A}" srcOrd="9" destOrd="0" presId="urn:microsoft.com/office/officeart/2005/8/layout/hProcess9"/>
    <dgm:cxn modelId="{86493A00-5159-4451-9582-208B45B62827}" type="presParOf" srcId="{CE7EB524-691D-4D43-9EDA-D03B6FAD9C47}" destId="{F163C2A4-CD3E-44A1-8007-1BD67786F925}"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3D09362-61CB-4BB1-A30B-D11035191D79}" type="doc">
      <dgm:prSet loTypeId="urn:microsoft.com/office/officeart/2005/8/layout/vList5" loCatId="list" qsTypeId="urn:microsoft.com/office/officeart/2005/8/quickstyle/simple1#9" qsCatId="simple" csTypeId="urn:microsoft.com/office/officeart/2005/8/colors/colorful1#4" csCatId="colorful" phldr="1"/>
      <dgm:spPr/>
      <dgm:t>
        <a:bodyPr/>
        <a:lstStyle/>
        <a:p>
          <a:endParaRPr lang="zh-CN" altLang="en-US"/>
        </a:p>
      </dgm:t>
    </dgm:pt>
    <dgm:pt modelId="{99F31755-0942-4D91-A449-BA45EDBFAF53}">
      <dgm:prSet/>
      <dgm:spPr/>
      <dgm:t>
        <a:bodyPr/>
        <a:lstStyle/>
        <a:p>
          <a:pPr rtl="0"/>
          <a:r>
            <a:rPr lang="en-US" altLang="zh-CN" b="1" dirty="0" smtClean="0"/>
            <a:t>AI</a:t>
          </a:r>
          <a:r>
            <a:rPr lang="zh-CN" altLang="en-US" b="1" dirty="0" smtClean="0"/>
            <a:t>家系</a:t>
          </a:r>
          <a:r>
            <a:rPr lang="zh-CN" b="1" i="0" baseline="0" dirty="0" smtClean="0"/>
            <a:t>样本收集</a:t>
          </a:r>
          <a:endParaRPr lang="zh-CN" b="0" i="0" baseline="0" dirty="0"/>
        </a:p>
      </dgm:t>
    </dgm:pt>
    <dgm:pt modelId="{704D9C5C-EE55-42F9-97F7-F910A2B77001}" type="parTrans" cxnId="{4930DD7D-0AFB-471E-9F84-6733CCAFC495}">
      <dgm:prSet/>
      <dgm:spPr/>
      <dgm:t>
        <a:bodyPr/>
        <a:lstStyle/>
        <a:p>
          <a:endParaRPr lang="zh-CN" altLang="en-US"/>
        </a:p>
      </dgm:t>
    </dgm:pt>
    <dgm:pt modelId="{DDC0383A-5972-4329-A32C-BF313982CF29}" type="sibTrans" cxnId="{4930DD7D-0AFB-471E-9F84-6733CCAFC495}">
      <dgm:prSet/>
      <dgm:spPr/>
      <dgm:t>
        <a:bodyPr/>
        <a:lstStyle/>
        <a:p>
          <a:endParaRPr lang="zh-CN" altLang="en-US"/>
        </a:p>
      </dgm:t>
    </dgm:pt>
    <dgm:pt modelId="{0548D9B2-0825-4EE8-AFB2-3F9D63BD36C8}" type="pres">
      <dgm:prSet presAssocID="{63D09362-61CB-4BB1-A30B-D11035191D79}" presName="Name0" presStyleCnt="0">
        <dgm:presLayoutVars>
          <dgm:dir/>
          <dgm:animLvl val="lvl"/>
          <dgm:resizeHandles val="exact"/>
        </dgm:presLayoutVars>
      </dgm:prSet>
      <dgm:spPr/>
      <dgm:t>
        <a:bodyPr/>
        <a:lstStyle/>
        <a:p>
          <a:endParaRPr lang="zh-CN" altLang="en-US"/>
        </a:p>
      </dgm:t>
    </dgm:pt>
    <dgm:pt modelId="{7796B929-7BB0-4F33-879E-7ADC9D1DCD9C}" type="pres">
      <dgm:prSet presAssocID="{99F31755-0942-4D91-A449-BA45EDBFAF53}" presName="linNode" presStyleCnt="0"/>
      <dgm:spPr/>
      <dgm:t>
        <a:bodyPr/>
        <a:lstStyle/>
        <a:p>
          <a:endParaRPr lang="zh-CN" altLang="en-US"/>
        </a:p>
      </dgm:t>
    </dgm:pt>
    <dgm:pt modelId="{70829555-FD86-4BC6-8F15-3D8284181C74}" type="pres">
      <dgm:prSet presAssocID="{99F31755-0942-4D91-A449-BA45EDBFAF53}" presName="parentText" presStyleLbl="node1" presStyleIdx="0" presStyleCnt="1" custScaleX="277778" custLinFactNeighborX="15312" custLinFactNeighborY="83333">
        <dgm:presLayoutVars>
          <dgm:chMax val="1"/>
          <dgm:bulletEnabled val="1"/>
        </dgm:presLayoutVars>
      </dgm:prSet>
      <dgm:spPr/>
      <dgm:t>
        <a:bodyPr/>
        <a:lstStyle/>
        <a:p>
          <a:endParaRPr lang="zh-CN" altLang="en-US"/>
        </a:p>
      </dgm:t>
    </dgm:pt>
  </dgm:ptLst>
  <dgm:cxnLst>
    <dgm:cxn modelId="{4930DD7D-0AFB-471E-9F84-6733CCAFC495}" srcId="{63D09362-61CB-4BB1-A30B-D11035191D79}" destId="{99F31755-0942-4D91-A449-BA45EDBFAF53}" srcOrd="0" destOrd="0" parTransId="{704D9C5C-EE55-42F9-97F7-F910A2B77001}" sibTransId="{DDC0383A-5972-4329-A32C-BF313982CF29}"/>
    <dgm:cxn modelId="{680B0590-DB64-4065-8A9E-5533BAABA55F}" type="presOf" srcId="{63D09362-61CB-4BB1-A30B-D11035191D79}" destId="{0548D9B2-0825-4EE8-AFB2-3F9D63BD36C8}" srcOrd="0" destOrd="0" presId="urn:microsoft.com/office/officeart/2005/8/layout/vList5"/>
    <dgm:cxn modelId="{D1DD7C5B-EBBC-4726-A793-D070D58B24A4}" type="presOf" srcId="{99F31755-0942-4D91-A449-BA45EDBFAF53}" destId="{70829555-FD86-4BC6-8F15-3D8284181C74}" srcOrd="0" destOrd="0" presId="urn:microsoft.com/office/officeart/2005/8/layout/vList5"/>
    <dgm:cxn modelId="{7490AF7C-A70C-485E-9322-95B1C47A64EB}" type="presParOf" srcId="{0548D9B2-0825-4EE8-AFB2-3F9D63BD36C8}" destId="{7796B929-7BB0-4F33-879E-7ADC9D1DCD9C}" srcOrd="0" destOrd="0" presId="urn:microsoft.com/office/officeart/2005/8/layout/vList5"/>
    <dgm:cxn modelId="{67482E09-4424-40E6-9ED4-3EAE373532FB}" type="presParOf" srcId="{7796B929-7BB0-4F33-879E-7ADC9D1DCD9C}" destId="{70829555-FD86-4BC6-8F15-3D8284181C74}"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7923B9E-85FA-4655-BE53-5B7E1BE95ED8}" type="doc">
      <dgm:prSet loTypeId="urn:microsoft.com/office/officeart/2005/8/layout/vList5" loCatId="list" qsTypeId="urn:microsoft.com/office/officeart/2005/8/quickstyle/3d2" qsCatId="3D" csTypeId="urn:microsoft.com/office/officeart/2005/8/colors/colorful1#5" csCatId="colorful" phldr="1"/>
      <dgm:spPr/>
      <dgm:t>
        <a:bodyPr/>
        <a:lstStyle/>
        <a:p>
          <a:endParaRPr lang="zh-CN" altLang="en-US"/>
        </a:p>
      </dgm:t>
    </dgm:pt>
    <dgm:pt modelId="{84F54D9B-BC7F-4B7F-811D-E538B9E81E83}">
      <dgm:prSet/>
      <dgm:spPr/>
      <dgm:t>
        <a:bodyPr/>
        <a:lstStyle/>
        <a:p>
          <a:pPr rtl="0"/>
          <a:r>
            <a:rPr lang="zh-CN" b="1" i="0" baseline="0" dirty="0" smtClean="0"/>
            <a:t>高通量测序</a:t>
          </a:r>
          <a:endParaRPr lang="zh-CN" b="1" i="0" baseline="0" dirty="0"/>
        </a:p>
      </dgm:t>
    </dgm:pt>
    <dgm:pt modelId="{F69F7403-15D5-4916-8C26-11460EE45D75}" type="parTrans" cxnId="{CE5C7603-41ED-4D0B-ABAF-B2FB6E93537B}">
      <dgm:prSet/>
      <dgm:spPr/>
      <dgm:t>
        <a:bodyPr/>
        <a:lstStyle/>
        <a:p>
          <a:endParaRPr lang="zh-CN" altLang="en-US"/>
        </a:p>
      </dgm:t>
    </dgm:pt>
    <dgm:pt modelId="{71EA3B03-2E78-44EA-8159-ED4B54C288A0}" type="sibTrans" cxnId="{CE5C7603-41ED-4D0B-ABAF-B2FB6E93537B}">
      <dgm:prSet/>
      <dgm:spPr/>
      <dgm:t>
        <a:bodyPr/>
        <a:lstStyle/>
        <a:p>
          <a:endParaRPr lang="zh-CN" altLang="en-US"/>
        </a:p>
      </dgm:t>
    </dgm:pt>
    <dgm:pt modelId="{1C28193B-4766-446F-BE16-19AFBC01C66D}">
      <dgm:prSet custT="1"/>
      <dgm:spPr/>
      <dgm:t>
        <a:bodyPr/>
        <a:lstStyle/>
        <a:p>
          <a:pPr rtl="0"/>
          <a:r>
            <a:rPr lang="zh-CN" sz="1400" dirty="0" smtClean="0"/>
            <a:t>外显子捕获（</a:t>
          </a:r>
          <a:r>
            <a:rPr lang="en-US" sz="1400" dirty="0" smtClean="0"/>
            <a:t>Agilent </a:t>
          </a:r>
          <a:r>
            <a:rPr lang="en-US" sz="1400" dirty="0" err="1" smtClean="0"/>
            <a:t>SureSelect</a:t>
          </a:r>
          <a:r>
            <a:rPr lang="en-US" sz="1400" dirty="0" smtClean="0"/>
            <a:t> Human All </a:t>
          </a:r>
          <a:r>
            <a:rPr lang="en-US" sz="1400" dirty="0" err="1" smtClean="0"/>
            <a:t>Exon</a:t>
          </a:r>
          <a:r>
            <a:rPr lang="en-US" sz="1400" dirty="0" smtClean="0"/>
            <a:t> Kit</a:t>
          </a:r>
          <a:r>
            <a:rPr lang="zh-CN" sz="1400" dirty="0" smtClean="0"/>
            <a:t>）</a:t>
          </a:r>
          <a:endParaRPr lang="en-US" sz="1400" dirty="0"/>
        </a:p>
      </dgm:t>
    </dgm:pt>
    <dgm:pt modelId="{BC098E5E-A7CB-46E3-AA74-F2B6315B5601}" type="parTrans" cxnId="{063AA5E3-DC1F-4537-BED3-DABC7952C444}">
      <dgm:prSet/>
      <dgm:spPr/>
      <dgm:t>
        <a:bodyPr/>
        <a:lstStyle/>
        <a:p>
          <a:endParaRPr lang="zh-CN" altLang="en-US"/>
        </a:p>
      </dgm:t>
    </dgm:pt>
    <dgm:pt modelId="{21426703-0241-4146-BED4-65DB7EF0C4BC}" type="sibTrans" cxnId="{063AA5E3-DC1F-4537-BED3-DABC7952C444}">
      <dgm:prSet/>
      <dgm:spPr/>
      <dgm:t>
        <a:bodyPr/>
        <a:lstStyle/>
        <a:p>
          <a:endParaRPr lang="zh-CN" altLang="en-US"/>
        </a:p>
      </dgm:t>
    </dgm:pt>
    <dgm:pt modelId="{035E9E8D-FAE7-403F-B8FD-A6C73F9A2355}">
      <dgm:prSet custT="1"/>
      <dgm:spPr/>
      <dgm:t>
        <a:bodyPr/>
        <a:lstStyle/>
        <a:p>
          <a:pPr rtl="0"/>
          <a:r>
            <a:rPr lang="zh-CN" sz="1400" dirty="0" smtClean="0"/>
            <a:t>高通量测序（平均测序深度</a:t>
          </a:r>
          <a:r>
            <a:rPr lang="en-US" sz="1400" dirty="0" smtClean="0"/>
            <a:t>50X</a:t>
          </a:r>
          <a:r>
            <a:rPr lang="zh-CN" sz="1400" dirty="0" smtClean="0"/>
            <a:t>）</a:t>
          </a:r>
          <a:endParaRPr lang="zh-CN" sz="1400" dirty="0"/>
        </a:p>
      </dgm:t>
    </dgm:pt>
    <dgm:pt modelId="{5D9B4167-FAFC-43C0-BE8E-0BC3AC943D29}" type="parTrans" cxnId="{D0081FE3-8A64-4BB9-85D0-E4BF419C4548}">
      <dgm:prSet/>
      <dgm:spPr/>
      <dgm:t>
        <a:bodyPr/>
        <a:lstStyle/>
        <a:p>
          <a:endParaRPr lang="zh-CN" altLang="en-US"/>
        </a:p>
      </dgm:t>
    </dgm:pt>
    <dgm:pt modelId="{77E47554-24AD-4B05-8632-3CE2435D21A0}" type="sibTrans" cxnId="{D0081FE3-8A64-4BB9-85D0-E4BF419C4548}">
      <dgm:prSet/>
      <dgm:spPr/>
      <dgm:t>
        <a:bodyPr/>
        <a:lstStyle/>
        <a:p>
          <a:endParaRPr lang="zh-CN" altLang="en-US"/>
        </a:p>
      </dgm:t>
    </dgm:pt>
    <dgm:pt modelId="{789534BC-41E8-4215-995B-EE78FD1DBD63}" type="pres">
      <dgm:prSet presAssocID="{07923B9E-85FA-4655-BE53-5B7E1BE95ED8}" presName="Name0" presStyleCnt="0">
        <dgm:presLayoutVars>
          <dgm:dir/>
          <dgm:animLvl val="lvl"/>
          <dgm:resizeHandles val="exact"/>
        </dgm:presLayoutVars>
      </dgm:prSet>
      <dgm:spPr/>
      <dgm:t>
        <a:bodyPr/>
        <a:lstStyle/>
        <a:p>
          <a:endParaRPr lang="zh-CN" altLang="en-US"/>
        </a:p>
      </dgm:t>
    </dgm:pt>
    <dgm:pt modelId="{48B62D17-A3C1-4319-99FD-4D71C8D7F1F2}" type="pres">
      <dgm:prSet presAssocID="{84F54D9B-BC7F-4B7F-811D-E538B9E81E83}" presName="linNode" presStyleCnt="0"/>
      <dgm:spPr/>
      <dgm:t>
        <a:bodyPr/>
        <a:lstStyle/>
        <a:p>
          <a:endParaRPr lang="zh-CN" altLang="en-US"/>
        </a:p>
      </dgm:t>
    </dgm:pt>
    <dgm:pt modelId="{F9778845-7F6C-4DC4-84C7-B85AFC5230AE}" type="pres">
      <dgm:prSet presAssocID="{84F54D9B-BC7F-4B7F-811D-E538B9E81E83}" presName="parentText" presStyleLbl="node1" presStyleIdx="0" presStyleCnt="1" custScaleX="51253" custLinFactNeighborX="-1291" custLinFactNeighborY="-49">
        <dgm:presLayoutVars>
          <dgm:chMax val="1"/>
          <dgm:bulletEnabled val="1"/>
        </dgm:presLayoutVars>
      </dgm:prSet>
      <dgm:spPr/>
      <dgm:t>
        <a:bodyPr/>
        <a:lstStyle/>
        <a:p>
          <a:endParaRPr lang="zh-CN" altLang="en-US"/>
        </a:p>
      </dgm:t>
    </dgm:pt>
    <dgm:pt modelId="{3983CB96-53DF-4B90-B94C-74849FD6B41E}" type="pres">
      <dgm:prSet presAssocID="{84F54D9B-BC7F-4B7F-811D-E538B9E81E83}" presName="descendantText" presStyleLbl="alignAccFollowNode1" presStyleIdx="0" presStyleCnt="1" custScaleX="124839">
        <dgm:presLayoutVars>
          <dgm:bulletEnabled val="1"/>
        </dgm:presLayoutVars>
      </dgm:prSet>
      <dgm:spPr/>
      <dgm:t>
        <a:bodyPr/>
        <a:lstStyle/>
        <a:p>
          <a:endParaRPr lang="zh-CN" altLang="en-US"/>
        </a:p>
      </dgm:t>
    </dgm:pt>
  </dgm:ptLst>
  <dgm:cxnLst>
    <dgm:cxn modelId="{1C877BDA-2F23-4F7B-8C31-43BA7D48B705}" type="presOf" srcId="{84F54D9B-BC7F-4B7F-811D-E538B9E81E83}" destId="{F9778845-7F6C-4DC4-84C7-B85AFC5230AE}" srcOrd="0" destOrd="0" presId="urn:microsoft.com/office/officeart/2005/8/layout/vList5"/>
    <dgm:cxn modelId="{063AA5E3-DC1F-4537-BED3-DABC7952C444}" srcId="{84F54D9B-BC7F-4B7F-811D-E538B9E81E83}" destId="{1C28193B-4766-446F-BE16-19AFBC01C66D}" srcOrd="0" destOrd="0" parTransId="{BC098E5E-A7CB-46E3-AA74-F2B6315B5601}" sibTransId="{21426703-0241-4146-BED4-65DB7EF0C4BC}"/>
    <dgm:cxn modelId="{D0081FE3-8A64-4BB9-85D0-E4BF419C4548}" srcId="{84F54D9B-BC7F-4B7F-811D-E538B9E81E83}" destId="{035E9E8D-FAE7-403F-B8FD-A6C73F9A2355}" srcOrd="1" destOrd="0" parTransId="{5D9B4167-FAFC-43C0-BE8E-0BC3AC943D29}" sibTransId="{77E47554-24AD-4B05-8632-3CE2435D21A0}"/>
    <dgm:cxn modelId="{42274EB1-8148-44D4-98D3-103D0B127D15}" type="presOf" srcId="{07923B9E-85FA-4655-BE53-5B7E1BE95ED8}" destId="{789534BC-41E8-4215-995B-EE78FD1DBD63}" srcOrd="0" destOrd="0" presId="urn:microsoft.com/office/officeart/2005/8/layout/vList5"/>
    <dgm:cxn modelId="{CE5C7603-41ED-4D0B-ABAF-B2FB6E93537B}" srcId="{07923B9E-85FA-4655-BE53-5B7E1BE95ED8}" destId="{84F54D9B-BC7F-4B7F-811D-E538B9E81E83}" srcOrd="0" destOrd="0" parTransId="{F69F7403-15D5-4916-8C26-11460EE45D75}" sibTransId="{71EA3B03-2E78-44EA-8159-ED4B54C288A0}"/>
    <dgm:cxn modelId="{BE64FB3C-B310-40FE-B9D7-0541C7868323}" type="presOf" srcId="{035E9E8D-FAE7-403F-B8FD-A6C73F9A2355}" destId="{3983CB96-53DF-4B90-B94C-74849FD6B41E}" srcOrd="0" destOrd="1" presId="urn:microsoft.com/office/officeart/2005/8/layout/vList5"/>
    <dgm:cxn modelId="{7C0DAA64-6C72-41FF-A901-4ADE1F804DC4}" type="presOf" srcId="{1C28193B-4766-446F-BE16-19AFBC01C66D}" destId="{3983CB96-53DF-4B90-B94C-74849FD6B41E}" srcOrd="0" destOrd="0" presId="urn:microsoft.com/office/officeart/2005/8/layout/vList5"/>
    <dgm:cxn modelId="{778FF697-8B94-4604-9814-4370B2FB4CD1}" type="presParOf" srcId="{789534BC-41E8-4215-995B-EE78FD1DBD63}" destId="{48B62D17-A3C1-4319-99FD-4D71C8D7F1F2}" srcOrd="0" destOrd="0" presId="urn:microsoft.com/office/officeart/2005/8/layout/vList5"/>
    <dgm:cxn modelId="{6B598F8A-CCA0-4519-B8BE-7A6B67D6C72D}" type="presParOf" srcId="{48B62D17-A3C1-4319-99FD-4D71C8D7F1F2}" destId="{F9778845-7F6C-4DC4-84C7-B85AFC5230AE}" srcOrd="0" destOrd="0" presId="urn:microsoft.com/office/officeart/2005/8/layout/vList5"/>
    <dgm:cxn modelId="{0A4C6D1D-C14B-4CED-BCB7-86069E703320}" type="presParOf" srcId="{48B62D17-A3C1-4319-99FD-4D71C8D7F1F2}" destId="{3983CB96-53DF-4B90-B94C-74849FD6B41E}"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3246C5-F8E9-47F2-AE77-C3F947383620}" type="doc">
      <dgm:prSet loTypeId="urn:microsoft.com/office/officeart/2005/8/layout/vList5" loCatId="list" qsTypeId="urn:microsoft.com/office/officeart/2005/8/quickstyle/3d2" qsCatId="3D" csTypeId="urn:microsoft.com/office/officeart/2005/8/colors/colorful5" csCatId="colorful" phldr="1"/>
      <dgm:spPr/>
      <dgm:t>
        <a:bodyPr/>
        <a:lstStyle/>
        <a:p>
          <a:endParaRPr lang="zh-CN" altLang="en-US"/>
        </a:p>
      </dgm:t>
    </dgm:pt>
    <dgm:pt modelId="{82679D62-FA4A-4B95-8EC1-B44FFBCE9FB4}">
      <dgm:prSet custT="1"/>
      <dgm:spPr/>
      <dgm:t>
        <a:bodyPr/>
        <a:lstStyle/>
        <a:p>
          <a:pPr rtl="0"/>
          <a:r>
            <a:rPr lang="zh-CN" altLang="en-US" sz="2400" b="1" i="0" baseline="0" dirty="0" smtClean="0"/>
            <a:t>信息分析</a:t>
          </a:r>
          <a:endParaRPr lang="zh-CN" altLang="en-US" sz="2400" b="1" i="0" baseline="0" dirty="0"/>
        </a:p>
      </dgm:t>
    </dgm:pt>
    <dgm:pt modelId="{011E9061-A91B-4970-A9E7-C8B55A9D89DF}" type="parTrans" cxnId="{B6D8A411-A5C9-49F2-A5B5-037E9BF22A94}">
      <dgm:prSet/>
      <dgm:spPr/>
      <dgm:t>
        <a:bodyPr/>
        <a:lstStyle/>
        <a:p>
          <a:endParaRPr lang="zh-CN" altLang="en-US"/>
        </a:p>
      </dgm:t>
    </dgm:pt>
    <dgm:pt modelId="{C360A41E-65A8-40D5-8C9E-06C2D694AEFC}" type="sibTrans" cxnId="{B6D8A411-A5C9-49F2-A5B5-037E9BF22A94}">
      <dgm:prSet/>
      <dgm:spPr/>
      <dgm:t>
        <a:bodyPr/>
        <a:lstStyle/>
        <a:p>
          <a:endParaRPr lang="zh-CN" altLang="en-US"/>
        </a:p>
      </dgm:t>
    </dgm:pt>
    <dgm:pt modelId="{5588B645-4CB8-4637-86E1-491077319200}">
      <dgm:prSet custT="1"/>
      <dgm:spPr/>
      <dgm:t>
        <a:bodyPr lIns="108000" rIns="108000"/>
        <a:lstStyle/>
        <a:p>
          <a:pPr rtl="0"/>
          <a:r>
            <a:rPr lang="zh-CN" altLang="en-US" sz="1400" dirty="0" smtClean="0"/>
            <a:t>经</a:t>
          </a:r>
          <a:r>
            <a:rPr lang="en-US" sz="1400" dirty="0" smtClean="0"/>
            <a:t>dbSNP129</a:t>
          </a:r>
          <a:r>
            <a:rPr lang="zh-CN" altLang="en-US" sz="1400" dirty="0" smtClean="0"/>
            <a:t>、</a:t>
          </a:r>
          <a:r>
            <a:rPr lang="en-US" sz="1400" dirty="0" smtClean="0"/>
            <a:t>HapMap8</a:t>
          </a:r>
          <a:r>
            <a:rPr lang="zh-CN" altLang="en-US" sz="1400" dirty="0" smtClean="0"/>
            <a:t>、千</a:t>
          </a:r>
          <a:r>
            <a:rPr lang="zh-CN" sz="1400" dirty="0" smtClean="0"/>
            <a:t>人基因组</a:t>
          </a:r>
          <a:r>
            <a:rPr lang="zh-CN" altLang="en-US" sz="1400" dirty="0" smtClean="0"/>
            <a:t>、</a:t>
          </a:r>
          <a:r>
            <a:rPr lang="zh-CN" sz="1400" dirty="0" smtClean="0"/>
            <a:t>家系中正常对照</a:t>
          </a:r>
          <a:r>
            <a:rPr lang="zh-CN" altLang="en-US" sz="1400" dirty="0" smtClean="0"/>
            <a:t>依次过滤后</a:t>
          </a:r>
          <a:r>
            <a:rPr lang="zh-CN" sz="1400" dirty="0" smtClean="0"/>
            <a:t>，</a:t>
          </a:r>
          <a:r>
            <a:rPr lang="zh-CN" altLang="en-US" sz="1400" dirty="0" smtClean="0"/>
            <a:t>在定位区域内</a:t>
          </a:r>
          <a:r>
            <a:rPr lang="zh-CN" sz="1400" dirty="0" smtClean="0"/>
            <a:t>两个病例共有的突变</a:t>
          </a:r>
          <a:r>
            <a:rPr lang="zh-CN" altLang="en-US" sz="1400" dirty="0" smtClean="0"/>
            <a:t>还剩</a:t>
          </a:r>
          <a:r>
            <a:rPr lang="en-US" sz="1400" dirty="0" smtClean="0"/>
            <a:t>85</a:t>
          </a:r>
          <a:r>
            <a:rPr lang="zh-CN" sz="1400" dirty="0" smtClean="0"/>
            <a:t>个</a:t>
          </a:r>
          <a:endParaRPr lang="en-US" sz="1400" dirty="0"/>
        </a:p>
      </dgm:t>
    </dgm:pt>
    <dgm:pt modelId="{6950035F-A638-4D2C-B981-54F2E7F07539}" type="parTrans" cxnId="{94E9115E-78F1-4A53-ABC9-19093601AD17}">
      <dgm:prSet/>
      <dgm:spPr/>
      <dgm:t>
        <a:bodyPr/>
        <a:lstStyle/>
        <a:p>
          <a:endParaRPr lang="zh-CN" altLang="en-US"/>
        </a:p>
      </dgm:t>
    </dgm:pt>
    <dgm:pt modelId="{E79294D9-7F46-416A-8AAF-90A16ADDAF58}" type="sibTrans" cxnId="{94E9115E-78F1-4A53-ABC9-19093601AD17}">
      <dgm:prSet/>
      <dgm:spPr/>
      <dgm:t>
        <a:bodyPr/>
        <a:lstStyle/>
        <a:p>
          <a:endParaRPr lang="zh-CN" altLang="en-US"/>
        </a:p>
      </dgm:t>
    </dgm:pt>
    <dgm:pt modelId="{79B62C75-FD37-49B7-A492-D1081347444E}">
      <dgm:prSet custT="1"/>
      <dgm:spPr/>
      <dgm:t>
        <a:bodyPr lIns="108000" rIns="108000"/>
        <a:lstStyle/>
        <a:p>
          <a:pPr rtl="0"/>
          <a:r>
            <a:rPr lang="zh-CN" altLang="en-US" sz="1400" dirty="0" smtClean="0"/>
            <a:t>再经过软件预测及评分</a:t>
          </a:r>
          <a:r>
            <a:rPr lang="zh-CN" sz="1400" dirty="0" smtClean="0"/>
            <a:t>，将候选致病基因锁定在</a:t>
          </a:r>
          <a:r>
            <a:rPr lang="en-US" sz="1400" dirty="0" smtClean="0"/>
            <a:t>NCSTN</a:t>
          </a:r>
          <a:r>
            <a:rPr lang="zh-CN" sz="1400" dirty="0" smtClean="0"/>
            <a:t>基因第</a:t>
          </a:r>
          <a:r>
            <a:rPr lang="en-US" sz="1400" dirty="0" smtClean="0"/>
            <a:t>11</a:t>
          </a:r>
          <a:r>
            <a:rPr lang="zh-CN" sz="1400" dirty="0" smtClean="0"/>
            <a:t>个内含子供体位点</a:t>
          </a:r>
          <a:r>
            <a:rPr lang="zh-CN" altLang="en-US" sz="1400" dirty="0" smtClean="0"/>
            <a:t>的一个剪切位点突变</a:t>
          </a:r>
          <a:endParaRPr lang="zh-CN" sz="1400" dirty="0"/>
        </a:p>
      </dgm:t>
    </dgm:pt>
    <dgm:pt modelId="{D0A32273-6895-4993-8CB5-36187C7FA6BF}" type="parTrans" cxnId="{61C52684-1818-4D85-9A8F-29E5B9DA5E05}">
      <dgm:prSet/>
      <dgm:spPr/>
      <dgm:t>
        <a:bodyPr/>
        <a:lstStyle/>
        <a:p>
          <a:endParaRPr lang="zh-CN" altLang="en-US"/>
        </a:p>
      </dgm:t>
    </dgm:pt>
    <dgm:pt modelId="{62269B18-E713-434D-A0BA-390374E48B14}" type="sibTrans" cxnId="{61C52684-1818-4D85-9A8F-29E5B9DA5E05}">
      <dgm:prSet/>
      <dgm:spPr/>
      <dgm:t>
        <a:bodyPr/>
        <a:lstStyle/>
        <a:p>
          <a:endParaRPr lang="zh-CN" altLang="en-US"/>
        </a:p>
      </dgm:t>
    </dgm:pt>
    <dgm:pt modelId="{27816CE9-2C56-4000-BC12-0D0B6B2C060A}" type="pres">
      <dgm:prSet presAssocID="{F73246C5-F8E9-47F2-AE77-C3F947383620}" presName="Name0" presStyleCnt="0">
        <dgm:presLayoutVars>
          <dgm:dir/>
          <dgm:animLvl val="lvl"/>
          <dgm:resizeHandles val="exact"/>
        </dgm:presLayoutVars>
      </dgm:prSet>
      <dgm:spPr/>
      <dgm:t>
        <a:bodyPr/>
        <a:lstStyle/>
        <a:p>
          <a:endParaRPr lang="zh-CN" altLang="en-US"/>
        </a:p>
      </dgm:t>
    </dgm:pt>
    <dgm:pt modelId="{7E97D8D3-074D-4389-8D1E-4CF8CD43CC7A}" type="pres">
      <dgm:prSet presAssocID="{82679D62-FA4A-4B95-8EC1-B44FFBCE9FB4}" presName="linNode" presStyleCnt="0"/>
      <dgm:spPr/>
      <dgm:t>
        <a:bodyPr/>
        <a:lstStyle/>
        <a:p>
          <a:endParaRPr lang="zh-CN" altLang="en-US"/>
        </a:p>
      </dgm:t>
    </dgm:pt>
    <dgm:pt modelId="{754B3BDF-27D8-4189-95C2-2AC3C4E35350}" type="pres">
      <dgm:prSet presAssocID="{82679D62-FA4A-4B95-8EC1-B44FFBCE9FB4}" presName="parentText" presStyleLbl="node1" presStyleIdx="0" presStyleCnt="1" custScaleX="44189" custLinFactNeighborX="-390" custLinFactNeighborY="-49">
        <dgm:presLayoutVars>
          <dgm:chMax val="1"/>
          <dgm:bulletEnabled val="1"/>
        </dgm:presLayoutVars>
      </dgm:prSet>
      <dgm:spPr/>
      <dgm:t>
        <a:bodyPr/>
        <a:lstStyle/>
        <a:p>
          <a:endParaRPr lang="zh-CN" altLang="en-US"/>
        </a:p>
      </dgm:t>
    </dgm:pt>
    <dgm:pt modelId="{8C08256A-6D5C-4BB3-931D-175365DA1CF2}" type="pres">
      <dgm:prSet presAssocID="{82679D62-FA4A-4B95-8EC1-B44FFBCE9FB4}" presName="descendantText" presStyleLbl="alignAccFollowNode1" presStyleIdx="0" presStyleCnt="1" custScaleX="126563" custScaleY="105769">
        <dgm:presLayoutVars>
          <dgm:bulletEnabled val="1"/>
        </dgm:presLayoutVars>
      </dgm:prSet>
      <dgm:spPr/>
      <dgm:t>
        <a:bodyPr/>
        <a:lstStyle/>
        <a:p>
          <a:endParaRPr lang="zh-CN" altLang="en-US"/>
        </a:p>
      </dgm:t>
    </dgm:pt>
  </dgm:ptLst>
  <dgm:cxnLst>
    <dgm:cxn modelId="{2823764B-4BF5-4BEC-853F-7F103575FEBB}" type="presOf" srcId="{82679D62-FA4A-4B95-8EC1-B44FFBCE9FB4}" destId="{754B3BDF-27D8-4189-95C2-2AC3C4E35350}" srcOrd="0" destOrd="0" presId="urn:microsoft.com/office/officeart/2005/8/layout/vList5"/>
    <dgm:cxn modelId="{B6D8A411-A5C9-49F2-A5B5-037E9BF22A94}" srcId="{F73246C5-F8E9-47F2-AE77-C3F947383620}" destId="{82679D62-FA4A-4B95-8EC1-B44FFBCE9FB4}" srcOrd="0" destOrd="0" parTransId="{011E9061-A91B-4970-A9E7-C8B55A9D89DF}" sibTransId="{C360A41E-65A8-40D5-8C9E-06C2D694AEFC}"/>
    <dgm:cxn modelId="{94E9115E-78F1-4A53-ABC9-19093601AD17}" srcId="{82679D62-FA4A-4B95-8EC1-B44FFBCE9FB4}" destId="{5588B645-4CB8-4637-86E1-491077319200}" srcOrd="0" destOrd="0" parTransId="{6950035F-A638-4D2C-B981-54F2E7F07539}" sibTransId="{E79294D9-7F46-416A-8AAF-90A16ADDAF58}"/>
    <dgm:cxn modelId="{2696F265-4E74-488E-9C1E-9779651AFA0F}" type="presOf" srcId="{79B62C75-FD37-49B7-A492-D1081347444E}" destId="{8C08256A-6D5C-4BB3-931D-175365DA1CF2}" srcOrd="0" destOrd="1" presId="urn:microsoft.com/office/officeart/2005/8/layout/vList5"/>
    <dgm:cxn modelId="{60304945-0AE5-4E6C-96A2-4C5A1D617392}" type="presOf" srcId="{5588B645-4CB8-4637-86E1-491077319200}" destId="{8C08256A-6D5C-4BB3-931D-175365DA1CF2}" srcOrd="0" destOrd="0" presId="urn:microsoft.com/office/officeart/2005/8/layout/vList5"/>
    <dgm:cxn modelId="{61C52684-1818-4D85-9A8F-29E5B9DA5E05}" srcId="{82679D62-FA4A-4B95-8EC1-B44FFBCE9FB4}" destId="{79B62C75-FD37-49B7-A492-D1081347444E}" srcOrd="1" destOrd="0" parTransId="{D0A32273-6895-4993-8CB5-36187C7FA6BF}" sibTransId="{62269B18-E713-434D-A0BA-390374E48B14}"/>
    <dgm:cxn modelId="{5210263E-D9D1-4F32-917F-04087CCDB22C}" type="presOf" srcId="{F73246C5-F8E9-47F2-AE77-C3F947383620}" destId="{27816CE9-2C56-4000-BC12-0D0B6B2C060A}" srcOrd="0" destOrd="0" presId="urn:microsoft.com/office/officeart/2005/8/layout/vList5"/>
    <dgm:cxn modelId="{901D62D2-A9C9-4644-8170-7DBE9C40B9E7}" type="presParOf" srcId="{27816CE9-2C56-4000-BC12-0D0B6B2C060A}" destId="{7E97D8D3-074D-4389-8D1E-4CF8CD43CC7A}" srcOrd="0" destOrd="0" presId="urn:microsoft.com/office/officeart/2005/8/layout/vList5"/>
    <dgm:cxn modelId="{B5F416E7-2C1B-410F-B5E2-5022F25588AB}" type="presParOf" srcId="{7E97D8D3-074D-4389-8D1E-4CF8CD43CC7A}" destId="{754B3BDF-27D8-4189-95C2-2AC3C4E35350}" srcOrd="0" destOrd="0" presId="urn:microsoft.com/office/officeart/2005/8/layout/vList5"/>
    <dgm:cxn modelId="{07B23B8D-AA3B-4AA2-BC56-60AF3EC1F5D2}" type="presParOf" srcId="{7E97D8D3-074D-4389-8D1E-4CF8CD43CC7A}" destId="{8C08256A-6D5C-4BB3-931D-175365DA1CF2}" srcOrd="1"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EE04DB2-1468-4951-A280-A89348117A3F}" type="doc">
      <dgm:prSet loTypeId="urn:microsoft.com/office/officeart/2005/8/layout/vList5" loCatId="list" qsTypeId="urn:microsoft.com/office/officeart/2005/8/quickstyle/3d2" qsCatId="3D" csTypeId="urn:microsoft.com/office/officeart/2005/8/colors/colorful5" csCatId="colorful" phldr="1"/>
      <dgm:spPr/>
      <dgm:t>
        <a:bodyPr/>
        <a:lstStyle/>
        <a:p>
          <a:endParaRPr lang="zh-CN" altLang="en-US"/>
        </a:p>
      </dgm:t>
    </dgm:pt>
    <dgm:pt modelId="{A6A80AC9-5BEA-43CB-B34F-1A6B0533F2E7}">
      <dgm:prSet custT="1"/>
      <dgm:spPr/>
      <dgm:t>
        <a:bodyPr/>
        <a:lstStyle/>
        <a:p>
          <a:pPr rtl="0"/>
          <a:r>
            <a:rPr lang="zh-CN" sz="2400" b="1" i="0" baseline="0" dirty="0" smtClean="0"/>
            <a:t>后期验证</a:t>
          </a:r>
          <a:endParaRPr lang="en-US" sz="2400" b="1" dirty="0"/>
        </a:p>
      </dgm:t>
    </dgm:pt>
    <dgm:pt modelId="{AA48EE0A-CC03-4748-A818-F2EDDB705E37}" type="parTrans" cxnId="{2EBB26BB-BB4F-42D3-81B0-501B7A88053B}">
      <dgm:prSet/>
      <dgm:spPr/>
      <dgm:t>
        <a:bodyPr/>
        <a:lstStyle/>
        <a:p>
          <a:endParaRPr lang="zh-CN" altLang="en-US"/>
        </a:p>
      </dgm:t>
    </dgm:pt>
    <dgm:pt modelId="{685DBA09-038C-402C-968C-98BCB1911B14}" type="sibTrans" cxnId="{2EBB26BB-BB4F-42D3-81B0-501B7A88053B}">
      <dgm:prSet/>
      <dgm:spPr/>
      <dgm:t>
        <a:bodyPr/>
        <a:lstStyle/>
        <a:p>
          <a:endParaRPr lang="zh-CN" altLang="en-US"/>
        </a:p>
      </dgm:t>
    </dgm:pt>
    <dgm:pt modelId="{950322C6-C4D0-491D-82E6-62810E8ABA3F}">
      <dgm:prSet custT="1"/>
      <dgm:spPr/>
      <dgm:t>
        <a:bodyPr lIns="108000" tIns="108000" rIns="72000" bIns="108000"/>
        <a:lstStyle/>
        <a:p>
          <a:pPr rtl="0"/>
          <a:r>
            <a:rPr lang="zh-CN" sz="1400" dirty="0" smtClean="0"/>
            <a:t>家系内</a:t>
          </a:r>
          <a:r>
            <a:rPr lang="en-US" sz="1400" dirty="0" smtClean="0"/>
            <a:t>9</a:t>
          </a:r>
          <a:r>
            <a:rPr lang="zh-CN" sz="1400" dirty="0" smtClean="0"/>
            <a:t>名患者和</a:t>
          </a:r>
          <a:r>
            <a:rPr lang="en-US" sz="1400" dirty="0" smtClean="0"/>
            <a:t>12</a:t>
          </a:r>
          <a:r>
            <a:rPr lang="zh-CN" sz="1400" dirty="0" smtClean="0"/>
            <a:t>名正常人</a:t>
          </a:r>
          <a:r>
            <a:rPr lang="en-US" altLang="zh-CN" sz="1400" dirty="0" smtClean="0"/>
            <a:t>  </a:t>
          </a:r>
          <a:r>
            <a:rPr lang="en-US" sz="1400" dirty="0" err="1" smtClean="0"/>
            <a:t>sanger</a:t>
          </a:r>
          <a:r>
            <a:rPr lang="zh-CN" sz="1400" dirty="0" smtClean="0"/>
            <a:t>测序</a:t>
          </a:r>
          <a:r>
            <a:rPr lang="en-US" sz="1400" dirty="0" smtClean="0"/>
            <a:t>  NCSTN</a:t>
          </a:r>
          <a:r>
            <a:rPr lang="zh-CN" sz="1400" dirty="0" smtClean="0"/>
            <a:t>基因突变和表型</a:t>
          </a:r>
          <a:r>
            <a:rPr lang="zh-CN" altLang="en-US" sz="1400" dirty="0" smtClean="0"/>
            <a:t>的</a:t>
          </a:r>
          <a:r>
            <a:rPr lang="zh-CN" sz="1400" dirty="0" smtClean="0"/>
            <a:t>共分离</a:t>
          </a:r>
          <a:endParaRPr lang="en-US" sz="1400" dirty="0"/>
        </a:p>
      </dgm:t>
    </dgm:pt>
    <dgm:pt modelId="{F5C741CD-924C-43D1-AF4A-250B0B94C178}" type="parTrans" cxnId="{8BA5A3C2-87D4-4F17-88CC-3792E8141FD8}">
      <dgm:prSet/>
      <dgm:spPr/>
      <dgm:t>
        <a:bodyPr/>
        <a:lstStyle/>
        <a:p>
          <a:endParaRPr lang="zh-CN" altLang="en-US"/>
        </a:p>
      </dgm:t>
    </dgm:pt>
    <dgm:pt modelId="{22C0DF8E-D883-4AA3-B592-2E580F47A717}" type="sibTrans" cxnId="{8BA5A3C2-87D4-4F17-88CC-3792E8141FD8}">
      <dgm:prSet/>
      <dgm:spPr/>
      <dgm:t>
        <a:bodyPr/>
        <a:lstStyle/>
        <a:p>
          <a:endParaRPr lang="zh-CN" altLang="en-US"/>
        </a:p>
      </dgm:t>
    </dgm:pt>
    <dgm:pt modelId="{5D071875-3FDB-4E87-B368-7E6C6E14A9C2}">
      <dgm:prSet custT="1"/>
      <dgm:spPr/>
      <dgm:t>
        <a:bodyPr lIns="108000" tIns="108000" rIns="72000" bIns="108000"/>
        <a:lstStyle/>
        <a:p>
          <a:pPr rtl="0"/>
          <a:r>
            <a:rPr lang="zh-CN" sz="1400" dirty="0" smtClean="0"/>
            <a:t>另一个</a:t>
          </a:r>
          <a:r>
            <a:rPr lang="en-US" sz="1400" dirty="0" smtClean="0"/>
            <a:t>AI</a:t>
          </a:r>
          <a:r>
            <a:rPr lang="zh-CN" sz="1400" dirty="0" smtClean="0"/>
            <a:t>家系</a:t>
          </a:r>
          <a:r>
            <a:rPr lang="en-US" sz="1400" dirty="0" smtClean="0"/>
            <a:t>(5</a:t>
          </a:r>
          <a:r>
            <a:rPr lang="zh-CN" sz="1400" dirty="0" smtClean="0"/>
            <a:t>名病例，</a:t>
          </a:r>
          <a:r>
            <a:rPr lang="en-US" sz="1400" dirty="0" smtClean="0"/>
            <a:t>8</a:t>
          </a:r>
          <a:r>
            <a:rPr lang="zh-CN" sz="1400" dirty="0" smtClean="0"/>
            <a:t>名对照</a:t>
          </a:r>
          <a:r>
            <a:rPr lang="en-US" sz="1400" dirty="0" smtClean="0"/>
            <a:t>) </a:t>
          </a:r>
          <a:r>
            <a:rPr lang="en-US" sz="1400" dirty="0" err="1" smtClean="0"/>
            <a:t>sanger</a:t>
          </a:r>
          <a:r>
            <a:rPr lang="zh-CN" sz="1400" dirty="0" smtClean="0"/>
            <a:t>测序（</a:t>
          </a:r>
          <a:r>
            <a:rPr lang="en-US" sz="1400" dirty="0" smtClean="0"/>
            <a:t>NCSTN</a:t>
          </a:r>
          <a:r>
            <a:rPr lang="zh-CN" sz="1400" dirty="0" smtClean="0"/>
            <a:t>基因的全外显子及外显子</a:t>
          </a:r>
          <a:r>
            <a:rPr lang="en-US" sz="1400" dirty="0" smtClean="0"/>
            <a:t>-</a:t>
          </a:r>
          <a:r>
            <a:rPr lang="zh-CN" sz="1400" dirty="0" smtClean="0"/>
            <a:t>内含子交界区）</a:t>
          </a:r>
          <a:r>
            <a:rPr lang="en-US" sz="1400" dirty="0" smtClean="0"/>
            <a:t> NCSTN</a:t>
          </a:r>
          <a:r>
            <a:rPr lang="zh-CN" sz="1400" dirty="0" smtClean="0"/>
            <a:t>基因有一个不同的</a:t>
          </a:r>
          <a:r>
            <a:rPr lang="zh-CN" altLang="en-US" sz="1400" dirty="0" smtClean="0"/>
            <a:t>缺失</a:t>
          </a:r>
          <a:r>
            <a:rPr lang="zh-CN" sz="1400" dirty="0" smtClean="0"/>
            <a:t>突变</a:t>
          </a:r>
          <a:endParaRPr lang="en-US" sz="1400" dirty="0"/>
        </a:p>
      </dgm:t>
    </dgm:pt>
    <dgm:pt modelId="{A225BF7B-21E0-48CF-B5BE-22A178D69A18}" type="parTrans" cxnId="{1FC04C6E-C099-4109-A2AD-3C60E5D6EA02}">
      <dgm:prSet/>
      <dgm:spPr/>
      <dgm:t>
        <a:bodyPr/>
        <a:lstStyle/>
        <a:p>
          <a:endParaRPr lang="zh-CN" altLang="en-US"/>
        </a:p>
      </dgm:t>
    </dgm:pt>
    <dgm:pt modelId="{A111E149-276D-4A4D-8D3D-EBC267A83E76}" type="sibTrans" cxnId="{1FC04C6E-C099-4109-A2AD-3C60E5D6EA02}">
      <dgm:prSet/>
      <dgm:spPr/>
      <dgm:t>
        <a:bodyPr/>
        <a:lstStyle/>
        <a:p>
          <a:endParaRPr lang="zh-CN" altLang="en-US"/>
        </a:p>
      </dgm:t>
    </dgm:pt>
    <dgm:pt modelId="{7B23E8C3-7230-46FC-B113-DAEA7A62FA43}">
      <dgm:prSet custT="1"/>
      <dgm:spPr/>
      <dgm:t>
        <a:bodyPr lIns="108000" tIns="108000" rIns="72000" bIns="108000"/>
        <a:lstStyle/>
        <a:p>
          <a:pPr rtl="0"/>
          <a:r>
            <a:rPr lang="en-US" sz="1400" dirty="0" smtClean="0"/>
            <a:t>90</a:t>
          </a:r>
          <a:r>
            <a:rPr lang="zh-CN" sz="1400" dirty="0" smtClean="0"/>
            <a:t>个正常对照</a:t>
          </a:r>
          <a:r>
            <a:rPr lang="en-US" sz="1400" dirty="0" smtClean="0"/>
            <a:t>  </a:t>
          </a:r>
          <a:r>
            <a:rPr lang="en-US" sz="1400" dirty="0" err="1" smtClean="0"/>
            <a:t>sanger</a:t>
          </a:r>
          <a:r>
            <a:rPr lang="zh-CN" sz="1400" dirty="0" smtClean="0"/>
            <a:t>测序</a:t>
          </a:r>
          <a:r>
            <a:rPr lang="en-US" sz="1400" dirty="0" smtClean="0"/>
            <a:t>  </a:t>
          </a:r>
          <a:r>
            <a:rPr lang="zh-CN" sz="1400" dirty="0" smtClean="0"/>
            <a:t>没有发现</a:t>
          </a:r>
          <a:r>
            <a:rPr lang="zh-CN" altLang="en-US" sz="1400" dirty="0" smtClean="0"/>
            <a:t>以上</a:t>
          </a:r>
          <a:r>
            <a:rPr lang="zh-CN" sz="1400" dirty="0" smtClean="0"/>
            <a:t>两个突变</a:t>
          </a:r>
          <a:endParaRPr lang="zh-CN" sz="1400" b="0" i="0" baseline="0" dirty="0"/>
        </a:p>
      </dgm:t>
    </dgm:pt>
    <dgm:pt modelId="{BE03C808-D985-4A28-8CF7-19E9E1A69259}" type="parTrans" cxnId="{12E4CA35-BCD5-472B-AEC3-F564E7A28826}">
      <dgm:prSet/>
      <dgm:spPr/>
      <dgm:t>
        <a:bodyPr/>
        <a:lstStyle/>
        <a:p>
          <a:endParaRPr lang="zh-CN" altLang="en-US"/>
        </a:p>
      </dgm:t>
    </dgm:pt>
    <dgm:pt modelId="{71537B93-7FDA-45AC-B836-22DB9D0AC4DD}" type="sibTrans" cxnId="{12E4CA35-BCD5-472B-AEC3-F564E7A28826}">
      <dgm:prSet/>
      <dgm:spPr/>
      <dgm:t>
        <a:bodyPr/>
        <a:lstStyle/>
        <a:p>
          <a:endParaRPr lang="zh-CN" altLang="en-US"/>
        </a:p>
      </dgm:t>
    </dgm:pt>
    <dgm:pt modelId="{8EDFAD6B-578D-43D2-985F-BC4B5A052F7E}" type="pres">
      <dgm:prSet presAssocID="{4EE04DB2-1468-4951-A280-A89348117A3F}" presName="Name0" presStyleCnt="0">
        <dgm:presLayoutVars>
          <dgm:dir/>
          <dgm:animLvl val="lvl"/>
          <dgm:resizeHandles val="exact"/>
        </dgm:presLayoutVars>
      </dgm:prSet>
      <dgm:spPr/>
      <dgm:t>
        <a:bodyPr/>
        <a:lstStyle/>
        <a:p>
          <a:endParaRPr lang="zh-CN" altLang="en-US"/>
        </a:p>
      </dgm:t>
    </dgm:pt>
    <dgm:pt modelId="{EA42BCBC-8D2A-4314-9DFB-C5CE5AA3A907}" type="pres">
      <dgm:prSet presAssocID="{A6A80AC9-5BEA-43CB-B34F-1A6B0533F2E7}" presName="linNode" presStyleCnt="0"/>
      <dgm:spPr/>
      <dgm:t>
        <a:bodyPr/>
        <a:lstStyle/>
        <a:p>
          <a:endParaRPr lang="zh-CN" altLang="en-US"/>
        </a:p>
      </dgm:t>
    </dgm:pt>
    <dgm:pt modelId="{E1ECDD94-361D-4D9F-8176-DEDB4C32FE1F}" type="pres">
      <dgm:prSet presAssocID="{A6A80AC9-5BEA-43CB-B34F-1A6B0533F2E7}" presName="parentText" presStyleLbl="node1" presStyleIdx="0" presStyleCnt="1" custScaleX="44644" custLinFactNeighborX="2033" custLinFactNeighborY="-49">
        <dgm:presLayoutVars>
          <dgm:chMax val="1"/>
          <dgm:bulletEnabled val="1"/>
        </dgm:presLayoutVars>
      </dgm:prSet>
      <dgm:spPr/>
      <dgm:t>
        <a:bodyPr/>
        <a:lstStyle/>
        <a:p>
          <a:endParaRPr lang="zh-CN" altLang="en-US"/>
        </a:p>
      </dgm:t>
    </dgm:pt>
    <dgm:pt modelId="{49A7E089-569D-478C-97ED-F69A94D3D033}" type="pres">
      <dgm:prSet presAssocID="{A6A80AC9-5BEA-43CB-B34F-1A6B0533F2E7}" presName="descendantText" presStyleLbl="alignAccFollowNode1" presStyleIdx="0" presStyleCnt="1" custScaleX="128694" custScaleY="113206" custLinFactNeighborX="2374">
        <dgm:presLayoutVars>
          <dgm:bulletEnabled val="1"/>
        </dgm:presLayoutVars>
      </dgm:prSet>
      <dgm:spPr/>
      <dgm:t>
        <a:bodyPr/>
        <a:lstStyle/>
        <a:p>
          <a:endParaRPr lang="zh-CN" altLang="en-US"/>
        </a:p>
      </dgm:t>
    </dgm:pt>
  </dgm:ptLst>
  <dgm:cxnLst>
    <dgm:cxn modelId="{7E04F107-EF88-42EC-B71F-B8E3AC4C4C42}" type="presOf" srcId="{7B23E8C3-7230-46FC-B113-DAEA7A62FA43}" destId="{49A7E089-569D-478C-97ED-F69A94D3D033}" srcOrd="0" destOrd="2" presId="urn:microsoft.com/office/officeart/2005/8/layout/vList5"/>
    <dgm:cxn modelId="{FB325309-E9A0-4E74-A38F-832E135EC6D7}" type="presOf" srcId="{4EE04DB2-1468-4951-A280-A89348117A3F}" destId="{8EDFAD6B-578D-43D2-985F-BC4B5A052F7E}" srcOrd="0" destOrd="0" presId="urn:microsoft.com/office/officeart/2005/8/layout/vList5"/>
    <dgm:cxn modelId="{B25740FC-E38D-4BEB-B5FA-3AE7DF1554C6}" type="presOf" srcId="{950322C6-C4D0-491D-82E6-62810E8ABA3F}" destId="{49A7E089-569D-478C-97ED-F69A94D3D033}" srcOrd="0" destOrd="0" presId="urn:microsoft.com/office/officeart/2005/8/layout/vList5"/>
    <dgm:cxn modelId="{1FC04C6E-C099-4109-A2AD-3C60E5D6EA02}" srcId="{A6A80AC9-5BEA-43CB-B34F-1A6B0533F2E7}" destId="{5D071875-3FDB-4E87-B368-7E6C6E14A9C2}" srcOrd="1" destOrd="0" parTransId="{A225BF7B-21E0-48CF-B5BE-22A178D69A18}" sibTransId="{A111E149-276D-4A4D-8D3D-EBC267A83E76}"/>
    <dgm:cxn modelId="{8BA5A3C2-87D4-4F17-88CC-3792E8141FD8}" srcId="{A6A80AC9-5BEA-43CB-B34F-1A6B0533F2E7}" destId="{950322C6-C4D0-491D-82E6-62810E8ABA3F}" srcOrd="0" destOrd="0" parTransId="{F5C741CD-924C-43D1-AF4A-250B0B94C178}" sibTransId="{22C0DF8E-D883-4AA3-B592-2E580F47A717}"/>
    <dgm:cxn modelId="{2EBB26BB-BB4F-42D3-81B0-501B7A88053B}" srcId="{4EE04DB2-1468-4951-A280-A89348117A3F}" destId="{A6A80AC9-5BEA-43CB-B34F-1A6B0533F2E7}" srcOrd="0" destOrd="0" parTransId="{AA48EE0A-CC03-4748-A818-F2EDDB705E37}" sibTransId="{685DBA09-038C-402C-968C-98BCB1911B14}"/>
    <dgm:cxn modelId="{976BD7A1-B755-45EC-A0E9-79E3A882C5D0}" type="presOf" srcId="{5D071875-3FDB-4E87-B368-7E6C6E14A9C2}" destId="{49A7E089-569D-478C-97ED-F69A94D3D033}" srcOrd="0" destOrd="1" presId="urn:microsoft.com/office/officeart/2005/8/layout/vList5"/>
    <dgm:cxn modelId="{93055B72-0722-4BD8-913C-6A77248AC584}" type="presOf" srcId="{A6A80AC9-5BEA-43CB-B34F-1A6B0533F2E7}" destId="{E1ECDD94-361D-4D9F-8176-DEDB4C32FE1F}" srcOrd="0" destOrd="0" presId="urn:microsoft.com/office/officeart/2005/8/layout/vList5"/>
    <dgm:cxn modelId="{12E4CA35-BCD5-472B-AEC3-F564E7A28826}" srcId="{A6A80AC9-5BEA-43CB-B34F-1A6B0533F2E7}" destId="{7B23E8C3-7230-46FC-B113-DAEA7A62FA43}" srcOrd="2" destOrd="0" parTransId="{BE03C808-D985-4A28-8CF7-19E9E1A69259}" sibTransId="{71537B93-7FDA-45AC-B836-22DB9D0AC4DD}"/>
    <dgm:cxn modelId="{0F8A251D-EDC1-4945-BD1D-32BB2B18EA91}" type="presParOf" srcId="{8EDFAD6B-578D-43D2-985F-BC4B5A052F7E}" destId="{EA42BCBC-8D2A-4314-9DFB-C5CE5AA3A907}" srcOrd="0" destOrd="0" presId="urn:microsoft.com/office/officeart/2005/8/layout/vList5"/>
    <dgm:cxn modelId="{D76B2054-BAEE-496B-A435-11FB57DA614F}" type="presParOf" srcId="{EA42BCBC-8D2A-4314-9DFB-C5CE5AA3A907}" destId="{E1ECDD94-361D-4D9F-8176-DEDB4C32FE1F}" srcOrd="0" destOrd="0" presId="urn:microsoft.com/office/officeart/2005/8/layout/vList5"/>
    <dgm:cxn modelId="{5989D428-EAF3-417D-B47E-FA42E3219CEF}" type="presParOf" srcId="{EA42BCBC-8D2A-4314-9DFB-C5CE5AA3A907}" destId="{49A7E089-569D-478C-97ED-F69A94D3D033}" srcOrd="1" destOrd="0" presId="urn:microsoft.com/office/officeart/2005/8/layout/vList5"/>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6127E91-9B40-4D0C-8DC4-F896D992E376}" type="doc">
      <dgm:prSet loTypeId="urn:microsoft.com/office/officeart/2005/8/layout/vList5" loCatId="list" qsTypeId="urn:microsoft.com/office/officeart/2005/8/quickstyle/simple1#10" qsCatId="simple" csTypeId="urn:microsoft.com/office/officeart/2005/8/colors/accent1_2#8" csCatId="accent1" phldr="1"/>
      <dgm:spPr/>
      <dgm:t>
        <a:bodyPr/>
        <a:lstStyle/>
        <a:p>
          <a:endParaRPr lang="zh-CN" altLang="en-US"/>
        </a:p>
      </dgm:t>
    </dgm:pt>
    <dgm:pt modelId="{054E0E8A-C482-41CC-8696-6752B9616E6E}">
      <dgm:prSet/>
      <dgm:spPr/>
      <dgm:t>
        <a:bodyPr/>
        <a:lstStyle/>
        <a:p>
          <a:pPr rtl="0"/>
          <a:r>
            <a:rPr lang="en-US" b="1" dirty="0" smtClean="0"/>
            <a:t>2</a:t>
          </a:r>
          <a:r>
            <a:rPr lang="zh-CN" b="1" dirty="0" smtClean="0"/>
            <a:t>个月</a:t>
          </a:r>
          <a:endParaRPr lang="zh-CN" b="0" i="0" baseline="0" dirty="0"/>
        </a:p>
      </dgm:t>
    </dgm:pt>
    <dgm:pt modelId="{E4B1474B-3D76-41B2-A23E-41008DD18CFA}" type="parTrans" cxnId="{0250B779-2E33-462A-9FB6-1FE149A2E7B3}">
      <dgm:prSet/>
      <dgm:spPr/>
      <dgm:t>
        <a:bodyPr/>
        <a:lstStyle/>
        <a:p>
          <a:endParaRPr lang="zh-CN" altLang="en-US"/>
        </a:p>
      </dgm:t>
    </dgm:pt>
    <dgm:pt modelId="{15378109-A7B5-4EB5-9543-D1CD45EDC61A}" type="sibTrans" cxnId="{0250B779-2E33-462A-9FB6-1FE149A2E7B3}">
      <dgm:prSet/>
      <dgm:spPr/>
      <dgm:t>
        <a:bodyPr/>
        <a:lstStyle/>
        <a:p>
          <a:endParaRPr lang="zh-CN" altLang="en-US"/>
        </a:p>
      </dgm:t>
    </dgm:pt>
    <dgm:pt modelId="{EDE761DA-0E89-4D24-8AB6-CD40A7659FAA}" type="pres">
      <dgm:prSet presAssocID="{56127E91-9B40-4D0C-8DC4-F896D992E376}" presName="Name0" presStyleCnt="0">
        <dgm:presLayoutVars>
          <dgm:dir/>
          <dgm:animLvl val="lvl"/>
          <dgm:resizeHandles val="exact"/>
        </dgm:presLayoutVars>
      </dgm:prSet>
      <dgm:spPr/>
      <dgm:t>
        <a:bodyPr/>
        <a:lstStyle/>
        <a:p>
          <a:endParaRPr lang="zh-CN" altLang="en-US"/>
        </a:p>
      </dgm:t>
    </dgm:pt>
    <dgm:pt modelId="{E8A29CF5-DC07-4465-881E-732B283A5E86}" type="pres">
      <dgm:prSet presAssocID="{054E0E8A-C482-41CC-8696-6752B9616E6E}" presName="linNode" presStyleCnt="0"/>
      <dgm:spPr/>
    </dgm:pt>
    <dgm:pt modelId="{57CD8517-862D-49F5-BFD8-FED84452D8E3}" type="pres">
      <dgm:prSet presAssocID="{054E0E8A-C482-41CC-8696-6752B9616E6E}" presName="parentText" presStyleLbl="node1" presStyleIdx="0" presStyleCnt="1" custScaleX="277778">
        <dgm:presLayoutVars>
          <dgm:chMax val="1"/>
          <dgm:bulletEnabled val="1"/>
        </dgm:presLayoutVars>
      </dgm:prSet>
      <dgm:spPr/>
      <dgm:t>
        <a:bodyPr/>
        <a:lstStyle/>
        <a:p>
          <a:endParaRPr lang="zh-CN" altLang="en-US"/>
        </a:p>
      </dgm:t>
    </dgm:pt>
  </dgm:ptLst>
  <dgm:cxnLst>
    <dgm:cxn modelId="{0250B779-2E33-462A-9FB6-1FE149A2E7B3}" srcId="{56127E91-9B40-4D0C-8DC4-F896D992E376}" destId="{054E0E8A-C482-41CC-8696-6752B9616E6E}" srcOrd="0" destOrd="0" parTransId="{E4B1474B-3D76-41B2-A23E-41008DD18CFA}" sibTransId="{15378109-A7B5-4EB5-9543-D1CD45EDC61A}"/>
    <dgm:cxn modelId="{C2641177-A708-40E4-A8B7-73412751156D}" type="presOf" srcId="{56127E91-9B40-4D0C-8DC4-F896D992E376}" destId="{EDE761DA-0E89-4D24-8AB6-CD40A7659FAA}" srcOrd="0" destOrd="0" presId="urn:microsoft.com/office/officeart/2005/8/layout/vList5"/>
    <dgm:cxn modelId="{BAA59DCD-814C-43EB-B175-2E38CF99C6A7}" type="presOf" srcId="{054E0E8A-C482-41CC-8696-6752B9616E6E}" destId="{57CD8517-862D-49F5-BFD8-FED84452D8E3}" srcOrd="0" destOrd="0" presId="urn:microsoft.com/office/officeart/2005/8/layout/vList5"/>
    <dgm:cxn modelId="{251544DA-785D-4BA3-9311-686B711F4B4E}" type="presParOf" srcId="{EDE761DA-0E89-4D24-8AB6-CD40A7659FAA}" destId="{E8A29CF5-DC07-4465-881E-732B283A5E86}" srcOrd="0" destOrd="0" presId="urn:microsoft.com/office/officeart/2005/8/layout/vList5"/>
    <dgm:cxn modelId="{671C562A-D99A-4AEC-90EA-82EF8620073A}" type="presParOf" srcId="{E8A29CF5-DC07-4465-881E-732B283A5E86}" destId="{57CD8517-862D-49F5-BFD8-FED84452D8E3}" srcOrd="0" destOrd="0" presId="urn:microsoft.com/office/officeart/2005/8/layout/vList5"/>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6D42E58-187D-49C5-AAAB-C18287F87692}" type="doc">
      <dgm:prSet loTypeId="urn:microsoft.com/office/officeart/2005/8/layout/vList5" loCatId="list" qsTypeId="urn:microsoft.com/office/officeart/2005/8/quickstyle/3d2" qsCatId="3D" csTypeId="urn:microsoft.com/office/officeart/2005/8/colors/accent1_2#9" csCatId="accent1" phldr="1"/>
      <dgm:spPr/>
      <dgm:t>
        <a:bodyPr/>
        <a:lstStyle/>
        <a:p>
          <a:endParaRPr lang="zh-CN" altLang="en-US"/>
        </a:p>
      </dgm:t>
    </dgm:pt>
    <dgm:pt modelId="{88735B77-AE68-412A-8B8A-22F0F2F3555D}">
      <dgm:prSet/>
      <dgm:spPr/>
      <dgm:t>
        <a:bodyPr/>
        <a:lstStyle/>
        <a:p>
          <a:pPr rtl="0"/>
          <a:r>
            <a:rPr lang="zh-CN" b="1" dirty="0" smtClean="0"/>
            <a:t>连锁分析</a:t>
          </a:r>
          <a:endParaRPr lang="en-US" b="1" dirty="0"/>
        </a:p>
      </dgm:t>
    </dgm:pt>
    <dgm:pt modelId="{52B36620-F584-4C8C-A3D7-988028D966C2}" type="parTrans" cxnId="{DD2455C9-CB8B-4D54-B92C-EF44E064D61C}">
      <dgm:prSet/>
      <dgm:spPr/>
      <dgm:t>
        <a:bodyPr/>
        <a:lstStyle/>
        <a:p>
          <a:endParaRPr lang="zh-CN" altLang="en-US"/>
        </a:p>
      </dgm:t>
    </dgm:pt>
    <dgm:pt modelId="{B87A0007-C40F-4FEF-9383-3D264E6CFBFE}" type="sibTrans" cxnId="{DD2455C9-CB8B-4D54-B92C-EF44E064D61C}">
      <dgm:prSet/>
      <dgm:spPr/>
      <dgm:t>
        <a:bodyPr/>
        <a:lstStyle/>
        <a:p>
          <a:endParaRPr lang="zh-CN" altLang="en-US"/>
        </a:p>
      </dgm:t>
    </dgm:pt>
    <dgm:pt modelId="{33BDE548-AFBC-43EA-BC5C-D74654689953}">
      <dgm:prSet custT="1"/>
      <dgm:spPr/>
      <dgm:t>
        <a:bodyPr/>
        <a:lstStyle/>
        <a:p>
          <a:pPr rtl="0"/>
          <a:r>
            <a:rPr lang="zh-CN" sz="1400" dirty="0" smtClean="0"/>
            <a:t>致病基因定位于</a:t>
          </a:r>
          <a:r>
            <a:rPr lang="en-US" sz="1400" dirty="0" smtClean="0"/>
            <a:t>1p21.1</a:t>
          </a:r>
          <a:r>
            <a:rPr lang="zh-CN" sz="1400" dirty="0" smtClean="0"/>
            <a:t>—</a:t>
          </a:r>
          <a:r>
            <a:rPr lang="en-US" sz="1400" dirty="0" smtClean="0"/>
            <a:t>1q25.3</a:t>
          </a:r>
          <a:r>
            <a:rPr lang="zh-CN" sz="1400" dirty="0" smtClean="0"/>
            <a:t>区域，该连锁区域范围较大，包含大约</a:t>
          </a:r>
          <a:r>
            <a:rPr lang="en-US" sz="1400" dirty="0" smtClean="0"/>
            <a:t>900</a:t>
          </a:r>
          <a:r>
            <a:rPr lang="zh-CN" sz="1400" dirty="0" smtClean="0"/>
            <a:t>余个基因</a:t>
          </a:r>
          <a:endParaRPr lang="zh-CN" sz="1300" b="0" i="0" baseline="0" dirty="0"/>
        </a:p>
      </dgm:t>
    </dgm:pt>
    <dgm:pt modelId="{AAF7E088-7B1F-4135-A98F-4AB9513430C8}" type="parTrans" cxnId="{6052BEF9-83AF-4505-BB78-DBC9C74D3CCB}">
      <dgm:prSet/>
      <dgm:spPr/>
      <dgm:t>
        <a:bodyPr/>
        <a:lstStyle/>
        <a:p>
          <a:endParaRPr lang="zh-CN" altLang="en-US"/>
        </a:p>
      </dgm:t>
    </dgm:pt>
    <dgm:pt modelId="{F13F80B2-752D-48EF-8B19-7B544703258A}" type="sibTrans" cxnId="{6052BEF9-83AF-4505-BB78-DBC9C74D3CCB}">
      <dgm:prSet/>
      <dgm:spPr/>
      <dgm:t>
        <a:bodyPr/>
        <a:lstStyle/>
        <a:p>
          <a:endParaRPr lang="zh-CN" altLang="en-US"/>
        </a:p>
      </dgm:t>
    </dgm:pt>
    <dgm:pt modelId="{B89C0419-8316-48D1-8A84-73E94471AC35}" type="pres">
      <dgm:prSet presAssocID="{96D42E58-187D-49C5-AAAB-C18287F87692}" presName="Name0" presStyleCnt="0">
        <dgm:presLayoutVars>
          <dgm:dir/>
          <dgm:animLvl val="lvl"/>
          <dgm:resizeHandles val="exact"/>
        </dgm:presLayoutVars>
      </dgm:prSet>
      <dgm:spPr/>
      <dgm:t>
        <a:bodyPr/>
        <a:lstStyle/>
        <a:p>
          <a:endParaRPr lang="zh-CN" altLang="en-US"/>
        </a:p>
      </dgm:t>
    </dgm:pt>
    <dgm:pt modelId="{15ABF690-4B09-4E8B-8DA2-E0BD129066CB}" type="pres">
      <dgm:prSet presAssocID="{88735B77-AE68-412A-8B8A-22F0F2F3555D}" presName="linNode" presStyleCnt="0"/>
      <dgm:spPr/>
      <dgm:t>
        <a:bodyPr/>
        <a:lstStyle/>
        <a:p>
          <a:endParaRPr lang="zh-CN" altLang="en-US"/>
        </a:p>
      </dgm:t>
    </dgm:pt>
    <dgm:pt modelId="{71EA3893-1ED1-4E3B-9ED2-58B1C8299017}" type="pres">
      <dgm:prSet presAssocID="{88735B77-AE68-412A-8B8A-22F0F2F3555D}" presName="parentText" presStyleLbl="node1" presStyleIdx="0" presStyleCnt="1" custScaleX="49375" custLinFactNeighborX="-12398" custLinFactNeighborY="-49">
        <dgm:presLayoutVars>
          <dgm:chMax val="1"/>
          <dgm:bulletEnabled val="1"/>
        </dgm:presLayoutVars>
      </dgm:prSet>
      <dgm:spPr/>
      <dgm:t>
        <a:bodyPr/>
        <a:lstStyle/>
        <a:p>
          <a:endParaRPr lang="zh-CN" altLang="en-US"/>
        </a:p>
      </dgm:t>
    </dgm:pt>
    <dgm:pt modelId="{9B223222-27B6-4344-BA48-703F4640E57D}" type="pres">
      <dgm:prSet presAssocID="{88735B77-AE68-412A-8B8A-22F0F2F3555D}" presName="descendantText" presStyleLbl="alignAccFollowNode1" presStyleIdx="0" presStyleCnt="1" custScaleX="125430">
        <dgm:presLayoutVars>
          <dgm:bulletEnabled val="1"/>
        </dgm:presLayoutVars>
      </dgm:prSet>
      <dgm:spPr/>
      <dgm:t>
        <a:bodyPr/>
        <a:lstStyle/>
        <a:p>
          <a:endParaRPr lang="zh-CN" altLang="en-US"/>
        </a:p>
      </dgm:t>
    </dgm:pt>
  </dgm:ptLst>
  <dgm:cxnLst>
    <dgm:cxn modelId="{DD2455C9-CB8B-4D54-B92C-EF44E064D61C}" srcId="{96D42E58-187D-49C5-AAAB-C18287F87692}" destId="{88735B77-AE68-412A-8B8A-22F0F2F3555D}" srcOrd="0" destOrd="0" parTransId="{52B36620-F584-4C8C-A3D7-988028D966C2}" sibTransId="{B87A0007-C40F-4FEF-9383-3D264E6CFBFE}"/>
    <dgm:cxn modelId="{6052BEF9-83AF-4505-BB78-DBC9C74D3CCB}" srcId="{88735B77-AE68-412A-8B8A-22F0F2F3555D}" destId="{33BDE548-AFBC-43EA-BC5C-D74654689953}" srcOrd="0" destOrd="0" parTransId="{AAF7E088-7B1F-4135-A98F-4AB9513430C8}" sibTransId="{F13F80B2-752D-48EF-8B19-7B544703258A}"/>
    <dgm:cxn modelId="{936CD491-5976-4FF6-85A9-CC6CDB282557}" type="presOf" srcId="{88735B77-AE68-412A-8B8A-22F0F2F3555D}" destId="{71EA3893-1ED1-4E3B-9ED2-58B1C8299017}" srcOrd="0" destOrd="0" presId="urn:microsoft.com/office/officeart/2005/8/layout/vList5"/>
    <dgm:cxn modelId="{5901ED42-0A34-439B-83F4-B71A2A4D49F3}" type="presOf" srcId="{96D42E58-187D-49C5-AAAB-C18287F87692}" destId="{B89C0419-8316-48D1-8A84-73E94471AC35}" srcOrd="0" destOrd="0" presId="urn:microsoft.com/office/officeart/2005/8/layout/vList5"/>
    <dgm:cxn modelId="{DF6C74E6-04D0-4237-8F38-BA6A380EB3A8}" type="presOf" srcId="{33BDE548-AFBC-43EA-BC5C-D74654689953}" destId="{9B223222-27B6-4344-BA48-703F4640E57D}" srcOrd="0" destOrd="0" presId="urn:microsoft.com/office/officeart/2005/8/layout/vList5"/>
    <dgm:cxn modelId="{D6683BF4-8214-4314-9938-EED07DA480F3}" type="presParOf" srcId="{B89C0419-8316-48D1-8A84-73E94471AC35}" destId="{15ABF690-4B09-4E8B-8DA2-E0BD129066CB}" srcOrd="0" destOrd="0" presId="urn:microsoft.com/office/officeart/2005/8/layout/vList5"/>
    <dgm:cxn modelId="{5112D55B-61FF-44E7-9708-2A4983180545}" type="presParOf" srcId="{15ABF690-4B09-4E8B-8DA2-E0BD129066CB}" destId="{71EA3893-1ED1-4E3B-9ED2-58B1C8299017}" srcOrd="0" destOrd="0" presId="urn:microsoft.com/office/officeart/2005/8/layout/vList5"/>
    <dgm:cxn modelId="{038863C6-C59C-4232-A166-B102E10BC37B}" type="presParOf" srcId="{15ABF690-4B09-4E8B-8DA2-E0BD129066CB}" destId="{9B223222-27B6-4344-BA48-703F4640E57D}" srcOrd="1" destOrd="0" presId="urn:microsoft.com/office/officeart/2005/8/layout/vList5"/>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DBED618-14AD-4083-8D0E-300E646DAE26}" type="doc">
      <dgm:prSet loTypeId="urn:microsoft.com/office/officeart/2005/8/layout/vList5" loCatId="list" qsTypeId="urn:microsoft.com/office/officeart/2005/8/quickstyle/simple1#11" qsCatId="simple" csTypeId="urn:microsoft.com/office/officeart/2005/8/colors/accent1_2#10" csCatId="accent1" phldr="1"/>
      <dgm:spPr/>
      <dgm:t>
        <a:bodyPr/>
        <a:lstStyle/>
        <a:p>
          <a:endParaRPr lang="zh-CN" altLang="en-US"/>
        </a:p>
      </dgm:t>
    </dgm:pt>
    <dgm:pt modelId="{36F12352-E6B3-49DA-9325-8AAB35D68880}">
      <dgm:prSet custT="1"/>
      <dgm:spPr/>
      <dgm:t>
        <a:bodyPr/>
        <a:lstStyle/>
        <a:p>
          <a:pPr algn="l" rtl="0"/>
          <a:r>
            <a:rPr lang="zh-CN" sz="2000" b="1" dirty="0" smtClean="0"/>
            <a:t>结论：</a:t>
          </a:r>
          <a:r>
            <a:rPr lang="en-US" sz="2000" b="0" dirty="0" smtClean="0">
              <a:latin typeface="Times New Roman" pitchFamily="18" charset="0"/>
              <a:cs typeface="Times New Roman" pitchFamily="18" charset="0"/>
            </a:rPr>
            <a:t>ZNF644</a:t>
          </a:r>
          <a:r>
            <a:rPr lang="zh-CN" sz="2000" dirty="0" smtClean="0"/>
            <a:t>是</a:t>
          </a:r>
          <a:r>
            <a:rPr lang="zh-CN" altLang="en-US" sz="2000" dirty="0" smtClean="0"/>
            <a:t>高度近视</a:t>
          </a:r>
          <a:r>
            <a:rPr lang="zh-CN" sz="2000" dirty="0" smtClean="0"/>
            <a:t>新的致病基因</a:t>
          </a:r>
          <a:r>
            <a:rPr lang="zh-CN" altLang="en-US" sz="2000" dirty="0" smtClean="0"/>
            <a:t>。</a:t>
          </a:r>
          <a:endParaRPr lang="en-US" altLang="zh-CN" sz="2000" dirty="0" smtClean="0"/>
        </a:p>
      </dgm:t>
    </dgm:pt>
    <dgm:pt modelId="{61FCFBA5-EABF-4FA5-B9E1-0B1F2296877A}" type="parTrans" cxnId="{F4900FEF-113C-4A40-9064-9FBB28AE37F6}">
      <dgm:prSet/>
      <dgm:spPr/>
      <dgm:t>
        <a:bodyPr/>
        <a:lstStyle/>
        <a:p>
          <a:endParaRPr lang="zh-CN" altLang="en-US"/>
        </a:p>
      </dgm:t>
    </dgm:pt>
    <dgm:pt modelId="{983A8959-63B2-47E1-9473-84B4EC5B9665}" type="sibTrans" cxnId="{F4900FEF-113C-4A40-9064-9FBB28AE37F6}">
      <dgm:prSet/>
      <dgm:spPr/>
      <dgm:t>
        <a:bodyPr/>
        <a:lstStyle/>
        <a:p>
          <a:endParaRPr lang="zh-CN" altLang="en-US"/>
        </a:p>
      </dgm:t>
    </dgm:pt>
    <dgm:pt modelId="{FA3BA1DF-AA4B-4678-8BC4-6E7165AA933D}" type="pres">
      <dgm:prSet presAssocID="{8DBED618-14AD-4083-8D0E-300E646DAE26}" presName="Name0" presStyleCnt="0">
        <dgm:presLayoutVars>
          <dgm:dir/>
          <dgm:animLvl val="lvl"/>
          <dgm:resizeHandles val="exact"/>
        </dgm:presLayoutVars>
      </dgm:prSet>
      <dgm:spPr/>
      <dgm:t>
        <a:bodyPr/>
        <a:lstStyle/>
        <a:p>
          <a:endParaRPr lang="zh-CN" altLang="en-US"/>
        </a:p>
      </dgm:t>
    </dgm:pt>
    <dgm:pt modelId="{563883A9-5818-4091-A5EF-0AA6AADB254E}" type="pres">
      <dgm:prSet presAssocID="{36F12352-E6B3-49DA-9325-8AAB35D68880}" presName="linNode" presStyleCnt="0"/>
      <dgm:spPr/>
    </dgm:pt>
    <dgm:pt modelId="{6E5D49F8-1B7E-46E2-B37B-56A2052E5E48}" type="pres">
      <dgm:prSet presAssocID="{36F12352-E6B3-49DA-9325-8AAB35D68880}" presName="parentText" presStyleLbl="node1" presStyleIdx="0" presStyleCnt="1" custScaleX="277778" custLinFactX="146" custLinFactNeighborX="100000" custLinFactNeighborY="-55129">
        <dgm:presLayoutVars>
          <dgm:chMax val="1"/>
          <dgm:bulletEnabled val="1"/>
        </dgm:presLayoutVars>
      </dgm:prSet>
      <dgm:spPr/>
      <dgm:t>
        <a:bodyPr/>
        <a:lstStyle/>
        <a:p>
          <a:endParaRPr lang="zh-CN" altLang="en-US"/>
        </a:p>
      </dgm:t>
    </dgm:pt>
  </dgm:ptLst>
  <dgm:cxnLst>
    <dgm:cxn modelId="{F4900FEF-113C-4A40-9064-9FBB28AE37F6}" srcId="{8DBED618-14AD-4083-8D0E-300E646DAE26}" destId="{36F12352-E6B3-49DA-9325-8AAB35D68880}" srcOrd="0" destOrd="0" parTransId="{61FCFBA5-EABF-4FA5-B9E1-0B1F2296877A}" sibTransId="{983A8959-63B2-47E1-9473-84B4EC5B9665}"/>
    <dgm:cxn modelId="{CF1905F6-23AB-42CF-9A5C-7891F446DE12}" type="presOf" srcId="{8DBED618-14AD-4083-8D0E-300E646DAE26}" destId="{FA3BA1DF-AA4B-4678-8BC4-6E7165AA933D}" srcOrd="0" destOrd="0" presId="urn:microsoft.com/office/officeart/2005/8/layout/vList5"/>
    <dgm:cxn modelId="{B27A7EF2-402F-4D00-A878-7A13FAAA246F}" type="presOf" srcId="{36F12352-E6B3-49DA-9325-8AAB35D68880}" destId="{6E5D49F8-1B7E-46E2-B37B-56A2052E5E48}" srcOrd="0" destOrd="0" presId="urn:microsoft.com/office/officeart/2005/8/layout/vList5"/>
    <dgm:cxn modelId="{A7F326FC-3846-4418-851F-C753DF08D4D0}" type="presParOf" srcId="{FA3BA1DF-AA4B-4678-8BC4-6E7165AA933D}" destId="{563883A9-5818-4091-A5EF-0AA6AADB254E}" srcOrd="0" destOrd="0" presId="urn:microsoft.com/office/officeart/2005/8/layout/vList5"/>
    <dgm:cxn modelId="{C7CD48C0-BE61-4086-9621-E2236EAAEC2A}" type="presParOf" srcId="{563883A9-5818-4091-A5EF-0AA6AADB254E}" destId="{6E5D49F8-1B7E-46E2-B37B-56A2052E5E48}" srcOrd="0"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3D09362-61CB-4BB1-A30B-D11035191D79}" type="doc">
      <dgm:prSet loTypeId="urn:microsoft.com/office/officeart/2005/8/layout/vList5" loCatId="list" qsTypeId="urn:microsoft.com/office/officeart/2005/8/quickstyle/simple1#12" qsCatId="simple" csTypeId="urn:microsoft.com/office/officeart/2005/8/colors/colorful1#6" csCatId="colorful" phldr="1"/>
      <dgm:spPr/>
      <dgm:t>
        <a:bodyPr/>
        <a:lstStyle/>
        <a:p>
          <a:endParaRPr lang="zh-CN" altLang="en-US"/>
        </a:p>
      </dgm:t>
    </dgm:pt>
    <dgm:pt modelId="{99F31755-0942-4D91-A449-BA45EDBFAF53}">
      <dgm:prSet/>
      <dgm:spPr/>
      <dgm:t>
        <a:bodyPr/>
        <a:lstStyle/>
        <a:p>
          <a:pPr rtl="0"/>
          <a:r>
            <a:rPr lang="en-US" b="1" dirty="0" smtClean="0"/>
            <a:t>HM </a:t>
          </a:r>
          <a:r>
            <a:rPr lang="zh-CN" altLang="en-US" b="1" dirty="0" smtClean="0"/>
            <a:t>家系</a:t>
          </a:r>
          <a:r>
            <a:rPr lang="zh-CN" b="1" i="0" baseline="0" dirty="0" smtClean="0"/>
            <a:t>样本收集</a:t>
          </a:r>
          <a:endParaRPr lang="zh-CN" b="0" i="0" baseline="0" dirty="0"/>
        </a:p>
      </dgm:t>
    </dgm:pt>
    <dgm:pt modelId="{704D9C5C-EE55-42F9-97F7-F910A2B77001}" type="parTrans" cxnId="{4930DD7D-0AFB-471E-9F84-6733CCAFC495}">
      <dgm:prSet/>
      <dgm:spPr/>
      <dgm:t>
        <a:bodyPr/>
        <a:lstStyle/>
        <a:p>
          <a:endParaRPr lang="zh-CN" altLang="en-US"/>
        </a:p>
      </dgm:t>
    </dgm:pt>
    <dgm:pt modelId="{DDC0383A-5972-4329-A32C-BF313982CF29}" type="sibTrans" cxnId="{4930DD7D-0AFB-471E-9F84-6733CCAFC495}">
      <dgm:prSet/>
      <dgm:spPr/>
      <dgm:t>
        <a:bodyPr/>
        <a:lstStyle/>
        <a:p>
          <a:endParaRPr lang="zh-CN" altLang="en-US"/>
        </a:p>
      </dgm:t>
    </dgm:pt>
    <dgm:pt modelId="{0548D9B2-0825-4EE8-AFB2-3F9D63BD36C8}" type="pres">
      <dgm:prSet presAssocID="{63D09362-61CB-4BB1-A30B-D11035191D79}" presName="Name0" presStyleCnt="0">
        <dgm:presLayoutVars>
          <dgm:dir/>
          <dgm:animLvl val="lvl"/>
          <dgm:resizeHandles val="exact"/>
        </dgm:presLayoutVars>
      </dgm:prSet>
      <dgm:spPr/>
      <dgm:t>
        <a:bodyPr/>
        <a:lstStyle/>
        <a:p>
          <a:endParaRPr lang="zh-CN" altLang="en-US"/>
        </a:p>
      </dgm:t>
    </dgm:pt>
    <dgm:pt modelId="{7796B929-7BB0-4F33-879E-7ADC9D1DCD9C}" type="pres">
      <dgm:prSet presAssocID="{99F31755-0942-4D91-A449-BA45EDBFAF53}" presName="linNode" presStyleCnt="0"/>
      <dgm:spPr/>
      <dgm:t>
        <a:bodyPr/>
        <a:lstStyle/>
        <a:p>
          <a:endParaRPr lang="zh-CN" altLang="en-US"/>
        </a:p>
      </dgm:t>
    </dgm:pt>
    <dgm:pt modelId="{70829555-FD86-4BC6-8F15-3D8284181C74}" type="pres">
      <dgm:prSet presAssocID="{99F31755-0942-4D91-A449-BA45EDBFAF53}" presName="parentText" presStyleLbl="node1" presStyleIdx="0" presStyleCnt="1" custScaleX="277778" custLinFactNeighborX="15312" custLinFactNeighborY="83333">
        <dgm:presLayoutVars>
          <dgm:chMax val="1"/>
          <dgm:bulletEnabled val="1"/>
        </dgm:presLayoutVars>
      </dgm:prSet>
      <dgm:spPr/>
      <dgm:t>
        <a:bodyPr/>
        <a:lstStyle/>
        <a:p>
          <a:endParaRPr lang="zh-CN" altLang="en-US"/>
        </a:p>
      </dgm:t>
    </dgm:pt>
  </dgm:ptLst>
  <dgm:cxnLst>
    <dgm:cxn modelId="{4930DD7D-0AFB-471E-9F84-6733CCAFC495}" srcId="{63D09362-61CB-4BB1-A30B-D11035191D79}" destId="{99F31755-0942-4D91-A449-BA45EDBFAF53}" srcOrd="0" destOrd="0" parTransId="{704D9C5C-EE55-42F9-97F7-F910A2B77001}" sibTransId="{DDC0383A-5972-4329-A32C-BF313982CF29}"/>
    <dgm:cxn modelId="{4A9723D8-EC54-4D3F-B8D2-53925E553619}" type="presOf" srcId="{63D09362-61CB-4BB1-A30B-D11035191D79}" destId="{0548D9B2-0825-4EE8-AFB2-3F9D63BD36C8}" srcOrd="0" destOrd="0" presId="urn:microsoft.com/office/officeart/2005/8/layout/vList5"/>
    <dgm:cxn modelId="{23F9FEAB-A2A6-41BB-9EFF-3F4FE47EE493}" type="presOf" srcId="{99F31755-0942-4D91-A449-BA45EDBFAF53}" destId="{70829555-FD86-4BC6-8F15-3D8284181C74}" srcOrd="0" destOrd="0" presId="urn:microsoft.com/office/officeart/2005/8/layout/vList5"/>
    <dgm:cxn modelId="{A965D4BA-26D8-4467-9711-1123C5506E47}" type="presParOf" srcId="{0548D9B2-0825-4EE8-AFB2-3F9D63BD36C8}" destId="{7796B929-7BB0-4F33-879E-7ADC9D1DCD9C}" srcOrd="0" destOrd="0" presId="urn:microsoft.com/office/officeart/2005/8/layout/vList5"/>
    <dgm:cxn modelId="{16B1F532-A277-45CF-A2A4-6DE2A7600B4D}" type="presParOf" srcId="{7796B929-7BB0-4F33-879E-7ADC9D1DCD9C}" destId="{70829555-FD86-4BC6-8F15-3D8284181C74}"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7923B9E-85FA-4655-BE53-5B7E1BE95ED8}" type="doc">
      <dgm:prSet loTypeId="urn:microsoft.com/office/officeart/2005/8/layout/vList5" loCatId="list" qsTypeId="urn:microsoft.com/office/officeart/2005/8/quickstyle/3d2" qsCatId="3D" csTypeId="urn:microsoft.com/office/officeart/2005/8/colors/accent1_2#11" csCatId="accent1" phldr="1"/>
      <dgm:spPr/>
      <dgm:t>
        <a:bodyPr/>
        <a:lstStyle/>
        <a:p>
          <a:endParaRPr lang="zh-CN" altLang="en-US"/>
        </a:p>
      </dgm:t>
    </dgm:pt>
    <dgm:pt modelId="{84F54D9B-BC7F-4B7F-811D-E538B9E81E83}">
      <dgm:prSet/>
      <dgm:spPr/>
      <dgm:t>
        <a:bodyPr/>
        <a:lstStyle/>
        <a:p>
          <a:pPr rtl="0"/>
          <a:r>
            <a:rPr lang="zh-CN" b="1" i="0" baseline="0" dirty="0" smtClean="0"/>
            <a:t>高通量测序</a:t>
          </a:r>
          <a:endParaRPr lang="zh-CN" b="1" i="0" baseline="0" dirty="0"/>
        </a:p>
      </dgm:t>
    </dgm:pt>
    <dgm:pt modelId="{F69F7403-15D5-4916-8C26-11460EE45D75}" type="parTrans" cxnId="{CE5C7603-41ED-4D0B-ABAF-B2FB6E93537B}">
      <dgm:prSet/>
      <dgm:spPr/>
      <dgm:t>
        <a:bodyPr/>
        <a:lstStyle/>
        <a:p>
          <a:endParaRPr lang="zh-CN" altLang="en-US"/>
        </a:p>
      </dgm:t>
    </dgm:pt>
    <dgm:pt modelId="{71EA3B03-2E78-44EA-8159-ED4B54C288A0}" type="sibTrans" cxnId="{CE5C7603-41ED-4D0B-ABAF-B2FB6E93537B}">
      <dgm:prSet/>
      <dgm:spPr/>
      <dgm:t>
        <a:bodyPr/>
        <a:lstStyle/>
        <a:p>
          <a:endParaRPr lang="zh-CN" altLang="en-US"/>
        </a:p>
      </dgm:t>
    </dgm:pt>
    <dgm:pt modelId="{1C28193B-4766-446F-BE16-19AFBC01C66D}">
      <dgm:prSet custT="1"/>
      <dgm:spPr/>
      <dgm:t>
        <a:bodyPr/>
        <a:lstStyle/>
        <a:p>
          <a:pPr rtl="0"/>
          <a:r>
            <a:rPr lang="zh-CN" sz="1400" dirty="0" smtClean="0"/>
            <a:t>外显子捕获（</a:t>
          </a:r>
          <a:r>
            <a:rPr lang="en-US" sz="1400" dirty="0" err="1" smtClean="0"/>
            <a:t>NimbleGen</a:t>
          </a:r>
          <a:r>
            <a:rPr lang="en-US" sz="1400" dirty="0" smtClean="0"/>
            <a:t> 2.1M HD array</a:t>
          </a:r>
          <a:r>
            <a:rPr lang="zh-CN" sz="1400" dirty="0" smtClean="0"/>
            <a:t>）</a:t>
          </a:r>
          <a:endParaRPr lang="en-US" sz="1400" dirty="0"/>
        </a:p>
      </dgm:t>
    </dgm:pt>
    <dgm:pt modelId="{BC098E5E-A7CB-46E3-AA74-F2B6315B5601}" type="parTrans" cxnId="{063AA5E3-DC1F-4537-BED3-DABC7952C444}">
      <dgm:prSet/>
      <dgm:spPr/>
      <dgm:t>
        <a:bodyPr/>
        <a:lstStyle/>
        <a:p>
          <a:endParaRPr lang="zh-CN" altLang="en-US"/>
        </a:p>
      </dgm:t>
    </dgm:pt>
    <dgm:pt modelId="{21426703-0241-4146-BED4-65DB7EF0C4BC}" type="sibTrans" cxnId="{063AA5E3-DC1F-4537-BED3-DABC7952C444}">
      <dgm:prSet/>
      <dgm:spPr/>
      <dgm:t>
        <a:bodyPr/>
        <a:lstStyle/>
        <a:p>
          <a:endParaRPr lang="zh-CN" altLang="en-US"/>
        </a:p>
      </dgm:t>
    </dgm:pt>
    <dgm:pt modelId="{035E9E8D-FAE7-403F-B8FD-A6C73F9A2355}">
      <dgm:prSet custT="1"/>
      <dgm:spPr/>
      <dgm:t>
        <a:bodyPr/>
        <a:lstStyle/>
        <a:p>
          <a:pPr rtl="0"/>
          <a:r>
            <a:rPr lang="zh-CN" sz="1400" dirty="0" smtClean="0"/>
            <a:t>高通量测序（平均测序深度</a:t>
          </a:r>
          <a:r>
            <a:rPr lang="en-US" sz="1400" dirty="0" smtClean="0"/>
            <a:t>30X</a:t>
          </a:r>
          <a:r>
            <a:rPr lang="zh-CN" sz="1400" dirty="0" smtClean="0"/>
            <a:t>）</a:t>
          </a:r>
          <a:endParaRPr lang="zh-CN" sz="1400" dirty="0"/>
        </a:p>
      </dgm:t>
    </dgm:pt>
    <dgm:pt modelId="{5D9B4167-FAFC-43C0-BE8E-0BC3AC943D29}" type="parTrans" cxnId="{D0081FE3-8A64-4BB9-85D0-E4BF419C4548}">
      <dgm:prSet/>
      <dgm:spPr/>
      <dgm:t>
        <a:bodyPr/>
        <a:lstStyle/>
        <a:p>
          <a:endParaRPr lang="zh-CN" altLang="en-US"/>
        </a:p>
      </dgm:t>
    </dgm:pt>
    <dgm:pt modelId="{77E47554-24AD-4B05-8632-3CE2435D21A0}" type="sibTrans" cxnId="{D0081FE3-8A64-4BB9-85D0-E4BF419C4548}">
      <dgm:prSet/>
      <dgm:spPr/>
      <dgm:t>
        <a:bodyPr/>
        <a:lstStyle/>
        <a:p>
          <a:endParaRPr lang="zh-CN" altLang="en-US"/>
        </a:p>
      </dgm:t>
    </dgm:pt>
    <dgm:pt modelId="{789534BC-41E8-4215-995B-EE78FD1DBD63}" type="pres">
      <dgm:prSet presAssocID="{07923B9E-85FA-4655-BE53-5B7E1BE95ED8}" presName="Name0" presStyleCnt="0">
        <dgm:presLayoutVars>
          <dgm:dir/>
          <dgm:animLvl val="lvl"/>
          <dgm:resizeHandles val="exact"/>
        </dgm:presLayoutVars>
      </dgm:prSet>
      <dgm:spPr/>
      <dgm:t>
        <a:bodyPr/>
        <a:lstStyle/>
        <a:p>
          <a:endParaRPr lang="zh-CN" altLang="en-US"/>
        </a:p>
      </dgm:t>
    </dgm:pt>
    <dgm:pt modelId="{48B62D17-A3C1-4319-99FD-4D71C8D7F1F2}" type="pres">
      <dgm:prSet presAssocID="{84F54D9B-BC7F-4B7F-811D-E538B9E81E83}" presName="linNode" presStyleCnt="0"/>
      <dgm:spPr/>
      <dgm:t>
        <a:bodyPr/>
        <a:lstStyle/>
        <a:p>
          <a:endParaRPr lang="zh-CN" altLang="en-US"/>
        </a:p>
      </dgm:t>
    </dgm:pt>
    <dgm:pt modelId="{F9778845-7F6C-4DC4-84C7-B85AFC5230AE}" type="pres">
      <dgm:prSet presAssocID="{84F54D9B-BC7F-4B7F-811D-E538B9E81E83}" presName="parentText" presStyleLbl="node1" presStyleIdx="0" presStyleCnt="1" custScaleX="51253" custLinFactNeighborX="-1291" custLinFactNeighborY="-49">
        <dgm:presLayoutVars>
          <dgm:chMax val="1"/>
          <dgm:bulletEnabled val="1"/>
        </dgm:presLayoutVars>
      </dgm:prSet>
      <dgm:spPr/>
      <dgm:t>
        <a:bodyPr/>
        <a:lstStyle/>
        <a:p>
          <a:endParaRPr lang="zh-CN" altLang="en-US"/>
        </a:p>
      </dgm:t>
    </dgm:pt>
    <dgm:pt modelId="{3983CB96-53DF-4B90-B94C-74849FD6B41E}" type="pres">
      <dgm:prSet presAssocID="{84F54D9B-BC7F-4B7F-811D-E538B9E81E83}" presName="descendantText" presStyleLbl="alignAccFollowNode1" presStyleIdx="0" presStyleCnt="1" custScaleX="124839">
        <dgm:presLayoutVars>
          <dgm:bulletEnabled val="1"/>
        </dgm:presLayoutVars>
      </dgm:prSet>
      <dgm:spPr/>
      <dgm:t>
        <a:bodyPr/>
        <a:lstStyle/>
        <a:p>
          <a:endParaRPr lang="zh-CN" altLang="en-US"/>
        </a:p>
      </dgm:t>
    </dgm:pt>
  </dgm:ptLst>
  <dgm:cxnLst>
    <dgm:cxn modelId="{1F073F66-523F-49B9-B262-A84F0D628F7E}" type="presOf" srcId="{84F54D9B-BC7F-4B7F-811D-E538B9E81E83}" destId="{F9778845-7F6C-4DC4-84C7-B85AFC5230AE}" srcOrd="0" destOrd="0" presId="urn:microsoft.com/office/officeart/2005/8/layout/vList5"/>
    <dgm:cxn modelId="{063AA5E3-DC1F-4537-BED3-DABC7952C444}" srcId="{84F54D9B-BC7F-4B7F-811D-E538B9E81E83}" destId="{1C28193B-4766-446F-BE16-19AFBC01C66D}" srcOrd="0" destOrd="0" parTransId="{BC098E5E-A7CB-46E3-AA74-F2B6315B5601}" sibTransId="{21426703-0241-4146-BED4-65DB7EF0C4BC}"/>
    <dgm:cxn modelId="{D0081FE3-8A64-4BB9-85D0-E4BF419C4548}" srcId="{84F54D9B-BC7F-4B7F-811D-E538B9E81E83}" destId="{035E9E8D-FAE7-403F-B8FD-A6C73F9A2355}" srcOrd="1" destOrd="0" parTransId="{5D9B4167-FAFC-43C0-BE8E-0BC3AC943D29}" sibTransId="{77E47554-24AD-4B05-8632-3CE2435D21A0}"/>
    <dgm:cxn modelId="{CE5C7603-41ED-4D0B-ABAF-B2FB6E93537B}" srcId="{07923B9E-85FA-4655-BE53-5B7E1BE95ED8}" destId="{84F54D9B-BC7F-4B7F-811D-E538B9E81E83}" srcOrd="0" destOrd="0" parTransId="{F69F7403-15D5-4916-8C26-11460EE45D75}" sibTransId="{71EA3B03-2E78-44EA-8159-ED4B54C288A0}"/>
    <dgm:cxn modelId="{1F103EE9-1B2C-412A-AB11-FBC3E0E057E0}" type="presOf" srcId="{035E9E8D-FAE7-403F-B8FD-A6C73F9A2355}" destId="{3983CB96-53DF-4B90-B94C-74849FD6B41E}" srcOrd="0" destOrd="1" presId="urn:microsoft.com/office/officeart/2005/8/layout/vList5"/>
    <dgm:cxn modelId="{770801EE-F773-495E-86B0-9CDF4FE6D7AC}" type="presOf" srcId="{1C28193B-4766-446F-BE16-19AFBC01C66D}" destId="{3983CB96-53DF-4B90-B94C-74849FD6B41E}" srcOrd="0" destOrd="0" presId="urn:microsoft.com/office/officeart/2005/8/layout/vList5"/>
    <dgm:cxn modelId="{15526D01-E82A-426C-AAAD-8D8E13D11E16}" type="presOf" srcId="{07923B9E-85FA-4655-BE53-5B7E1BE95ED8}" destId="{789534BC-41E8-4215-995B-EE78FD1DBD63}" srcOrd="0" destOrd="0" presId="urn:microsoft.com/office/officeart/2005/8/layout/vList5"/>
    <dgm:cxn modelId="{6C388F64-155C-4553-B200-3CA825209172}" type="presParOf" srcId="{789534BC-41E8-4215-995B-EE78FD1DBD63}" destId="{48B62D17-A3C1-4319-99FD-4D71C8D7F1F2}" srcOrd="0" destOrd="0" presId="urn:microsoft.com/office/officeart/2005/8/layout/vList5"/>
    <dgm:cxn modelId="{9CDEACB0-2C45-4F22-9F4A-D702BE4AB318}" type="presParOf" srcId="{48B62D17-A3C1-4319-99FD-4D71C8D7F1F2}" destId="{F9778845-7F6C-4DC4-84C7-B85AFC5230AE}" srcOrd="0" destOrd="0" presId="urn:microsoft.com/office/officeart/2005/8/layout/vList5"/>
    <dgm:cxn modelId="{28F549A6-E268-4A0D-A5B9-1406680AB0AC}" type="presParOf" srcId="{48B62D17-A3C1-4319-99FD-4D71C8D7F1F2}" destId="{3983CB96-53DF-4B90-B94C-74849FD6B41E}"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73246C5-F8E9-47F2-AE77-C3F947383620}" type="doc">
      <dgm:prSet loTypeId="urn:microsoft.com/office/officeart/2005/8/layout/vList5" loCatId="list" qsTypeId="urn:microsoft.com/office/officeart/2005/8/quickstyle/3d2" qsCatId="3D" csTypeId="urn:microsoft.com/office/officeart/2005/8/colors/colorful5" csCatId="colorful" phldr="1"/>
      <dgm:spPr/>
      <dgm:t>
        <a:bodyPr/>
        <a:lstStyle/>
        <a:p>
          <a:endParaRPr lang="zh-CN" altLang="en-US"/>
        </a:p>
      </dgm:t>
    </dgm:pt>
    <dgm:pt modelId="{82679D62-FA4A-4B95-8EC1-B44FFBCE9FB4}">
      <dgm:prSet custT="1"/>
      <dgm:spPr/>
      <dgm:t>
        <a:bodyPr/>
        <a:lstStyle/>
        <a:p>
          <a:pPr rtl="0"/>
          <a:r>
            <a:rPr lang="zh-CN" altLang="en-US" sz="2400" b="1" i="0" baseline="0" dirty="0" smtClean="0"/>
            <a:t>信息分析</a:t>
          </a:r>
          <a:endParaRPr lang="zh-CN" altLang="en-US" sz="2400" b="1" i="0" baseline="0" dirty="0"/>
        </a:p>
      </dgm:t>
    </dgm:pt>
    <dgm:pt modelId="{011E9061-A91B-4970-A9E7-C8B55A9D89DF}" type="parTrans" cxnId="{B6D8A411-A5C9-49F2-A5B5-037E9BF22A94}">
      <dgm:prSet/>
      <dgm:spPr/>
      <dgm:t>
        <a:bodyPr/>
        <a:lstStyle/>
        <a:p>
          <a:endParaRPr lang="zh-CN" altLang="en-US"/>
        </a:p>
      </dgm:t>
    </dgm:pt>
    <dgm:pt modelId="{C360A41E-65A8-40D5-8C9E-06C2D694AEFC}" type="sibTrans" cxnId="{B6D8A411-A5C9-49F2-A5B5-037E9BF22A94}">
      <dgm:prSet/>
      <dgm:spPr/>
      <dgm:t>
        <a:bodyPr/>
        <a:lstStyle/>
        <a:p>
          <a:endParaRPr lang="zh-CN" altLang="en-US"/>
        </a:p>
      </dgm:t>
    </dgm:pt>
    <dgm:pt modelId="{5588B645-4CB8-4637-86E1-491077319200}">
      <dgm:prSet custT="1"/>
      <dgm:spPr/>
      <dgm:t>
        <a:bodyPr lIns="108000" rIns="108000"/>
        <a:lstStyle/>
        <a:p>
          <a:pPr rtl="0"/>
          <a:r>
            <a:rPr lang="zh-CN" altLang="en-US" sz="1400" dirty="0" smtClean="0"/>
            <a:t>经</a:t>
          </a:r>
          <a:r>
            <a:rPr lang="en-US" sz="1400" dirty="0" smtClean="0"/>
            <a:t>dbSNP131</a:t>
          </a:r>
          <a:r>
            <a:rPr lang="zh-CN" altLang="en-US" sz="1400" dirty="0" smtClean="0"/>
            <a:t>、千</a:t>
          </a:r>
          <a:r>
            <a:rPr lang="zh-CN" sz="1400" dirty="0" smtClean="0"/>
            <a:t>人基因组</a:t>
          </a:r>
          <a:r>
            <a:rPr lang="zh-CN" altLang="en-US" sz="1400" dirty="0" smtClean="0"/>
            <a:t>依次过滤后，</a:t>
          </a:r>
          <a:r>
            <a:rPr lang="zh-CN" sz="1400" dirty="0" smtClean="0"/>
            <a:t>两个病例共有的突变</a:t>
          </a:r>
          <a:r>
            <a:rPr lang="zh-CN" altLang="en-US" sz="1400" dirty="0" smtClean="0"/>
            <a:t>还剩</a:t>
          </a:r>
          <a:r>
            <a:rPr lang="en-US" sz="1400" dirty="0" smtClean="0"/>
            <a:t>393</a:t>
          </a:r>
          <a:r>
            <a:rPr lang="zh-CN" sz="1400" dirty="0" smtClean="0"/>
            <a:t>个</a:t>
          </a:r>
          <a:endParaRPr lang="en-US" sz="1400" dirty="0"/>
        </a:p>
      </dgm:t>
    </dgm:pt>
    <dgm:pt modelId="{6950035F-A638-4D2C-B981-54F2E7F07539}" type="parTrans" cxnId="{94E9115E-78F1-4A53-ABC9-19093601AD17}">
      <dgm:prSet/>
      <dgm:spPr/>
      <dgm:t>
        <a:bodyPr/>
        <a:lstStyle/>
        <a:p>
          <a:endParaRPr lang="zh-CN" altLang="en-US"/>
        </a:p>
      </dgm:t>
    </dgm:pt>
    <dgm:pt modelId="{E79294D9-7F46-416A-8AAF-90A16ADDAF58}" type="sibTrans" cxnId="{94E9115E-78F1-4A53-ABC9-19093601AD17}">
      <dgm:prSet/>
      <dgm:spPr/>
      <dgm:t>
        <a:bodyPr/>
        <a:lstStyle/>
        <a:p>
          <a:endParaRPr lang="zh-CN" altLang="en-US"/>
        </a:p>
      </dgm:t>
    </dgm:pt>
    <dgm:pt modelId="{79B62C75-FD37-49B7-A492-D1081347444E}">
      <dgm:prSet custT="1"/>
      <dgm:spPr/>
      <dgm:t>
        <a:bodyPr lIns="108000" rIns="108000"/>
        <a:lstStyle/>
        <a:p>
          <a:pPr rtl="0"/>
          <a:r>
            <a:rPr lang="zh-CN" altLang="en-US" sz="1400" dirty="0" smtClean="0"/>
            <a:t>再经过软件预测及评分和</a:t>
          </a:r>
          <a:r>
            <a:rPr lang="en-US" altLang="zh-CN" sz="1400" dirty="0" err="1" smtClean="0"/>
            <a:t>sanger</a:t>
          </a:r>
          <a:r>
            <a:rPr lang="zh-CN" altLang="en-US" sz="1400" dirty="0" smtClean="0"/>
            <a:t>法测序验证获得</a:t>
          </a:r>
          <a:r>
            <a:rPr lang="en-US" altLang="zh-CN" sz="1400" dirty="0" smtClean="0"/>
            <a:t>320</a:t>
          </a:r>
          <a:r>
            <a:rPr lang="zh-CN" altLang="en-US" sz="1400" dirty="0" smtClean="0"/>
            <a:t>个候选变异</a:t>
          </a:r>
          <a:endParaRPr lang="zh-CN" sz="1400" dirty="0"/>
        </a:p>
      </dgm:t>
    </dgm:pt>
    <dgm:pt modelId="{D0A32273-6895-4993-8CB5-36187C7FA6BF}" type="parTrans" cxnId="{61C52684-1818-4D85-9A8F-29E5B9DA5E05}">
      <dgm:prSet/>
      <dgm:spPr/>
      <dgm:t>
        <a:bodyPr/>
        <a:lstStyle/>
        <a:p>
          <a:endParaRPr lang="zh-CN" altLang="en-US"/>
        </a:p>
      </dgm:t>
    </dgm:pt>
    <dgm:pt modelId="{62269B18-E713-434D-A0BA-390374E48B14}" type="sibTrans" cxnId="{61C52684-1818-4D85-9A8F-29E5B9DA5E05}">
      <dgm:prSet/>
      <dgm:spPr/>
      <dgm:t>
        <a:bodyPr/>
        <a:lstStyle/>
        <a:p>
          <a:endParaRPr lang="zh-CN" altLang="en-US"/>
        </a:p>
      </dgm:t>
    </dgm:pt>
    <dgm:pt modelId="{27816CE9-2C56-4000-BC12-0D0B6B2C060A}" type="pres">
      <dgm:prSet presAssocID="{F73246C5-F8E9-47F2-AE77-C3F947383620}" presName="Name0" presStyleCnt="0">
        <dgm:presLayoutVars>
          <dgm:dir/>
          <dgm:animLvl val="lvl"/>
          <dgm:resizeHandles val="exact"/>
        </dgm:presLayoutVars>
      </dgm:prSet>
      <dgm:spPr/>
      <dgm:t>
        <a:bodyPr/>
        <a:lstStyle/>
        <a:p>
          <a:endParaRPr lang="zh-CN" altLang="en-US"/>
        </a:p>
      </dgm:t>
    </dgm:pt>
    <dgm:pt modelId="{7E97D8D3-074D-4389-8D1E-4CF8CD43CC7A}" type="pres">
      <dgm:prSet presAssocID="{82679D62-FA4A-4B95-8EC1-B44FFBCE9FB4}" presName="linNode" presStyleCnt="0"/>
      <dgm:spPr/>
      <dgm:t>
        <a:bodyPr/>
        <a:lstStyle/>
        <a:p>
          <a:endParaRPr lang="zh-CN" altLang="en-US"/>
        </a:p>
      </dgm:t>
    </dgm:pt>
    <dgm:pt modelId="{754B3BDF-27D8-4189-95C2-2AC3C4E35350}" type="pres">
      <dgm:prSet presAssocID="{82679D62-FA4A-4B95-8EC1-B44FFBCE9FB4}" presName="parentText" presStyleLbl="node1" presStyleIdx="0" presStyleCnt="1" custScaleX="44189" custLinFactNeighborX="-390" custLinFactNeighborY="-49">
        <dgm:presLayoutVars>
          <dgm:chMax val="1"/>
          <dgm:bulletEnabled val="1"/>
        </dgm:presLayoutVars>
      </dgm:prSet>
      <dgm:spPr/>
      <dgm:t>
        <a:bodyPr/>
        <a:lstStyle/>
        <a:p>
          <a:endParaRPr lang="zh-CN" altLang="en-US"/>
        </a:p>
      </dgm:t>
    </dgm:pt>
    <dgm:pt modelId="{8C08256A-6D5C-4BB3-931D-175365DA1CF2}" type="pres">
      <dgm:prSet presAssocID="{82679D62-FA4A-4B95-8EC1-B44FFBCE9FB4}" presName="descendantText" presStyleLbl="alignAccFollowNode1" presStyleIdx="0" presStyleCnt="1" custScaleX="126563" custScaleY="105769">
        <dgm:presLayoutVars>
          <dgm:bulletEnabled val="1"/>
        </dgm:presLayoutVars>
      </dgm:prSet>
      <dgm:spPr/>
      <dgm:t>
        <a:bodyPr/>
        <a:lstStyle/>
        <a:p>
          <a:endParaRPr lang="zh-CN" altLang="en-US"/>
        </a:p>
      </dgm:t>
    </dgm:pt>
  </dgm:ptLst>
  <dgm:cxnLst>
    <dgm:cxn modelId="{7F64C6E1-163E-46CD-BA6E-9DCA44160FA2}" type="presOf" srcId="{F73246C5-F8E9-47F2-AE77-C3F947383620}" destId="{27816CE9-2C56-4000-BC12-0D0B6B2C060A}" srcOrd="0" destOrd="0" presId="urn:microsoft.com/office/officeart/2005/8/layout/vList5"/>
    <dgm:cxn modelId="{61C52684-1818-4D85-9A8F-29E5B9DA5E05}" srcId="{82679D62-FA4A-4B95-8EC1-B44FFBCE9FB4}" destId="{79B62C75-FD37-49B7-A492-D1081347444E}" srcOrd="1" destOrd="0" parTransId="{D0A32273-6895-4993-8CB5-36187C7FA6BF}" sibTransId="{62269B18-E713-434D-A0BA-390374E48B14}"/>
    <dgm:cxn modelId="{4705A2BA-2A6B-4B67-AC12-C744DC20A315}" type="presOf" srcId="{5588B645-4CB8-4637-86E1-491077319200}" destId="{8C08256A-6D5C-4BB3-931D-175365DA1CF2}" srcOrd="0" destOrd="0" presId="urn:microsoft.com/office/officeart/2005/8/layout/vList5"/>
    <dgm:cxn modelId="{B6D8A411-A5C9-49F2-A5B5-037E9BF22A94}" srcId="{F73246C5-F8E9-47F2-AE77-C3F947383620}" destId="{82679D62-FA4A-4B95-8EC1-B44FFBCE9FB4}" srcOrd="0" destOrd="0" parTransId="{011E9061-A91B-4970-A9E7-C8B55A9D89DF}" sibTransId="{C360A41E-65A8-40D5-8C9E-06C2D694AEFC}"/>
    <dgm:cxn modelId="{36E343D9-EE94-46A6-910E-232A9F29B2C7}" type="presOf" srcId="{79B62C75-FD37-49B7-A492-D1081347444E}" destId="{8C08256A-6D5C-4BB3-931D-175365DA1CF2}" srcOrd="0" destOrd="1" presId="urn:microsoft.com/office/officeart/2005/8/layout/vList5"/>
    <dgm:cxn modelId="{96212BC7-39A4-444C-A7C6-785D861D72A2}" type="presOf" srcId="{82679D62-FA4A-4B95-8EC1-B44FFBCE9FB4}" destId="{754B3BDF-27D8-4189-95C2-2AC3C4E35350}" srcOrd="0" destOrd="0" presId="urn:microsoft.com/office/officeart/2005/8/layout/vList5"/>
    <dgm:cxn modelId="{94E9115E-78F1-4A53-ABC9-19093601AD17}" srcId="{82679D62-FA4A-4B95-8EC1-B44FFBCE9FB4}" destId="{5588B645-4CB8-4637-86E1-491077319200}" srcOrd="0" destOrd="0" parTransId="{6950035F-A638-4D2C-B981-54F2E7F07539}" sibTransId="{E79294D9-7F46-416A-8AAF-90A16ADDAF58}"/>
    <dgm:cxn modelId="{46D52796-C1DD-4A8B-BE77-E64BC35CD6B9}" type="presParOf" srcId="{27816CE9-2C56-4000-BC12-0D0B6B2C060A}" destId="{7E97D8D3-074D-4389-8D1E-4CF8CD43CC7A}" srcOrd="0" destOrd="0" presId="urn:microsoft.com/office/officeart/2005/8/layout/vList5"/>
    <dgm:cxn modelId="{879402A6-764F-474E-AA57-A412F5D76C84}" type="presParOf" srcId="{7E97D8D3-074D-4389-8D1E-4CF8CD43CC7A}" destId="{754B3BDF-27D8-4189-95C2-2AC3C4E35350}" srcOrd="0" destOrd="0" presId="urn:microsoft.com/office/officeart/2005/8/layout/vList5"/>
    <dgm:cxn modelId="{A495F01F-65F0-4EC2-B2E5-1861C4C4BF54}" type="presParOf" srcId="{7E97D8D3-074D-4389-8D1E-4CF8CD43CC7A}" destId="{8C08256A-6D5C-4BB3-931D-175365DA1CF2}" srcOrd="1"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BED618-14AD-4083-8D0E-300E646DAE26}" type="doc">
      <dgm:prSet loTypeId="urn:microsoft.com/office/officeart/2005/8/layout/vList5" loCatId="list" qsTypeId="urn:microsoft.com/office/officeart/2005/8/quickstyle/simple1#5" qsCatId="simple" csTypeId="urn:microsoft.com/office/officeart/2005/8/colors/accent1_2#4" csCatId="accent1" phldr="1"/>
      <dgm:spPr/>
      <dgm:t>
        <a:bodyPr/>
        <a:lstStyle/>
        <a:p>
          <a:endParaRPr lang="zh-CN" altLang="en-US"/>
        </a:p>
      </dgm:t>
    </dgm:pt>
    <dgm:pt modelId="{36F12352-E6B3-49DA-9325-8AAB35D68880}">
      <dgm:prSet/>
      <dgm:spPr/>
      <dgm:t>
        <a:bodyPr/>
        <a:lstStyle/>
        <a:p>
          <a:pPr rtl="0"/>
          <a:r>
            <a:rPr lang="zh-CN" b="1" dirty="0" smtClean="0"/>
            <a:t>结论：</a:t>
          </a:r>
          <a:r>
            <a:rPr lang="en-US" i="1" dirty="0" smtClean="0"/>
            <a:t>TGM6</a:t>
          </a:r>
          <a:r>
            <a:rPr lang="zh-CN" dirty="0" smtClean="0"/>
            <a:t>是小脑共济失调家族新的致病基因，属于</a:t>
          </a:r>
          <a:r>
            <a:rPr lang="en-US" dirty="0" smtClean="0"/>
            <a:t>SCA23</a:t>
          </a:r>
          <a:r>
            <a:rPr lang="zh-CN" dirty="0" smtClean="0"/>
            <a:t>亚型。</a:t>
          </a:r>
          <a:endParaRPr lang="zh-CN" dirty="0"/>
        </a:p>
      </dgm:t>
    </dgm:pt>
    <dgm:pt modelId="{61FCFBA5-EABF-4FA5-B9E1-0B1F2296877A}" type="parTrans" cxnId="{F4900FEF-113C-4A40-9064-9FBB28AE37F6}">
      <dgm:prSet/>
      <dgm:spPr/>
      <dgm:t>
        <a:bodyPr/>
        <a:lstStyle/>
        <a:p>
          <a:endParaRPr lang="zh-CN" altLang="en-US"/>
        </a:p>
      </dgm:t>
    </dgm:pt>
    <dgm:pt modelId="{983A8959-63B2-47E1-9473-84B4EC5B9665}" type="sibTrans" cxnId="{F4900FEF-113C-4A40-9064-9FBB28AE37F6}">
      <dgm:prSet/>
      <dgm:spPr/>
      <dgm:t>
        <a:bodyPr/>
        <a:lstStyle/>
        <a:p>
          <a:endParaRPr lang="zh-CN" altLang="en-US"/>
        </a:p>
      </dgm:t>
    </dgm:pt>
    <dgm:pt modelId="{FA3BA1DF-AA4B-4678-8BC4-6E7165AA933D}" type="pres">
      <dgm:prSet presAssocID="{8DBED618-14AD-4083-8D0E-300E646DAE26}" presName="Name0" presStyleCnt="0">
        <dgm:presLayoutVars>
          <dgm:dir/>
          <dgm:animLvl val="lvl"/>
          <dgm:resizeHandles val="exact"/>
        </dgm:presLayoutVars>
      </dgm:prSet>
      <dgm:spPr/>
      <dgm:t>
        <a:bodyPr/>
        <a:lstStyle/>
        <a:p>
          <a:endParaRPr lang="zh-CN" altLang="en-US"/>
        </a:p>
      </dgm:t>
    </dgm:pt>
    <dgm:pt modelId="{563883A9-5818-4091-A5EF-0AA6AADB254E}" type="pres">
      <dgm:prSet presAssocID="{36F12352-E6B3-49DA-9325-8AAB35D68880}" presName="linNode" presStyleCnt="0"/>
      <dgm:spPr/>
    </dgm:pt>
    <dgm:pt modelId="{6E5D49F8-1B7E-46E2-B37B-56A2052E5E48}" type="pres">
      <dgm:prSet presAssocID="{36F12352-E6B3-49DA-9325-8AAB35D68880}" presName="parentText" presStyleLbl="node1" presStyleIdx="0" presStyleCnt="1" custScaleX="277778">
        <dgm:presLayoutVars>
          <dgm:chMax val="1"/>
          <dgm:bulletEnabled val="1"/>
        </dgm:presLayoutVars>
      </dgm:prSet>
      <dgm:spPr/>
      <dgm:t>
        <a:bodyPr/>
        <a:lstStyle/>
        <a:p>
          <a:endParaRPr lang="zh-CN" altLang="en-US"/>
        </a:p>
      </dgm:t>
    </dgm:pt>
  </dgm:ptLst>
  <dgm:cxnLst>
    <dgm:cxn modelId="{5349A160-1DAE-47BF-9572-3E897A2B872E}" type="presOf" srcId="{8DBED618-14AD-4083-8D0E-300E646DAE26}" destId="{FA3BA1DF-AA4B-4678-8BC4-6E7165AA933D}" srcOrd="0" destOrd="0" presId="urn:microsoft.com/office/officeart/2005/8/layout/vList5"/>
    <dgm:cxn modelId="{F4900FEF-113C-4A40-9064-9FBB28AE37F6}" srcId="{8DBED618-14AD-4083-8D0E-300E646DAE26}" destId="{36F12352-E6B3-49DA-9325-8AAB35D68880}" srcOrd="0" destOrd="0" parTransId="{61FCFBA5-EABF-4FA5-B9E1-0B1F2296877A}" sibTransId="{983A8959-63B2-47E1-9473-84B4EC5B9665}"/>
    <dgm:cxn modelId="{E7ADA7AE-EBB6-45EE-8760-29357DF978F3}" type="presOf" srcId="{36F12352-E6B3-49DA-9325-8AAB35D68880}" destId="{6E5D49F8-1B7E-46E2-B37B-56A2052E5E48}" srcOrd="0" destOrd="0" presId="urn:microsoft.com/office/officeart/2005/8/layout/vList5"/>
    <dgm:cxn modelId="{D428C749-DAC3-4421-8C12-B47CA49EF8BF}" type="presParOf" srcId="{FA3BA1DF-AA4B-4678-8BC4-6E7165AA933D}" destId="{563883A9-5818-4091-A5EF-0AA6AADB254E}" srcOrd="0" destOrd="0" presId="urn:microsoft.com/office/officeart/2005/8/layout/vList5"/>
    <dgm:cxn modelId="{54BCB0B1-5ED3-458B-84BA-5E67E6D6C639}" type="presParOf" srcId="{563883A9-5818-4091-A5EF-0AA6AADB254E}" destId="{6E5D49F8-1B7E-46E2-B37B-56A2052E5E48}"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EE04DB2-1468-4951-A280-A89348117A3F}" type="doc">
      <dgm:prSet loTypeId="urn:microsoft.com/office/officeart/2005/8/layout/vList5" loCatId="list" qsTypeId="urn:microsoft.com/office/officeart/2005/8/quickstyle/3d2" qsCatId="3D" csTypeId="urn:microsoft.com/office/officeart/2005/8/colors/colorful5" csCatId="colorful" phldr="1"/>
      <dgm:spPr/>
      <dgm:t>
        <a:bodyPr/>
        <a:lstStyle/>
        <a:p>
          <a:endParaRPr lang="zh-CN" altLang="en-US"/>
        </a:p>
      </dgm:t>
    </dgm:pt>
    <dgm:pt modelId="{A6A80AC9-5BEA-43CB-B34F-1A6B0533F2E7}">
      <dgm:prSet custT="1"/>
      <dgm:spPr/>
      <dgm:t>
        <a:bodyPr/>
        <a:lstStyle/>
        <a:p>
          <a:pPr rtl="0"/>
          <a:r>
            <a:rPr lang="zh-CN" sz="2400" b="1" i="0" baseline="0" dirty="0" smtClean="0"/>
            <a:t>后期验证</a:t>
          </a:r>
          <a:endParaRPr lang="en-US" sz="2400" b="1" dirty="0"/>
        </a:p>
      </dgm:t>
    </dgm:pt>
    <dgm:pt modelId="{AA48EE0A-CC03-4748-A818-F2EDDB705E37}" type="parTrans" cxnId="{2EBB26BB-BB4F-42D3-81B0-501B7A88053B}">
      <dgm:prSet/>
      <dgm:spPr/>
      <dgm:t>
        <a:bodyPr/>
        <a:lstStyle/>
        <a:p>
          <a:endParaRPr lang="zh-CN" altLang="en-US"/>
        </a:p>
      </dgm:t>
    </dgm:pt>
    <dgm:pt modelId="{685DBA09-038C-402C-968C-98BCB1911B14}" type="sibTrans" cxnId="{2EBB26BB-BB4F-42D3-81B0-501B7A88053B}">
      <dgm:prSet/>
      <dgm:spPr/>
      <dgm:t>
        <a:bodyPr/>
        <a:lstStyle/>
        <a:p>
          <a:endParaRPr lang="zh-CN" altLang="en-US"/>
        </a:p>
      </dgm:t>
    </dgm:pt>
    <dgm:pt modelId="{950322C6-C4D0-491D-82E6-62810E8ABA3F}">
      <dgm:prSet custT="1"/>
      <dgm:spPr/>
      <dgm:t>
        <a:bodyPr lIns="108000" tIns="108000" rIns="72000" bIns="108000"/>
        <a:lstStyle/>
        <a:p>
          <a:pPr rtl="0"/>
          <a:r>
            <a:rPr lang="zh-CN" sz="1400" dirty="0" smtClean="0"/>
            <a:t>家系内</a:t>
          </a:r>
          <a:r>
            <a:rPr lang="en-US" sz="1400" dirty="0" smtClean="0"/>
            <a:t>6</a:t>
          </a:r>
          <a:r>
            <a:rPr lang="zh-CN" sz="1400" dirty="0" smtClean="0"/>
            <a:t>名患者和</a:t>
          </a:r>
          <a:r>
            <a:rPr lang="en-US" sz="1400" dirty="0" smtClean="0"/>
            <a:t>13</a:t>
          </a:r>
          <a:r>
            <a:rPr lang="zh-CN" sz="1400" dirty="0" smtClean="0"/>
            <a:t>名正常人</a:t>
          </a:r>
          <a:r>
            <a:rPr lang="en-US" altLang="zh-CN" sz="1400" dirty="0" smtClean="0"/>
            <a:t>   </a:t>
          </a:r>
          <a:r>
            <a:rPr lang="en-US" sz="1400" dirty="0" err="1" smtClean="0"/>
            <a:t>sanger</a:t>
          </a:r>
          <a:r>
            <a:rPr lang="zh-CN" sz="1400" dirty="0" smtClean="0"/>
            <a:t>测序</a:t>
          </a:r>
          <a:r>
            <a:rPr lang="en-US" sz="1400" dirty="0" smtClean="0"/>
            <a:t>   ZNF644</a:t>
          </a:r>
          <a:r>
            <a:rPr lang="zh-CN" sz="1400" dirty="0" smtClean="0"/>
            <a:t>基因突变和表型</a:t>
          </a:r>
          <a:r>
            <a:rPr lang="zh-CN" altLang="en-US" sz="1400" dirty="0" smtClean="0"/>
            <a:t>的</a:t>
          </a:r>
          <a:r>
            <a:rPr lang="zh-CN" sz="1400" dirty="0" smtClean="0"/>
            <a:t>共分离</a:t>
          </a:r>
          <a:r>
            <a:rPr lang="zh-CN" altLang="en-US" sz="1400" dirty="0" smtClean="0"/>
            <a:t>（家系内唯一一个共分离的基因）</a:t>
          </a:r>
          <a:endParaRPr lang="en-US" sz="1400" dirty="0"/>
        </a:p>
      </dgm:t>
    </dgm:pt>
    <dgm:pt modelId="{F5C741CD-924C-43D1-AF4A-250B0B94C178}" type="parTrans" cxnId="{8BA5A3C2-87D4-4F17-88CC-3792E8141FD8}">
      <dgm:prSet/>
      <dgm:spPr/>
      <dgm:t>
        <a:bodyPr/>
        <a:lstStyle/>
        <a:p>
          <a:endParaRPr lang="zh-CN" altLang="en-US"/>
        </a:p>
      </dgm:t>
    </dgm:pt>
    <dgm:pt modelId="{22C0DF8E-D883-4AA3-B592-2E580F47A717}" type="sibTrans" cxnId="{8BA5A3C2-87D4-4F17-88CC-3792E8141FD8}">
      <dgm:prSet/>
      <dgm:spPr/>
      <dgm:t>
        <a:bodyPr/>
        <a:lstStyle/>
        <a:p>
          <a:endParaRPr lang="zh-CN" altLang="en-US"/>
        </a:p>
      </dgm:t>
    </dgm:pt>
    <dgm:pt modelId="{5D071875-3FDB-4E87-B368-7E6C6E14A9C2}">
      <dgm:prSet custT="1"/>
      <dgm:spPr/>
      <dgm:t>
        <a:bodyPr lIns="108000" tIns="108000" rIns="72000" bIns="108000"/>
        <a:lstStyle/>
        <a:p>
          <a:pPr rtl="0"/>
          <a:r>
            <a:rPr lang="en-US" altLang="zh-CN" sz="1400" dirty="0" smtClean="0"/>
            <a:t>300</a:t>
          </a:r>
          <a:r>
            <a:rPr lang="zh-CN" altLang="en-US" sz="1400" dirty="0" smtClean="0"/>
            <a:t>个散发患者</a:t>
          </a:r>
          <a:r>
            <a:rPr lang="en-US" sz="1400" dirty="0" smtClean="0"/>
            <a:t>  </a:t>
          </a:r>
          <a:r>
            <a:rPr lang="en-US" sz="1400" dirty="0" err="1" smtClean="0"/>
            <a:t>sanger</a:t>
          </a:r>
          <a:r>
            <a:rPr lang="zh-CN" sz="1400" dirty="0" smtClean="0"/>
            <a:t>测序（</a:t>
          </a:r>
          <a:r>
            <a:rPr lang="en-US" sz="1400" dirty="0" smtClean="0"/>
            <a:t>ZNF644</a:t>
          </a:r>
          <a:r>
            <a:rPr lang="zh-CN" sz="1400" dirty="0" smtClean="0"/>
            <a:t>基因的全外显子）</a:t>
          </a:r>
          <a:r>
            <a:rPr lang="en-US" sz="1400" dirty="0" smtClean="0"/>
            <a:t> ZNF644</a:t>
          </a:r>
          <a:r>
            <a:rPr lang="zh-CN" sz="1400" dirty="0" smtClean="0"/>
            <a:t>基因</a:t>
          </a:r>
          <a:r>
            <a:rPr lang="en-US" altLang="zh-CN" sz="1400" dirty="0" smtClean="0"/>
            <a:t>       5</a:t>
          </a:r>
          <a:r>
            <a:rPr lang="zh-CN" altLang="en-US" sz="1400" dirty="0" smtClean="0"/>
            <a:t>个新的变异（</a:t>
          </a:r>
          <a:r>
            <a:rPr lang="en-US" altLang="zh-CN" sz="1400" dirty="0" smtClean="0"/>
            <a:t>3</a:t>
          </a:r>
          <a:r>
            <a:rPr lang="zh-CN" altLang="en-US" sz="1400" dirty="0" smtClean="0"/>
            <a:t>个在蛋白编码区，</a:t>
          </a:r>
          <a:r>
            <a:rPr lang="en-US" altLang="zh-CN" sz="1400" dirty="0" smtClean="0"/>
            <a:t>2</a:t>
          </a:r>
          <a:r>
            <a:rPr lang="zh-CN" altLang="en-US" sz="1400" dirty="0" smtClean="0"/>
            <a:t>个在</a:t>
          </a:r>
          <a:r>
            <a:rPr lang="en-US" altLang="zh-CN" sz="1400" dirty="0" smtClean="0"/>
            <a:t>3’UTR</a:t>
          </a:r>
          <a:r>
            <a:rPr lang="zh-CN" altLang="en-US" sz="1400" dirty="0" smtClean="0"/>
            <a:t>区）</a:t>
          </a:r>
          <a:endParaRPr lang="en-US" sz="1400" dirty="0"/>
        </a:p>
      </dgm:t>
    </dgm:pt>
    <dgm:pt modelId="{A225BF7B-21E0-48CF-B5BE-22A178D69A18}" type="parTrans" cxnId="{1FC04C6E-C099-4109-A2AD-3C60E5D6EA02}">
      <dgm:prSet/>
      <dgm:spPr/>
      <dgm:t>
        <a:bodyPr/>
        <a:lstStyle/>
        <a:p>
          <a:endParaRPr lang="zh-CN" altLang="en-US"/>
        </a:p>
      </dgm:t>
    </dgm:pt>
    <dgm:pt modelId="{A111E149-276D-4A4D-8D3D-EBC267A83E76}" type="sibTrans" cxnId="{1FC04C6E-C099-4109-A2AD-3C60E5D6EA02}">
      <dgm:prSet/>
      <dgm:spPr/>
      <dgm:t>
        <a:bodyPr/>
        <a:lstStyle/>
        <a:p>
          <a:endParaRPr lang="zh-CN" altLang="en-US"/>
        </a:p>
      </dgm:t>
    </dgm:pt>
    <dgm:pt modelId="{7B23E8C3-7230-46FC-B113-DAEA7A62FA43}">
      <dgm:prSet custT="1"/>
      <dgm:spPr/>
      <dgm:t>
        <a:bodyPr lIns="108000" tIns="108000" rIns="72000" bIns="108000"/>
        <a:lstStyle/>
        <a:p>
          <a:pPr rtl="0"/>
          <a:r>
            <a:rPr lang="en-US" sz="1400" dirty="0" smtClean="0"/>
            <a:t>600</a:t>
          </a:r>
          <a:r>
            <a:rPr lang="zh-CN" sz="1400" dirty="0" smtClean="0"/>
            <a:t>个正常对照</a:t>
          </a:r>
          <a:r>
            <a:rPr lang="en-US" sz="1400" dirty="0" smtClean="0"/>
            <a:t>  </a:t>
          </a:r>
          <a:r>
            <a:rPr lang="en-US" sz="1400" dirty="0" err="1" smtClean="0"/>
            <a:t>sanger</a:t>
          </a:r>
          <a:r>
            <a:rPr lang="zh-CN" sz="1400" dirty="0" smtClean="0"/>
            <a:t>测序</a:t>
          </a:r>
          <a:r>
            <a:rPr lang="en-US" sz="1400" dirty="0" smtClean="0"/>
            <a:t>  </a:t>
          </a:r>
          <a:r>
            <a:rPr lang="zh-CN" sz="1400" dirty="0" smtClean="0"/>
            <a:t>没有发现</a:t>
          </a:r>
          <a:r>
            <a:rPr lang="zh-CN" altLang="en-US" sz="1400" dirty="0" smtClean="0"/>
            <a:t>以上</a:t>
          </a:r>
          <a:r>
            <a:rPr lang="en-US" altLang="zh-CN" sz="1400" dirty="0" smtClean="0"/>
            <a:t>6</a:t>
          </a:r>
          <a:r>
            <a:rPr lang="zh-CN" sz="1400" dirty="0" smtClean="0"/>
            <a:t>个突变</a:t>
          </a:r>
          <a:endParaRPr lang="zh-CN" sz="1400" b="0" i="0" baseline="0" dirty="0"/>
        </a:p>
      </dgm:t>
    </dgm:pt>
    <dgm:pt modelId="{BE03C808-D985-4A28-8CF7-19E9E1A69259}" type="parTrans" cxnId="{12E4CA35-BCD5-472B-AEC3-F564E7A28826}">
      <dgm:prSet/>
      <dgm:spPr/>
      <dgm:t>
        <a:bodyPr/>
        <a:lstStyle/>
        <a:p>
          <a:endParaRPr lang="zh-CN" altLang="en-US"/>
        </a:p>
      </dgm:t>
    </dgm:pt>
    <dgm:pt modelId="{71537B93-7FDA-45AC-B836-22DB9D0AC4DD}" type="sibTrans" cxnId="{12E4CA35-BCD5-472B-AEC3-F564E7A28826}">
      <dgm:prSet/>
      <dgm:spPr/>
      <dgm:t>
        <a:bodyPr/>
        <a:lstStyle/>
        <a:p>
          <a:endParaRPr lang="zh-CN" altLang="en-US"/>
        </a:p>
      </dgm:t>
    </dgm:pt>
    <dgm:pt modelId="{CCEF4762-9957-4801-B5C1-989041A61022}">
      <dgm:prSet custT="1"/>
      <dgm:spPr/>
      <dgm:t>
        <a:bodyPr/>
        <a:lstStyle/>
        <a:p>
          <a:pPr rtl="0"/>
          <a:r>
            <a:rPr kumimoji="0" lang="en-US" altLang="zh-CN" sz="1400" b="0" i="0" u="none" strike="noStrike" cap="none" spc="0" normalizeH="0" baseline="0" noProof="0" dirty="0" smtClean="0">
              <a:ln/>
              <a:effectLst/>
              <a:uLnTx/>
              <a:uFillTx/>
              <a:latin typeface="+mn-lt"/>
              <a:ea typeface="+mn-ea"/>
              <a:cs typeface="+mn-cs"/>
            </a:rPr>
            <a:t>RT-PCR</a:t>
          </a:r>
          <a:r>
            <a:rPr kumimoji="0" lang="zh-CN" altLang="en-US" sz="1400" b="0" i="0" u="none" strike="noStrike" cap="none" spc="0" normalizeH="0" baseline="0" noProof="0" dirty="0" smtClean="0">
              <a:ln/>
              <a:effectLst/>
              <a:uLnTx/>
              <a:uFillTx/>
              <a:latin typeface="+mn-lt"/>
              <a:ea typeface="+mn-ea"/>
              <a:cs typeface="+mn-cs"/>
            </a:rPr>
            <a:t>表明</a:t>
          </a:r>
          <a:r>
            <a:rPr lang="en-US" altLang="zh-CN" sz="1400" b="0" dirty="0" smtClean="0"/>
            <a:t>Z</a:t>
          </a:r>
          <a:r>
            <a:rPr lang="en-US" altLang="zh-CN" sz="1400" b="0" i="1" dirty="0" smtClean="0"/>
            <a:t>NF644</a:t>
          </a:r>
          <a:r>
            <a:rPr lang="zh-CN" altLang="en-US" sz="1400" b="0" dirty="0" smtClean="0"/>
            <a:t>在视网膜和视网膜色素上皮细胞中表达</a:t>
          </a:r>
          <a:endParaRPr lang="zh-CN" sz="1400" b="0" i="0" baseline="0" dirty="0"/>
        </a:p>
      </dgm:t>
    </dgm:pt>
    <dgm:pt modelId="{AF89A811-CA83-4D3C-9DC9-07F2131C8EC0}" type="parTrans" cxnId="{2257BBAD-FE11-466D-ABA5-45811C1240C6}">
      <dgm:prSet/>
      <dgm:spPr/>
      <dgm:t>
        <a:bodyPr/>
        <a:lstStyle/>
        <a:p>
          <a:endParaRPr lang="zh-CN" altLang="en-US"/>
        </a:p>
      </dgm:t>
    </dgm:pt>
    <dgm:pt modelId="{C0FA1B3C-A526-4C4C-904F-7B87134765F6}" type="sibTrans" cxnId="{2257BBAD-FE11-466D-ABA5-45811C1240C6}">
      <dgm:prSet/>
      <dgm:spPr/>
      <dgm:t>
        <a:bodyPr/>
        <a:lstStyle/>
        <a:p>
          <a:endParaRPr lang="zh-CN" altLang="en-US"/>
        </a:p>
      </dgm:t>
    </dgm:pt>
    <dgm:pt modelId="{8EDFAD6B-578D-43D2-985F-BC4B5A052F7E}" type="pres">
      <dgm:prSet presAssocID="{4EE04DB2-1468-4951-A280-A89348117A3F}" presName="Name0" presStyleCnt="0">
        <dgm:presLayoutVars>
          <dgm:dir/>
          <dgm:animLvl val="lvl"/>
          <dgm:resizeHandles val="exact"/>
        </dgm:presLayoutVars>
      </dgm:prSet>
      <dgm:spPr/>
      <dgm:t>
        <a:bodyPr/>
        <a:lstStyle/>
        <a:p>
          <a:endParaRPr lang="zh-CN" altLang="en-US"/>
        </a:p>
      </dgm:t>
    </dgm:pt>
    <dgm:pt modelId="{EA42BCBC-8D2A-4314-9DFB-C5CE5AA3A907}" type="pres">
      <dgm:prSet presAssocID="{A6A80AC9-5BEA-43CB-B34F-1A6B0533F2E7}" presName="linNode" presStyleCnt="0"/>
      <dgm:spPr/>
      <dgm:t>
        <a:bodyPr/>
        <a:lstStyle/>
        <a:p>
          <a:endParaRPr lang="zh-CN" altLang="en-US"/>
        </a:p>
      </dgm:t>
    </dgm:pt>
    <dgm:pt modelId="{E1ECDD94-361D-4D9F-8176-DEDB4C32FE1F}" type="pres">
      <dgm:prSet presAssocID="{A6A80AC9-5BEA-43CB-B34F-1A6B0533F2E7}" presName="parentText" presStyleLbl="node1" presStyleIdx="0" presStyleCnt="1" custScaleX="44644" custLinFactNeighborX="2033" custLinFactNeighborY="-49">
        <dgm:presLayoutVars>
          <dgm:chMax val="1"/>
          <dgm:bulletEnabled val="1"/>
        </dgm:presLayoutVars>
      </dgm:prSet>
      <dgm:spPr/>
      <dgm:t>
        <a:bodyPr/>
        <a:lstStyle/>
        <a:p>
          <a:endParaRPr lang="zh-CN" altLang="en-US"/>
        </a:p>
      </dgm:t>
    </dgm:pt>
    <dgm:pt modelId="{49A7E089-569D-478C-97ED-F69A94D3D033}" type="pres">
      <dgm:prSet presAssocID="{A6A80AC9-5BEA-43CB-B34F-1A6B0533F2E7}" presName="descendantText" presStyleLbl="alignAccFollowNode1" presStyleIdx="0" presStyleCnt="1" custScaleX="128694" custScaleY="113206" custLinFactNeighborX="2374">
        <dgm:presLayoutVars>
          <dgm:bulletEnabled val="1"/>
        </dgm:presLayoutVars>
      </dgm:prSet>
      <dgm:spPr/>
      <dgm:t>
        <a:bodyPr/>
        <a:lstStyle/>
        <a:p>
          <a:endParaRPr lang="zh-CN" altLang="en-US"/>
        </a:p>
      </dgm:t>
    </dgm:pt>
  </dgm:ptLst>
  <dgm:cxnLst>
    <dgm:cxn modelId="{2257BBAD-FE11-466D-ABA5-45811C1240C6}" srcId="{A6A80AC9-5BEA-43CB-B34F-1A6B0533F2E7}" destId="{CCEF4762-9957-4801-B5C1-989041A61022}" srcOrd="3" destOrd="0" parTransId="{AF89A811-CA83-4D3C-9DC9-07F2131C8EC0}" sibTransId="{C0FA1B3C-A526-4C4C-904F-7B87134765F6}"/>
    <dgm:cxn modelId="{767249ED-522E-4E8B-ABC3-A4255272AFB1}" type="presOf" srcId="{950322C6-C4D0-491D-82E6-62810E8ABA3F}" destId="{49A7E089-569D-478C-97ED-F69A94D3D033}" srcOrd="0" destOrd="0" presId="urn:microsoft.com/office/officeart/2005/8/layout/vList5"/>
    <dgm:cxn modelId="{D9EB8916-A352-4760-90AC-84A1BB0D5978}" type="presOf" srcId="{4EE04DB2-1468-4951-A280-A89348117A3F}" destId="{8EDFAD6B-578D-43D2-985F-BC4B5A052F7E}" srcOrd="0" destOrd="0" presId="urn:microsoft.com/office/officeart/2005/8/layout/vList5"/>
    <dgm:cxn modelId="{B424EF81-53B0-4F7A-B45C-78C48CC06A85}" type="presOf" srcId="{5D071875-3FDB-4E87-B368-7E6C6E14A9C2}" destId="{49A7E089-569D-478C-97ED-F69A94D3D033}" srcOrd="0" destOrd="1" presId="urn:microsoft.com/office/officeart/2005/8/layout/vList5"/>
    <dgm:cxn modelId="{1FC04C6E-C099-4109-A2AD-3C60E5D6EA02}" srcId="{A6A80AC9-5BEA-43CB-B34F-1A6B0533F2E7}" destId="{5D071875-3FDB-4E87-B368-7E6C6E14A9C2}" srcOrd="1" destOrd="0" parTransId="{A225BF7B-21E0-48CF-B5BE-22A178D69A18}" sibTransId="{A111E149-276D-4A4D-8D3D-EBC267A83E76}"/>
    <dgm:cxn modelId="{8BA5A3C2-87D4-4F17-88CC-3792E8141FD8}" srcId="{A6A80AC9-5BEA-43CB-B34F-1A6B0533F2E7}" destId="{950322C6-C4D0-491D-82E6-62810E8ABA3F}" srcOrd="0" destOrd="0" parTransId="{F5C741CD-924C-43D1-AF4A-250B0B94C178}" sibTransId="{22C0DF8E-D883-4AA3-B592-2E580F47A717}"/>
    <dgm:cxn modelId="{0679BE78-652E-4CBD-AADC-9F4B89699F20}" type="presOf" srcId="{A6A80AC9-5BEA-43CB-B34F-1A6B0533F2E7}" destId="{E1ECDD94-361D-4D9F-8176-DEDB4C32FE1F}" srcOrd="0" destOrd="0" presId="urn:microsoft.com/office/officeart/2005/8/layout/vList5"/>
    <dgm:cxn modelId="{2EBB26BB-BB4F-42D3-81B0-501B7A88053B}" srcId="{4EE04DB2-1468-4951-A280-A89348117A3F}" destId="{A6A80AC9-5BEA-43CB-B34F-1A6B0533F2E7}" srcOrd="0" destOrd="0" parTransId="{AA48EE0A-CC03-4748-A818-F2EDDB705E37}" sibTransId="{685DBA09-038C-402C-968C-98BCB1911B14}"/>
    <dgm:cxn modelId="{A500587C-4C88-471D-A546-24183109FCA0}" type="presOf" srcId="{CCEF4762-9957-4801-B5C1-989041A61022}" destId="{49A7E089-569D-478C-97ED-F69A94D3D033}" srcOrd="0" destOrd="3" presId="urn:microsoft.com/office/officeart/2005/8/layout/vList5"/>
    <dgm:cxn modelId="{12E4CA35-BCD5-472B-AEC3-F564E7A28826}" srcId="{A6A80AC9-5BEA-43CB-B34F-1A6B0533F2E7}" destId="{7B23E8C3-7230-46FC-B113-DAEA7A62FA43}" srcOrd="2" destOrd="0" parTransId="{BE03C808-D985-4A28-8CF7-19E9E1A69259}" sibTransId="{71537B93-7FDA-45AC-B836-22DB9D0AC4DD}"/>
    <dgm:cxn modelId="{908D57B1-6819-4314-B7AD-5B477C26219B}" type="presOf" srcId="{7B23E8C3-7230-46FC-B113-DAEA7A62FA43}" destId="{49A7E089-569D-478C-97ED-F69A94D3D033}" srcOrd="0" destOrd="2" presId="urn:microsoft.com/office/officeart/2005/8/layout/vList5"/>
    <dgm:cxn modelId="{D73CC6CC-6891-4FAE-AF23-737440BD6C49}" type="presParOf" srcId="{8EDFAD6B-578D-43D2-985F-BC4B5A052F7E}" destId="{EA42BCBC-8D2A-4314-9DFB-C5CE5AA3A907}" srcOrd="0" destOrd="0" presId="urn:microsoft.com/office/officeart/2005/8/layout/vList5"/>
    <dgm:cxn modelId="{8277BECD-A64F-4AE9-B098-872B73099D3A}" type="presParOf" srcId="{EA42BCBC-8D2A-4314-9DFB-C5CE5AA3A907}" destId="{E1ECDD94-361D-4D9F-8176-DEDB4C32FE1F}" srcOrd="0" destOrd="0" presId="urn:microsoft.com/office/officeart/2005/8/layout/vList5"/>
    <dgm:cxn modelId="{29C3A2D3-2E65-4633-A5EF-B17A124774B9}" type="presParOf" srcId="{EA42BCBC-8D2A-4314-9DFB-C5CE5AA3A907}" destId="{49A7E089-569D-478C-97ED-F69A94D3D033}" srcOrd="1" destOrd="0" presId="urn:microsoft.com/office/officeart/2005/8/layout/vList5"/>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6127E91-9B40-4D0C-8DC4-F896D992E376}" type="doc">
      <dgm:prSet loTypeId="urn:microsoft.com/office/officeart/2005/8/layout/vList5" loCatId="list" qsTypeId="urn:microsoft.com/office/officeart/2005/8/quickstyle/simple1#13" qsCatId="simple" csTypeId="urn:microsoft.com/office/officeart/2005/8/colors/accent1_2#12" csCatId="accent1" phldr="1"/>
      <dgm:spPr/>
      <dgm:t>
        <a:bodyPr/>
        <a:lstStyle/>
        <a:p>
          <a:endParaRPr lang="zh-CN" altLang="en-US"/>
        </a:p>
      </dgm:t>
    </dgm:pt>
    <dgm:pt modelId="{054E0E8A-C482-41CC-8696-6752B9616E6E}">
      <dgm:prSet/>
      <dgm:spPr/>
      <dgm:t>
        <a:bodyPr/>
        <a:lstStyle/>
        <a:p>
          <a:pPr rtl="0"/>
          <a:r>
            <a:rPr lang="en-US" b="1" dirty="0" smtClean="0"/>
            <a:t>2</a:t>
          </a:r>
          <a:r>
            <a:rPr lang="zh-CN" b="1" dirty="0" smtClean="0"/>
            <a:t>个月</a:t>
          </a:r>
          <a:endParaRPr lang="zh-CN" b="0" i="0" baseline="0" dirty="0"/>
        </a:p>
      </dgm:t>
    </dgm:pt>
    <dgm:pt modelId="{E4B1474B-3D76-41B2-A23E-41008DD18CFA}" type="parTrans" cxnId="{0250B779-2E33-462A-9FB6-1FE149A2E7B3}">
      <dgm:prSet/>
      <dgm:spPr/>
      <dgm:t>
        <a:bodyPr/>
        <a:lstStyle/>
        <a:p>
          <a:endParaRPr lang="zh-CN" altLang="en-US"/>
        </a:p>
      </dgm:t>
    </dgm:pt>
    <dgm:pt modelId="{15378109-A7B5-4EB5-9543-D1CD45EDC61A}" type="sibTrans" cxnId="{0250B779-2E33-462A-9FB6-1FE149A2E7B3}">
      <dgm:prSet/>
      <dgm:spPr/>
      <dgm:t>
        <a:bodyPr/>
        <a:lstStyle/>
        <a:p>
          <a:endParaRPr lang="zh-CN" altLang="en-US"/>
        </a:p>
      </dgm:t>
    </dgm:pt>
    <dgm:pt modelId="{EDE761DA-0E89-4D24-8AB6-CD40A7659FAA}" type="pres">
      <dgm:prSet presAssocID="{56127E91-9B40-4D0C-8DC4-F896D992E376}" presName="Name0" presStyleCnt="0">
        <dgm:presLayoutVars>
          <dgm:dir/>
          <dgm:animLvl val="lvl"/>
          <dgm:resizeHandles val="exact"/>
        </dgm:presLayoutVars>
      </dgm:prSet>
      <dgm:spPr/>
      <dgm:t>
        <a:bodyPr/>
        <a:lstStyle/>
        <a:p>
          <a:endParaRPr lang="zh-CN" altLang="en-US"/>
        </a:p>
      </dgm:t>
    </dgm:pt>
    <dgm:pt modelId="{E8A29CF5-DC07-4465-881E-732B283A5E86}" type="pres">
      <dgm:prSet presAssocID="{054E0E8A-C482-41CC-8696-6752B9616E6E}" presName="linNode" presStyleCnt="0"/>
      <dgm:spPr/>
    </dgm:pt>
    <dgm:pt modelId="{57CD8517-862D-49F5-BFD8-FED84452D8E3}" type="pres">
      <dgm:prSet presAssocID="{054E0E8A-C482-41CC-8696-6752B9616E6E}" presName="parentText" presStyleLbl="node1" presStyleIdx="0" presStyleCnt="1" custScaleX="277778">
        <dgm:presLayoutVars>
          <dgm:chMax val="1"/>
          <dgm:bulletEnabled val="1"/>
        </dgm:presLayoutVars>
      </dgm:prSet>
      <dgm:spPr/>
      <dgm:t>
        <a:bodyPr/>
        <a:lstStyle/>
        <a:p>
          <a:endParaRPr lang="zh-CN" altLang="en-US"/>
        </a:p>
      </dgm:t>
    </dgm:pt>
  </dgm:ptLst>
  <dgm:cxnLst>
    <dgm:cxn modelId="{0250B779-2E33-462A-9FB6-1FE149A2E7B3}" srcId="{56127E91-9B40-4D0C-8DC4-F896D992E376}" destId="{054E0E8A-C482-41CC-8696-6752B9616E6E}" srcOrd="0" destOrd="0" parTransId="{E4B1474B-3D76-41B2-A23E-41008DD18CFA}" sibTransId="{15378109-A7B5-4EB5-9543-D1CD45EDC61A}"/>
    <dgm:cxn modelId="{7240B9D8-5905-4A90-9A3C-9EFE4C242982}" type="presOf" srcId="{56127E91-9B40-4D0C-8DC4-F896D992E376}" destId="{EDE761DA-0E89-4D24-8AB6-CD40A7659FAA}" srcOrd="0" destOrd="0" presId="urn:microsoft.com/office/officeart/2005/8/layout/vList5"/>
    <dgm:cxn modelId="{CD17F581-4C7E-43F5-B0ED-BA6159CE1B7B}" type="presOf" srcId="{054E0E8A-C482-41CC-8696-6752B9616E6E}" destId="{57CD8517-862D-49F5-BFD8-FED84452D8E3}" srcOrd="0" destOrd="0" presId="urn:microsoft.com/office/officeart/2005/8/layout/vList5"/>
    <dgm:cxn modelId="{8292E0D0-EA07-423A-A829-772DB7DCCA21}" type="presParOf" srcId="{EDE761DA-0E89-4D24-8AB6-CD40A7659FAA}" destId="{E8A29CF5-DC07-4465-881E-732B283A5E86}" srcOrd="0" destOrd="0" presId="urn:microsoft.com/office/officeart/2005/8/layout/vList5"/>
    <dgm:cxn modelId="{05F073B5-C945-4740-9BC8-4719F6DDDA14}" type="presParOf" srcId="{E8A29CF5-DC07-4465-881E-732B283A5E86}" destId="{57CD8517-862D-49F5-BFD8-FED84452D8E3}" srcOrd="0" destOrd="0" presId="urn:microsoft.com/office/officeart/2005/8/layout/vList5"/>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D09362-61CB-4BB1-A30B-D11035191D79}" type="doc">
      <dgm:prSet loTypeId="urn:microsoft.com/office/officeart/2005/8/layout/vList5" loCatId="list" qsTypeId="urn:microsoft.com/office/officeart/2005/8/quickstyle/simple1#6" qsCatId="simple" csTypeId="urn:microsoft.com/office/officeart/2005/8/colors/colorful1#3" csCatId="colorful" phldr="1"/>
      <dgm:spPr/>
      <dgm:t>
        <a:bodyPr/>
        <a:lstStyle/>
        <a:p>
          <a:endParaRPr lang="zh-CN" altLang="en-US"/>
        </a:p>
      </dgm:t>
    </dgm:pt>
    <dgm:pt modelId="{99F31755-0942-4D91-A449-BA45EDBFAF53}">
      <dgm:prSet/>
      <dgm:spPr/>
      <dgm:t>
        <a:bodyPr/>
        <a:lstStyle/>
        <a:p>
          <a:pPr rtl="0"/>
          <a:r>
            <a:rPr lang="en-US" b="1" dirty="0" smtClean="0"/>
            <a:t>SCAs </a:t>
          </a:r>
          <a:r>
            <a:rPr lang="zh-CN" altLang="en-US" b="1" dirty="0" smtClean="0"/>
            <a:t>家系</a:t>
          </a:r>
          <a:r>
            <a:rPr lang="zh-CN" b="1" i="0" baseline="0" dirty="0" smtClean="0"/>
            <a:t>样本收集</a:t>
          </a:r>
          <a:endParaRPr lang="zh-CN" b="0" i="0" baseline="0" dirty="0"/>
        </a:p>
      </dgm:t>
    </dgm:pt>
    <dgm:pt modelId="{704D9C5C-EE55-42F9-97F7-F910A2B77001}" type="parTrans" cxnId="{4930DD7D-0AFB-471E-9F84-6733CCAFC495}">
      <dgm:prSet/>
      <dgm:spPr/>
      <dgm:t>
        <a:bodyPr/>
        <a:lstStyle/>
        <a:p>
          <a:endParaRPr lang="zh-CN" altLang="en-US"/>
        </a:p>
      </dgm:t>
    </dgm:pt>
    <dgm:pt modelId="{DDC0383A-5972-4329-A32C-BF313982CF29}" type="sibTrans" cxnId="{4930DD7D-0AFB-471E-9F84-6733CCAFC495}">
      <dgm:prSet/>
      <dgm:spPr/>
      <dgm:t>
        <a:bodyPr/>
        <a:lstStyle/>
        <a:p>
          <a:endParaRPr lang="zh-CN" altLang="en-US"/>
        </a:p>
      </dgm:t>
    </dgm:pt>
    <dgm:pt modelId="{0548D9B2-0825-4EE8-AFB2-3F9D63BD36C8}" type="pres">
      <dgm:prSet presAssocID="{63D09362-61CB-4BB1-A30B-D11035191D79}" presName="Name0" presStyleCnt="0">
        <dgm:presLayoutVars>
          <dgm:dir/>
          <dgm:animLvl val="lvl"/>
          <dgm:resizeHandles val="exact"/>
        </dgm:presLayoutVars>
      </dgm:prSet>
      <dgm:spPr/>
      <dgm:t>
        <a:bodyPr/>
        <a:lstStyle/>
        <a:p>
          <a:endParaRPr lang="zh-CN" altLang="en-US"/>
        </a:p>
      </dgm:t>
    </dgm:pt>
    <dgm:pt modelId="{7796B929-7BB0-4F33-879E-7ADC9D1DCD9C}" type="pres">
      <dgm:prSet presAssocID="{99F31755-0942-4D91-A449-BA45EDBFAF53}" presName="linNode" presStyleCnt="0"/>
      <dgm:spPr/>
      <dgm:t>
        <a:bodyPr/>
        <a:lstStyle/>
        <a:p>
          <a:endParaRPr lang="zh-CN" altLang="en-US"/>
        </a:p>
      </dgm:t>
    </dgm:pt>
    <dgm:pt modelId="{70829555-FD86-4BC6-8F15-3D8284181C74}" type="pres">
      <dgm:prSet presAssocID="{99F31755-0942-4D91-A449-BA45EDBFAF53}" presName="parentText" presStyleLbl="node1" presStyleIdx="0" presStyleCnt="1" custScaleX="277778">
        <dgm:presLayoutVars>
          <dgm:chMax val="1"/>
          <dgm:bulletEnabled val="1"/>
        </dgm:presLayoutVars>
      </dgm:prSet>
      <dgm:spPr/>
      <dgm:t>
        <a:bodyPr/>
        <a:lstStyle/>
        <a:p>
          <a:endParaRPr lang="zh-CN" altLang="en-US"/>
        </a:p>
      </dgm:t>
    </dgm:pt>
  </dgm:ptLst>
  <dgm:cxnLst>
    <dgm:cxn modelId="{161D2E65-4494-4E54-82C3-6EB64B3E38A2}" type="presOf" srcId="{63D09362-61CB-4BB1-A30B-D11035191D79}" destId="{0548D9B2-0825-4EE8-AFB2-3F9D63BD36C8}" srcOrd="0" destOrd="0" presId="urn:microsoft.com/office/officeart/2005/8/layout/vList5"/>
    <dgm:cxn modelId="{4930DD7D-0AFB-471E-9F84-6733CCAFC495}" srcId="{63D09362-61CB-4BB1-A30B-D11035191D79}" destId="{99F31755-0942-4D91-A449-BA45EDBFAF53}" srcOrd="0" destOrd="0" parTransId="{704D9C5C-EE55-42F9-97F7-F910A2B77001}" sibTransId="{DDC0383A-5972-4329-A32C-BF313982CF29}"/>
    <dgm:cxn modelId="{3DB9E59D-9663-45B4-9172-DDAA6CB0E41D}" type="presOf" srcId="{99F31755-0942-4D91-A449-BA45EDBFAF53}" destId="{70829555-FD86-4BC6-8F15-3D8284181C74}" srcOrd="0" destOrd="0" presId="urn:microsoft.com/office/officeart/2005/8/layout/vList5"/>
    <dgm:cxn modelId="{2E8DBA94-05C2-4E80-88E5-E7B474C5A1CC}" type="presParOf" srcId="{0548D9B2-0825-4EE8-AFB2-3F9D63BD36C8}" destId="{7796B929-7BB0-4F33-879E-7ADC9D1DCD9C}" srcOrd="0" destOrd="0" presId="urn:microsoft.com/office/officeart/2005/8/layout/vList5"/>
    <dgm:cxn modelId="{4BE31411-631F-4AE9-97CC-5FAA8C94EDC7}" type="presParOf" srcId="{7796B929-7BB0-4F33-879E-7ADC9D1DCD9C}" destId="{70829555-FD86-4BC6-8F15-3D8284181C74}"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D42E58-187D-49C5-AAAB-C18287F87692}" type="doc">
      <dgm:prSet loTypeId="urn:microsoft.com/office/officeart/2005/8/layout/vList5" loCatId="list" qsTypeId="urn:microsoft.com/office/officeart/2005/8/quickstyle/3d2" qsCatId="3D" csTypeId="urn:microsoft.com/office/officeart/2005/8/colors/accent1_2#5" csCatId="accent1" phldr="1"/>
      <dgm:spPr/>
      <dgm:t>
        <a:bodyPr/>
        <a:lstStyle/>
        <a:p>
          <a:endParaRPr lang="zh-CN" altLang="en-US"/>
        </a:p>
      </dgm:t>
    </dgm:pt>
    <dgm:pt modelId="{88735B77-AE68-412A-8B8A-22F0F2F3555D}">
      <dgm:prSet/>
      <dgm:spPr/>
      <dgm:t>
        <a:bodyPr/>
        <a:lstStyle/>
        <a:p>
          <a:pPr rtl="0"/>
          <a:r>
            <a:rPr lang="zh-CN" b="1" dirty="0" smtClean="0"/>
            <a:t>连锁分析</a:t>
          </a:r>
          <a:endParaRPr lang="en-US" b="1" dirty="0"/>
        </a:p>
      </dgm:t>
    </dgm:pt>
    <dgm:pt modelId="{52B36620-F584-4C8C-A3D7-988028D966C2}" type="parTrans" cxnId="{DD2455C9-CB8B-4D54-B92C-EF44E064D61C}">
      <dgm:prSet/>
      <dgm:spPr/>
      <dgm:t>
        <a:bodyPr/>
        <a:lstStyle/>
        <a:p>
          <a:endParaRPr lang="zh-CN" altLang="en-US"/>
        </a:p>
      </dgm:t>
    </dgm:pt>
    <dgm:pt modelId="{B87A0007-C40F-4FEF-9383-3D264E6CFBFE}" type="sibTrans" cxnId="{DD2455C9-CB8B-4D54-B92C-EF44E064D61C}">
      <dgm:prSet/>
      <dgm:spPr/>
      <dgm:t>
        <a:bodyPr/>
        <a:lstStyle/>
        <a:p>
          <a:endParaRPr lang="zh-CN" altLang="en-US"/>
        </a:p>
      </dgm:t>
    </dgm:pt>
    <dgm:pt modelId="{33BDE548-AFBC-43EA-BC5C-D74654689953}">
      <dgm:prSet custT="1"/>
      <dgm:spPr/>
      <dgm:t>
        <a:bodyPr/>
        <a:lstStyle/>
        <a:p>
          <a:pPr rtl="0"/>
          <a:r>
            <a:rPr lang="zh-CN" sz="1400" dirty="0" smtClean="0"/>
            <a:t>致病区域确定在</a:t>
          </a:r>
          <a:r>
            <a:rPr lang="en-US" sz="1400" dirty="0" smtClean="0"/>
            <a:t>D20S199</a:t>
          </a:r>
          <a:r>
            <a:rPr lang="zh-CN" sz="1400" dirty="0" smtClean="0"/>
            <a:t>和</a:t>
          </a:r>
          <a:r>
            <a:rPr lang="en-US" sz="1400" dirty="0" smtClean="0"/>
            <a:t>D20S917</a:t>
          </a:r>
          <a:r>
            <a:rPr lang="zh-CN" sz="1400" dirty="0" smtClean="0"/>
            <a:t>之间，两者的遗传距离为</a:t>
          </a:r>
          <a:r>
            <a:rPr lang="en-US" sz="1400" dirty="0" smtClean="0"/>
            <a:t>18.45</a:t>
          </a:r>
          <a:r>
            <a:rPr lang="zh-CN" sz="1400" dirty="0" smtClean="0"/>
            <a:t>厘摩（</a:t>
          </a:r>
          <a:r>
            <a:rPr lang="en-US" sz="1400" dirty="0" err="1" smtClean="0"/>
            <a:t>cM</a:t>
          </a:r>
          <a:r>
            <a:rPr lang="zh-CN" sz="1400" dirty="0" smtClean="0"/>
            <a:t>），内含</a:t>
          </a:r>
          <a:r>
            <a:rPr lang="en-US" sz="1400" dirty="0" smtClean="0"/>
            <a:t>91</a:t>
          </a:r>
          <a:r>
            <a:rPr lang="zh-CN" sz="1400" dirty="0" smtClean="0"/>
            <a:t>个基因</a:t>
          </a:r>
          <a:endParaRPr lang="zh-CN" sz="1300" b="0" i="0" baseline="0" dirty="0"/>
        </a:p>
      </dgm:t>
    </dgm:pt>
    <dgm:pt modelId="{AAF7E088-7B1F-4135-A98F-4AB9513430C8}" type="parTrans" cxnId="{6052BEF9-83AF-4505-BB78-DBC9C74D3CCB}">
      <dgm:prSet/>
      <dgm:spPr/>
      <dgm:t>
        <a:bodyPr/>
        <a:lstStyle/>
        <a:p>
          <a:endParaRPr lang="zh-CN" altLang="en-US"/>
        </a:p>
      </dgm:t>
    </dgm:pt>
    <dgm:pt modelId="{F13F80B2-752D-48EF-8B19-7B544703258A}" type="sibTrans" cxnId="{6052BEF9-83AF-4505-BB78-DBC9C74D3CCB}">
      <dgm:prSet/>
      <dgm:spPr/>
      <dgm:t>
        <a:bodyPr/>
        <a:lstStyle/>
        <a:p>
          <a:endParaRPr lang="zh-CN" altLang="en-US"/>
        </a:p>
      </dgm:t>
    </dgm:pt>
    <dgm:pt modelId="{B89C0419-8316-48D1-8A84-73E94471AC35}" type="pres">
      <dgm:prSet presAssocID="{96D42E58-187D-49C5-AAAB-C18287F87692}" presName="Name0" presStyleCnt="0">
        <dgm:presLayoutVars>
          <dgm:dir/>
          <dgm:animLvl val="lvl"/>
          <dgm:resizeHandles val="exact"/>
        </dgm:presLayoutVars>
      </dgm:prSet>
      <dgm:spPr/>
      <dgm:t>
        <a:bodyPr/>
        <a:lstStyle/>
        <a:p>
          <a:endParaRPr lang="zh-CN" altLang="en-US"/>
        </a:p>
      </dgm:t>
    </dgm:pt>
    <dgm:pt modelId="{15ABF690-4B09-4E8B-8DA2-E0BD129066CB}" type="pres">
      <dgm:prSet presAssocID="{88735B77-AE68-412A-8B8A-22F0F2F3555D}" presName="linNode" presStyleCnt="0"/>
      <dgm:spPr/>
      <dgm:t>
        <a:bodyPr/>
        <a:lstStyle/>
        <a:p>
          <a:endParaRPr lang="zh-CN" altLang="en-US"/>
        </a:p>
      </dgm:t>
    </dgm:pt>
    <dgm:pt modelId="{71EA3893-1ED1-4E3B-9ED2-58B1C8299017}" type="pres">
      <dgm:prSet presAssocID="{88735B77-AE68-412A-8B8A-22F0F2F3555D}" presName="parentText" presStyleLbl="node1" presStyleIdx="0" presStyleCnt="1" custScaleX="49375" custLinFactNeighborX="-12398" custLinFactNeighborY="-49">
        <dgm:presLayoutVars>
          <dgm:chMax val="1"/>
          <dgm:bulletEnabled val="1"/>
        </dgm:presLayoutVars>
      </dgm:prSet>
      <dgm:spPr/>
      <dgm:t>
        <a:bodyPr/>
        <a:lstStyle/>
        <a:p>
          <a:endParaRPr lang="zh-CN" altLang="en-US"/>
        </a:p>
      </dgm:t>
    </dgm:pt>
    <dgm:pt modelId="{9B223222-27B6-4344-BA48-703F4640E57D}" type="pres">
      <dgm:prSet presAssocID="{88735B77-AE68-412A-8B8A-22F0F2F3555D}" presName="descendantText" presStyleLbl="alignAccFollowNode1" presStyleIdx="0" presStyleCnt="1" custScaleX="125430">
        <dgm:presLayoutVars>
          <dgm:bulletEnabled val="1"/>
        </dgm:presLayoutVars>
      </dgm:prSet>
      <dgm:spPr/>
      <dgm:t>
        <a:bodyPr/>
        <a:lstStyle/>
        <a:p>
          <a:endParaRPr lang="zh-CN" altLang="en-US"/>
        </a:p>
      </dgm:t>
    </dgm:pt>
  </dgm:ptLst>
  <dgm:cxnLst>
    <dgm:cxn modelId="{3769D860-5FF2-489A-913B-51E757AE46AE}" type="presOf" srcId="{88735B77-AE68-412A-8B8A-22F0F2F3555D}" destId="{71EA3893-1ED1-4E3B-9ED2-58B1C8299017}" srcOrd="0" destOrd="0" presId="urn:microsoft.com/office/officeart/2005/8/layout/vList5"/>
    <dgm:cxn modelId="{DD2455C9-CB8B-4D54-B92C-EF44E064D61C}" srcId="{96D42E58-187D-49C5-AAAB-C18287F87692}" destId="{88735B77-AE68-412A-8B8A-22F0F2F3555D}" srcOrd="0" destOrd="0" parTransId="{52B36620-F584-4C8C-A3D7-988028D966C2}" sibTransId="{B87A0007-C40F-4FEF-9383-3D264E6CFBFE}"/>
    <dgm:cxn modelId="{6052BEF9-83AF-4505-BB78-DBC9C74D3CCB}" srcId="{88735B77-AE68-412A-8B8A-22F0F2F3555D}" destId="{33BDE548-AFBC-43EA-BC5C-D74654689953}" srcOrd="0" destOrd="0" parTransId="{AAF7E088-7B1F-4135-A98F-4AB9513430C8}" sibTransId="{F13F80B2-752D-48EF-8B19-7B544703258A}"/>
    <dgm:cxn modelId="{52D98F62-72A4-443C-B236-2639E64AA62C}" type="presOf" srcId="{96D42E58-187D-49C5-AAAB-C18287F87692}" destId="{B89C0419-8316-48D1-8A84-73E94471AC35}" srcOrd="0" destOrd="0" presId="urn:microsoft.com/office/officeart/2005/8/layout/vList5"/>
    <dgm:cxn modelId="{4557EE0D-F0D4-469F-B905-8E31ADD1FF6E}" type="presOf" srcId="{33BDE548-AFBC-43EA-BC5C-D74654689953}" destId="{9B223222-27B6-4344-BA48-703F4640E57D}" srcOrd="0" destOrd="0" presId="urn:microsoft.com/office/officeart/2005/8/layout/vList5"/>
    <dgm:cxn modelId="{937C663F-93A4-4993-9C36-68E464247012}" type="presParOf" srcId="{B89C0419-8316-48D1-8A84-73E94471AC35}" destId="{15ABF690-4B09-4E8B-8DA2-E0BD129066CB}" srcOrd="0" destOrd="0" presId="urn:microsoft.com/office/officeart/2005/8/layout/vList5"/>
    <dgm:cxn modelId="{6B341700-56B7-415E-8F86-C2EE0D34F067}" type="presParOf" srcId="{15ABF690-4B09-4E8B-8DA2-E0BD129066CB}" destId="{71EA3893-1ED1-4E3B-9ED2-58B1C8299017}" srcOrd="0" destOrd="0" presId="urn:microsoft.com/office/officeart/2005/8/layout/vList5"/>
    <dgm:cxn modelId="{3D56C4EF-D3B8-4A8F-A628-34291211AAE1}" type="presParOf" srcId="{15ABF690-4B09-4E8B-8DA2-E0BD129066CB}" destId="{9B223222-27B6-4344-BA48-703F4640E57D}"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923B9E-85FA-4655-BE53-5B7E1BE95ED8}" type="doc">
      <dgm:prSet loTypeId="urn:microsoft.com/office/officeart/2005/8/layout/vList5" loCatId="list" qsTypeId="urn:microsoft.com/office/officeart/2005/8/quickstyle/3d2" qsCatId="3D" csTypeId="urn:microsoft.com/office/officeart/2005/8/colors/colorful2" csCatId="colorful" phldr="1"/>
      <dgm:spPr/>
      <dgm:t>
        <a:bodyPr/>
        <a:lstStyle/>
        <a:p>
          <a:endParaRPr lang="zh-CN" altLang="en-US"/>
        </a:p>
      </dgm:t>
    </dgm:pt>
    <dgm:pt modelId="{84F54D9B-BC7F-4B7F-811D-E538B9E81E83}">
      <dgm:prSet/>
      <dgm:spPr/>
      <dgm:t>
        <a:bodyPr/>
        <a:lstStyle/>
        <a:p>
          <a:pPr rtl="0"/>
          <a:r>
            <a:rPr lang="zh-CN" b="1" i="0" baseline="0" dirty="0" smtClean="0"/>
            <a:t>高通量测序</a:t>
          </a:r>
          <a:endParaRPr lang="zh-CN" b="1" i="0" baseline="0" dirty="0"/>
        </a:p>
      </dgm:t>
    </dgm:pt>
    <dgm:pt modelId="{F69F7403-15D5-4916-8C26-11460EE45D75}" type="parTrans" cxnId="{CE5C7603-41ED-4D0B-ABAF-B2FB6E93537B}">
      <dgm:prSet/>
      <dgm:spPr/>
      <dgm:t>
        <a:bodyPr/>
        <a:lstStyle/>
        <a:p>
          <a:endParaRPr lang="zh-CN" altLang="en-US"/>
        </a:p>
      </dgm:t>
    </dgm:pt>
    <dgm:pt modelId="{71EA3B03-2E78-44EA-8159-ED4B54C288A0}" type="sibTrans" cxnId="{CE5C7603-41ED-4D0B-ABAF-B2FB6E93537B}">
      <dgm:prSet/>
      <dgm:spPr/>
      <dgm:t>
        <a:bodyPr/>
        <a:lstStyle/>
        <a:p>
          <a:endParaRPr lang="zh-CN" altLang="en-US"/>
        </a:p>
      </dgm:t>
    </dgm:pt>
    <dgm:pt modelId="{1C28193B-4766-446F-BE16-19AFBC01C66D}">
      <dgm:prSet custT="1"/>
      <dgm:spPr/>
      <dgm:t>
        <a:bodyPr/>
        <a:lstStyle/>
        <a:p>
          <a:pPr rtl="0"/>
          <a:r>
            <a:rPr lang="zh-CN" sz="1400" dirty="0" smtClean="0"/>
            <a:t>外显子捕获（</a:t>
          </a:r>
          <a:r>
            <a:rPr lang="en-US" sz="1400" dirty="0" err="1" smtClean="0"/>
            <a:t>NimberGen</a:t>
          </a:r>
          <a:r>
            <a:rPr lang="en-US" sz="1400" dirty="0" smtClean="0"/>
            <a:t> 2.1M Human </a:t>
          </a:r>
          <a:r>
            <a:rPr lang="en-US" sz="1400" dirty="0" err="1" smtClean="0"/>
            <a:t>Exome</a:t>
          </a:r>
          <a:r>
            <a:rPr lang="en-US" sz="1400" dirty="0" smtClean="0"/>
            <a:t> Array</a:t>
          </a:r>
          <a:r>
            <a:rPr lang="zh-CN" sz="1400" dirty="0" smtClean="0"/>
            <a:t>）</a:t>
          </a:r>
          <a:endParaRPr lang="en-US" sz="1400" dirty="0"/>
        </a:p>
      </dgm:t>
    </dgm:pt>
    <dgm:pt modelId="{BC098E5E-A7CB-46E3-AA74-F2B6315B5601}" type="parTrans" cxnId="{063AA5E3-DC1F-4537-BED3-DABC7952C444}">
      <dgm:prSet/>
      <dgm:spPr/>
      <dgm:t>
        <a:bodyPr/>
        <a:lstStyle/>
        <a:p>
          <a:endParaRPr lang="zh-CN" altLang="en-US"/>
        </a:p>
      </dgm:t>
    </dgm:pt>
    <dgm:pt modelId="{21426703-0241-4146-BED4-65DB7EF0C4BC}" type="sibTrans" cxnId="{063AA5E3-DC1F-4537-BED3-DABC7952C444}">
      <dgm:prSet/>
      <dgm:spPr/>
      <dgm:t>
        <a:bodyPr/>
        <a:lstStyle/>
        <a:p>
          <a:endParaRPr lang="zh-CN" altLang="en-US"/>
        </a:p>
      </dgm:t>
    </dgm:pt>
    <dgm:pt modelId="{035E9E8D-FAE7-403F-B8FD-A6C73F9A2355}">
      <dgm:prSet custT="1"/>
      <dgm:spPr/>
      <dgm:t>
        <a:bodyPr/>
        <a:lstStyle/>
        <a:p>
          <a:pPr rtl="0"/>
          <a:r>
            <a:rPr lang="zh-CN" sz="1400" dirty="0" smtClean="0"/>
            <a:t>高通量测序（平均测序深度</a:t>
          </a:r>
          <a:r>
            <a:rPr lang="en-US" sz="1400" dirty="0" smtClean="0"/>
            <a:t>65.1X</a:t>
          </a:r>
          <a:r>
            <a:rPr lang="zh-CN" sz="1400" dirty="0" smtClean="0"/>
            <a:t>）</a:t>
          </a:r>
          <a:endParaRPr lang="zh-CN" sz="1400" dirty="0"/>
        </a:p>
      </dgm:t>
    </dgm:pt>
    <dgm:pt modelId="{5D9B4167-FAFC-43C0-BE8E-0BC3AC943D29}" type="parTrans" cxnId="{D0081FE3-8A64-4BB9-85D0-E4BF419C4548}">
      <dgm:prSet/>
      <dgm:spPr/>
      <dgm:t>
        <a:bodyPr/>
        <a:lstStyle/>
        <a:p>
          <a:endParaRPr lang="zh-CN" altLang="en-US"/>
        </a:p>
      </dgm:t>
    </dgm:pt>
    <dgm:pt modelId="{77E47554-24AD-4B05-8632-3CE2435D21A0}" type="sibTrans" cxnId="{D0081FE3-8A64-4BB9-85D0-E4BF419C4548}">
      <dgm:prSet/>
      <dgm:spPr/>
      <dgm:t>
        <a:bodyPr/>
        <a:lstStyle/>
        <a:p>
          <a:endParaRPr lang="zh-CN" altLang="en-US"/>
        </a:p>
      </dgm:t>
    </dgm:pt>
    <dgm:pt modelId="{789534BC-41E8-4215-995B-EE78FD1DBD63}" type="pres">
      <dgm:prSet presAssocID="{07923B9E-85FA-4655-BE53-5B7E1BE95ED8}" presName="Name0" presStyleCnt="0">
        <dgm:presLayoutVars>
          <dgm:dir/>
          <dgm:animLvl val="lvl"/>
          <dgm:resizeHandles val="exact"/>
        </dgm:presLayoutVars>
      </dgm:prSet>
      <dgm:spPr/>
      <dgm:t>
        <a:bodyPr/>
        <a:lstStyle/>
        <a:p>
          <a:endParaRPr lang="zh-CN" altLang="en-US"/>
        </a:p>
      </dgm:t>
    </dgm:pt>
    <dgm:pt modelId="{48B62D17-A3C1-4319-99FD-4D71C8D7F1F2}" type="pres">
      <dgm:prSet presAssocID="{84F54D9B-BC7F-4B7F-811D-E538B9E81E83}" presName="linNode" presStyleCnt="0"/>
      <dgm:spPr/>
      <dgm:t>
        <a:bodyPr/>
        <a:lstStyle/>
        <a:p>
          <a:endParaRPr lang="zh-CN" altLang="en-US"/>
        </a:p>
      </dgm:t>
    </dgm:pt>
    <dgm:pt modelId="{F9778845-7F6C-4DC4-84C7-B85AFC5230AE}" type="pres">
      <dgm:prSet presAssocID="{84F54D9B-BC7F-4B7F-811D-E538B9E81E83}" presName="parentText" presStyleLbl="node1" presStyleIdx="0" presStyleCnt="1" custScaleX="51253" custLinFactNeighborX="-8540">
        <dgm:presLayoutVars>
          <dgm:chMax val="1"/>
          <dgm:bulletEnabled val="1"/>
        </dgm:presLayoutVars>
      </dgm:prSet>
      <dgm:spPr/>
      <dgm:t>
        <a:bodyPr/>
        <a:lstStyle/>
        <a:p>
          <a:endParaRPr lang="zh-CN" altLang="en-US"/>
        </a:p>
      </dgm:t>
    </dgm:pt>
    <dgm:pt modelId="{3983CB96-53DF-4B90-B94C-74849FD6B41E}" type="pres">
      <dgm:prSet presAssocID="{84F54D9B-BC7F-4B7F-811D-E538B9E81E83}" presName="descendantText" presStyleLbl="alignAccFollowNode1" presStyleIdx="0" presStyleCnt="1" custScaleX="124839">
        <dgm:presLayoutVars>
          <dgm:bulletEnabled val="1"/>
        </dgm:presLayoutVars>
      </dgm:prSet>
      <dgm:spPr/>
      <dgm:t>
        <a:bodyPr/>
        <a:lstStyle/>
        <a:p>
          <a:endParaRPr lang="zh-CN" altLang="en-US"/>
        </a:p>
      </dgm:t>
    </dgm:pt>
  </dgm:ptLst>
  <dgm:cxnLst>
    <dgm:cxn modelId="{063AA5E3-DC1F-4537-BED3-DABC7952C444}" srcId="{84F54D9B-BC7F-4B7F-811D-E538B9E81E83}" destId="{1C28193B-4766-446F-BE16-19AFBC01C66D}" srcOrd="0" destOrd="0" parTransId="{BC098E5E-A7CB-46E3-AA74-F2B6315B5601}" sibTransId="{21426703-0241-4146-BED4-65DB7EF0C4BC}"/>
    <dgm:cxn modelId="{BAF1489E-D125-49C8-B026-F5D70DC29C7D}" type="presOf" srcId="{1C28193B-4766-446F-BE16-19AFBC01C66D}" destId="{3983CB96-53DF-4B90-B94C-74849FD6B41E}" srcOrd="0" destOrd="0" presId="urn:microsoft.com/office/officeart/2005/8/layout/vList5"/>
    <dgm:cxn modelId="{D0081FE3-8A64-4BB9-85D0-E4BF419C4548}" srcId="{84F54D9B-BC7F-4B7F-811D-E538B9E81E83}" destId="{035E9E8D-FAE7-403F-B8FD-A6C73F9A2355}" srcOrd="1" destOrd="0" parTransId="{5D9B4167-FAFC-43C0-BE8E-0BC3AC943D29}" sibTransId="{77E47554-24AD-4B05-8632-3CE2435D21A0}"/>
    <dgm:cxn modelId="{5A76CD97-08A3-4C19-9170-DE046C0F8133}" type="presOf" srcId="{84F54D9B-BC7F-4B7F-811D-E538B9E81E83}" destId="{F9778845-7F6C-4DC4-84C7-B85AFC5230AE}" srcOrd="0" destOrd="0" presId="urn:microsoft.com/office/officeart/2005/8/layout/vList5"/>
    <dgm:cxn modelId="{B3B0A7D9-B505-432E-8388-36D9E8D60A2C}" type="presOf" srcId="{07923B9E-85FA-4655-BE53-5B7E1BE95ED8}" destId="{789534BC-41E8-4215-995B-EE78FD1DBD63}" srcOrd="0" destOrd="0" presId="urn:microsoft.com/office/officeart/2005/8/layout/vList5"/>
    <dgm:cxn modelId="{CE5C7603-41ED-4D0B-ABAF-B2FB6E93537B}" srcId="{07923B9E-85FA-4655-BE53-5B7E1BE95ED8}" destId="{84F54D9B-BC7F-4B7F-811D-E538B9E81E83}" srcOrd="0" destOrd="0" parTransId="{F69F7403-15D5-4916-8C26-11460EE45D75}" sibTransId="{71EA3B03-2E78-44EA-8159-ED4B54C288A0}"/>
    <dgm:cxn modelId="{BD37F15D-EAD1-4D32-84D6-C971F61AC89A}" type="presOf" srcId="{035E9E8D-FAE7-403F-B8FD-A6C73F9A2355}" destId="{3983CB96-53DF-4B90-B94C-74849FD6B41E}" srcOrd="0" destOrd="1" presId="urn:microsoft.com/office/officeart/2005/8/layout/vList5"/>
    <dgm:cxn modelId="{6630F396-1E75-42B6-8121-C1D7E5B3B812}" type="presParOf" srcId="{789534BC-41E8-4215-995B-EE78FD1DBD63}" destId="{48B62D17-A3C1-4319-99FD-4D71C8D7F1F2}" srcOrd="0" destOrd="0" presId="urn:microsoft.com/office/officeart/2005/8/layout/vList5"/>
    <dgm:cxn modelId="{FC1CFE5D-8F33-4D79-A4D6-FD13FACD828F}" type="presParOf" srcId="{48B62D17-A3C1-4319-99FD-4D71C8D7F1F2}" destId="{F9778845-7F6C-4DC4-84C7-B85AFC5230AE}" srcOrd="0" destOrd="0" presId="urn:microsoft.com/office/officeart/2005/8/layout/vList5"/>
    <dgm:cxn modelId="{943784F0-52C3-40EA-B20D-DD1FA74CCD88}" type="presParOf" srcId="{48B62D17-A3C1-4319-99FD-4D71C8D7F1F2}" destId="{3983CB96-53DF-4B90-B94C-74849FD6B41E}" srcOrd="1"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3246C5-F8E9-47F2-AE77-C3F947383620}" type="doc">
      <dgm:prSet loTypeId="urn:microsoft.com/office/officeart/2005/8/layout/vList5" loCatId="list" qsTypeId="urn:microsoft.com/office/officeart/2005/8/quickstyle/3d2" qsCatId="3D" csTypeId="urn:microsoft.com/office/officeart/2005/8/colors/colorful5" csCatId="colorful" phldr="1"/>
      <dgm:spPr/>
      <dgm:t>
        <a:bodyPr/>
        <a:lstStyle/>
        <a:p>
          <a:endParaRPr lang="zh-CN" altLang="en-US"/>
        </a:p>
      </dgm:t>
    </dgm:pt>
    <dgm:pt modelId="{82679D62-FA4A-4B95-8EC1-B44FFBCE9FB4}">
      <dgm:prSet custT="1"/>
      <dgm:spPr/>
      <dgm:t>
        <a:bodyPr/>
        <a:lstStyle/>
        <a:p>
          <a:pPr rtl="0"/>
          <a:r>
            <a:rPr lang="zh-CN" altLang="en-US" sz="2400" b="1" i="0" baseline="0" dirty="0" smtClean="0"/>
            <a:t>信息分析</a:t>
          </a:r>
          <a:endParaRPr lang="zh-CN" altLang="en-US" sz="2400" b="1" i="0" baseline="0" dirty="0"/>
        </a:p>
      </dgm:t>
    </dgm:pt>
    <dgm:pt modelId="{011E9061-A91B-4970-A9E7-C8B55A9D89DF}" type="parTrans" cxnId="{B6D8A411-A5C9-49F2-A5B5-037E9BF22A94}">
      <dgm:prSet/>
      <dgm:spPr/>
      <dgm:t>
        <a:bodyPr/>
        <a:lstStyle/>
        <a:p>
          <a:endParaRPr lang="zh-CN" altLang="en-US"/>
        </a:p>
      </dgm:t>
    </dgm:pt>
    <dgm:pt modelId="{C360A41E-65A8-40D5-8C9E-06C2D694AEFC}" type="sibTrans" cxnId="{B6D8A411-A5C9-49F2-A5B5-037E9BF22A94}">
      <dgm:prSet/>
      <dgm:spPr/>
      <dgm:t>
        <a:bodyPr/>
        <a:lstStyle/>
        <a:p>
          <a:endParaRPr lang="zh-CN" altLang="en-US"/>
        </a:p>
      </dgm:t>
    </dgm:pt>
    <dgm:pt modelId="{5588B645-4CB8-4637-86E1-491077319200}">
      <dgm:prSet custT="1"/>
      <dgm:spPr/>
      <dgm:t>
        <a:bodyPr/>
        <a:lstStyle/>
        <a:p>
          <a:pPr rtl="0"/>
          <a:r>
            <a:rPr lang="zh-CN" sz="1400" dirty="0" smtClean="0"/>
            <a:t>检测到约</a:t>
          </a:r>
          <a:r>
            <a:rPr lang="en-US" sz="1400" dirty="0" smtClean="0"/>
            <a:t>5800</a:t>
          </a:r>
          <a:r>
            <a:rPr lang="zh-CN" sz="1400" dirty="0" smtClean="0"/>
            <a:t>个潜在影响基因功能的变异，其中包含有大量罕见变异</a:t>
          </a:r>
          <a:endParaRPr lang="en-US" sz="1400" dirty="0"/>
        </a:p>
      </dgm:t>
    </dgm:pt>
    <dgm:pt modelId="{6950035F-A638-4D2C-B981-54F2E7F07539}" type="parTrans" cxnId="{94E9115E-78F1-4A53-ABC9-19093601AD17}">
      <dgm:prSet/>
      <dgm:spPr/>
      <dgm:t>
        <a:bodyPr/>
        <a:lstStyle/>
        <a:p>
          <a:endParaRPr lang="zh-CN" altLang="en-US"/>
        </a:p>
      </dgm:t>
    </dgm:pt>
    <dgm:pt modelId="{E79294D9-7F46-416A-8AAF-90A16ADDAF58}" type="sibTrans" cxnId="{94E9115E-78F1-4A53-ABC9-19093601AD17}">
      <dgm:prSet/>
      <dgm:spPr/>
      <dgm:t>
        <a:bodyPr/>
        <a:lstStyle/>
        <a:p>
          <a:endParaRPr lang="zh-CN" altLang="en-US"/>
        </a:p>
      </dgm:t>
    </dgm:pt>
    <dgm:pt modelId="{79B62C75-FD37-49B7-A492-D1081347444E}">
      <dgm:prSet custT="1"/>
      <dgm:spPr/>
      <dgm:t>
        <a:bodyPr/>
        <a:lstStyle/>
        <a:p>
          <a:pPr rtl="0"/>
          <a:r>
            <a:rPr lang="zh-CN" sz="1400" dirty="0" smtClean="0"/>
            <a:t>结合连锁分析结果，将候选致病基因锁定在</a:t>
          </a:r>
          <a:r>
            <a:rPr lang="en-US" sz="1400" dirty="0" smtClean="0"/>
            <a:t>TGM6</a:t>
          </a:r>
          <a:r>
            <a:rPr lang="zh-CN" sz="1400" dirty="0" smtClean="0"/>
            <a:t>基因第</a:t>
          </a:r>
          <a:r>
            <a:rPr lang="en-US" sz="1400" dirty="0" smtClean="0"/>
            <a:t>10</a:t>
          </a:r>
          <a:r>
            <a:rPr lang="zh-CN" sz="1400" dirty="0" smtClean="0"/>
            <a:t>外显子保守区域的一个错义突变</a:t>
          </a:r>
          <a:endParaRPr lang="zh-CN" sz="1400" dirty="0"/>
        </a:p>
      </dgm:t>
    </dgm:pt>
    <dgm:pt modelId="{D0A32273-6895-4993-8CB5-36187C7FA6BF}" type="parTrans" cxnId="{61C52684-1818-4D85-9A8F-29E5B9DA5E05}">
      <dgm:prSet/>
      <dgm:spPr/>
      <dgm:t>
        <a:bodyPr/>
        <a:lstStyle/>
        <a:p>
          <a:endParaRPr lang="zh-CN" altLang="en-US"/>
        </a:p>
      </dgm:t>
    </dgm:pt>
    <dgm:pt modelId="{62269B18-E713-434D-A0BA-390374E48B14}" type="sibTrans" cxnId="{61C52684-1818-4D85-9A8F-29E5B9DA5E05}">
      <dgm:prSet/>
      <dgm:spPr/>
      <dgm:t>
        <a:bodyPr/>
        <a:lstStyle/>
        <a:p>
          <a:endParaRPr lang="zh-CN" altLang="en-US"/>
        </a:p>
      </dgm:t>
    </dgm:pt>
    <dgm:pt modelId="{27816CE9-2C56-4000-BC12-0D0B6B2C060A}" type="pres">
      <dgm:prSet presAssocID="{F73246C5-F8E9-47F2-AE77-C3F947383620}" presName="Name0" presStyleCnt="0">
        <dgm:presLayoutVars>
          <dgm:dir/>
          <dgm:animLvl val="lvl"/>
          <dgm:resizeHandles val="exact"/>
        </dgm:presLayoutVars>
      </dgm:prSet>
      <dgm:spPr/>
      <dgm:t>
        <a:bodyPr/>
        <a:lstStyle/>
        <a:p>
          <a:endParaRPr lang="zh-CN" altLang="en-US"/>
        </a:p>
      </dgm:t>
    </dgm:pt>
    <dgm:pt modelId="{7E97D8D3-074D-4389-8D1E-4CF8CD43CC7A}" type="pres">
      <dgm:prSet presAssocID="{82679D62-FA4A-4B95-8EC1-B44FFBCE9FB4}" presName="linNode" presStyleCnt="0"/>
      <dgm:spPr/>
      <dgm:t>
        <a:bodyPr/>
        <a:lstStyle/>
        <a:p>
          <a:endParaRPr lang="zh-CN" altLang="en-US"/>
        </a:p>
      </dgm:t>
    </dgm:pt>
    <dgm:pt modelId="{754B3BDF-27D8-4189-95C2-2AC3C4E35350}" type="pres">
      <dgm:prSet presAssocID="{82679D62-FA4A-4B95-8EC1-B44FFBCE9FB4}" presName="parentText" presStyleLbl="node1" presStyleIdx="0" presStyleCnt="1" custScaleX="51389" custLinFactNeighborX="-9375">
        <dgm:presLayoutVars>
          <dgm:chMax val="1"/>
          <dgm:bulletEnabled val="1"/>
        </dgm:presLayoutVars>
      </dgm:prSet>
      <dgm:spPr/>
      <dgm:t>
        <a:bodyPr/>
        <a:lstStyle/>
        <a:p>
          <a:endParaRPr lang="zh-CN" altLang="en-US"/>
        </a:p>
      </dgm:t>
    </dgm:pt>
    <dgm:pt modelId="{8C08256A-6D5C-4BB3-931D-175365DA1CF2}" type="pres">
      <dgm:prSet presAssocID="{82679D62-FA4A-4B95-8EC1-B44FFBCE9FB4}" presName="descendantText" presStyleLbl="alignAccFollowNode1" presStyleIdx="0" presStyleCnt="1" custScaleX="126563" custScaleY="105769">
        <dgm:presLayoutVars>
          <dgm:bulletEnabled val="1"/>
        </dgm:presLayoutVars>
      </dgm:prSet>
      <dgm:spPr/>
      <dgm:t>
        <a:bodyPr/>
        <a:lstStyle/>
        <a:p>
          <a:endParaRPr lang="zh-CN" altLang="en-US"/>
        </a:p>
      </dgm:t>
    </dgm:pt>
  </dgm:ptLst>
  <dgm:cxnLst>
    <dgm:cxn modelId="{ED7F5336-A269-4971-A243-A8F0C610E3B9}" type="presOf" srcId="{82679D62-FA4A-4B95-8EC1-B44FFBCE9FB4}" destId="{754B3BDF-27D8-4189-95C2-2AC3C4E35350}" srcOrd="0" destOrd="0" presId="urn:microsoft.com/office/officeart/2005/8/layout/vList5"/>
    <dgm:cxn modelId="{2585415B-CC8D-4425-A52C-37CB03D90838}" type="presOf" srcId="{5588B645-4CB8-4637-86E1-491077319200}" destId="{8C08256A-6D5C-4BB3-931D-175365DA1CF2}" srcOrd="0" destOrd="0" presId="urn:microsoft.com/office/officeart/2005/8/layout/vList5"/>
    <dgm:cxn modelId="{A5DF3C92-88AE-46DB-9407-768F04B56BB0}" type="presOf" srcId="{79B62C75-FD37-49B7-A492-D1081347444E}" destId="{8C08256A-6D5C-4BB3-931D-175365DA1CF2}" srcOrd="0" destOrd="1" presId="urn:microsoft.com/office/officeart/2005/8/layout/vList5"/>
    <dgm:cxn modelId="{60DD0132-AA0B-4F43-BA60-4DC04125DC2A}" type="presOf" srcId="{F73246C5-F8E9-47F2-AE77-C3F947383620}" destId="{27816CE9-2C56-4000-BC12-0D0B6B2C060A}" srcOrd="0" destOrd="0" presId="urn:microsoft.com/office/officeart/2005/8/layout/vList5"/>
    <dgm:cxn modelId="{61C52684-1818-4D85-9A8F-29E5B9DA5E05}" srcId="{82679D62-FA4A-4B95-8EC1-B44FFBCE9FB4}" destId="{79B62C75-FD37-49B7-A492-D1081347444E}" srcOrd="1" destOrd="0" parTransId="{D0A32273-6895-4993-8CB5-36187C7FA6BF}" sibTransId="{62269B18-E713-434D-A0BA-390374E48B14}"/>
    <dgm:cxn modelId="{94E9115E-78F1-4A53-ABC9-19093601AD17}" srcId="{82679D62-FA4A-4B95-8EC1-B44FFBCE9FB4}" destId="{5588B645-4CB8-4637-86E1-491077319200}" srcOrd="0" destOrd="0" parTransId="{6950035F-A638-4D2C-B981-54F2E7F07539}" sibTransId="{E79294D9-7F46-416A-8AAF-90A16ADDAF58}"/>
    <dgm:cxn modelId="{B6D8A411-A5C9-49F2-A5B5-037E9BF22A94}" srcId="{F73246C5-F8E9-47F2-AE77-C3F947383620}" destId="{82679D62-FA4A-4B95-8EC1-B44FFBCE9FB4}" srcOrd="0" destOrd="0" parTransId="{011E9061-A91B-4970-A9E7-C8B55A9D89DF}" sibTransId="{C360A41E-65A8-40D5-8C9E-06C2D694AEFC}"/>
    <dgm:cxn modelId="{CBEF28A8-6504-424B-8B17-1AA5D0B86AE1}" type="presParOf" srcId="{27816CE9-2C56-4000-BC12-0D0B6B2C060A}" destId="{7E97D8D3-074D-4389-8D1E-4CF8CD43CC7A}" srcOrd="0" destOrd="0" presId="urn:microsoft.com/office/officeart/2005/8/layout/vList5"/>
    <dgm:cxn modelId="{61D69809-40E1-4E63-9B4F-7437DC370902}" type="presParOf" srcId="{7E97D8D3-074D-4389-8D1E-4CF8CD43CC7A}" destId="{754B3BDF-27D8-4189-95C2-2AC3C4E35350}" srcOrd="0" destOrd="0" presId="urn:microsoft.com/office/officeart/2005/8/layout/vList5"/>
    <dgm:cxn modelId="{1CEF1952-6401-4532-9F67-D4F27BA43A2D}" type="presParOf" srcId="{7E97D8D3-074D-4389-8D1E-4CF8CD43CC7A}" destId="{8C08256A-6D5C-4BB3-931D-175365DA1CF2}" srcOrd="1" destOrd="0" presId="urn:microsoft.com/office/officeart/2005/8/layout/vList5"/>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E04DB2-1468-4951-A280-A89348117A3F}" type="doc">
      <dgm:prSet loTypeId="urn:microsoft.com/office/officeart/2005/8/layout/vList5" loCatId="list" qsTypeId="urn:microsoft.com/office/officeart/2005/8/quickstyle/3d2" qsCatId="3D" csTypeId="urn:microsoft.com/office/officeart/2005/8/colors/colorful5" csCatId="colorful" phldr="1"/>
      <dgm:spPr/>
      <dgm:t>
        <a:bodyPr/>
        <a:lstStyle/>
        <a:p>
          <a:endParaRPr lang="zh-CN" altLang="en-US"/>
        </a:p>
      </dgm:t>
    </dgm:pt>
    <dgm:pt modelId="{A6A80AC9-5BEA-43CB-B34F-1A6B0533F2E7}">
      <dgm:prSet custT="1"/>
      <dgm:spPr/>
      <dgm:t>
        <a:bodyPr/>
        <a:lstStyle/>
        <a:p>
          <a:pPr rtl="0"/>
          <a:r>
            <a:rPr lang="zh-CN" sz="2400" b="1" i="0" baseline="0" dirty="0" smtClean="0"/>
            <a:t>后期验证</a:t>
          </a:r>
          <a:endParaRPr lang="en-US" sz="2400" b="1" dirty="0"/>
        </a:p>
      </dgm:t>
    </dgm:pt>
    <dgm:pt modelId="{AA48EE0A-CC03-4748-A818-F2EDDB705E37}" type="parTrans" cxnId="{2EBB26BB-BB4F-42D3-81B0-501B7A88053B}">
      <dgm:prSet/>
      <dgm:spPr/>
      <dgm:t>
        <a:bodyPr/>
        <a:lstStyle/>
        <a:p>
          <a:endParaRPr lang="zh-CN" altLang="en-US"/>
        </a:p>
      </dgm:t>
    </dgm:pt>
    <dgm:pt modelId="{685DBA09-038C-402C-968C-98BCB1911B14}" type="sibTrans" cxnId="{2EBB26BB-BB4F-42D3-81B0-501B7A88053B}">
      <dgm:prSet/>
      <dgm:spPr/>
      <dgm:t>
        <a:bodyPr/>
        <a:lstStyle/>
        <a:p>
          <a:endParaRPr lang="zh-CN" altLang="en-US"/>
        </a:p>
      </dgm:t>
    </dgm:pt>
    <dgm:pt modelId="{950322C6-C4D0-491D-82E6-62810E8ABA3F}">
      <dgm:prSet custT="1"/>
      <dgm:spPr/>
      <dgm:t>
        <a:bodyPr/>
        <a:lstStyle/>
        <a:p>
          <a:pPr rtl="0"/>
          <a:r>
            <a:rPr lang="zh-CN" sz="1400" dirty="0" smtClean="0"/>
            <a:t>家系内</a:t>
          </a:r>
          <a:r>
            <a:rPr lang="en-US" sz="1400" dirty="0" smtClean="0"/>
            <a:t>10</a:t>
          </a:r>
          <a:r>
            <a:rPr lang="zh-CN" sz="1400" dirty="0" smtClean="0"/>
            <a:t>名患者和</a:t>
          </a:r>
          <a:r>
            <a:rPr lang="en-US" sz="1400" dirty="0" smtClean="0"/>
            <a:t>20</a:t>
          </a:r>
          <a:r>
            <a:rPr lang="zh-CN" sz="1400" dirty="0" smtClean="0"/>
            <a:t>名正常人</a:t>
          </a:r>
          <a:r>
            <a:rPr lang="en-US" sz="1400" dirty="0" smtClean="0"/>
            <a:t>  </a:t>
          </a:r>
          <a:r>
            <a:rPr lang="en-US" sz="1400" dirty="0" err="1" smtClean="0"/>
            <a:t>sanger</a:t>
          </a:r>
          <a:r>
            <a:rPr lang="zh-CN" sz="1400" dirty="0" smtClean="0"/>
            <a:t>测序</a:t>
          </a:r>
          <a:r>
            <a:rPr lang="en-US" sz="1400" dirty="0" smtClean="0"/>
            <a:t>  TGM6</a:t>
          </a:r>
          <a:r>
            <a:rPr lang="zh-CN" sz="1400" dirty="0" smtClean="0"/>
            <a:t>基因突变和表型</a:t>
          </a:r>
          <a:r>
            <a:rPr lang="zh-CN" altLang="en-US" sz="1400" dirty="0" smtClean="0"/>
            <a:t>的</a:t>
          </a:r>
          <a:r>
            <a:rPr lang="zh-CN" sz="1400" dirty="0" smtClean="0"/>
            <a:t>共分离</a:t>
          </a:r>
          <a:endParaRPr lang="en-US" sz="1400" dirty="0"/>
        </a:p>
      </dgm:t>
    </dgm:pt>
    <dgm:pt modelId="{F5C741CD-924C-43D1-AF4A-250B0B94C178}" type="parTrans" cxnId="{8BA5A3C2-87D4-4F17-88CC-3792E8141FD8}">
      <dgm:prSet/>
      <dgm:spPr/>
      <dgm:t>
        <a:bodyPr/>
        <a:lstStyle/>
        <a:p>
          <a:endParaRPr lang="zh-CN" altLang="en-US"/>
        </a:p>
      </dgm:t>
    </dgm:pt>
    <dgm:pt modelId="{22C0DF8E-D883-4AA3-B592-2E580F47A717}" type="sibTrans" cxnId="{8BA5A3C2-87D4-4F17-88CC-3792E8141FD8}">
      <dgm:prSet/>
      <dgm:spPr/>
      <dgm:t>
        <a:bodyPr/>
        <a:lstStyle/>
        <a:p>
          <a:endParaRPr lang="zh-CN" altLang="en-US"/>
        </a:p>
      </dgm:t>
    </dgm:pt>
    <dgm:pt modelId="{5D071875-3FDB-4E87-B368-7E6C6E14A9C2}">
      <dgm:prSet custT="1"/>
      <dgm:spPr/>
      <dgm:t>
        <a:bodyPr/>
        <a:lstStyle/>
        <a:p>
          <a:pPr rtl="0"/>
          <a:r>
            <a:rPr lang="en-US" sz="1400" dirty="0" smtClean="0"/>
            <a:t>84</a:t>
          </a:r>
          <a:r>
            <a:rPr lang="zh-CN" sz="1400" dirty="0" smtClean="0"/>
            <a:t>个其他家系的先证者</a:t>
          </a:r>
          <a:r>
            <a:rPr lang="en-US" altLang="zh-CN" sz="1400" dirty="0" smtClean="0"/>
            <a:t> </a:t>
          </a:r>
          <a:r>
            <a:rPr lang="en-US" sz="1400" dirty="0" smtClean="0"/>
            <a:t> </a:t>
          </a:r>
          <a:r>
            <a:rPr lang="en-US" sz="1400" dirty="0" err="1" smtClean="0"/>
            <a:t>sanger</a:t>
          </a:r>
          <a:r>
            <a:rPr lang="zh-CN" sz="1400" dirty="0" smtClean="0"/>
            <a:t>测序（</a:t>
          </a:r>
          <a:r>
            <a:rPr lang="en-US" altLang="zh-CN" sz="1400" dirty="0" smtClean="0"/>
            <a:t>TGM6</a:t>
          </a:r>
          <a:r>
            <a:rPr lang="zh-CN" sz="1400" dirty="0" smtClean="0"/>
            <a:t>基因的全外显子）</a:t>
          </a:r>
          <a:r>
            <a:rPr lang="en-US" altLang="zh-CN" sz="1400" dirty="0" smtClean="0"/>
            <a:t>                                                                                                                 </a:t>
          </a:r>
          <a:r>
            <a:rPr lang="en-US" sz="1400" dirty="0" smtClean="0"/>
            <a:t>          </a:t>
          </a:r>
          <a:r>
            <a:rPr lang="zh-CN" sz="1400" dirty="0" smtClean="0"/>
            <a:t>其中一个家系中发现</a:t>
          </a:r>
          <a:r>
            <a:rPr lang="en-US" altLang="zh-CN" sz="1400" dirty="0" smtClean="0"/>
            <a:t>TGM6</a:t>
          </a:r>
          <a:r>
            <a:rPr lang="zh-CN" sz="1400" dirty="0" smtClean="0"/>
            <a:t>基因有一个不同的突变</a:t>
          </a:r>
          <a:endParaRPr lang="en-US" sz="1400" dirty="0"/>
        </a:p>
      </dgm:t>
    </dgm:pt>
    <dgm:pt modelId="{A225BF7B-21E0-48CF-B5BE-22A178D69A18}" type="parTrans" cxnId="{1FC04C6E-C099-4109-A2AD-3C60E5D6EA02}">
      <dgm:prSet/>
      <dgm:spPr/>
      <dgm:t>
        <a:bodyPr/>
        <a:lstStyle/>
        <a:p>
          <a:endParaRPr lang="zh-CN" altLang="en-US"/>
        </a:p>
      </dgm:t>
    </dgm:pt>
    <dgm:pt modelId="{A111E149-276D-4A4D-8D3D-EBC267A83E76}" type="sibTrans" cxnId="{1FC04C6E-C099-4109-A2AD-3C60E5D6EA02}">
      <dgm:prSet/>
      <dgm:spPr/>
      <dgm:t>
        <a:bodyPr/>
        <a:lstStyle/>
        <a:p>
          <a:endParaRPr lang="zh-CN" altLang="en-US"/>
        </a:p>
      </dgm:t>
    </dgm:pt>
    <dgm:pt modelId="{7B23E8C3-7230-46FC-B113-DAEA7A62FA43}">
      <dgm:prSet custT="1"/>
      <dgm:spPr/>
      <dgm:t>
        <a:bodyPr/>
        <a:lstStyle/>
        <a:p>
          <a:pPr rtl="0"/>
          <a:r>
            <a:rPr lang="en-US" sz="1400" dirty="0" smtClean="0"/>
            <a:t>500</a:t>
          </a:r>
          <a:r>
            <a:rPr lang="zh-CN" sz="1400" dirty="0" smtClean="0"/>
            <a:t>个正常对照</a:t>
          </a:r>
          <a:r>
            <a:rPr lang="en-US" sz="1400" dirty="0" smtClean="0"/>
            <a:t>  </a:t>
          </a:r>
          <a:r>
            <a:rPr lang="en-US" sz="1400" dirty="0" err="1" smtClean="0"/>
            <a:t>sanger</a:t>
          </a:r>
          <a:r>
            <a:rPr lang="zh-CN" sz="1400" dirty="0" smtClean="0"/>
            <a:t>测序</a:t>
          </a:r>
          <a:r>
            <a:rPr lang="en-US" sz="1400" dirty="0" smtClean="0"/>
            <a:t>  </a:t>
          </a:r>
          <a:r>
            <a:rPr lang="zh-CN" sz="1400" dirty="0" smtClean="0"/>
            <a:t>没有发现该突变</a:t>
          </a:r>
          <a:endParaRPr lang="zh-CN" sz="1400" b="0" i="0" baseline="0" dirty="0"/>
        </a:p>
      </dgm:t>
    </dgm:pt>
    <dgm:pt modelId="{BE03C808-D985-4A28-8CF7-19E9E1A69259}" type="parTrans" cxnId="{12E4CA35-BCD5-472B-AEC3-F564E7A28826}">
      <dgm:prSet/>
      <dgm:spPr/>
      <dgm:t>
        <a:bodyPr/>
        <a:lstStyle/>
        <a:p>
          <a:endParaRPr lang="zh-CN" altLang="en-US"/>
        </a:p>
      </dgm:t>
    </dgm:pt>
    <dgm:pt modelId="{71537B93-7FDA-45AC-B836-22DB9D0AC4DD}" type="sibTrans" cxnId="{12E4CA35-BCD5-472B-AEC3-F564E7A28826}">
      <dgm:prSet/>
      <dgm:spPr/>
      <dgm:t>
        <a:bodyPr/>
        <a:lstStyle/>
        <a:p>
          <a:endParaRPr lang="zh-CN" altLang="en-US"/>
        </a:p>
      </dgm:t>
    </dgm:pt>
    <dgm:pt modelId="{8EDFAD6B-578D-43D2-985F-BC4B5A052F7E}" type="pres">
      <dgm:prSet presAssocID="{4EE04DB2-1468-4951-A280-A89348117A3F}" presName="Name0" presStyleCnt="0">
        <dgm:presLayoutVars>
          <dgm:dir/>
          <dgm:animLvl val="lvl"/>
          <dgm:resizeHandles val="exact"/>
        </dgm:presLayoutVars>
      </dgm:prSet>
      <dgm:spPr/>
      <dgm:t>
        <a:bodyPr/>
        <a:lstStyle/>
        <a:p>
          <a:endParaRPr lang="zh-CN" altLang="en-US"/>
        </a:p>
      </dgm:t>
    </dgm:pt>
    <dgm:pt modelId="{EA42BCBC-8D2A-4314-9DFB-C5CE5AA3A907}" type="pres">
      <dgm:prSet presAssocID="{A6A80AC9-5BEA-43CB-B34F-1A6B0533F2E7}" presName="linNode" presStyleCnt="0"/>
      <dgm:spPr/>
      <dgm:t>
        <a:bodyPr/>
        <a:lstStyle/>
        <a:p>
          <a:endParaRPr lang="zh-CN" altLang="en-US"/>
        </a:p>
      </dgm:t>
    </dgm:pt>
    <dgm:pt modelId="{E1ECDD94-361D-4D9F-8176-DEDB4C32FE1F}" type="pres">
      <dgm:prSet presAssocID="{A6A80AC9-5BEA-43CB-B34F-1A6B0533F2E7}" presName="parentText" presStyleLbl="node1" presStyleIdx="0" presStyleCnt="1" custScaleX="44644" custLinFactNeighborX="2033" custLinFactNeighborY="-49">
        <dgm:presLayoutVars>
          <dgm:chMax val="1"/>
          <dgm:bulletEnabled val="1"/>
        </dgm:presLayoutVars>
      </dgm:prSet>
      <dgm:spPr/>
      <dgm:t>
        <a:bodyPr/>
        <a:lstStyle/>
        <a:p>
          <a:endParaRPr lang="zh-CN" altLang="en-US"/>
        </a:p>
      </dgm:t>
    </dgm:pt>
    <dgm:pt modelId="{49A7E089-569D-478C-97ED-F69A94D3D033}" type="pres">
      <dgm:prSet presAssocID="{A6A80AC9-5BEA-43CB-B34F-1A6B0533F2E7}" presName="descendantText" presStyleLbl="alignAccFollowNode1" presStyleIdx="0" presStyleCnt="1" custScaleX="128694" custScaleY="113206">
        <dgm:presLayoutVars>
          <dgm:bulletEnabled val="1"/>
        </dgm:presLayoutVars>
      </dgm:prSet>
      <dgm:spPr/>
      <dgm:t>
        <a:bodyPr/>
        <a:lstStyle/>
        <a:p>
          <a:endParaRPr lang="zh-CN" altLang="en-US"/>
        </a:p>
      </dgm:t>
    </dgm:pt>
  </dgm:ptLst>
  <dgm:cxnLst>
    <dgm:cxn modelId="{A872DFD4-2ED2-4742-87AF-8D1435FEE4E6}" type="presOf" srcId="{5D071875-3FDB-4E87-B368-7E6C6E14A9C2}" destId="{49A7E089-569D-478C-97ED-F69A94D3D033}" srcOrd="0" destOrd="1" presId="urn:microsoft.com/office/officeart/2005/8/layout/vList5"/>
    <dgm:cxn modelId="{61DD5E5A-1E23-4072-9F30-A627BE74E7B4}" type="presOf" srcId="{A6A80AC9-5BEA-43CB-B34F-1A6B0533F2E7}" destId="{E1ECDD94-361D-4D9F-8176-DEDB4C32FE1F}" srcOrd="0" destOrd="0" presId="urn:microsoft.com/office/officeart/2005/8/layout/vList5"/>
    <dgm:cxn modelId="{E26B6944-BE78-4812-934B-C3FD228B003F}" type="presOf" srcId="{950322C6-C4D0-491D-82E6-62810E8ABA3F}" destId="{49A7E089-569D-478C-97ED-F69A94D3D033}" srcOrd="0" destOrd="0" presId="urn:microsoft.com/office/officeart/2005/8/layout/vList5"/>
    <dgm:cxn modelId="{9A2D6B8E-27EC-480D-8D8C-C3836B55CF36}" type="presOf" srcId="{7B23E8C3-7230-46FC-B113-DAEA7A62FA43}" destId="{49A7E089-569D-478C-97ED-F69A94D3D033}" srcOrd="0" destOrd="2" presId="urn:microsoft.com/office/officeart/2005/8/layout/vList5"/>
    <dgm:cxn modelId="{C5EA7640-128E-491D-A020-18F7C3B99F07}" type="presOf" srcId="{4EE04DB2-1468-4951-A280-A89348117A3F}" destId="{8EDFAD6B-578D-43D2-985F-BC4B5A052F7E}" srcOrd="0" destOrd="0" presId="urn:microsoft.com/office/officeart/2005/8/layout/vList5"/>
    <dgm:cxn modelId="{1FC04C6E-C099-4109-A2AD-3C60E5D6EA02}" srcId="{A6A80AC9-5BEA-43CB-B34F-1A6B0533F2E7}" destId="{5D071875-3FDB-4E87-B368-7E6C6E14A9C2}" srcOrd="1" destOrd="0" parTransId="{A225BF7B-21E0-48CF-B5BE-22A178D69A18}" sibTransId="{A111E149-276D-4A4D-8D3D-EBC267A83E76}"/>
    <dgm:cxn modelId="{8BA5A3C2-87D4-4F17-88CC-3792E8141FD8}" srcId="{A6A80AC9-5BEA-43CB-B34F-1A6B0533F2E7}" destId="{950322C6-C4D0-491D-82E6-62810E8ABA3F}" srcOrd="0" destOrd="0" parTransId="{F5C741CD-924C-43D1-AF4A-250B0B94C178}" sibTransId="{22C0DF8E-D883-4AA3-B592-2E580F47A717}"/>
    <dgm:cxn modelId="{2EBB26BB-BB4F-42D3-81B0-501B7A88053B}" srcId="{4EE04DB2-1468-4951-A280-A89348117A3F}" destId="{A6A80AC9-5BEA-43CB-B34F-1A6B0533F2E7}" srcOrd="0" destOrd="0" parTransId="{AA48EE0A-CC03-4748-A818-F2EDDB705E37}" sibTransId="{685DBA09-038C-402C-968C-98BCB1911B14}"/>
    <dgm:cxn modelId="{12E4CA35-BCD5-472B-AEC3-F564E7A28826}" srcId="{A6A80AC9-5BEA-43CB-B34F-1A6B0533F2E7}" destId="{7B23E8C3-7230-46FC-B113-DAEA7A62FA43}" srcOrd="2" destOrd="0" parTransId="{BE03C808-D985-4A28-8CF7-19E9E1A69259}" sibTransId="{71537B93-7FDA-45AC-B836-22DB9D0AC4DD}"/>
    <dgm:cxn modelId="{3FA6887F-A5E4-4B25-8596-304750056F16}" type="presParOf" srcId="{8EDFAD6B-578D-43D2-985F-BC4B5A052F7E}" destId="{EA42BCBC-8D2A-4314-9DFB-C5CE5AA3A907}" srcOrd="0" destOrd="0" presId="urn:microsoft.com/office/officeart/2005/8/layout/vList5"/>
    <dgm:cxn modelId="{3FB4FC28-719D-47A3-A4B5-82680E118FD0}" type="presParOf" srcId="{EA42BCBC-8D2A-4314-9DFB-C5CE5AA3A907}" destId="{E1ECDD94-361D-4D9F-8176-DEDB4C32FE1F}" srcOrd="0" destOrd="0" presId="urn:microsoft.com/office/officeart/2005/8/layout/vList5"/>
    <dgm:cxn modelId="{D6B3F14F-745F-413D-A0E2-7A59791A76FC}" type="presParOf" srcId="{EA42BCBC-8D2A-4314-9DFB-C5CE5AA3A907}" destId="{49A7E089-569D-478C-97ED-F69A94D3D033}" srcOrd="1" destOrd="0" presId="urn:microsoft.com/office/officeart/2005/8/layout/vList5"/>
  </dgm:cxnLst>
  <dgm:bg>
    <a:effectLst>
      <a:glow rad="139700">
        <a:schemeClr val="accent6">
          <a:satMod val="175000"/>
          <a:alpha val="40000"/>
        </a:schemeClr>
      </a:glow>
    </a:effect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6127E91-9B40-4D0C-8DC4-F896D992E376}" type="doc">
      <dgm:prSet loTypeId="urn:microsoft.com/office/officeart/2005/8/layout/vList5" loCatId="list" qsTypeId="urn:microsoft.com/office/officeart/2005/8/quickstyle/simple1#7" qsCatId="simple" csTypeId="urn:microsoft.com/office/officeart/2005/8/colors/accent1_2#6" csCatId="accent1" phldr="1"/>
      <dgm:spPr/>
      <dgm:t>
        <a:bodyPr/>
        <a:lstStyle/>
        <a:p>
          <a:endParaRPr lang="zh-CN" altLang="en-US"/>
        </a:p>
      </dgm:t>
    </dgm:pt>
    <dgm:pt modelId="{054E0E8A-C482-41CC-8696-6752B9616E6E}">
      <dgm:prSet/>
      <dgm:spPr/>
      <dgm:t>
        <a:bodyPr/>
        <a:lstStyle/>
        <a:p>
          <a:pPr rtl="0"/>
          <a:r>
            <a:rPr lang="en-US" b="1" dirty="0" smtClean="0"/>
            <a:t>2</a:t>
          </a:r>
          <a:r>
            <a:rPr lang="zh-CN" b="1" dirty="0" smtClean="0"/>
            <a:t>个月</a:t>
          </a:r>
          <a:endParaRPr lang="zh-CN" b="0" i="0" baseline="0" dirty="0"/>
        </a:p>
      </dgm:t>
    </dgm:pt>
    <dgm:pt modelId="{E4B1474B-3D76-41B2-A23E-41008DD18CFA}" type="parTrans" cxnId="{0250B779-2E33-462A-9FB6-1FE149A2E7B3}">
      <dgm:prSet/>
      <dgm:spPr/>
      <dgm:t>
        <a:bodyPr/>
        <a:lstStyle/>
        <a:p>
          <a:endParaRPr lang="zh-CN" altLang="en-US"/>
        </a:p>
      </dgm:t>
    </dgm:pt>
    <dgm:pt modelId="{15378109-A7B5-4EB5-9543-D1CD45EDC61A}" type="sibTrans" cxnId="{0250B779-2E33-462A-9FB6-1FE149A2E7B3}">
      <dgm:prSet/>
      <dgm:spPr/>
      <dgm:t>
        <a:bodyPr/>
        <a:lstStyle/>
        <a:p>
          <a:endParaRPr lang="zh-CN" altLang="en-US"/>
        </a:p>
      </dgm:t>
    </dgm:pt>
    <dgm:pt modelId="{EDE761DA-0E89-4D24-8AB6-CD40A7659FAA}" type="pres">
      <dgm:prSet presAssocID="{56127E91-9B40-4D0C-8DC4-F896D992E376}" presName="Name0" presStyleCnt="0">
        <dgm:presLayoutVars>
          <dgm:dir/>
          <dgm:animLvl val="lvl"/>
          <dgm:resizeHandles val="exact"/>
        </dgm:presLayoutVars>
      </dgm:prSet>
      <dgm:spPr/>
      <dgm:t>
        <a:bodyPr/>
        <a:lstStyle/>
        <a:p>
          <a:endParaRPr lang="zh-CN" altLang="en-US"/>
        </a:p>
      </dgm:t>
    </dgm:pt>
    <dgm:pt modelId="{E8A29CF5-DC07-4465-881E-732B283A5E86}" type="pres">
      <dgm:prSet presAssocID="{054E0E8A-C482-41CC-8696-6752B9616E6E}" presName="linNode" presStyleCnt="0"/>
      <dgm:spPr/>
    </dgm:pt>
    <dgm:pt modelId="{57CD8517-862D-49F5-BFD8-FED84452D8E3}" type="pres">
      <dgm:prSet presAssocID="{054E0E8A-C482-41CC-8696-6752B9616E6E}" presName="parentText" presStyleLbl="node1" presStyleIdx="0" presStyleCnt="1" custScaleX="277778">
        <dgm:presLayoutVars>
          <dgm:chMax val="1"/>
          <dgm:bulletEnabled val="1"/>
        </dgm:presLayoutVars>
      </dgm:prSet>
      <dgm:spPr/>
      <dgm:t>
        <a:bodyPr/>
        <a:lstStyle/>
        <a:p>
          <a:endParaRPr lang="zh-CN" altLang="en-US"/>
        </a:p>
      </dgm:t>
    </dgm:pt>
  </dgm:ptLst>
  <dgm:cxnLst>
    <dgm:cxn modelId="{0250B779-2E33-462A-9FB6-1FE149A2E7B3}" srcId="{56127E91-9B40-4D0C-8DC4-F896D992E376}" destId="{054E0E8A-C482-41CC-8696-6752B9616E6E}" srcOrd="0" destOrd="0" parTransId="{E4B1474B-3D76-41B2-A23E-41008DD18CFA}" sibTransId="{15378109-A7B5-4EB5-9543-D1CD45EDC61A}"/>
    <dgm:cxn modelId="{6C15388D-82DE-4CCE-A953-B62C61C42BA8}" type="presOf" srcId="{56127E91-9B40-4D0C-8DC4-F896D992E376}" destId="{EDE761DA-0E89-4D24-8AB6-CD40A7659FAA}" srcOrd="0" destOrd="0" presId="urn:microsoft.com/office/officeart/2005/8/layout/vList5"/>
    <dgm:cxn modelId="{7A4C6021-EA72-4A26-84C3-A5558FBD04A4}" type="presOf" srcId="{054E0E8A-C482-41CC-8696-6752B9616E6E}" destId="{57CD8517-862D-49F5-BFD8-FED84452D8E3}" srcOrd="0" destOrd="0" presId="urn:microsoft.com/office/officeart/2005/8/layout/vList5"/>
    <dgm:cxn modelId="{36D56E55-998C-45B5-B6F1-DB6379A0C773}" type="presParOf" srcId="{EDE761DA-0E89-4D24-8AB6-CD40A7659FAA}" destId="{E8A29CF5-DC07-4465-881E-732B283A5E86}" srcOrd="0" destOrd="0" presId="urn:microsoft.com/office/officeart/2005/8/layout/vList5"/>
    <dgm:cxn modelId="{7FF0BF89-C971-408D-8D12-B70679DFA2F4}" type="presParOf" srcId="{E8A29CF5-DC07-4465-881E-732B283A5E86}" destId="{57CD8517-862D-49F5-BFD8-FED84452D8E3}" srcOrd="0" destOrd="0" presId="urn:microsoft.com/office/officeart/2005/8/layout/vList5"/>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DBED618-14AD-4083-8D0E-300E646DAE26}" type="doc">
      <dgm:prSet loTypeId="urn:microsoft.com/office/officeart/2005/8/layout/vList5" loCatId="list" qsTypeId="urn:microsoft.com/office/officeart/2005/8/quickstyle/simple1#8" qsCatId="simple" csTypeId="urn:microsoft.com/office/officeart/2005/8/colors/accent1_2#7" csCatId="accent1" phldr="1"/>
      <dgm:spPr/>
      <dgm:t>
        <a:bodyPr/>
        <a:lstStyle/>
        <a:p>
          <a:endParaRPr lang="zh-CN" altLang="en-US"/>
        </a:p>
      </dgm:t>
    </dgm:pt>
    <dgm:pt modelId="{36F12352-E6B3-49DA-9325-8AAB35D68880}">
      <dgm:prSet custT="1"/>
      <dgm:spPr/>
      <dgm:t>
        <a:bodyPr/>
        <a:lstStyle/>
        <a:p>
          <a:pPr algn="l" rtl="0"/>
          <a:r>
            <a:rPr lang="zh-CN" sz="2000" b="1" dirty="0" smtClean="0"/>
            <a:t>结论：</a:t>
          </a:r>
          <a:r>
            <a:rPr lang="en-US" sz="2000" b="0" dirty="0" smtClean="0">
              <a:latin typeface="Times New Roman" pitchFamily="18" charset="0"/>
              <a:cs typeface="Times New Roman" pitchFamily="18" charset="0"/>
            </a:rPr>
            <a:t>NCSTN</a:t>
          </a:r>
          <a:r>
            <a:rPr lang="zh-CN" sz="2000" dirty="0" smtClean="0"/>
            <a:t>是</a:t>
          </a:r>
          <a:r>
            <a:rPr lang="en-US" sz="2000" b="0" dirty="0" smtClean="0">
              <a:latin typeface="Times New Roman" pitchFamily="18" charset="0"/>
              <a:cs typeface="Times New Roman" pitchFamily="18" charset="0"/>
            </a:rPr>
            <a:t>AI</a:t>
          </a:r>
          <a:r>
            <a:rPr lang="zh-CN" altLang="en-US" sz="2000" b="0" dirty="0" smtClean="0">
              <a:latin typeface="Times New Roman" pitchFamily="18" charset="0"/>
              <a:cs typeface="Times New Roman" pitchFamily="18" charset="0"/>
            </a:rPr>
            <a:t>家族</a:t>
          </a:r>
          <a:r>
            <a:rPr lang="zh-CN" sz="2000" dirty="0" smtClean="0"/>
            <a:t>致病基因</a:t>
          </a:r>
          <a:r>
            <a:rPr lang="zh-CN" altLang="en-US" sz="2000" dirty="0" smtClean="0"/>
            <a:t>。</a:t>
          </a:r>
          <a:endParaRPr lang="en-US" altLang="zh-CN" sz="2000" dirty="0" smtClean="0"/>
        </a:p>
      </dgm:t>
    </dgm:pt>
    <dgm:pt modelId="{61FCFBA5-EABF-4FA5-B9E1-0B1F2296877A}" type="parTrans" cxnId="{F4900FEF-113C-4A40-9064-9FBB28AE37F6}">
      <dgm:prSet/>
      <dgm:spPr/>
      <dgm:t>
        <a:bodyPr/>
        <a:lstStyle/>
        <a:p>
          <a:endParaRPr lang="zh-CN" altLang="en-US"/>
        </a:p>
      </dgm:t>
    </dgm:pt>
    <dgm:pt modelId="{983A8959-63B2-47E1-9473-84B4EC5B9665}" type="sibTrans" cxnId="{F4900FEF-113C-4A40-9064-9FBB28AE37F6}">
      <dgm:prSet/>
      <dgm:spPr/>
      <dgm:t>
        <a:bodyPr/>
        <a:lstStyle/>
        <a:p>
          <a:endParaRPr lang="zh-CN" altLang="en-US"/>
        </a:p>
      </dgm:t>
    </dgm:pt>
    <dgm:pt modelId="{FA3BA1DF-AA4B-4678-8BC4-6E7165AA933D}" type="pres">
      <dgm:prSet presAssocID="{8DBED618-14AD-4083-8D0E-300E646DAE26}" presName="Name0" presStyleCnt="0">
        <dgm:presLayoutVars>
          <dgm:dir/>
          <dgm:animLvl val="lvl"/>
          <dgm:resizeHandles val="exact"/>
        </dgm:presLayoutVars>
      </dgm:prSet>
      <dgm:spPr/>
      <dgm:t>
        <a:bodyPr/>
        <a:lstStyle/>
        <a:p>
          <a:endParaRPr lang="zh-CN" altLang="en-US"/>
        </a:p>
      </dgm:t>
    </dgm:pt>
    <dgm:pt modelId="{563883A9-5818-4091-A5EF-0AA6AADB254E}" type="pres">
      <dgm:prSet presAssocID="{36F12352-E6B3-49DA-9325-8AAB35D68880}" presName="linNode" presStyleCnt="0"/>
      <dgm:spPr/>
    </dgm:pt>
    <dgm:pt modelId="{6E5D49F8-1B7E-46E2-B37B-56A2052E5E48}" type="pres">
      <dgm:prSet presAssocID="{36F12352-E6B3-49DA-9325-8AAB35D68880}" presName="parentText" presStyleLbl="node1" presStyleIdx="0" presStyleCnt="1" custScaleX="277778" custLinFactX="146" custLinFactNeighborX="100000" custLinFactNeighborY="-55129">
        <dgm:presLayoutVars>
          <dgm:chMax val="1"/>
          <dgm:bulletEnabled val="1"/>
        </dgm:presLayoutVars>
      </dgm:prSet>
      <dgm:spPr/>
      <dgm:t>
        <a:bodyPr/>
        <a:lstStyle/>
        <a:p>
          <a:endParaRPr lang="zh-CN" altLang="en-US"/>
        </a:p>
      </dgm:t>
    </dgm:pt>
  </dgm:ptLst>
  <dgm:cxnLst>
    <dgm:cxn modelId="{4E603945-09EE-4969-9076-364B0419C230}" type="presOf" srcId="{36F12352-E6B3-49DA-9325-8AAB35D68880}" destId="{6E5D49F8-1B7E-46E2-B37B-56A2052E5E48}" srcOrd="0" destOrd="0" presId="urn:microsoft.com/office/officeart/2005/8/layout/vList5"/>
    <dgm:cxn modelId="{8B0D04FD-1463-41EF-81CA-014CA2F42754}" type="presOf" srcId="{8DBED618-14AD-4083-8D0E-300E646DAE26}" destId="{FA3BA1DF-AA4B-4678-8BC4-6E7165AA933D}" srcOrd="0" destOrd="0" presId="urn:microsoft.com/office/officeart/2005/8/layout/vList5"/>
    <dgm:cxn modelId="{F4900FEF-113C-4A40-9064-9FBB28AE37F6}" srcId="{8DBED618-14AD-4083-8D0E-300E646DAE26}" destId="{36F12352-E6B3-49DA-9325-8AAB35D68880}" srcOrd="0" destOrd="0" parTransId="{61FCFBA5-EABF-4FA5-B9E1-0B1F2296877A}" sibTransId="{983A8959-63B2-47E1-9473-84B4EC5B9665}"/>
    <dgm:cxn modelId="{3EFF7CD0-964E-4BDC-BAE4-F4A05200D739}" type="presParOf" srcId="{FA3BA1DF-AA4B-4678-8BC4-6E7165AA933D}" destId="{563883A9-5818-4091-A5EF-0AA6AADB254E}" srcOrd="0" destOrd="0" presId="urn:microsoft.com/office/officeart/2005/8/layout/vList5"/>
    <dgm:cxn modelId="{5DDA2CB2-24F9-4680-B54A-2D3BEBF54837}" type="presParOf" srcId="{563883A9-5818-4091-A5EF-0AA6AADB254E}" destId="{6E5D49F8-1B7E-46E2-B37B-56A2052E5E48}" srcOrd="0"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4A1C8-FEBA-4B48-849E-F1E290E8F0D4}">
      <dsp:nvSpPr>
        <dsp:cNvPr id="0" name=""/>
        <dsp:cNvSpPr/>
      </dsp:nvSpPr>
      <dsp:spPr>
        <a:xfrm>
          <a:off x="457199" y="0"/>
          <a:ext cx="5181600" cy="406399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884387-17A4-4335-8FF0-8F58555D519F}">
      <dsp:nvSpPr>
        <dsp:cNvPr id="0" name=""/>
        <dsp:cNvSpPr/>
      </dsp:nvSpPr>
      <dsp:spPr>
        <a:xfrm>
          <a:off x="1674" y="1219199"/>
          <a:ext cx="974824"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病例组外显子测序</a:t>
          </a:r>
          <a:endParaRPr lang="zh-CN" altLang="en-US" sz="2500" kern="1200" dirty="0"/>
        </a:p>
      </dsp:txBody>
      <dsp:txXfrm>
        <a:off x="49261" y="1266786"/>
        <a:ext cx="879650" cy="1530426"/>
      </dsp:txXfrm>
    </dsp:sp>
    <dsp:sp modelId="{009F28AF-4A68-49C8-AA0D-4DCBF6A412C6}">
      <dsp:nvSpPr>
        <dsp:cNvPr id="0" name=""/>
        <dsp:cNvSpPr/>
      </dsp:nvSpPr>
      <dsp:spPr>
        <a:xfrm>
          <a:off x="1025239" y="1219199"/>
          <a:ext cx="974824"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编码区突变</a:t>
          </a:r>
          <a:endParaRPr lang="zh-CN" altLang="en-US" sz="2500" kern="1200" dirty="0"/>
        </a:p>
      </dsp:txBody>
      <dsp:txXfrm>
        <a:off x="1072826" y="1266786"/>
        <a:ext cx="879650" cy="1530426"/>
      </dsp:txXfrm>
    </dsp:sp>
    <dsp:sp modelId="{1593787E-DEFD-466F-9017-A6EA9F96449D}">
      <dsp:nvSpPr>
        <dsp:cNvPr id="0" name=""/>
        <dsp:cNvSpPr/>
      </dsp:nvSpPr>
      <dsp:spPr>
        <a:xfrm>
          <a:off x="2058742" y="2104014"/>
          <a:ext cx="974824"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公共数据库</a:t>
          </a:r>
          <a:endParaRPr lang="zh-CN" altLang="en-US" sz="2500" kern="1200" dirty="0"/>
        </a:p>
      </dsp:txBody>
      <dsp:txXfrm>
        <a:off x="2106329" y="2151601"/>
        <a:ext cx="879650" cy="1530426"/>
      </dsp:txXfrm>
    </dsp:sp>
    <dsp:sp modelId="{6AD2EFB1-AB9D-47FC-A04C-D88557C728DE}">
      <dsp:nvSpPr>
        <dsp:cNvPr id="0" name=""/>
        <dsp:cNvSpPr/>
      </dsp:nvSpPr>
      <dsp:spPr>
        <a:xfrm>
          <a:off x="3072370" y="1219199"/>
          <a:ext cx="974824"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过滤普通变异</a:t>
          </a:r>
          <a:endParaRPr lang="zh-CN" altLang="en-US" sz="2500" kern="1200" dirty="0"/>
        </a:p>
      </dsp:txBody>
      <dsp:txXfrm>
        <a:off x="3119957" y="1266786"/>
        <a:ext cx="879650" cy="1530426"/>
      </dsp:txXfrm>
    </dsp:sp>
    <dsp:sp modelId="{75638FA1-2AB6-4A75-A8DF-C6488A32637F}">
      <dsp:nvSpPr>
        <dsp:cNvPr id="0" name=""/>
        <dsp:cNvSpPr/>
      </dsp:nvSpPr>
      <dsp:spPr>
        <a:xfrm>
          <a:off x="4095936" y="1219199"/>
          <a:ext cx="974824"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候选致病基因</a:t>
          </a:r>
          <a:endParaRPr lang="zh-CN" altLang="en-US" sz="2500" kern="1200" dirty="0"/>
        </a:p>
      </dsp:txBody>
      <dsp:txXfrm>
        <a:off x="4143523" y="1266786"/>
        <a:ext cx="879650" cy="1530426"/>
      </dsp:txXfrm>
    </dsp:sp>
    <dsp:sp modelId="{F163C2A4-CD3E-44A1-8007-1BD67786F925}">
      <dsp:nvSpPr>
        <dsp:cNvPr id="0" name=""/>
        <dsp:cNvSpPr/>
      </dsp:nvSpPr>
      <dsp:spPr>
        <a:xfrm>
          <a:off x="2081929" y="87782"/>
          <a:ext cx="974824" cy="162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smtClean="0"/>
            <a:t>对照组外显子测序</a:t>
          </a:r>
          <a:endParaRPr lang="zh-CN" altLang="en-US" sz="2500" kern="1200" dirty="0"/>
        </a:p>
      </dsp:txBody>
      <dsp:txXfrm>
        <a:off x="2129516" y="135369"/>
        <a:ext cx="879650" cy="15304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29555-FD86-4BC6-8F15-3D8284181C74}">
      <dsp:nvSpPr>
        <dsp:cNvPr id="0" name=""/>
        <dsp:cNvSpPr/>
      </dsp:nvSpPr>
      <dsp:spPr>
        <a:xfrm>
          <a:off x="2509" y="0"/>
          <a:ext cx="2569258" cy="42862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altLang="zh-CN" sz="2200" b="1" kern="1200" dirty="0" smtClean="0"/>
            <a:t>AI</a:t>
          </a:r>
          <a:r>
            <a:rPr lang="zh-CN" altLang="en-US" sz="2200" b="1" kern="1200" dirty="0" smtClean="0"/>
            <a:t>家系</a:t>
          </a:r>
          <a:r>
            <a:rPr lang="zh-CN" sz="2200" b="1" i="0" kern="1200" baseline="0" dirty="0" smtClean="0"/>
            <a:t>样本收集</a:t>
          </a:r>
          <a:endParaRPr lang="zh-CN" sz="2200" b="0" i="0" kern="1200" baseline="0" dirty="0"/>
        </a:p>
      </dsp:txBody>
      <dsp:txXfrm>
        <a:off x="23433" y="20924"/>
        <a:ext cx="2527410" cy="38677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3CB96-53DF-4B90-B94C-74849FD6B41E}">
      <dsp:nvSpPr>
        <dsp:cNvPr id="0" name=""/>
        <dsp:cNvSpPr/>
      </dsp:nvSpPr>
      <dsp:spPr>
        <a:xfrm rot="5400000">
          <a:off x="3451528" y="-2147008"/>
          <a:ext cx="628040" cy="5079834"/>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zh-CN" sz="1400" kern="1200" dirty="0" smtClean="0"/>
            <a:t>外显子捕获（</a:t>
          </a:r>
          <a:r>
            <a:rPr lang="en-US" sz="1400" kern="1200" dirty="0" smtClean="0"/>
            <a:t>Agilent </a:t>
          </a:r>
          <a:r>
            <a:rPr lang="en-US" sz="1400" kern="1200" dirty="0" err="1" smtClean="0"/>
            <a:t>SureSelect</a:t>
          </a:r>
          <a:r>
            <a:rPr lang="en-US" sz="1400" kern="1200" dirty="0" smtClean="0"/>
            <a:t> Human All </a:t>
          </a:r>
          <a:r>
            <a:rPr lang="en-US" sz="1400" kern="1200" dirty="0" err="1" smtClean="0"/>
            <a:t>Exon</a:t>
          </a:r>
          <a:r>
            <a:rPr lang="en-US" sz="1400" kern="1200" dirty="0" smtClean="0"/>
            <a:t> Kit</a:t>
          </a:r>
          <a:r>
            <a:rPr lang="zh-CN" sz="1400" kern="1200" dirty="0" smtClean="0"/>
            <a:t>）</a:t>
          </a:r>
          <a:endParaRPr lang="en-US" sz="1400" kern="1200" dirty="0"/>
        </a:p>
        <a:p>
          <a:pPr marL="114300" lvl="1" indent="-114300" algn="l" defTabSz="622300" rtl="0">
            <a:lnSpc>
              <a:spcPct val="90000"/>
            </a:lnSpc>
            <a:spcBef>
              <a:spcPct val="0"/>
            </a:spcBef>
            <a:spcAft>
              <a:spcPct val="15000"/>
            </a:spcAft>
            <a:buChar char="••"/>
          </a:pPr>
          <a:r>
            <a:rPr lang="zh-CN" sz="1400" kern="1200" dirty="0" smtClean="0"/>
            <a:t>高通量测序（平均测序深度</a:t>
          </a:r>
          <a:r>
            <a:rPr lang="en-US" sz="1400" kern="1200" dirty="0" smtClean="0"/>
            <a:t>50X</a:t>
          </a:r>
          <a:r>
            <a:rPr lang="zh-CN" sz="1400" kern="1200" dirty="0" smtClean="0"/>
            <a:t>）</a:t>
          </a:r>
          <a:endParaRPr lang="zh-CN" sz="1400" kern="1200" dirty="0"/>
        </a:p>
      </dsp:txBody>
      <dsp:txXfrm rot="-5400000">
        <a:off x="1225631" y="109547"/>
        <a:ext cx="5049176" cy="566724"/>
      </dsp:txXfrm>
    </dsp:sp>
    <dsp:sp modelId="{F9778845-7F6C-4DC4-84C7-B85AFC5230AE}">
      <dsp:nvSpPr>
        <dsp:cNvPr id="0" name=""/>
        <dsp:cNvSpPr/>
      </dsp:nvSpPr>
      <dsp:spPr>
        <a:xfrm>
          <a:off x="0" y="0"/>
          <a:ext cx="1173116" cy="78505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zh-CN" sz="2300" b="1" i="0" kern="1200" baseline="0" dirty="0" smtClean="0"/>
            <a:t>高通量测序</a:t>
          </a:r>
          <a:endParaRPr lang="zh-CN" sz="2300" b="1" i="0" kern="1200" baseline="0" dirty="0"/>
        </a:p>
      </dsp:txBody>
      <dsp:txXfrm>
        <a:off x="38323" y="38323"/>
        <a:ext cx="1096470" cy="70840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8256A-6D5C-4BB3-931D-175365DA1CF2}">
      <dsp:nvSpPr>
        <dsp:cNvPr id="0" name=""/>
        <dsp:cNvSpPr/>
      </dsp:nvSpPr>
      <dsp:spPr>
        <a:xfrm rot="5400000">
          <a:off x="3367203" y="-2119218"/>
          <a:ext cx="966214" cy="5381445"/>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8000" tIns="123825" rIns="108000" bIns="123825" numCol="1" spcCol="1270" anchor="ctr" anchorCtr="0">
          <a:noAutofit/>
        </a:bodyPr>
        <a:lstStyle/>
        <a:p>
          <a:pPr marL="114300" lvl="1" indent="-114300" algn="l" defTabSz="622300" rtl="0">
            <a:lnSpc>
              <a:spcPct val="90000"/>
            </a:lnSpc>
            <a:spcBef>
              <a:spcPct val="0"/>
            </a:spcBef>
            <a:spcAft>
              <a:spcPct val="15000"/>
            </a:spcAft>
            <a:buChar char="••"/>
          </a:pPr>
          <a:r>
            <a:rPr lang="zh-CN" altLang="en-US" sz="1400" kern="1200" dirty="0" smtClean="0"/>
            <a:t>经</a:t>
          </a:r>
          <a:r>
            <a:rPr lang="en-US" sz="1400" kern="1200" dirty="0" smtClean="0"/>
            <a:t>dbSNP129</a:t>
          </a:r>
          <a:r>
            <a:rPr lang="zh-CN" altLang="en-US" sz="1400" kern="1200" dirty="0" smtClean="0"/>
            <a:t>、</a:t>
          </a:r>
          <a:r>
            <a:rPr lang="en-US" sz="1400" kern="1200" dirty="0" smtClean="0"/>
            <a:t>HapMap8</a:t>
          </a:r>
          <a:r>
            <a:rPr lang="zh-CN" altLang="en-US" sz="1400" kern="1200" dirty="0" smtClean="0"/>
            <a:t>、千</a:t>
          </a:r>
          <a:r>
            <a:rPr lang="zh-CN" sz="1400" kern="1200" dirty="0" smtClean="0"/>
            <a:t>人基因组</a:t>
          </a:r>
          <a:r>
            <a:rPr lang="zh-CN" altLang="en-US" sz="1400" kern="1200" dirty="0" smtClean="0"/>
            <a:t>、</a:t>
          </a:r>
          <a:r>
            <a:rPr lang="zh-CN" sz="1400" kern="1200" dirty="0" smtClean="0"/>
            <a:t>家系中正常对照</a:t>
          </a:r>
          <a:r>
            <a:rPr lang="zh-CN" altLang="en-US" sz="1400" kern="1200" dirty="0" smtClean="0"/>
            <a:t>依次过滤后</a:t>
          </a:r>
          <a:r>
            <a:rPr lang="zh-CN" sz="1400" kern="1200" dirty="0" smtClean="0"/>
            <a:t>，</a:t>
          </a:r>
          <a:r>
            <a:rPr lang="zh-CN" altLang="en-US" sz="1400" kern="1200" dirty="0" smtClean="0"/>
            <a:t>在定位区域内</a:t>
          </a:r>
          <a:r>
            <a:rPr lang="zh-CN" sz="1400" kern="1200" dirty="0" smtClean="0"/>
            <a:t>两个病例共有的突变</a:t>
          </a:r>
          <a:r>
            <a:rPr lang="zh-CN" altLang="en-US" sz="1400" kern="1200" dirty="0" smtClean="0"/>
            <a:t>还剩</a:t>
          </a:r>
          <a:r>
            <a:rPr lang="en-US" sz="1400" kern="1200" dirty="0" smtClean="0"/>
            <a:t>85</a:t>
          </a:r>
          <a:r>
            <a:rPr lang="zh-CN" sz="1400" kern="1200" dirty="0" smtClean="0"/>
            <a:t>个</a:t>
          </a:r>
          <a:endParaRPr lang="en-US" sz="1400" kern="1200" dirty="0"/>
        </a:p>
        <a:p>
          <a:pPr marL="114300" lvl="1" indent="-114300" algn="l" defTabSz="622300" rtl="0">
            <a:lnSpc>
              <a:spcPct val="90000"/>
            </a:lnSpc>
            <a:spcBef>
              <a:spcPct val="0"/>
            </a:spcBef>
            <a:spcAft>
              <a:spcPct val="15000"/>
            </a:spcAft>
            <a:buChar char="••"/>
          </a:pPr>
          <a:r>
            <a:rPr lang="zh-CN" altLang="en-US" sz="1400" kern="1200" dirty="0" smtClean="0"/>
            <a:t>再经过软件预测及评分</a:t>
          </a:r>
          <a:r>
            <a:rPr lang="zh-CN" sz="1400" kern="1200" dirty="0" smtClean="0"/>
            <a:t>，将候选致病基因锁定在</a:t>
          </a:r>
          <a:r>
            <a:rPr lang="en-US" sz="1400" kern="1200" dirty="0" smtClean="0"/>
            <a:t>NCSTN</a:t>
          </a:r>
          <a:r>
            <a:rPr lang="zh-CN" sz="1400" kern="1200" dirty="0" smtClean="0"/>
            <a:t>基因第</a:t>
          </a:r>
          <a:r>
            <a:rPr lang="en-US" sz="1400" kern="1200" dirty="0" smtClean="0"/>
            <a:t>11</a:t>
          </a:r>
          <a:r>
            <a:rPr lang="zh-CN" sz="1400" kern="1200" dirty="0" smtClean="0"/>
            <a:t>个内含子供体位点</a:t>
          </a:r>
          <a:r>
            <a:rPr lang="zh-CN" altLang="en-US" sz="1400" kern="1200" dirty="0" smtClean="0"/>
            <a:t>的一个剪切位点突变</a:t>
          </a:r>
          <a:endParaRPr lang="zh-CN" sz="1400" kern="1200" dirty="0"/>
        </a:p>
      </dsp:txBody>
      <dsp:txXfrm rot="-5400000">
        <a:off x="1159588" y="135564"/>
        <a:ext cx="5334278" cy="871880"/>
      </dsp:txXfrm>
    </dsp:sp>
    <dsp:sp modelId="{754B3BDF-27D8-4189-95C2-2AC3C4E35350}">
      <dsp:nvSpPr>
        <dsp:cNvPr id="0" name=""/>
        <dsp:cNvSpPr/>
      </dsp:nvSpPr>
      <dsp:spPr>
        <a:xfrm>
          <a:off x="86117" y="0"/>
          <a:ext cx="1056887" cy="1141891"/>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zh-CN" altLang="en-US" sz="2400" b="1" i="0" kern="1200" baseline="0" dirty="0" smtClean="0"/>
            <a:t>信息分析</a:t>
          </a:r>
          <a:endParaRPr lang="zh-CN" altLang="en-US" sz="2400" b="1" i="0" kern="1200" baseline="0" dirty="0"/>
        </a:p>
      </dsp:txBody>
      <dsp:txXfrm>
        <a:off x="137710" y="51593"/>
        <a:ext cx="953701" cy="103870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7E089-569D-478C-97ED-F69A94D3D033}">
      <dsp:nvSpPr>
        <dsp:cNvPr id="0" name=""/>
        <dsp:cNvSpPr/>
      </dsp:nvSpPr>
      <dsp:spPr>
        <a:xfrm rot="5400000">
          <a:off x="3565179" y="-2221274"/>
          <a:ext cx="1357346" cy="5942770"/>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8000" tIns="108000" rIns="72000" bIns="108000" numCol="1" spcCol="1270" anchor="ctr" anchorCtr="0">
          <a:noAutofit/>
        </a:bodyPr>
        <a:lstStyle/>
        <a:p>
          <a:pPr marL="114300" lvl="1" indent="-114300" algn="l" defTabSz="622300" rtl="0">
            <a:lnSpc>
              <a:spcPct val="90000"/>
            </a:lnSpc>
            <a:spcBef>
              <a:spcPct val="0"/>
            </a:spcBef>
            <a:spcAft>
              <a:spcPct val="15000"/>
            </a:spcAft>
            <a:buChar char="••"/>
          </a:pPr>
          <a:r>
            <a:rPr lang="zh-CN" sz="1400" kern="1200" dirty="0" smtClean="0"/>
            <a:t>家系内</a:t>
          </a:r>
          <a:r>
            <a:rPr lang="en-US" sz="1400" kern="1200" dirty="0" smtClean="0"/>
            <a:t>9</a:t>
          </a:r>
          <a:r>
            <a:rPr lang="zh-CN" sz="1400" kern="1200" dirty="0" smtClean="0"/>
            <a:t>名患者和</a:t>
          </a:r>
          <a:r>
            <a:rPr lang="en-US" sz="1400" kern="1200" dirty="0" smtClean="0"/>
            <a:t>12</a:t>
          </a:r>
          <a:r>
            <a:rPr lang="zh-CN" sz="1400" kern="1200" dirty="0" smtClean="0"/>
            <a:t>名正常人</a:t>
          </a:r>
          <a:r>
            <a:rPr lang="en-US" altLang="zh-CN" sz="1400" kern="1200" dirty="0" smtClean="0"/>
            <a:t>  </a:t>
          </a:r>
          <a:r>
            <a:rPr lang="en-US" sz="1400" kern="1200" dirty="0" err="1" smtClean="0"/>
            <a:t>sanger</a:t>
          </a:r>
          <a:r>
            <a:rPr lang="zh-CN" sz="1400" kern="1200" dirty="0" smtClean="0"/>
            <a:t>测序</a:t>
          </a:r>
          <a:r>
            <a:rPr lang="en-US" sz="1400" kern="1200" dirty="0" smtClean="0"/>
            <a:t>  NCSTN</a:t>
          </a:r>
          <a:r>
            <a:rPr lang="zh-CN" sz="1400" kern="1200" dirty="0" smtClean="0"/>
            <a:t>基因突变和表型</a:t>
          </a:r>
          <a:r>
            <a:rPr lang="zh-CN" altLang="en-US" sz="1400" kern="1200" dirty="0" smtClean="0"/>
            <a:t>的</a:t>
          </a:r>
          <a:r>
            <a:rPr lang="zh-CN" sz="1400" kern="1200" dirty="0" smtClean="0"/>
            <a:t>共分离</a:t>
          </a:r>
          <a:endParaRPr lang="en-US" sz="1400" kern="1200" dirty="0"/>
        </a:p>
        <a:p>
          <a:pPr marL="114300" lvl="1" indent="-114300" algn="l" defTabSz="622300" rtl="0">
            <a:lnSpc>
              <a:spcPct val="90000"/>
            </a:lnSpc>
            <a:spcBef>
              <a:spcPct val="0"/>
            </a:spcBef>
            <a:spcAft>
              <a:spcPct val="15000"/>
            </a:spcAft>
            <a:buChar char="••"/>
          </a:pPr>
          <a:r>
            <a:rPr lang="zh-CN" sz="1400" kern="1200" dirty="0" smtClean="0"/>
            <a:t>另一个</a:t>
          </a:r>
          <a:r>
            <a:rPr lang="en-US" sz="1400" kern="1200" dirty="0" smtClean="0"/>
            <a:t>AI</a:t>
          </a:r>
          <a:r>
            <a:rPr lang="zh-CN" sz="1400" kern="1200" dirty="0" smtClean="0"/>
            <a:t>家系</a:t>
          </a:r>
          <a:r>
            <a:rPr lang="en-US" sz="1400" kern="1200" dirty="0" smtClean="0"/>
            <a:t>(5</a:t>
          </a:r>
          <a:r>
            <a:rPr lang="zh-CN" sz="1400" kern="1200" dirty="0" smtClean="0"/>
            <a:t>名病例，</a:t>
          </a:r>
          <a:r>
            <a:rPr lang="en-US" sz="1400" kern="1200" dirty="0" smtClean="0"/>
            <a:t>8</a:t>
          </a:r>
          <a:r>
            <a:rPr lang="zh-CN" sz="1400" kern="1200" dirty="0" smtClean="0"/>
            <a:t>名对照</a:t>
          </a:r>
          <a:r>
            <a:rPr lang="en-US" sz="1400" kern="1200" dirty="0" smtClean="0"/>
            <a:t>) </a:t>
          </a:r>
          <a:r>
            <a:rPr lang="en-US" sz="1400" kern="1200" dirty="0" err="1" smtClean="0"/>
            <a:t>sanger</a:t>
          </a:r>
          <a:r>
            <a:rPr lang="zh-CN" sz="1400" kern="1200" dirty="0" smtClean="0"/>
            <a:t>测序（</a:t>
          </a:r>
          <a:r>
            <a:rPr lang="en-US" sz="1400" kern="1200" dirty="0" smtClean="0"/>
            <a:t>NCSTN</a:t>
          </a:r>
          <a:r>
            <a:rPr lang="zh-CN" sz="1400" kern="1200" dirty="0" smtClean="0"/>
            <a:t>基因的全外显子及外显子</a:t>
          </a:r>
          <a:r>
            <a:rPr lang="en-US" sz="1400" kern="1200" dirty="0" smtClean="0"/>
            <a:t>-</a:t>
          </a:r>
          <a:r>
            <a:rPr lang="zh-CN" sz="1400" kern="1200" dirty="0" smtClean="0"/>
            <a:t>内含子交界区）</a:t>
          </a:r>
          <a:r>
            <a:rPr lang="en-US" sz="1400" kern="1200" dirty="0" smtClean="0"/>
            <a:t> NCSTN</a:t>
          </a:r>
          <a:r>
            <a:rPr lang="zh-CN" sz="1400" kern="1200" dirty="0" smtClean="0"/>
            <a:t>基因有一个不同的</a:t>
          </a:r>
          <a:r>
            <a:rPr lang="zh-CN" altLang="en-US" sz="1400" kern="1200" dirty="0" smtClean="0"/>
            <a:t>缺失</a:t>
          </a:r>
          <a:r>
            <a:rPr lang="zh-CN" sz="1400" kern="1200" dirty="0" smtClean="0"/>
            <a:t>突变</a:t>
          </a:r>
          <a:endParaRPr lang="en-US" sz="1400" kern="1200" dirty="0"/>
        </a:p>
        <a:p>
          <a:pPr marL="114300" lvl="1" indent="-114300" algn="l" defTabSz="622300" rtl="0">
            <a:lnSpc>
              <a:spcPct val="90000"/>
            </a:lnSpc>
            <a:spcBef>
              <a:spcPct val="0"/>
            </a:spcBef>
            <a:spcAft>
              <a:spcPct val="15000"/>
            </a:spcAft>
            <a:buChar char="••"/>
          </a:pPr>
          <a:r>
            <a:rPr lang="en-US" sz="1400" kern="1200" dirty="0" smtClean="0"/>
            <a:t>90</a:t>
          </a:r>
          <a:r>
            <a:rPr lang="zh-CN" sz="1400" kern="1200" dirty="0" smtClean="0"/>
            <a:t>个正常对照</a:t>
          </a:r>
          <a:r>
            <a:rPr lang="en-US" sz="1400" kern="1200" dirty="0" smtClean="0"/>
            <a:t>  </a:t>
          </a:r>
          <a:r>
            <a:rPr lang="en-US" sz="1400" kern="1200" dirty="0" err="1" smtClean="0"/>
            <a:t>sanger</a:t>
          </a:r>
          <a:r>
            <a:rPr lang="zh-CN" sz="1400" kern="1200" dirty="0" smtClean="0"/>
            <a:t>测序</a:t>
          </a:r>
          <a:r>
            <a:rPr lang="en-US" sz="1400" kern="1200" dirty="0" smtClean="0"/>
            <a:t>  </a:t>
          </a:r>
          <a:r>
            <a:rPr lang="zh-CN" sz="1400" kern="1200" dirty="0" smtClean="0"/>
            <a:t>没有发现</a:t>
          </a:r>
          <a:r>
            <a:rPr lang="zh-CN" altLang="en-US" sz="1400" kern="1200" dirty="0" smtClean="0"/>
            <a:t>以上</a:t>
          </a:r>
          <a:r>
            <a:rPr lang="zh-CN" sz="1400" kern="1200" dirty="0" smtClean="0"/>
            <a:t>两个突变</a:t>
          </a:r>
          <a:endParaRPr lang="zh-CN" sz="1400" b="0" i="0" kern="1200" baseline="0" dirty="0"/>
        </a:p>
      </dsp:txBody>
      <dsp:txXfrm rot="-5400000">
        <a:off x="1272467" y="137698"/>
        <a:ext cx="5876510" cy="1224826"/>
      </dsp:txXfrm>
    </dsp:sp>
    <dsp:sp modelId="{E1ECDD94-361D-4D9F-8176-DEDB4C32FE1F}">
      <dsp:nvSpPr>
        <dsp:cNvPr id="0" name=""/>
        <dsp:cNvSpPr/>
      </dsp:nvSpPr>
      <dsp:spPr>
        <a:xfrm>
          <a:off x="150302" y="0"/>
          <a:ext cx="1159621" cy="149875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zh-CN" sz="2400" b="1" i="0" kern="1200" baseline="0" dirty="0" smtClean="0"/>
            <a:t>后期验证</a:t>
          </a:r>
          <a:endParaRPr lang="en-US" sz="2400" b="1" kern="1200" dirty="0"/>
        </a:p>
      </dsp:txBody>
      <dsp:txXfrm>
        <a:off x="206910" y="56608"/>
        <a:ext cx="1046405" cy="13855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D8517-862D-49F5-BFD8-FED84452D8E3}">
      <dsp:nvSpPr>
        <dsp:cNvPr id="0" name=""/>
        <dsp:cNvSpPr/>
      </dsp:nvSpPr>
      <dsp:spPr>
        <a:xfrm>
          <a:off x="557" y="0"/>
          <a:ext cx="1141892" cy="4286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b="1" kern="1200" dirty="0" smtClean="0"/>
            <a:t>2</a:t>
          </a:r>
          <a:r>
            <a:rPr lang="zh-CN" sz="2200" b="1" kern="1200" dirty="0" smtClean="0"/>
            <a:t>个月</a:t>
          </a:r>
          <a:endParaRPr lang="zh-CN" sz="2200" b="0" i="0" kern="1200" baseline="0" dirty="0"/>
        </a:p>
      </dsp:txBody>
      <dsp:txXfrm>
        <a:off x="21481" y="20924"/>
        <a:ext cx="1100044" cy="38677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23222-27B6-4344-BA48-703F4640E57D}">
      <dsp:nvSpPr>
        <dsp:cNvPr id="0" name=""/>
        <dsp:cNvSpPr/>
      </dsp:nvSpPr>
      <dsp:spPr>
        <a:xfrm rot="5400000">
          <a:off x="3051423" y="-1900970"/>
          <a:ext cx="628040" cy="4587759"/>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zh-CN" sz="1400" kern="1200" dirty="0" smtClean="0"/>
            <a:t>致病基因定位于</a:t>
          </a:r>
          <a:r>
            <a:rPr lang="en-US" sz="1400" kern="1200" dirty="0" smtClean="0"/>
            <a:t>1p21.1</a:t>
          </a:r>
          <a:r>
            <a:rPr lang="zh-CN" sz="1400" kern="1200" dirty="0" smtClean="0"/>
            <a:t>—</a:t>
          </a:r>
          <a:r>
            <a:rPr lang="en-US" sz="1400" kern="1200" dirty="0" smtClean="0"/>
            <a:t>1q25.3</a:t>
          </a:r>
          <a:r>
            <a:rPr lang="zh-CN" sz="1400" kern="1200" dirty="0" smtClean="0"/>
            <a:t>区域，该连锁区域范围较大，包含大约</a:t>
          </a:r>
          <a:r>
            <a:rPr lang="en-US" sz="1400" kern="1200" dirty="0" smtClean="0"/>
            <a:t>900</a:t>
          </a:r>
          <a:r>
            <a:rPr lang="zh-CN" sz="1400" kern="1200" dirty="0" smtClean="0"/>
            <a:t>余个基因</a:t>
          </a:r>
          <a:endParaRPr lang="zh-CN" sz="1300" b="0" i="0" kern="1200" baseline="0" dirty="0"/>
        </a:p>
      </dsp:txBody>
      <dsp:txXfrm rot="-5400000">
        <a:off x="1071564" y="109547"/>
        <a:ext cx="4557101" cy="566724"/>
      </dsp:txXfrm>
    </dsp:sp>
    <dsp:sp modelId="{71EA3893-1ED1-4E3B-9ED2-58B1C8299017}">
      <dsp:nvSpPr>
        <dsp:cNvPr id="0" name=""/>
        <dsp:cNvSpPr/>
      </dsp:nvSpPr>
      <dsp:spPr>
        <a:xfrm>
          <a:off x="0" y="0"/>
          <a:ext cx="1015848" cy="785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zh-CN" sz="2300" b="1" kern="1200" dirty="0" smtClean="0"/>
            <a:t>连锁分析</a:t>
          </a:r>
          <a:endParaRPr lang="en-US" sz="2300" b="1" kern="1200" dirty="0"/>
        </a:p>
      </dsp:txBody>
      <dsp:txXfrm>
        <a:off x="38323" y="38323"/>
        <a:ext cx="939202" cy="70840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D49F8-1B7E-46E2-B37B-56A2052E5E48}">
      <dsp:nvSpPr>
        <dsp:cNvPr id="0" name=""/>
        <dsp:cNvSpPr/>
      </dsp:nvSpPr>
      <dsp:spPr>
        <a:xfrm>
          <a:off x="4848" y="0"/>
          <a:ext cx="4963703" cy="7837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rtl="0">
            <a:lnSpc>
              <a:spcPct val="90000"/>
            </a:lnSpc>
            <a:spcBef>
              <a:spcPct val="0"/>
            </a:spcBef>
            <a:spcAft>
              <a:spcPct val="35000"/>
            </a:spcAft>
          </a:pPr>
          <a:r>
            <a:rPr lang="zh-CN" sz="2000" b="1" kern="1200" dirty="0" smtClean="0"/>
            <a:t>结论：</a:t>
          </a:r>
          <a:r>
            <a:rPr lang="en-US" sz="2000" b="0" kern="1200" dirty="0" smtClean="0">
              <a:latin typeface="Times New Roman" pitchFamily="18" charset="0"/>
              <a:cs typeface="Times New Roman" pitchFamily="18" charset="0"/>
            </a:rPr>
            <a:t>ZNF644</a:t>
          </a:r>
          <a:r>
            <a:rPr lang="zh-CN" sz="2000" kern="1200" dirty="0" smtClean="0"/>
            <a:t>是</a:t>
          </a:r>
          <a:r>
            <a:rPr lang="zh-CN" altLang="en-US" sz="2000" kern="1200" dirty="0" smtClean="0"/>
            <a:t>高度近视</a:t>
          </a:r>
          <a:r>
            <a:rPr lang="zh-CN" sz="2000" kern="1200" dirty="0" smtClean="0"/>
            <a:t>新的致病基因</a:t>
          </a:r>
          <a:r>
            <a:rPr lang="zh-CN" altLang="en-US" sz="2000" kern="1200" dirty="0" smtClean="0"/>
            <a:t>。</a:t>
          </a:r>
          <a:endParaRPr lang="en-US" altLang="zh-CN" sz="2000" kern="1200" dirty="0" smtClean="0"/>
        </a:p>
      </dsp:txBody>
      <dsp:txXfrm>
        <a:off x="43106" y="38258"/>
        <a:ext cx="4887187" cy="70719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29555-FD86-4BC6-8F15-3D8284181C74}">
      <dsp:nvSpPr>
        <dsp:cNvPr id="0" name=""/>
        <dsp:cNvSpPr/>
      </dsp:nvSpPr>
      <dsp:spPr>
        <a:xfrm>
          <a:off x="2509" y="0"/>
          <a:ext cx="2569258" cy="42862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b="1" kern="1200" dirty="0" smtClean="0"/>
            <a:t>HM </a:t>
          </a:r>
          <a:r>
            <a:rPr lang="zh-CN" altLang="en-US" sz="2200" b="1" kern="1200" dirty="0" smtClean="0"/>
            <a:t>家系</a:t>
          </a:r>
          <a:r>
            <a:rPr lang="zh-CN" sz="2200" b="1" i="0" kern="1200" baseline="0" dirty="0" smtClean="0"/>
            <a:t>样本收集</a:t>
          </a:r>
          <a:endParaRPr lang="zh-CN" sz="2200" b="0" i="0" kern="1200" baseline="0" dirty="0"/>
        </a:p>
      </dsp:txBody>
      <dsp:txXfrm>
        <a:off x="23433" y="20924"/>
        <a:ext cx="2527410" cy="38677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3CB96-53DF-4B90-B94C-74849FD6B41E}">
      <dsp:nvSpPr>
        <dsp:cNvPr id="0" name=""/>
        <dsp:cNvSpPr/>
      </dsp:nvSpPr>
      <dsp:spPr>
        <a:xfrm rot="5400000">
          <a:off x="3239981" y="-2004316"/>
          <a:ext cx="628040" cy="4794450"/>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zh-CN" sz="1400" kern="1200" dirty="0" smtClean="0"/>
            <a:t>外显子捕获（</a:t>
          </a:r>
          <a:r>
            <a:rPr lang="en-US" sz="1400" kern="1200" dirty="0" err="1" smtClean="0"/>
            <a:t>NimbleGen</a:t>
          </a:r>
          <a:r>
            <a:rPr lang="en-US" sz="1400" kern="1200" dirty="0" smtClean="0"/>
            <a:t> 2.1M HD array</a:t>
          </a:r>
          <a:r>
            <a:rPr lang="zh-CN" sz="1400" kern="1200" dirty="0" smtClean="0"/>
            <a:t>）</a:t>
          </a:r>
          <a:endParaRPr lang="en-US" sz="1400" kern="1200" dirty="0"/>
        </a:p>
        <a:p>
          <a:pPr marL="114300" lvl="1" indent="-114300" algn="l" defTabSz="622300" rtl="0">
            <a:lnSpc>
              <a:spcPct val="90000"/>
            </a:lnSpc>
            <a:spcBef>
              <a:spcPct val="0"/>
            </a:spcBef>
            <a:spcAft>
              <a:spcPct val="15000"/>
            </a:spcAft>
            <a:buChar char="••"/>
          </a:pPr>
          <a:r>
            <a:rPr lang="zh-CN" sz="1400" kern="1200" dirty="0" smtClean="0"/>
            <a:t>高通量测序（平均测序深度</a:t>
          </a:r>
          <a:r>
            <a:rPr lang="en-US" sz="1400" kern="1200" dirty="0" smtClean="0"/>
            <a:t>30X</a:t>
          </a:r>
          <a:r>
            <a:rPr lang="zh-CN" sz="1400" kern="1200" dirty="0" smtClean="0"/>
            <a:t>）</a:t>
          </a:r>
          <a:endParaRPr lang="zh-CN" sz="1400" kern="1200" dirty="0"/>
        </a:p>
      </dsp:txBody>
      <dsp:txXfrm rot="-5400000">
        <a:off x="1156776" y="109547"/>
        <a:ext cx="4763792" cy="566724"/>
      </dsp:txXfrm>
    </dsp:sp>
    <dsp:sp modelId="{F9778845-7F6C-4DC4-84C7-B85AFC5230AE}">
      <dsp:nvSpPr>
        <dsp:cNvPr id="0" name=""/>
        <dsp:cNvSpPr/>
      </dsp:nvSpPr>
      <dsp:spPr>
        <a:xfrm>
          <a:off x="0" y="0"/>
          <a:ext cx="1107210" cy="785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zh-CN" sz="2200" b="1" i="0" kern="1200" baseline="0" dirty="0" smtClean="0"/>
            <a:t>高通量测序</a:t>
          </a:r>
          <a:endParaRPr lang="zh-CN" sz="2200" b="1" i="0" kern="1200" baseline="0" dirty="0"/>
        </a:p>
      </dsp:txBody>
      <dsp:txXfrm>
        <a:off x="38323" y="38323"/>
        <a:ext cx="1030564" cy="70840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8256A-6D5C-4BB3-931D-175365DA1CF2}">
      <dsp:nvSpPr>
        <dsp:cNvPr id="0" name=""/>
        <dsp:cNvSpPr/>
      </dsp:nvSpPr>
      <dsp:spPr>
        <a:xfrm rot="5400000">
          <a:off x="3367203" y="-2119218"/>
          <a:ext cx="966214" cy="5381445"/>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8000" tIns="123825" rIns="108000" bIns="123825" numCol="1" spcCol="1270" anchor="ctr" anchorCtr="0">
          <a:noAutofit/>
        </a:bodyPr>
        <a:lstStyle/>
        <a:p>
          <a:pPr marL="114300" lvl="1" indent="-114300" algn="l" defTabSz="622300" rtl="0">
            <a:lnSpc>
              <a:spcPct val="90000"/>
            </a:lnSpc>
            <a:spcBef>
              <a:spcPct val="0"/>
            </a:spcBef>
            <a:spcAft>
              <a:spcPct val="15000"/>
            </a:spcAft>
            <a:buChar char="••"/>
          </a:pPr>
          <a:r>
            <a:rPr lang="zh-CN" altLang="en-US" sz="1400" kern="1200" dirty="0" smtClean="0"/>
            <a:t>经</a:t>
          </a:r>
          <a:r>
            <a:rPr lang="en-US" sz="1400" kern="1200" dirty="0" smtClean="0"/>
            <a:t>dbSNP131</a:t>
          </a:r>
          <a:r>
            <a:rPr lang="zh-CN" altLang="en-US" sz="1400" kern="1200" dirty="0" smtClean="0"/>
            <a:t>、千</a:t>
          </a:r>
          <a:r>
            <a:rPr lang="zh-CN" sz="1400" kern="1200" dirty="0" smtClean="0"/>
            <a:t>人基因组</a:t>
          </a:r>
          <a:r>
            <a:rPr lang="zh-CN" altLang="en-US" sz="1400" kern="1200" dirty="0" smtClean="0"/>
            <a:t>依次过滤后，</a:t>
          </a:r>
          <a:r>
            <a:rPr lang="zh-CN" sz="1400" kern="1200" dirty="0" smtClean="0"/>
            <a:t>两个病例共有的突变</a:t>
          </a:r>
          <a:r>
            <a:rPr lang="zh-CN" altLang="en-US" sz="1400" kern="1200" dirty="0" smtClean="0"/>
            <a:t>还剩</a:t>
          </a:r>
          <a:r>
            <a:rPr lang="en-US" sz="1400" kern="1200" dirty="0" smtClean="0"/>
            <a:t>393</a:t>
          </a:r>
          <a:r>
            <a:rPr lang="zh-CN" sz="1400" kern="1200" dirty="0" smtClean="0"/>
            <a:t>个</a:t>
          </a:r>
          <a:endParaRPr lang="en-US" sz="1400" kern="1200" dirty="0"/>
        </a:p>
        <a:p>
          <a:pPr marL="114300" lvl="1" indent="-114300" algn="l" defTabSz="622300" rtl="0">
            <a:lnSpc>
              <a:spcPct val="90000"/>
            </a:lnSpc>
            <a:spcBef>
              <a:spcPct val="0"/>
            </a:spcBef>
            <a:spcAft>
              <a:spcPct val="15000"/>
            </a:spcAft>
            <a:buChar char="••"/>
          </a:pPr>
          <a:r>
            <a:rPr lang="zh-CN" altLang="en-US" sz="1400" kern="1200" dirty="0" smtClean="0"/>
            <a:t>再经过软件预测及评分和</a:t>
          </a:r>
          <a:r>
            <a:rPr lang="en-US" altLang="zh-CN" sz="1400" kern="1200" dirty="0" err="1" smtClean="0"/>
            <a:t>sanger</a:t>
          </a:r>
          <a:r>
            <a:rPr lang="zh-CN" altLang="en-US" sz="1400" kern="1200" dirty="0" smtClean="0"/>
            <a:t>法测序验证获得</a:t>
          </a:r>
          <a:r>
            <a:rPr lang="en-US" altLang="zh-CN" sz="1400" kern="1200" dirty="0" smtClean="0"/>
            <a:t>320</a:t>
          </a:r>
          <a:r>
            <a:rPr lang="zh-CN" altLang="en-US" sz="1400" kern="1200" dirty="0" smtClean="0"/>
            <a:t>个候选变异</a:t>
          </a:r>
          <a:endParaRPr lang="zh-CN" sz="1400" kern="1200" dirty="0"/>
        </a:p>
      </dsp:txBody>
      <dsp:txXfrm rot="-5400000">
        <a:off x="1159588" y="135564"/>
        <a:ext cx="5334278" cy="871880"/>
      </dsp:txXfrm>
    </dsp:sp>
    <dsp:sp modelId="{754B3BDF-27D8-4189-95C2-2AC3C4E35350}">
      <dsp:nvSpPr>
        <dsp:cNvPr id="0" name=""/>
        <dsp:cNvSpPr/>
      </dsp:nvSpPr>
      <dsp:spPr>
        <a:xfrm>
          <a:off x="86117" y="0"/>
          <a:ext cx="1056887" cy="1141891"/>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zh-CN" altLang="en-US" sz="2400" b="1" i="0" kern="1200" baseline="0" dirty="0" smtClean="0"/>
            <a:t>信息分析</a:t>
          </a:r>
          <a:endParaRPr lang="zh-CN" altLang="en-US" sz="2400" b="1" i="0" kern="1200" baseline="0" dirty="0"/>
        </a:p>
      </dsp:txBody>
      <dsp:txXfrm>
        <a:off x="137710" y="51593"/>
        <a:ext cx="953701" cy="10387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D49F8-1B7E-46E2-B37B-56A2052E5E48}">
      <dsp:nvSpPr>
        <dsp:cNvPr id="0" name=""/>
        <dsp:cNvSpPr/>
      </dsp:nvSpPr>
      <dsp:spPr>
        <a:xfrm>
          <a:off x="3624" y="0"/>
          <a:ext cx="7422302" cy="5122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zh-CN" sz="1900" b="1" kern="1200" dirty="0" smtClean="0"/>
            <a:t>结论：</a:t>
          </a:r>
          <a:r>
            <a:rPr lang="en-US" sz="1900" i="1" kern="1200" dirty="0" smtClean="0"/>
            <a:t>TGM6</a:t>
          </a:r>
          <a:r>
            <a:rPr lang="zh-CN" sz="1900" kern="1200" dirty="0" smtClean="0"/>
            <a:t>是小脑共济失调家族新的致病基因，属于</a:t>
          </a:r>
          <a:r>
            <a:rPr lang="en-US" sz="1900" kern="1200" dirty="0" smtClean="0"/>
            <a:t>SCA23</a:t>
          </a:r>
          <a:r>
            <a:rPr lang="zh-CN" sz="1900" kern="1200" dirty="0" smtClean="0"/>
            <a:t>亚型。</a:t>
          </a:r>
          <a:endParaRPr lang="zh-CN" sz="1900" kern="1200" dirty="0"/>
        </a:p>
      </dsp:txBody>
      <dsp:txXfrm>
        <a:off x="28628" y="25004"/>
        <a:ext cx="7372294" cy="46219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7E089-569D-478C-97ED-F69A94D3D033}">
      <dsp:nvSpPr>
        <dsp:cNvPr id="0" name=""/>
        <dsp:cNvSpPr/>
      </dsp:nvSpPr>
      <dsp:spPr>
        <a:xfrm rot="5400000">
          <a:off x="3475144" y="-2036653"/>
          <a:ext cx="1957600" cy="6236966"/>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8000" tIns="108000" rIns="72000" bIns="108000" numCol="1" spcCol="1270" anchor="ctr" anchorCtr="0">
          <a:noAutofit/>
        </a:bodyPr>
        <a:lstStyle/>
        <a:p>
          <a:pPr marL="114300" lvl="1" indent="-114300" algn="l" defTabSz="622300" rtl="0">
            <a:lnSpc>
              <a:spcPct val="90000"/>
            </a:lnSpc>
            <a:spcBef>
              <a:spcPct val="0"/>
            </a:spcBef>
            <a:spcAft>
              <a:spcPct val="15000"/>
            </a:spcAft>
            <a:buChar char="••"/>
          </a:pPr>
          <a:r>
            <a:rPr lang="zh-CN" sz="1400" kern="1200" dirty="0" smtClean="0"/>
            <a:t>家系内</a:t>
          </a:r>
          <a:r>
            <a:rPr lang="en-US" sz="1400" kern="1200" dirty="0" smtClean="0"/>
            <a:t>6</a:t>
          </a:r>
          <a:r>
            <a:rPr lang="zh-CN" sz="1400" kern="1200" dirty="0" smtClean="0"/>
            <a:t>名患者和</a:t>
          </a:r>
          <a:r>
            <a:rPr lang="en-US" sz="1400" kern="1200" dirty="0" smtClean="0"/>
            <a:t>13</a:t>
          </a:r>
          <a:r>
            <a:rPr lang="zh-CN" sz="1400" kern="1200" dirty="0" smtClean="0"/>
            <a:t>名正常人</a:t>
          </a:r>
          <a:r>
            <a:rPr lang="en-US" altLang="zh-CN" sz="1400" kern="1200" dirty="0" smtClean="0"/>
            <a:t>   </a:t>
          </a:r>
          <a:r>
            <a:rPr lang="en-US" sz="1400" kern="1200" dirty="0" err="1" smtClean="0"/>
            <a:t>sanger</a:t>
          </a:r>
          <a:r>
            <a:rPr lang="zh-CN" sz="1400" kern="1200" dirty="0" smtClean="0"/>
            <a:t>测序</a:t>
          </a:r>
          <a:r>
            <a:rPr lang="en-US" sz="1400" kern="1200" dirty="0" smtClean="0"/>
            <a:t>   ZNF644</a:t>
          </a:r>
          <a:r>
            <a:rPr lang="zh-CN" sz="1400" kern="1200" dirty="0" smtClean="0"/>
            <a:t>基因突变和表型</a:t>
          </a:r>
          <a:r>
            <a:rPr lang="zh-CN" altLang="en-US" sz="1400" kern="1200" dirty="0" smtClean="0"/>
            <a:t>的</a:t>
          </a:r>
          <a:r>
            <a:rPr lang="zh-CN" sz="1400" kern="1200" dirty="0" smtClean="0"/>
            <a:t>共分离</a:t>
          </a:r>
          <a:r>
            <a:rPr lang="zh-CN" altLang="en-US" sz="1400" kern="1200" dirty="0" smtClean="0"/>
            <a:t>（家系内唯一一个共分离的基因）</a:t>
          </a:r>
          <a:endParaRPr lang="en-US" sz="1400" kern="1200" dirty="0"/>
        </a:p>
        <a:p>
          <a:pPr marL="114300" lvl="1" indent="-114300" algn="l" defTabSz="622300" rtl="0">
            <a:lnSpc>
              <a:spcPct val="90000"/>
            </a:lnSpc>
            <a:spcBef>
              <a:spcPct val="0"/>
            </a:spcBef>
            <a:spcAft>
              <a:spcPct val="15000"/>
            </a:spcAft>
            <a:buChar char="••"/>
          </a:pPr>
          <a:r>
            <a:rPr lang="en-US" altLang="zh-CN" sz="1400" kern="1200" dirty="0" smtClean="0"/>
            <a:t>300</a:t>
          </a:r>
          <a:r>
            <a:rPr lang="zh-CN" altLang="en-US" sz="1400" kern="1200" dirty="0" smtClean="0"/>
            <a:t>个散发患者</a:t>
          </a:r>
          <a:r>
            <a:rPr lang="en-US" sz="1400" kern="1200" dirty="0" smtClean="0"/>
            <a:t>  </a:t>
          </a:r>
          <a:r>
            <a:rPr lang="en-US" sz="1400" kern="1200" dirty="0" err="1" smtClean="0"/>
            <a:t>sanger</a:t>
          </a:r>
          <a:r>
            <a:rPr lang="zh-CN" sz="1400" kern="1200" dirty="0" smtClean="0"/>
            <a:t>测序（</a:t>
          </a:r>
          <a:r>
            <a:rPr lang="en-US" sz="1400" kern="1200" dirty="0" smtClean="0"/>
            <a:t>ZNF644</a:t>
          </a:r>
          <a:r>
            <a:rPr lang="zh-CN" sz="1400" kern="1200" dirty="0" smtClean="0"/>
            <a:t>基因的全外显子）</a:t>
          </a:r>
          <a:r>
            <a:rPr lang="en-US" sz="1400" kern="1200" dirty="0" smtClean="0"/>
            <a:t> ZNF644</a:t>
          </a:r>
          <a:r>
            <a:rPr lang="zh-CN" sz="1400" kern="1200" dirty="0" smtClean="0"/>
            <a:t>基因</a:t>
          </a:r>
          <a:r>
            <a:rPr lang="en-US" altLang="zh-CN" sz="1400" kern="1200" dirty="0" smtClean="0"/>
            <a:t>       5</a:t>
          </a:r>
          <a:r>
            <a:rPr lang="zh-CN" altLang="en-US" sz="1400" kern="1200" dirty="0" smtClean="0"/>
            <a:t>个新的变异（</a:t>
          </a:r>
          <a:r>
            <a:rPr lang="en-US" altLang="zh-CN" sz="1400" kern="1200" dirty="0" smtClean="0"/>
            <a:t>3</a:t>
          </a:r>
          <a:r>
            <a:rPr lang="zh-CN" altLang="en-US" sz="1400" kern="1200" dirty="0" smtClean="0"/>
            <a:t>个在蛋白编码区，</a:t>
          </a:r>
          <a:r>
            <a:rPr lang="en-US" altLang="zh-CN" sz="1400" kern="1200" dirty="0" smtClean="0"/>
            <a:t>2</a:t>
          </a:r>
          <a:r>
            <a:rPr lang="zh-CN" altLang="en-US" sz="1400" kern="1200" dirty="0" smtClean="0"/>
            <a:t>个在</a:t>
          </a:r>
          <a:r>
            <a:rPr lang="en-US" altLang="zh-CN" sz="1400" kern="1200" dirty="0" smtClean="0"/>
            <a:t>3’UTR</a:t>
          </a:r>
          <a:r>
            <a:rPr lang="zh-CN" altLang="en-US" sz="1400" kern="1200" dirty="0" smtClean="0"/>
            <a:t>区）</a:t>
          </a:r>
          <a:endParaRPr lang="en-US" sz="1400" kern="1200" dirty="0"/>
        </a:p>
        <a:p>
          <a:pPr marL="114300" lvl="1" indent="-114300" algn="l" defTabSz="622300" rtl="0">
            <a:lnSpc>
              <a:spcPct val="90000"/>
            </a:lnSpc>
            <a:spcBef>
              <a:spcPct val="0"/>
            </a:spcBef>
            <a:spcAft>
              <a:spcPct val="15000"/>
            </a:spcAft>
            <a:buChar char="••"/>
          </a:pPr>
          <a:r>
            <a:rPr lang="en-US" sz="1400" kern="1200" dirty="0" smtClean="0"/>
            <a:t>600</a:t>
          </a:r>
          <a:r>
            <a:rPr lang="zh-CN" sz="1400" kern="1200" dirty="0" smtClean="0"/>
            <a:t>个正常对照</a:t>
          </a:r>
          <a:r>
            <a:rPr lang="en-US" sz="1400" kern="1200" dirty="0" smtClean="0"/>
            <a:t>  </a:t>
          </a:r>
          <a:r>
            <a:rPr lang="en-US" sz="1400" kern="1200" dirty="0" err="1" smtClean="0"/>
            <a:t>sanger</a:t>
          </a:r>
          <a:r>
            <a:rPr lang="zh-CN" sz="1400" kern="1200" dirty="0" smtClean="0"/>
            <a:t>测序</a:t>
          </a:r>
          <a:r>
            <a:rPr lang="en-US" sz="1400" kern="1200" dirty="0" smtClean="0"/>
            <a:t>  </a:t>
          </a:r>
          <a:r>
            <a:rPr lang="zh-CN" sz="1400" kern="1200" dirty="0" smtClean="0"/>
            <a:t>没有发现</a:t>
          </a:r>
          <a:r>
            <a:rPr lang="zh-CN" altLang="en-US" sz="1400" kern="1200" dirty="0" smtClean="0"/>
            <a:t>以上</a:t>
          </a:r>
          <a:r>
            <a:rPr lang="en-US" altLang="zh-CN" sz="1400" kern="1200" dirty="0" smtClean="0"/>
            <a:t>6</a:t>
          </a:r>
          <a:r>
            <a:rPr lang="zh-CN" sz="1400" kern="1200" dirty="0" smtClean="0"/>
            <a:t>个突变</a:t>
          </a:r>
          <a:endParaRPr lang="zh-CN" sz="1400" b="0" i="0" kern="1200" baseline="0" dirty="0"/>
        </a:p>
        <a:p>
          <a:pPr marL="114300" lvl="1" indent="-114300" algn="l" defTabSz="622300" rtl="0">
            <a:lnSpc>
              <a:spcPct val="90000"/>
            </a:lnSpc>
            <a:spcBef>
              <a:spcPct val="0"/>
            </a:spcBef>
            <a:spcAft>
              <a:spcPct val="15000"/>
            </a:spcAft>
            <a:buChar char="••"/>
          </a:pPr>
          <a:r>
            <a:rPr kumimoji="0" lang="en-US" altLang="zh-CN" sz="1400" b="0" i="0" u="none" strike="noStrike" kern="1200" cap="none" spc="0" normalizeH="0" baseline="0" noProof="0" dirty="0" smtClean="0">
              <a:ln/>
              <a:effectLst/>
              <a:uLnTx/>
              <a:uFillTx/>
              <a:latin typeface="+mn-lt"/>
              <a:ea typeface="+mn-ea"/>
              <a:cs typeface="+mn-cs"/>
            </a:rPr>
            <a:t>RT-PCR</a:t>
          </a:r>
          <a:r>
            <a:rPr kumimoji="0" lang="zh-CN" altLang="en-US" sz="1400" b="0" i="0" u="none" strike="noStrike" kern="1200" cap="none" spc="0" normalizeH="0" baseline="0" noProof="0" dirty="0" smtClean="0">
              <a:ln/>
              <a:effectLst/>
              <a:uLnTx/>
              <a:uFillTx/>
              <a:latin typeface="+mn-lt"/>
              <a:ea typeface="+mn-ea"/>
              <a:cs typeface="+mn-cs"/>
            </a:rPr>
            <a:t>表明</a:t>
          </a:r>
          <a:r>
            <a:rPr lang="en-US" altLang="zh-CN" sz="1400" b="0" kern="1200" dirty="0" smtClean="0"/>
            <a:t>Z</a:t>
          </a:r>
          <a:r>
            <a:rPr lang="en-US" altLang="zh-CN" sz="1400" b="0" i="1" kern="1200" dirty="0" smtClean="0"/>
            <a:t>NF644</a:t>
          </a:r>
          <a:r>
            <a:rPr lang="zh-CN" altLang="en-US" sz="1400" b="0" kern="1200" dirty="0" smtClean="0"/>
            <a:t>在视网膜和视网膜色素上皮细胞中表达</a:t>
          </a:r>
          <a:endParaRPr lang="zh-CN" sz="1400" b="0" i="0" kern="1200" baseline="0" dirty="0"/>
        </a:p>
      </dsp:txBody>
      <dsp:txXfrm rot="-5400000">
        <a:off x="1335461" y="198592"/>
        <a:ext cx="6141404" cy="1766476"/>
      </dsp:txXfrm>
    </dsp:sp>
    <dsp:sp modelId="{E1ECDD94-361D-4D9F-8176-DEDB4C32FE1F}">
      <dsp:nvSpPr>
        <dsp:cNvPr id="0" name=""/>
        <dsp:cNvSpPr/>
      </dsp:nvSpPr>
      <dsp:spPr>
        <a:xfrm>
          <a:off x="157742" y="0"/>
          <a:ext cx="1217028" cy="2161547"/>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zh-CN" sz="2400" b="1" i="0" kern="1200" baseline="0" dirty="0" smtClean="0"/>
            <a:t>后期验证</a:t>
          </a:r>
          <a:endParaRPr lang="en-US" sz="2400" b="1" kern="1200" dirty="0"/>
        </a:p>
      </dsp:txBody>
      <dsp:txXfrm>
        <a:off x="217152" y="59410"/>
        <a:ext cx="1098208" cy="204272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D8517-862D-49F5-BFD8-FED84452D8E3}">
      <dsp:nvSpPr>
        <dsp:cNvPr id="0" name=""/>
        <dsp:cNvSpPr/>
      </dsp:nvSpPr>
      <dsp:spPr>
        <a:xfrm>
          <a:off x="557" y="0"/>
          <a:ext cx="1141892" cy="4286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b="1" kern="1200" dirty="0" smtClean="0"/>
            <a:t>2</a:t>
          </a:r>
          <a:r>
            <a:rPr lang="zh-CN" sz="2200" b="1" kern="1200" dirty="0" smtClean="0"/>
            <a:t>个月</a:t>
          </a:r>
          <a:endParaRPr lang="zh-CN" sz="2200" b="0" i="0" kern="1200" baseline="0" dirty="0"/>
        </a:p>
      </dsp:txBody>
      <dsp:txXfrm>
        <a:off x="21481" y="20924"/>
        <a:ext cx="1100044" cy="3867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829555-FD86-4BC6-8F15-3D8284181C74}">
      <dsp:nvSpPr>
        <dsp:cNvPr id="0" name=""/>
        <dsp:cNvSpPr/>
      </dsp:nvSpPr>
      <dsp:spPr>
        <a:xfrm>
          <a:off x="1254" y="0"/>
          <a:ext cx="2569258" cy="42862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b="1" kern="1200" dirty="0" smtClean="0"/>
            <a:t>SCAs </a:t>
          </a:r>
          <a:r>
            <a:rPr lang="zh-CN" altLang="en-US" sz="2100" b="1" kern="1200" dirty="0" smtClean="0"/>
            <a:t>家系</a:t>
          </a:r>
          <a:r>
            <a:rPr lang="zh-CN" sz="2100" b="1" i="0" kern="1200" baseline="0" dirty="0" smtClean="0"/>
            <a:t>样本收集</a:t>
          </a:r>
          <a:endParaRPr lang="zh-CN" sz="2100" b="0" i="0" kern="1200" baseline="0" dirty="0"/>
        </a:p>
      </dsp:txBody>
      <dsp:txXfrm>
        <a:off x="22178" y="20924"/>
        <a:ext cx="2527410" cy="3867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23222-27B6-4344-BA48-703F4640E57D}">
      <dsp:nvSpPr>
        <dsp:cNvPr id="0" name=""/>
        <dsp:cNvSpPr/>
      </dsp:nvSpPr>
      <dsp:spPr>
        <a:xfrm rot="5400000">
          <a:off x="3051423" y="-1900970"/>
          <a:ext cx="628040" cy="4587759"/>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zh-CN" sz="1400" kern="1200" dirty="0" smtClean="0"/>
            <a:t>致病区域确定在</a:t>
          </a:r>
          <a:r>
            <a:rPr lang="en-US" sz="1400" kern="1200" dirty="0" smtClean="0"/>
            <a:t>D20S199</a:t>
          </a:r>
          <a:r>
            <a:rPr lang="zh-CN" sz="1400" kern="1200" dirty="0" smtClean="0"/>
            <a:t>和</a:t>
          </a:r>
          <a:r>
            <a:rPr lang="en-US" sz="1400" kern="1200" dirty="0" smtClean="0"/>
            <a:t>D20S917</a:t>
          </a:r>
          <a:r>
            <a:rPr lang="zh-CN" sz="1400" kern="1200" dirty="0" smtClean="0"/>
            <a:t>之间，两者的遗传距离为</a:t>
          </a:r>
          <a:r>
            <a:rPr lang="en-US" sz="1400" kern="1200" dirty="0" smtClean="0"/>
            <a:t>18.45</a:t>
          </a:r>
          <a:r>
            <a:rPr lang="zh-CN" sz="1400" kern="1200" dirty="0" smtClean="0"/>
            <a:t>厘摩（</a:t>
          </a:r>
          <a:r>
            <a:rPr lang="en-US" sz="1400" kern="1200" dirty="0" err="1" smtClean="0"/>
            <a:t>cM</a:t>
          </a:r>
          <a:r>
            <a:rPr lang="zh-CN" sz="1400" kern="1200" dirty="0" smtClean="0"/>
            <a:t>），内含</a:t>
          </a:r>
          <a:r>
            <a:rPr lang="en-US" sz="1400" kern="1200" dirty="0" smtClean="0"/>
            <a:t>91</a:t>
          </a:r>
          <a:r>
            <a:rPr lang="zh-CN" sz="1400" kern="1200" dirty="0" smtClean="0"/>
            <a:t>个基因</a:t>
          </a:r>
          <a:endParaRPr lang="zh-CN" sz="1300" b="0" i="0" kern="1200" baseline="0" dirty="0"/>
        </a:p>
      </dsp:txBody>
      <dsp:txXfrm rot="-5400000">
        <a:off x="1071564" y="109547"/>
        <a:ext cx="4557101" cy="566724"/>
      </dsp:txXfrm>
    </dsp:sp>
    <dsp:sp modelId="{71EA3893-1ED1-4E3B-9ED2-58B1C8299017}">
      <dsp:nvSpPr>
        <dsp:cNvPr id="0" name=""/>
        <dsp:cNvSpPr/>
      </dsp:nvSpPr>
      <dsp:spPr>
        <a:xfrm>
          <a:off x="0" y="0"/>
          <a:ext cx="1015848" cy="785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43815" rIns="87630" bIns="43815" numCol="1" spcCol="1270" anchor="ctr" anchorCtr="0">
          <a:noAutofit/>
        </a:bodyPr>
        <a:lstStyle/>
        <a:p>
          <a:pPr lvl="0" algn="ctr" defTabSz="1022350" rtl="0">
            <a:lnSpc>
              <a:spcPct val="90000"/>
            </a:lnSpc>
            <a:spcBef>
              <a:spcPct val="0"/>
            </a:spcBef>
            <a:spcAft>
              <a:spcPct val="35000"/>
            </a:spcAft>
          </a:pPr>
          <a:r>
            <a:rPr lang="zh-CN" sz="2300" b="1" kern="1200" dirty="0" smtClean="0"/>
            <a:t>连锁分析</a:t>
          </a:r>
          <a:endParaRPr lang="en-US" sz="2300" b="1" kern="1200" dirty="0"/>
        </a:p>
      </dsp:txBody>
      <dsp:txXfrm>
        <a:off x="38323" y="38323"/>
        <a:ext cx="939202" cy="7084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3CB96-53DF-4B90-B94C-74849FD6B41E}">
      <dsp:nvSpPr>
        <dsp:cNvPr id="0" name=""/>
        <dsp:cNvSpPr/>
      </dsp:nvSpPr>
      <dsp:spPr>
        <a:xfrm rot="5400000">
          <a:off x="3113052" y="-1918701"/>
          <a:ext cx="628040" cy="4623220"/>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zh-CN" sz="1400" kern="1200" dirty="0" smtClean="0"/>
            <a:t>外显子捕获（</a:t>
          </a:r>
          <a:r>
            <a:rPr lang="en-US" sz="1400" kern="1200" dirty="0" err="1" smtClean="0"/>
            <a:t>NimberGen</a:t>
          </a:r>
          <a:r>
            <a:rPr lang="en-US" sz="1400" kern="1200" dirty="0" smtClean="0"/>
            <a:t> 2.1M Human </a:t>
          </a:r>
          <a:r>
            <a:rPr lang="en-US" sz="1400" kern="1200" dirty="0" err="1" smtClean="0"/>
            <a:t>Exome</a:t>
          </a:r>
          <a:r>
            <a:rPr lang="en-US" sz="1400" kern="1200" dirty="0" smtClean="0"/>
            <a:t> Array</a:t>
          </a:r>
          <a:r>
            <a:rPr lang="zh-CN" sz="1400" kern="1200" dirty="0" smtClean="0"/>
            <a:t>）</a:t>
          </a:r>
          <a:endParaRPr lang="en-US" sz="1400" kern="1200" dirty="0"/>
        </a:p>
        <a:p>
          <a:pPr marL="114300" lvl="1" indent="-114300" algn="l" defTabSz="622300" rtl="0">
            <a:lnSpc>
              <a:spcPct val="90000"/>
            </a:lnSpc>
            <a:spcBef>
              <a:spcPct val="0"/>
            </a:spcBef>
            <a:spcAft>
              <a:spcPct val="15000"/>
            </a:spcAft>
            <a:buChar char="••"/>
          </a:pPr>
          <a:r>
            <a:rPr lang="zh-CN" sz="1400" kern="1200" dirty="0" smtClean="0"/>
            <a:t>高通量测序（平均测序深度</a:t>
          </a:r>
          <a:r>
            <a:rPr lang="en-US" sz="1400" kern="1200" dirty="0" smtClean="0"/>
            <a:t>65.1X</a:t>
          </a:r>
          <a:r>
            <a:rPr lang="zh-CN" sz="1400" kern="1200" dirty="0" smtClean="0"/>
            <a:t>）</a:t>
          </a:r>
          <a:endParaRPr lang="zh-CN" sz="1400" kern="1200" dirty="0"/>
        </a:p>
      </dsp:txBody>
      <dsp:txXfrm rot="-5400000">
        <a:off x="1115462" y="109547"/>
        <a:ext cx="4592562" cy="566724"/>
      </dsp:txXfrm>
    </dsp:sp>
    <dsp:sp modelId="{F9778845-7F6C-4DC4-84C7-B85AFC5230AE}">
      <dsp:nvSpPr>
        <dsp:cNvPr id="0" name=""/>
        <dsp:cNvSpPr/>
      </dsp:nvSpPr>
      <dsp:spPr>
        <a:xfrm>
          <a:off x="0" y="383"/>
          <a:ext cx="1067667" cy="78505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zh-CN" sz="2100" b="1" i="0" kern="1200" baseline="0" dirty="0" smtClean="0"/>
            <a:t>高通量测序</a:t>
          </a:r>
          <a:endParaRPr lang="zh-CN" sz="2100" b="1" i="0" kern="1200" baseline="0" dirty="0"/>
        </a:p>
      </dsp:txBody>
      <dsp:txXfrm>
        <a:off x="38323" y="38706"/>
        <a:ext cx="991021" cy="7084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8256A-6D5C-4BB3-931D-175365DA1CF2}">
      <dsp:nvSpPr>
        <dsp:cNvPr id="0" name=""/>
        <dsp:cNvSpPr/>
      </dsp:nvSpPr>
      <dsp:spPr>
        <a:xfrm rot="5400000">
          <a:off x="3229538" y="-1981342"/>
          <a:ext cx="905825" cy="5034255"/>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zh-CN" sz="1400" kern="1200" dirty="0" smtClean="0"/>
            <a:t>检测到约</a:t>
          </a:r>
          <a:r>
            <a:rPr lang="en-US" sz="1400" kern="1200" dirty="0" smtClean="0"/>
            <a:t>5800</a:t>
          </a:r>
          <a:r>
            <a:rPr lang="zh-CN" sz="1400" kern="1200" dirty="0" smtClean="0"/>
            <a:t>个潜在影响基因功能的变异，其中包含有大量罕见变异</a:t>
          </a:r>
          <a:endParaRPr lang="en-US" sz="1400" kern="1200" dirty="0"/>
        </a:p>
        <a:p>
          <a:pPr marL="114300" lvl="1" indent="-114300" algn="l" defTabSz="622300" rtl="0">
            <a:lnSpc>
              <a:spcPct val="90000"/>
            </a:lnSpc>
            <a:spcBef>
              <a:spcPct val="0"/>
            </a:spcBef>
            <a:spcAft>
              <a:spcPct val="15000"/>
            </a:spcAft>
            <a:buChar char="••"/>
          </a:pPr>
          <a:r>
            <a:rPr lang="zh-CN" sz="1400" kern="1200" dirty="0" smtClean="0"/>
            <a:t>结合连锁分析结果，将候选致病基因锁定在</a:t>
          </a:r>
          <a:r>
            <a:rPr lang="en-US" sz="1400" kern="1200" dirty="0" smtClean="0"/>
            <a:t>TGM6</a:t>
          </a:r>
          <a:r>
            <a:rPr lang="zh-CN" sz="1400" kern="1200" dirty="0" smtClean="0"/>
            <a:t>基因第</a:t>
          </a:r>
          <a:r>
            <a:rPr lang="en-US" sz="1400" kern="1200" dirty="0" smtClean="0"/>
            <a:t>10</a:t>
          </a:r>
          <a:r>
            <a:rPr lang="zh-CN" sz="1400" kern="1200" dirty="0" smtClean="0"/>
            <a:t>外显子保守区域的一个错义突变</a:t>
          </a:r>
          <a:endParaRPr lang="zh-CN" sz="1400" kern="1200" dirty="0"/>
        </a:p>
      </dsp:txBody>
      <dsp:txXfrm rot="-5400000">
        <a:off x="1165324" y="127091"/>
        <a:ext cx="4990036" cy="817387"/>
      </dsp:txXfrm>
    </dsp:sp>
    <dsp:sp modelId="{754B3BDF-27D8-4189-95C2-2AC3C4E35350}">
      <dsp:nvSpPr>
        <dsp:cNvPr id="0" name=""/>
        <dsp:cNvSpPr/>
      </dsp:nvSpPr>
      <dsp:spPr>
        <a:xfrm>
          <a:off x="0" y="523"/>
          <a:ext cx="1149797" cy="107052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zh-CN" altLang="en-US" sz="2400" b="1" i="0" kern="1200" baseline="0" dirty="0" smtClean="0"/>
            <a:t>信息分析</a:t>
          </a:r>
          <a:endParaRPr lang="zh-CN" altLang="en-US" sz="2400" b="1" i="0" kern="1200" baseline="0" dirty="0"/>
        </a:p>
      </dsp:txBody>
      <dsp:txXfrm>
        <a:off x="52259" y="52782"/>
        <a:ext cx="1045279" cy="9660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7E089-569D-478C-97ED-F69A94D3D033}">
      <dsp:nvSpPr>
        <dsp:cNvPr id="0" name=""/>
        <dsp:cNvSpPr/>
      </dsp:nvSpPr>
      <dsp:spPr>
        <a:xfrm rot="5400000">
          <a:off x="3467296" y="-2191854"/>
          <a:ext cx="1357346" cy="5883930"/>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rtl="0">
            <a:lnSpc>
              <a:spcPct val="90000"/>
            </a:lnSpc>
            <a:spcBef>
              <a:spcPct val="0"/>
            </a:spcBef>
            <a:spcAft>
              <a:spcPct val="15000"/>
            </a:spcAft>
            <a:buChar char="••"/>
          </a:pPr>
          <a:r>
            <a:rPr lang="zh-CN" sz="1400" kern="1200" dirty="0" smtClean="0"/>
            <a:t>家系内</a:t>
          </a:r>
          <a:r>
            <a:rPr lang="en-US" sz="1400" kern="1200" dirty="0" smtClean="0"/>
            <a:t>10</a:t>
          </a:r>
          <a:r>
            <a:rPr lang="zh-CN" sz="1400" kern="1200" dirty="0" smtClean="0"/>
            <a:t>名患者和</a:t>
          </a:r>
          <a:r>
            <a:rPr lang="en-US" sz="1400" kern="1200" dirty="0" smtClean="0"/>
            <a:t>20</a:t>
          </a:r>
          <a:r>
            <a:rPr lang="zh-CN" sz="1400" kern="1200" dirty="0" smtClean="0"/>
            <a:t>名正常人</a:t>
          </a:r>
          <a:r>
            <a:rPr lang="en-US" sz="1400" kern="1200" dirty="0" smtClean="0"/>
            <a:t>  </a:t>
          </a:r>
          <a:r>
            <a:rPr lang="en-US" sz="1400" kern="1200" dirty="0" err="1" smtClean="0"/>
            <a:t>sanger</a:t>
          </a:r>
          <a:r>
            <a:rPr lang="zh-CN" sz="1400" kern="1200" dirty="0" smtClean="0"/>
            <a:t>测序</a:t>
          </a:r>
          <a:r>
            <a:rPr lang="en-US" sz="1400" kern="1200" dirty="0" smtClean="0"/>
            <a:t>  TGM6</a:t>
          </a:r>
          <a:r>
            <a:rPr lang="zh-CN" sz="1400" kern="1200" dirty="0" smtClean="0"/>
            <a:t>基因突变和表型</a:t>
          </a:r>
          <a:r>
            <a:rPr lang="zh-CN" altLang="en-US" sz="1400" kern="1200" dirty="0" smtClean="0"/>
            <a:t>的</a:t>
          </a:r>
          <a:r>
            <a:rPr lang="zh-CN" sz="1400" kern="1200" dirty="0" smtClean="0"/>
            <a:t>共分离</a:t>
          </a:r>
          <a:endParaRPr lang="en-US" sz="1400" kern="1200" dirty="0"/>
        </a:p>
        <a:p>
          <a:pPr marL="114300" lvl="1" indent="-114300" algn="l" defTabSz="622300" rtl="0">
            <a:lnSpc>
              <a:spcPct val="90000"/>
            </a:lnSpc>
            <a:spcBef>
              <a:spcPct val="0"/>
            </a:spcBef>
            <a:spcAft>
              <a:spcPct val="15000"/>
            </a:spcAft>
            <a:buChar char="••"/>
          </a:pPr>
          <a:r>
            <a:rPr lang="en-US" sz="1400" kern="1200" dirty="0" smtClean="0"/>
            <a:t>84</a:t>
          </a:r>
          <a:r>
            <a:rPr lang="zh-CN" sz="1400" kern="1200" dirty="0" smtClean="0"/>
            <a:t>个其他家系的先证者</a:t>
          </a:r>
          <a:r>
            <a:rPr lang="en-US" altLang="zh-CN" sz="1400" kern="1200" dirty="0" smtClean="0"/>
            <a:t> </a:t>
          </a:r>
          <a:r>
            <a:rPr lang="en-US" sz="1400" kern="1200" dirty="0" smtClean="0"/>
            <a:t> </a:t>
          </a:r>
          <a:r>
            <a:rPr lang="en-US" sz="1400" kern="1200" dirty="0" err="1" smtClean="0"/>
            <a:t>sanger</a:t>
          </a:r>
          <a:r>
            <a:rPr lang="zh-CN" sz="1400" kern="1200" dirty="0" smtClean="0"/>
            <a:t>测序（</a:t>
          </a:r>
          <a:r>
            <a:rPr lang="en-US" altLang="zh-CN" sz="1400" kern="1200" dirty="0" smtClean="0"/>
            <a:t>TGM6</a:t>
          </a:r>
          <a:r>
            <a:rPr lang="zh-CN" sz="1400" kern="1200" dirty="0" smtClean="0"/>
            <a:t>基因的全外显子）</a:t>
          </a:r>
          <a:r>
            <a:rPr lang="en-US" altLang="zh-CN" sz="1400" kern="1200" dirty="0" smtClean="0"/>
            <a:t>                                                                                                                 </a:t>
          </a:r>
          <a:r>
            <a:rPr lang="en-US" sz="1400" kern="1200" dirty="0" smtClean="0"/>
            <a:t>          </a:t>
          </a:r>
          <a:r>
            <a:rPr lang="zh-CN" sz="1400" kern="1200" dirty="0" smtClean="0"/>
            <a:t>其中一个家系中发现</a:t>
          </a:r>
          <a:r>
            <a:rPr lang="en-US" altLang="zh-CN" sz="1400" kern="1200" dirty="0" smtClean="0"/>
            <a:t>TGM6</a:t>
          </a:r>
          <a:r>
            <a:rPr lang="zh-CN" sz="1400" kern="1200" dirty="0" smtClean="0"/>
            <a:t>基因有一个不同的突变</a:t>
          </a:r>
          <a:endParaRPr lang="en-US" sz="1400" kern="1200" dirty="0"/>
        </a:p>
        <a:p>
          <a:pPr marL="114300" lvl="1" indent="-114300" algn="l" defTabSz="622300" rtl="0">
            <a:lnSpc>
              <a:spcPct val="90000"/>
            </a:lnSpc>
            <a:spcBef>
              <a:spcPct val="0"/>
            </a:spcBef>
            <a:spcAft>
              <a:spcPct val="15000"/>
            </a:spcAft>
            <a:buChar char="••"/>
          </a:pPr>
          <a:r>
            <a:rPr lang="en-US" sz="1400" kern="1200" dirty="0" smtClean="0"/>
            <a:t>500</a:t>
          </a:r>
          <a:r>
            <a:rPr lang="zh-CN" sz="1400" kern="1200" dirty="0" smtClean="0"/>
            <a:t>个正常对照</a:t>
          </a:r>
          <a:r>
            <a:rPr lang="en-US" sz="1400" kern="1200" dirty="0" smtClean="0"/>
            <a:t>  </a:t>
          </a:r>
          <a:r>
            <a:rPr lang="en-US" sz="1400" kern="1200" dirty="0" err="1" smtClean="0"/>
            <a:t>sanger</a:t>
          </a:r>
          <a:r>
            <a:rPr lang="zh-CN" sz="1400" kern="1200" dirty="0" smtClean="0"/>
            <a:t>测序</a:t>
          </a:r>
          <a:r>
            <a:rPr lang="en-US" sz="1400" kern="1200" dirty="0" smtClean="0"/>
            <a:t>  </a:t>
          </a:r>
          <a:r>
            <a:rPr lang="zh-CN" sz="1400" kern="1200" dirty="0" smtClean="0"/>
            <a:t>没有发现该突变</a:t>
          </a:r>
          <a:endParaRPr lang="zh-CN" sz="1400" b="0" i="0" kern="1200" baseline="0" dirty="0"/>
        </a:p>
      </dsp:txBody>
      <dsp:txXfrm rot="-5400000">
        <a:off x="1204004" y="137698"/>
        <a:ext cx="5817670" cy="1224826"/>
      </dsp:txXfrm>
    </dsp:sp>
    <dsp:sp modelId="{E1ECDD94-361D-4D9F-8176-DEDB4C32FE1F}">
      <dsp:nvSpPr>
        <dsp:cNvPr id="0" name=""/>
        <dsp:cNvSpPr/>
      </dsp:nvSpPr>
      <dsp:spPr>
        <a:xfrm>
          <a:off x="148813" y="0"/>
          <a:ext cx="1148140" cy="149875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zh-CN" sz="2400" b="1" i="0" kern="1200" baseline="0" dirty="0" smtClean="0"/>
            <a:t>后期验证</a:t>
          </a:r>
          <a:endParaRPr lang="en-US" sz="2400" b="1" kern="1200" dirty="0"/>
        </a:p>
      </dsp:txBody>
      <dsp:txXfrm>
        <a:off x="204861" y="56048"/>
        <a:ext cx="1036044" cy="13866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D8517-862D-49F5-BFD8-FED84452D8E3}">
      <dsp:nvSpPr>
        <dsp:cNvPr id="0" name=""/>
        <dsp:cNvSpPr/>
      </dsp:nvSpPr>
      <dsp:spPr>
        <a:xfrm>
          <a:off x="557" y="0"/>
          <a:ext cx="1141892" cy="4286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b="1" kern="1200" dirty="0" smtClean="0"/>
            <a:t>2</a:t>
          </a:r>
          <a:r>
            <a:rPr lang="zh-CN" sz="2200" b="1" kern="1200" dirty="0" smtClean="0"/>
            <a:t>个月</a:t>
          </a:r>
          <a:endParaRPr lang="zh-CN" sz="2200" b="0" i="0" kern="1200" baseline="0" dirty="0"/>
        </a:p>
      </dsp:txBody>
      <dsp:txXfrm>
        <a:off x="21481" y="20924"/>
        <a:ext cx="1100044" cy="38677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5D49F8-1B7E-46E2-B37B-56A2052E5E48}">
      <dsp:nvSpPr>
        <dsp:cNvPr id="0" name=""/>
        <dsp:cNvSpPr/>
      </dsp:nvSpPr>
      <dsp:spPr>
        <a:xfrm>
          <a:off x="4395" y="0"/>
          <a:ext cx="4500758" cy="7837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l" defTabSz="889000" rtl="0">
            <a:lnSpc>
              <a:spcPct val="90000"/>
            </a:lnSpc>
            <a:spcBef>
              <a:spcPct val="0"/>
            </a:spcBef>
            <a:spcAft>
              <a:spcPct val="35000"/>
            </a:spcAft>
          </a:pPr>
          <a:r>
            <a:rPr lang="zh-CN" sz="2000" b="1" kern="1200" dirty="0" smtClean="0"/>
            <a:t>结论：</a:t>
          </a:r>
          <a:r>
            <a:rPr lang="en-US" sz="2000" b="0" kern="1200" dirty="0" smtClean="0">
              <a:latin typeface="Times New Roman" pitchFamily="18" charset="0"/>
              <a:cs typeface="Times New Roman" pitchFamily="18" charset="0"/>
            </a:rPr>
            <a:t>NCSTN</a:t>
          </a:r>
          <a:r>
            <a:rPr lang="zh-CN" sz="2000" kern="1200" dirty="0" smtClean="0"/>
            <a:t>是</a:t>
          </a:r>
          <a:r>
            <a:rPr lang="en-US" sz="2000" b="0" kern="1200" dirty="0" smtClean="0">
              <a:latin typeface="Times New Roman" pitchFamily="18" charset="0"/>
              <a:cs typeface="Times New Roman" pitchFamily="18" charset="0"/>
            </a:rPr>
            <a:t>AI</a:t>
          </a:r>
          <a:r>
            <a:rPr lang="zh-CN" altLang="en-US" sz="2000" b="0" kern="1200" dirty="0" smtClean="0">
              <a:latin typeface="Times New Roman" pitchFamily="18" charset="0"/>
              <a:cs typeface="Times New Roman" pitchFamily="18" charset="0"/>
            </a:rPr>
            <a:t>家族</a:t>
          </a:r>
          <a:r>
            <a:rPr lang="zh-CN" sz="2000" kern="1200" dirty="0" smtClean="0"/>
            <a:t>致病基因</a:t>
          </a:r>
          <a:r>
            <a:rPr lang="zh-CN" altLang="en-US" sz="2000" kern="1200" dirty="0" smtClean="0"/>
            <a:t>。</a:t>
          </a:r>
          <a:endParaRPr lang="en-US" altLang="zh-CN" sz="2000" kern="1200" dirty="0" smtClean="0"/>
        </a:p>
      </dsp:txBody>
      <dsp:txXfrm>
        <a:off x="42653" y="38258"/>
        <a:ext cx="4424242" cy="70719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45D94B-FE2A-4CF8-A1E7-F88B445E02F9}" type="datetimeFigureOut">
              <a:rPr lang="zh-CN" altLang="en-US" smtClean="0"/>
              <a:t>2013/7/23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302086-83D4-4CBA-927E-160B8A90FFF6}" type="slidenum">
              <a:rPr lang="zh-CN" altLang="en-US" smtClean="0"/>
              <a:t>‹#›</a:t>
            </a:fld>
            <a:endParaRPr lang="zh-CN" altLang="en-US"/>
          </a:p>
        </p:txBody>
      </p:sp>
    </p:spTree>
    <p:extLst>
      <p:ext uri="{BB962C8B-B14F-4D97-AF65-F5344CB8AC3E}">
        <p14:creationId xmlns:p14="http://schemas.microsoft.com/office/powerpoint/2010/main" val="2974164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FA300E0-4507-4F05-AE61-EF1A2D6238F9}" type="slidenum">
              <a:rPr lang="en-US" altLang="zh-CN"/>
              <a:pPr/>
              <a:t>19</a:t>
            </a:fld>
            <a:endParaRPr lang="en-US" altLang="zh-CN"/>
          </a:p>
        </p:txBody>
      </p:sp>
      <p:sp>
        <p:nvSpPr>
          <p:cNvPr id="126978" name="幻灯片图像占位符 1"/>
          <p:cNvSpPr>
            <a:spLocks noGrp="1" noRot="1" noChangeAspect="1" noTextEdit="1"/>
          </p:cNvSpPr>
          <p:nvPr>
            <p:ph type="sldImg"/>
          </p:nvPr>
        </p:nvSpPr>
        <p:spPr>
          <a:xfrm>
            <a:off x="1141413" y="685800"/>
            <a:ext cx="4572000" cy="3429000"/>
          </a:xfrm>
          <a:ln/>
        </p:spPr>
      </p:sp>
      <p:sp>
        <p:nvSpPr>
          <p:cNvPr id="126979" name="备注占位符 2"/>
          <p:cNvSpPr>
            <a:spLocks noGrp="1"/>
          </p:cNvSpPr>
          <p:nvPr>
            <p:ph type="body" idx="1"/>
          </p:nvPr>
        </p:nvSpPr>
        <p:spPr>
          <a:xfrm>
            <a:off x="685800" y="4341813"/>
            <a:ext cx="5484813" cy="4114800"/>
          </a:xfrm>
        </p:spPr>
        <p:txBody>
          <a:bodyPr lIns="91431" tIns="45716" rIns="91431" bIns="45716" anchor="ctr"/>
          <a:lstStyle/>
          <a:p>
            <a:r>
              <a:rPr lang="zh-CN" altLang="en-US" b="1"/>
              <a:t>筛选说明：</a:t>
            </a:r>
            <a:r>
              <a:rPr lang="en-US" altLang="zh-CN"/>
              <a:t>1. </a:t>
            </a:r>
            <a:r>
              <a:rPr lang="zh-CN" altLang="en-US"/>
              <a:t>过滤掉同义突变等不影响基因功能的突变，只保留非同义突变、剪切位点突变等影响基因功能的突变；</a:t>
            </a:r>
            <a:r>
              <a:rPr lang="en-US" altLang="zh-CN"/>
              <a:t>2. </a:t>
            </a:r>
            <a:r>
              <a:rPr lang="zh-CN" altLang="en-US"/>
              <a:t>过滤掉公共遗传突变数据库</a:t>
            </a:r>
            <a:r>
              <a:rPr lang="en-US" altLang="zh-CN"/>
              <a:t>(dbSNP)</a:t>
            </a:r>
            <a:r>
              <a:rPr lang="zh-CN" altLang="en-US"/>
              <a:t>正常人携带的常见突变、已发表的正常对照个体的突变、以及该项目实验测序的正常对照个体的突变；</a:t>
            </a:r>
            <a:r>
              <a:rPr lang="en-US" altLang="zh-CN"/>
              <a:t>3. </a:t>
            </a:r>
            <a:r>
              <a:rPr lang="zh-CN" altLang="en-US"/>
              <a:t>在所有患病个体的突变集合中取交集；</a:t>
            </a:r>
            <a:r>
              <a:rPr lang="en-US" altLang="zh-CN"/>
              <a:t>4. </a:t>
            </a:r>
            <a:r>
              <a:rPr lang="zh-CN" altLang="en-US"/>
              <a:t>利用软件预测突变对蛋白功能的影响，进一步过滤；</a:t>
            </a:r>
            <a:r>
              <a:rPr lang="en-US" altLang="zh-CN"/>
              <a:t>5. </a:t>
            </a:r>
            <a:r>
              <a:rPr lang="zh-CN" altLang="en-US"/>
              <a:t>如果已有研究基础确定了该疾病致病位点在染色体上的大致范围，可以更有效的筛选候选基因。</a:t>
            </a:r>
          </a:p>
          <a:p>
            <a:endParaRPr lang="en-US" altLang="zh-CN"/>
          </a:p>
        </p:txBody>
      </p:sp>
      <p:sp>
        <p:nvSpPr>
          <p:cNvPr id="126980" name="灯片编号占位符 3"/>
          <p:cNvSpPr txBox="1">
            <a:spLocks noGrp="1"/>
          </p:cNvSpPr>
          <p:nvPr/>
        </p:nvSpPr>
        <p:spPr bwMode="auto">
          <a:xfrm>
            <a:off x="3883025" y="8685213"/>
            <a:ext cx="29733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844550">
              <a:defRPr>
                <a:solidFill>
                  <a:schemeClr val="tx1"/>
                </a:solidFill>
                <a:latin typeface="Arial" pitchFamily="34" charset="0"/>
                <a:ea typeface="宋体" pitchFamily="2" charset="-122"/>
              </a:defRPr>
            </a:lvl1pPr>
            <a:lvl2pPr marL="685800" indent="-263525" defTabSz="844550">
              <a:defRPr>
                <a:solidFill>
                  <a:schemeClr val="tx1"/>
                </a:solidFill>
                <a:latin typeface="Arial" pitchFamily="34" charset="0"/>
                <a:ea typeface="宋体" pitchFamily="2" charset="-122"/>
              </a:defRPr>
            </a:lvl2pPr>
            <a:lvl3pPr marL="1055688" indent="-211138" defTabSz="844550">
              <a:defRPr>
                <a:solidFill>
                  <a:schemeClr val="tx1"/>
                </a:solidFill>
                <a:latin typeface="Arial" pitchFamily="34" charset="0"/>
                <a:ea typeface="宋体" pitchFamily="2" charset="-122"/>
              </a:defRPr>
            </a:lvl3pPr>
            <a:lvl4pPr marL="1476375" indent="-209550" defTabSz="844550">
              <a:defRPr>
                <a:solidFill>
                  <a:schemeClr val="tx1"/>
                </a:solidFill>
                <a:latin typeface="Arial" pitchFamily="34" charset="0"/>
                <a:ea typeface="宋体" pitchFamily="2" charset="-122"/>
              </a:defRPr>
            </a:lvl4pPr>
            <a:lvl5pPr marL="1898650" indent="-211138" defTabSz="844550">
              <a:defRPr>
                <a:solidFill>
                  <a:schemeClr val="tx1"/>
                </a:solidFill>
                <a:latin typeface="Arial" pitchFamily="34" charset="0"/>
                <a:ea typeface="宋体" pitchFamily="2" charset="-122"/>
              </a:defRPr>
            </a:lvl5pPr>
            <a:lvl6pPr marL="2355850" indent="-211138" defTabSz="844550" fontAlgn="base">
              <a:spcBef>
                <a:spcPct val="0"/>
              </a:spcBef>
              <a:spcAft>
                <a:spcPct val="0"/>
              </a:spcAft>
              <a:defRPr>
                <a:solidFill>
                  <a:schemeClr val="tx1"/>
                </a:solidFill>
                <a:latin typeface="Arial" pitchFamily="34" charset="0"/>
                <a:ea typeface="宋体" pitchFamily="2" charset="-122"/>
              </a:defRPr>
            </a:lvl6pPr>
            <a:lvl7pPr marL="2813050" indent="-211138" defTabSz="844550" fontAlgn="base">
              <a:spcBef>
                <a:spcPct val="0"/>
              </a:spcBef>
              <a:spcAft>
                <a:spcPct val="0"/>
              </a:spcAft>
              <a:defRPr>
                <a:solidFill>
                  <a:schemeClr val="tx1"/>
                </a:solidFill>
                <a:latin typeface="Arial" pitchFamily="34" charset="0"/>
                <a:ea typeface="宋体" pitchFamily="2" charset="-122"/>
              </a:defRPr>
            </a:lvl7pPr>
            <a:lvl8pPr marL="3270250" indent="-211138" defTabSz="844550" fontAlgn="base">
              <a:spcBef>
                <a:spcPct val="0"/>
              </a:spcBef>
              <a:spcAft>
                <a:spcPct val="0"/>
              </a:spcAft>
              <a:defRPr>
                <a:solidFill>
                  <a:schemeClr val="tx1"/>
                </a:solidFill>
                <a:latin typeface="Arial" pitchFamily="34" charset="0"/>
                <a:ea typeface="宋体" pitchFamily="2" charset="-122"/>
              </a:defRPr>
            </a:lvl8pPr>
            <a:lvl9pPr marL="3727450" indent="-211138" defTabSz="844550" fontAlgn="base">
              <a:spcBef>
                <a:spcPct val="0"/>
              </a:spcBef>
              <a:spcAft>
                <a:spcPct val="0"/>
              </a:spcAft>
              <a:defRPr>
                <a:solidFill>
                  <a:schemeClr val="tx1"/>
                </a:solidFill>
                <a:latin typeface="Arial" pitchFamily="34" charset="0"/>
                <a:ea typeface="宋体" pitchFamily="2" charset="-122"/>
              </a:defRPr>
            </a:lvl9pPr>
          </a:lstStyle>
          <a:p>
            <a:pPr algn="r"/>
            <a:fld id="{D70C7FC4-7BB6-4288-97EC-131B28314DFE}" type="slidenum">
              <a:rPr lang="en-US" altLang="zh-CN" sz="1200">
                <a:latin typeface="Calibri" pitchFamily="34" charset="0"/>
              </a:rPr>
              <a:pPr algn="r"/>
              <a:t>19</a:t>
            </a:fld>
            <a:endParaRPr lang="en-US" altLang="zh-CN" sz="1200">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A88D5E5-29E0-4611-BE97-56EF895455B1}" type="slidenum">
              <a:rPr lang="en-US" altLang="zh-CN"/>
              <a:pPr/>
              <a:t>20</a:t>
            </a:fld>
            <a:endParaRPr lang="en-US" altLang="zh-CN"/>
          </a:p>
        </p:txBody>
      </p:sp>
      <p:sp>
        <p:nvSpPr>
          <p:cNvPr id="129026" name="幻灯片图像占位符 1"/>
          <p:cNvSpPr>
            <a:spLocks noGrp="1" noRot="1" noChangeAspect="1" noTextEdit="1"/>
          </p:cNvSpPr>
          <p:nvPr>
            <p:ph type="sldImg"/>
          </p:nvPr>
        </p:nvSpPr>
        <p:spPr>
          <a:xfrm>
            <a:off x="1141413" y="685800"/>
            <a:ext cx="4572000" cy="3429000"/>
          </a:xfrm>
          <a:ln/>
        </p:spPr>
      </p:sp>
      <p:sp>
        <p:nvSpPr>
          <p:cNvPr id="129027" name="备注占位符 2"/>
          <p:cNvSpPr>
            <a:spLocks noGrp="1"/>
          </p:cNvSpPr>
          <p:nvPr>
            <p:ph type="body" idx="1"/>
          </p:nvPr>
        </p:nvSpPr>
        <p:spPr>
          <a:xfrm>
            <a:off x="685800" y="4341813"/>
            <a:ext cx="5484813" cy="4114800"/>
          </a:xfrm>
        </p:spPr>
        <p:txBody>
          <a:bodyPr lIns="91431" tIns="45716" rIns="91431" bIns="45716" anchor="ctr"/>
          <a:lstStyle/>
          <a:p>
            <a:r>
              <a:rPr lang="zh-CN" altLang="en-US" sz="1300"/>
              <a:t>中南大学湘雅医院的唐北沙老师的文章。</a:t>
            </a:r>
          </a:p>
          <a:p>
            <a:r>
              <a:rPr lang="zh-CN" altLang="en-US" sz="1300"/>
              <a:t>转谷氨酰胺酶</a:t>
            </a:r>
            <a:r>
              <a:rPr lang="en-US" altLang="zh-CN" sz="1300"/>
              <a:t>6</a:t>
            </a:r>
            <a:r>
              <a:rPr lang="zh-CN" altLang="en-US" sz="1300"/>
              <a:t>基因（</a:t>
            </a:r>
            <a:r>
              <a:rPr lang="en-US" altLang="zh-CN" sz="1300"/>
              <a:t>TGM6</a:t>
            </a:r>
            <a:r>
              <a:rPr lang="zh-CN" altLang="en-US" sz="1300"/>
              <a:t>）</a:t>
            </a:r>
            <a:r>
              <a:rPr lang="en-US" altLang="zh-CN" sz="1300"/>
              <a:t>10</a:t>
            </a:r>
            <a:r>
              <a:rPr lang="zh-CN" altLang="en-US" sz="1300"/>
              <a:t>号外显子（</a:t>
            </a:r>
            <a:r>
              <a:rPr lang="en-US" altLang="zh-CN" sz="1300"/>
              <a:t>exon10</a:t>
            </a:r>
            <a:r>
              <a:rPr lang="zh-CN" altLang="en-US" sz="1300"/>
              <a:t>）上杂合突变</a:t>
            </a:r>
            <a:r>
              <a:rPr lang="en-US" altLang="zh-CN" sz="1300"/>
              <a:t>T1550G</a:t>
            </a:r>
            <a:r>
              <a:rPr lang="zh-CN" altLang="en-US" sz="1300"/>
              <a:t>，导致转谷氨酰胺酶</a:t>
            </a:r>
            <a:r>
              <a:rPr lang="en-US" altLang="zh-CN" sz="1300"/>
              <a:t>6</a:t>
            </a:r>
            <a:r>
              <a:rPr lang="zh-CN" altLang="en-US" sz="1300"/>
              <a:t>（</a:t>
            </a:r>
            <a:r>
              <a:rPr lang="en-US" altLang="zh-CN" sz="1300"/>
              <a:t>TG6</a:t>
            </a:r>
            <a:r>
              <a:rPr lang="zh-CN" altLang="en-US" sz="1300"/>
              <a:t>）氨基酸序列</a:t>
            </a:r>
            <a:r>
              <a:rPr lang="en-US" altLang="zh-CN" sz="1300"/>
              <a:t>517</a:t>
            </a:r>
            <a:r>
              <a:rPr lang="zh-CN" altLang="en-US" sz="1300"/>
              <a:t>位亮氨酸（</a:t>
            </a:r>
            <a:r>
              <a:rPr lang="en-US" altLang="zh-CN" sz="1300"/>
              <a:t>Leu</a:t>
            </a:r>
            <a:r>
              <a:rPr lang="zh-CN" altLang="en-US" sz="1300"/>
              <a:t>）被色氨酸（</a:t>
            </a:r>
            <a:r>
              <a:rPr lang="en-US" altLang="zh-CN" sz="1300"/>
              <a:t>Trp</a:t>
            </a:r>
            <a:r>
              <a:rPr lang="zh-CN" altLang="en-US" sz="1300"/>
              <a:t>）替代。</a:t>
            </a:r>
            <a:endParaRPr lang="zh-CN" altLang="en-US"/>
          </a:p>
        </p:txBody>
      </p:sp>
      <p:sp>
        <p:nvSpPr>
          <p:cNvPr id="129028" name="灯片编号占位符 3"/>
          <p:cNvSpPr txBox="1">
            <a:spLocks noGrp="1"/>
          </p:cNvSpPr>
          <p:nvPr/>
        </p:nvSpPr>
        <p:spPr bwMode="auto">
          <a:xfrm>
            <a:off x="3883025" y="8685213"/>
            <a:ext cx="29733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844550">
              <a:defRPr>
                <a:solidFill>
                  <a:schemeClr val="tx1"/>
                </a:solidFill>
                <a:latin typeface="Arial" pitchFamily="34" charset="0"/>
                <a:ea typeface="宋体" pitchFamily="2" charset="-122"/>
              </a:defRPr>
            </a:lvl1pPr>
            <a:lvl2pPr marL="685800" indent="-263525" defTabSz="844550">
              <a:defRPr>
                <a:solidFill>
                  <a:schemeClr val="tx1"/>
                </a:solidFill>
                <a:latin typeface="Arial" pitchFamily="34" charset="0"/>
                <a:ea typeface="宋体" pitchFamily="2" charset="-122"/>
              </a:defRPr>
            </a:lvl2pPr>
            <a:lvl3pPr marL="1055688" indent="-211138" defTabSz="844550">
              <a:defRPr>
                <a:solidFill>
                  <a:schemeClr val="tx1"/>
                </a:solidFill>
                <a:latin typeface="Arial" pitchFamily="34" charset="0"/>
                <a:ea typeface="宋体" pitchFamily="2" charset="-122"/>
              </a:defRPr>
            </a:lvl3pPr>
            <a:lvl4pPr marL="1476375" indent="-209550" defTabSz="844550">
              <a:defRPr>
                <a:solidFill>
                  <a:schemeClr val="tx1"/>
                </a:solidFill>
                <a:latin typeface="Arial" pitchFamily="34" charset="0"/>
                <a:ea typeface="宋体" pitchFamily="2" charset="-122"/>
              </a:defRPr>
            </a:lvl4pPr>
            <a:lvl5pPr marL="1898650" indent="-211138" defTabSz="844550">
              <a:defRPr>
                <a:solidFill>
                  <a:schemeClr val="tx1"/>
                </a:solidFill>
                <a:latin typeface="Arial" pitchFamily="34" charset="0"/>
                <a:ea typeface="宋体" pitchFamily="2" charset="-122"/>
              </a:defRPr>
            </a:lvl5pPr>
            <a:lvl6pPr marL="2355850" indent="-211138" defTabSz="844550" fontAlgn="base">
              <a:spcBef>
                <a:spcPct val="0"/>
              </a:spcBef>
              <a:spcAft>
                <a:spcPct val="0"/>
              </a:spcAft>
              <a:defRPr>
                <a:solidFill>
                  <a:schemeClr val="tx1"/>
                </a:solidFill>
                <a:latin typeface="Arial" pitchFamily="34" charset="0"/>
                <a:ea typeface="宋体" pitchFamily="2" charset="-122"/>
              </a:defRPr>
            </a:lvl6pPr>
            <a:lvl7pPr marL="2813050" indent="-211138" defTabSz="844550" fontAlgn="base">
              <a:spcBef>
                <a:spcPct val="0"/>
              </a:spcBef>
              <a:spcAft>
                <a:spcPct val="0"/>
              </a:spcAft>
              <a:defRPr>
                <a:solidFill>
                  <a:schemeClr val="tx1"/>
                </a:solidFill>
                <a:latin typeface="Arial" pitchFamily="34" charset="0"/>
                <a:ea typeface="宋体" pitchFamily="2" charset="-122"/>
              </a:defRPr>
            </a:lvl7pPr>
            <a:lvl8pPr marL="3270250" indent="-211138" defTabSz="844550" fontAlgn="base">
              <a:spcBef>
                <a:spcPct val="0"/>
              </a:spcBef>
              <a:spcAft>
                <a:spcPct val="0"/>
              </a:spcAft>
              <a:defRPr>
                <a:solidFill>
                  <a:schemeClr val="tx1"/>
                </a:solidFill>
                <a:latin typeface="Arial" pitchFamily="34" charset="0"/>
                <a:ea typeface="宋体" pitchFamily="2" charset="-122"/>
              </a:defRPr>
            </a:lvl8pPr>
            <a:lvl9pPr marL="3727450" indent="-211138" defTabSz="844550" fontAlgn="base">
              <a:spcBef>
                <a:spcPct val="0"/>
              </a:spcBef>
              <a:spcAft>
                <a:spcPct val="0"/>
              </a:spcAft>
              <a:defRPr>
                <a:solidFill>
                  <a:schemeClr val="tx1"/>
                </a:solidFill>
                <a:latin typeface="Arial" pitchFamily="34" charset="0"/>
                <a:ea typeface="宋体" pitchFamily="2" charset="-122"/>
              </a:defRPr>
            </a:lvl9pPr>
          </a:lstStyle>
          <a:p>
            <a:pPr algn="r"/>
            <a:fld id="{04692D94-2AE3-470B-82BF-944E394C6580}" type="slidenum">
              <a:rPr lang="en-US" altLang="zh-CN" sz="1200">
                <a:latin typeface="Calibri" pitchFamily="34" charset="0"/>
              </a:rPr>
              <a:pPr algn="r"/>
              <a:t>20</a:t>
            </a:fld>
            <a:endParaRPr lang="en-US" altLang="zh-CN" sz="12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5409CE6-9DAF-45F0-B9C3-DA3998C3EEEF}" type="slidenum">
              <a:rPr lang="en-US" altLang="zh-CN"/>
              <a:pPr/>
              <a:t>21</a:t>
            </a:fld>
            <a:endParaRPr lang="en-US" altLang="zh-CN"/>
          </a:p>
        </p:txBody>
      </p:sp>
      <p:sp>
        <p:nvSpPr>
          <p:cNvPr id="131074" name="幻灯片图像占位符 1"/>
          <p:cNvSpPr>
            <a:spLocks noGrp="1" noRot="1" noChangeAspect="1" noTextEdit="1"/>
          </p:cNvSpPr>
          <p:nvPr>
            <p:ph type="sldImg"/>
          </p:nvPr>
        </p:nvSpPr>
        <p:spPr>
          <a:xfrm>
            <a:off x="1141413" y="685800"/>
            <a:ext cx="4572000" cy="3429000"/>
          </a:xfrm>
          <a:ln/>
        </p:spPr>
      </p:sp>
      <p:sp>
        <p:nvSpPr>
          <p:cNvPr id="131075" name="备注占位符 2"/>
          <p:cNvSpPr>
            <a:spLocks noGrp="1"/>
          </p:cNvSpPr>
          <p:nvPr>
            <p:ph type="body" idx="1"/>
          </p:nvPr>
        </p:nvSpPr>
        <p:spPr>
          <a:xfrm>
            <a:off x="685800" y="4341813"/>
            <a:ext cx="5484813" cy="4114800"/>
          </a:xfrm>
        </p:spPr>
        <p:txBody>
          <a:bodyPr lIns="91431" tIns="45716" rIns="91431" bIns="45716" anchor="ctr"/>
          <a:lstStyle/>
          <a:p>
            <a:r>
              <a:rPr lang="zh-CN" altLang="en-US"/>
              <a:t>高级信息分析后，直接就定位到</a:t>
            </a:r>
            <a:r>
              <a:rPr lang="en-US" altLang="zh-CN"/>
              <a:t>TGM6</a:t>
            </a:r>
            <a:r>
              <a:rPr lang="zh-CN" altLang="en-US"/>
              <a:t>基因上了。正好跟前期的连锁定位结果相互佐证。前期连锁定位的区域内包含</a:t>
            </a:r>
            <a:r>
              <a:rPr lang="en-US" altLang="zh-CN"/>
              <a:t>91</a:t>
            </a:r>
            <a:r>
              <a:rPr lang="zh-CN" altLang="en-US"/>
              <a:t>个基因，如果一个一个排查，需要的时间和费用都是很难预计的。</a:t>
            </a:r>
          </a:p>
        </p:txBody>
      </p:sp>
      <p:sp>
        <p:nvSpPr>
          <p:cNvPr id="131076" name="灯片编号占位符 3"/>
          <p:cNvSpPr txBox="1">
            <a:spLocks noGrp="1"/>
          </p:cNvSpPr>
          <p:nvPr/>
        </p:nvSpPr>
        <p:spPr bwMode="auto">
          <a:xfrm>
            <a:off x="3883025" y="8685213"/>
            <a:ext cx="29733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844550">
              <a:defRPr>
                <a:solidFill>
                  <a:schemeClr val="tx1"/>
                </a:solidFill>
                <a:latin typeface="Arial" pitchFamily="34" charset="0"/>
                <a:ea typeface="宋体" pitchFamily="2" charset="-122"/>
              </a:defRPr>
            </a:lvl1pPr>
            <a:lvl2pPr marL="685800" indent="-263525" defTabSz="844550">
              <a:defRPr>
                <a:solidFill>
                  <a:schemeClr val="tx1"/>
                </a:solidFill>
                <a:latin typeface="Arial" pitchFamily="34" charset="0"/>
                <a:ea typeface="宋体" pitchFamily="2" charset="-122"/>
              </a:defRPr>
            </a:lvl2pPr>
            <a:lvl3pPr marL="1055688" indent="-211138" defTabSz="844550">
              <a:defRPr>
                <a:solidFill>
                  <a:schemeClr val="tx1"/>
                </a:solidFill>
                <a:latin typeface="Arial" pitchFamily="34" charset="0"/>
                <a:ea typeface="宋体" pitchFamily="2" charset="-122"/>
              </a:defRPr>
            </a:lvl3pPr>
            <a:lvl4pPr marL="1476375" indent="-209550" defTabSz="844550">
              <a:defRPr>
                <a:solidFill>
                  <a:schemeClr val="tx1"/>
                </a:solidFill>
                <a:latin typeface="Arial" pitchFamily="34" charset="0"/>
                <a:ea typeface="宋体" pitchFamily="2" charset="-122"/>
              </a:defRPr>
            </a:lvl4pPr>
            <a:lvl5pPr marL="1898650" indent="-211138" defTabSz="844550">
              <a:defRPr>
                <a:solidFill>
                  <a:schemeClr val="tx1"/>
                </a:solidFill>
                <a:latin typeface="Arial" pitchFamily="34" charset="0"/>
                <a:ea typeface="宋体" pitchFamily="2" charset="-122"/>
              </a:defRPr>
            </a:lvl5pPr>
            <a:lvl6pPr marL="2355850" indent="-211138" defTabSz="844550" fontAlgn="base">
              <a:spcBef>
                <a:spcPct val="0"/>
              </a:spcBef>
              <a:spcAft>
                <a:spcPct val="0"/>
              </a:spcAft>
              <a:defRPr>
                <a:solidFill>
                  <a:schemeClr val="tx1"/>
                </a:solidFill>
                <a:latin typeface="Arial" pitchFamily="34" charset="0"/>
                <a:ea typeface="宋体" pitchFamily="2" charset="-122"/>
              </a:defRPr>
            </a:lvl6pPr>
            <a:lvl7pPr marL="2813050" indent="-211138" defTabSz="844550" fontAlgn="base">
              <a:spcBef>
                <a:spcPct val="0"/>
              </a:spcBef>
              <a:spcAft>
                <a:spcPct val="0"/>
              </a:spcAft>
              <a:defRPr>
                <a:solidFill>
                  <a:schemeClr val="tx1"/>
                </a:solidFill>
                <a:latin typeface="Arial" pitchFamily="34" charset="0"/>
                <a:ea typeface="宋体" pitchFamily="2" charset="-122"/>
              </a:defRPr>
            </a:lvl7pPr>
            <a:lvl8pPr marL="3270250" indent="-211138" defTabSz="844550" fontAlgn="base">
              <a:spcBef>
                <a:spcPct val="0"/>
              </a:spcBef>
              <a:spcAft>
                <a:spcPct val="0"/>
              </a:spcAft>
              <a:defRPr>
                <a:solidFill>
                  <a:schemeClr val="tx1"/>
                </a:solidFill>
                <a:latin typeface="Arial" pitchFamily="34" charset="0"/>
                <a:ea typeface="宋体" pitchFamily="2" charset="-122"/>
              </a:defRPr>
            </a:lvl8pPr>
            <a:lvl9pPr marL="3727450" indent="-211138" defTabSz="844550" fontAlgn="base">
              <a:spcBef>
                <a:spcPct val="0"/>
              </a:spcBef>
              <a:spcAft>
                <a:spcPct val="0"/>
              </a:spcAft>
              <a:defRPr>
                <a:solidFill>
                  <a:schemeClr val="tx1"/>
                </a:solidFill>
                <a:latin typeface="Arial" pitchFamily="34" charset="0"/>
                <a:ea typeface="宋体" pitchFamily="2" charset="-122"/>
              </a:defRPr>
            </a:lvl9pPr>
          </a:lstStyle>
          <a:p>
            <a:pPr algn="r"/>
            <a:fld id="{D5BAA181-4E8D-4A4B-93CB-D74EE8968773}" type="slidenum">
              <a:rPr lang="en-US" altLang="zh-CN" sz="1200">
                <a:latin typeface="Calibri" pitchFamily="34" charset="0"/>
              </a:rPr>
              <a:pPr algn="r"/>
              <a:t>21</a:t>
            </a:fld>
            <a:endParaRPr lang="en-US" altLang="zh-CN" sz="120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E91B6C1-EC0C-4622-9FA2-492704968E98}" type="slidenum">
              <a:rPr lang="en-US" altLang="zh-CN"/>
              <a:pPr/>
              <a:t>22</a:t>
            </a:fld>
            <a:endParaRPr lang="en-US" altLang="zh-CN"/>
          </a:p>
        </p:txBody>
      </p:sp>
      <p:sp>
        <p:nvSpPr>
          <p:cNvPr id="133122" name="幻灯片图像占位符 1"/>
          <p:cNvSpPr>
            <a:spLocks noGrp="1" noRot="1" noChangeAspect="1" noTextEdit="1"/>
          </p:cNvSpPr>
          <p:nvPr>
            <p:ph type="sldImg"/>
          </p:nvPr>
        </p:nvSpPr>
        <p:spPr>
          <a:xfrm>
            <a:off x="1141413" y="685800"/>
            <a:ext cx="4572000" cy="3429000"/>
          </a:xfrm>
          <a:ln/>
        </p:spPr>
      </p:sp>
      <p:sp>
        <p:nvSpPr>
          <p:cNvPr id="133123" name="备注占位符 2"/>
          <p:cNvSpPr>
            <a:spLocks noGrp="1"/>
          </p:cNvSpPr>
          <p:nvPr>
            <p:ph type="body" idx="1"/>
          </p:nvPr>
        </p:nvSpPr>
        <p:spPr>
          <a:xfrm>
            <a:off x="685800" y="4341813"/>
            <a:ext cx="5484813" cy="4114800"/>
          </a:xfrm>
        </p:spPr>
        <p:txBody>
          <a:bodyPr lIns="91431" tIns="45716" rIns="91431" bIns="45716" anchor="ctr"/>
          <a:lstStyle/>
          <a:p>
            <a:r>
              <a:rPr lang="zh-CN" altLang="en-US"/>
              <a:t>安徽医科大学张学军老师的文章。</a:t>
            </a:r>
          </a:p>
        </p:txBody>
      </p:sp>
      <p:sp>
        <p:nvSpPr>
          <p:cNvPr id="133124" name="灯片编号占位符 3"/>
          <p:cNvSpPr txBox="1">
            <a:spLocks noGrp="1"/>
          </p:cNvSpPr>
          <p:nvPr/>
        </p:nvSpPr>
        <p:spPr bwMode="auto">
          <a:xfrm>
            <a:off x="3883025" y="8685213"/>
            <a:ext cx="29733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844550">
              <a:defRPr>
                <a:solidFill>
                  <a:schemeClr val="tx1"/>
                </a:solidFill>
                <a:latin typeface="Arial" pitchFamily="34" charset="0"/>
                <a:ea typeface="宋体" pitchFamily="2" charset="-122"/>
              </a:defRPr>
            </a:lvl1pPr>
            <a:lvl2pPr marL="685800" indent="-263525" defTabSz="844550">
              <a:defRPr>
                <a:solidFill>
                  <a:schemeClr val="tx1"/>
                </a:solidFill>
                <a:latin typeface="Arial" pitchFamily="34" charset="0"/>
                <a:ea typeface="宋体" pitchFamily="2" charset="-122"/>
              </a:defRPr>
            </a:lvl2pPr>
            <a:lvl3pPr marL="1055688" indent="-211138" defTabSz="844550">
              <a:defRPr>
                <a:solidFill>
                  <a:schemeClr val="tx1"/>
                </a:solidFill>
                <a:latin typeface="Arial" pitchFamily="34" charset="0"/>
                <a:ea typeface="宋体" pitchFamily="2" charset="-122"/>
              </a:defRPr>
            </a:lvl3pPr>
            <a:lvl4pPr marL="1476375" indent="-209550" defTabSz="844550">
              <a:defRPr>
                <a:solidFill>
                  <a:schemeClr val="tx1"/>
                </a:solidFill>
                <a:latin typeface="Arial" pitchFamily="34" charset="0"/>
                <a:ea typeface="宋体" pitchFamily="2" charset="-122"/>
              </a:defRPr>
            </a:lvl4pPr>
            <a:lvl5pPr marL="1898650" indent="-211138" defTabSz="844550">
              <a:defRPr>
                <a:solidFill>
                  <a:schemeClr val="tx1"/>
                </a:solidFill>
                <a:latin typeface="Arial" pitchFamily="34" charset="0"/>
                <a:ea typeface="宋体" pitchFamily="2" charset="-122"/>
              </a:defRPr>
            </a:lvl5pPr>
            <a:lvl6pPr marL="2355850" indent="-211138" defTabSz="844550" fontAlgn="base">
              <a:spcBef>
                <a:spcPct val="0"/>
              </a:spcBef>
              <a:spcAft>
                <a:spcPct val="0"/>
              </a:spcAft>
              <a:defRPr>
                <a:solidFill>
                  <a:schemeClr val="tx1"/>
                </a:solidFill>
                <a:latin typeface="Arial" pitchFamily="34" charset="0"/>
                <a:ea typeface="宋体" pitchFamily="2" charset="-122"/>
              </a:defRPr>
            </a:lvl6pPr>
            <a:lvl7pPr marL="2813050" indent="-211138" defTabSz="844550" fontAlgn="base">
              <a:spcBef>
                <a:spcPct val="0"/>
              </a:spcBef>
              <a:spcAft>
                <a:spcPct val="0"/>
              </a:spcAft>
              <a:defRPr>
                <a:solidFill>
                  <a:schemeClr val="tx1"/>
                </a:solidFill>
                <a:latin typeface="Arial" pitchFamily="34" charset="0"/>
                <a:ea typeface="宋体" pitchFamily="2" charset="-122"/>
              </a:defRPr>
            </a:lvl7pPr>
            <a:lvl8pPr marL="3270250" indent="-211138" defTabSz="844550" fontAlgn="base">
              <a:spcBef>
                <a:spcPct val="0"/>
              </a:spcBef>
              <a:spcAft>
                <a:spcPct val="0"/>
              </a:spcAft>
              <a:defRPr>
                <a:solidFill>
                  <a:schemeClr val="tx1"/>
                </a:solidFill>
                <a:latin typeface="Arial" pitchFamily="34" charset="0"/>
                <a:ea typeface="宋体" pitchFamily="2" charset="-122"/>
              </a:defRPr>
            </a:lvl8pPr>
            <a:lvl9pPr marL="3727450" indent="-211138" defTabSz="844550" fontAlgn="base">
              <a:spcBef>
                <a:spcPct val="0"/>
              </a:spcBef>
              <a:spcAft>
                <a:spcPct val="0"/>
              </a:spcAft>
              <a:defRPr>
                <a:solidFill>
                  <a:schemeClr val="tx1"/>
                </a:solidFill>
                <a:latin typeface="Arial" pitchFamily="34" charset="0"/>
                <a:ea typeface="宋体" pitchFamily="2" charset="-122"/>
              </a:defRPr>
            </a:lvl9pPr>
          </a:lstStyle>
          <a:p>
            <a:pPr algn="r"/>
            <a:fld id="{55CEB3CB-B3A4-4848-92F6-DA4376FC442E}" type="slidenum">
              <a:rPr lang="en-US" altLang="zh-CN" sz="1200">
                <a:latin typeface="Calibri" pitchFamily="34" charset="0"/>
              </a:rPr>
              <a:pPr algn="r"/>
              <a:t>22</a:t>
            </a:fld>
            <a:endParaRPr lang="en-US" altLang="zh-CN" sz="120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94628F0-8668-4A07-A319-11C772891EF2}" type="slidenum">
              <a:rPr lang="en-US" altLang="zh-CN"/>
              <a:pPr/>
              <a:t>23</a:t>
            </a:fld>
            <a:endParaRPr lang="en-US" altLang="zh-CN"/>
          </a:p>
        </p:txBody>
      </p:sp>
      <p:sp>
        <p:nvSpPr>
          <p:cNvPr id="135170" name="幻灯片图像占位符 1"/>
          <p:cNvSpPr>
            <a:spLocks noGrp="1" noRot="1" noChangeAspect="1" noTextEdit="1"/>
          </p:cNvSpPr>
          <p:nvPr>
            <p:ph type="sldImg"/>
          </p:nvPr>
        </p:nvSpPr>
        <p:spPr>
          <a:xfrm>
            <a:off x="1141413" y="685800"/>
            <a:ext cx="4572000" cy="3429000"/>
          </a:xfrm>
          <a:ln/>
        </p:spPr>
      </p:sp>
      <p:sp>
        <p:nvSpPr>
          <p:cNvPr id="135171" name="备注占位符 2"/>
          <p:cNvSpPr>
            <a:spLocks noGrp="1"/>
          </p:cNvSpPr>
          <p:nvPr>
            <p:ph type="body" idx="1"/>
          </p:nvPr>
        </p:nvSpPr>
        <p:spPr>
          <a:xfrm>
            <a:off x="685800" y="4341813"/>
            <a:ext cx="5484813" cy="4114800"/>
          </a:xfrm>
        </p:spPr>
        <p:txBody>
          <a:bodyPr lIns="91431" tIns="45716" rIns="91431" bIns="45716" anchor="ctr"/>
          <a:lstStyle/>
          <a:p>
            <a:r>
              <a:rPr lang="zh-CN" altLang="en-US"/>
              <a:t>这个研究在前期也进行了连锁分析，定位的区域内有</a:t>
            </a:r>
            <a:r>
              <a:rPr lang="en-US" altLang="zh-CN"/>
              <a:t>900</a:t>
            </a:r>
            <a:r>
              <a:rPr lang="zh-CN" altLang="en-US"/>
              <a:t>多个基因，数目非常大。</a:t>
            </a:r>
          </a:p>
        </p:txBody>
      </p:sp>
      <p:sp>
        <p:nvSpPr>
          <p:cNvPr id="135172" name="灯片编号占位符 3"/>
          <p:cNvSpPr txBox="1">
            <a:spLocks noGrp="1"/>
          </p:cNvSpPr>
          <p:nvPr/>
        </p:nvSpPr>
        <p:spPr bwMode="auto">
          <a:xfrm>
            <a:off x="3883025" y="8685213"/>
            <a:ext cx="29733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844550">
              <a:defRPr>
                <a:solidFill>
                  <a:schemeClr val="tx1"/>
                </a:solidFill>
                <a:latin typeface="Arial" pitchFamily="34" charset="0"/>
                <a:ea typeface="宋体" pitchFamily="2" charset="-122"/>
              </a:defRPr>
            </a:lvl1pPr>
            <a:lvl2pPr marL="685800" indent="-263525" defTabSz="844550">
              <a:defRPr>
                <a:solidFill>
                  <a:schemeClr val="tx1"/>
                </a:solidFill>
                <a:latin typeface="Arial" pitchFamily="34" charset="0"/>
                <a:ea typeface="宋体" pitchFamily="2" charset="-122"/>
              </a:defRPr>
            </a:lvl2pPr>
            <a:lvl3pPr marL="1055688" indent="-211138" defTabSz="844550">
              <a:defRPr>
                <a:solidFill>
                  <a:schemeClr val="tx1"/>
                </a:solidFill>
                <a:latin typeface="Arial" pitchFamily="34" charset="0"/>
                <a:ea typeface="宋体" pitchFamily="2" charset="-122"/>
              </a:defRPr>
            </a:lvl3pPr>
            <a:lvl4pPr marL="1476375" indent="-209550" defTabSz="844550">
              <a:defRPr>
                <a:solidFill>
                  <a:schemeClr val="tx1"/>
                </a:solidFill>
                <a:latin typeface="Arial" pitchFamily="34" charset="0"/>
                <a:ea typeface="宋体" pitchFamily="2" charset="-122"/>
              </a:defRPr>
            </a:lvl4pPr>
            <a:lvl5pPr marL="1898650" indent="-211138" defTabSz="844550">
              <a:defRPr>
                <a:solidFill>
                  <a:schemeClr val="tx1"/>
                </a:solidFill>
                <a:latin typeface="Arial" pitchFamily="34" charset="0"/>
                <a:ea typeface="宋体" pitchFamily="2" charset="-122"/>
              </a:defRPr>
            </a:lvl5pPr>
            <a:lvl6pPr marL="2355850" indent="-211138" defTabSz="844550" fontAlgn="base">
              <a:spcBef>
                <a:spcPct val="0"/>
              </a:spcBef>
              <a:spcAft>
                <a:spcPct val="0"/>
              </a:spcAft>
              <a:defRPr>
                <a:solidFill>
                  <a:schemeClr val="tx1"/>
                </a:solidFill>
                <a:latin typeface="Arial" pitchFamily="34" charset="0"/>
                <a:ea typeface="宋体" pitchFamily="2" charset="-122"/>
              </a:defRPr>
            </a:lvl6pPr>
            <a:lvl7pPr marL="2813050" indent="-211138" defTabSz="844550" fontAlgn="base">
              <a:spcBef>
                <a:spcPct val="0"/>
              </a:spcBef>
              <a:spcAft>
                <a:spcPct val="0"/>
              </a:spcAft>
              <a:defRPr>
                <a:solidFill>
                  <a:schemeClr val="tx1"/>
                </a:solidFill>
                <a:latin typeface="Arial" pitchFamily="34" charset="0"/>
                <a:ea typeface="宋体" pitchFamily="2" charset="-122"/>
              </a:defRPr>
            </a:lvl7pPr>
            <a:lvl8pPr marL="3270250" indent="-211138" defTabSz="844550" fontAlgn="base">
              <a:spcBef>
                <a:spcPct val="0"/>
              </a:spcBef>
              <a:spcAft>
                <a:spcPct val="0"/>
              </a:spcAft>
              <a:defRPr>
                <a:solidFill>
                  <a:schemeClr val="tx1"/>
                </a:solidFill>
                <a:latin typeface="Arial" pitchFamily="34" charset="0"/>
                <a:ea typeface="宋体" pitchFamily="2" charset="-122"/>
              </a:defRPr>
            </a:lvl8pPr>
            <a:lvl9pPr marL="3727450" indent="-211138" defTabSz="844550" fontAlgn="base">
              <a:spcBef>
                <a:spcPct val="0"/>
              </a:spcBef>
              <a:spcAft>
                <a:spcPct val="0"/>
              </a:spcAft>
              <a:defRPr>
                <a:solidFill>
                  <a:schemeClr val="tx1"/>
                </a:solidFill>
                <a:latin typeface="Arial" pitchFamily="34" charset="0"/>
                <a:ea typeface="宋体" pitchFamily="2" charset="-122"/>
              </a:defRPr>
            </a:lvl9pPr>
          </a:lstStyle>
          <a:p>
            <a:pPr algn="r"/>
            <a:fld id="{FE72C0D3-5929-49D6-9D7E-4DA2C09CF55B}" type="slidenum">
              <a:rPr lang="en-US" altLang="zh-CN" sz="1200">
                <a:latin typeface="Calibri" pitchFamily="34" charset="0"/>
              </a:rPr>
              <a:pPr algn="r"/>
              <a:t>23</a:t>
            </a:fld>
            <a:endParaRPr lang="en-US" altLang="zh-CN"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E4E5AAF-CC56-4FF2-98F8-DC26168B8F2F}" type="slidenum">
              <a:rPr lang="en-US" altLang="zh-CN"/>
              <a:pPr/>
              <a:t>24</a:t>
            </a:fld>
            <a:endParaRPr lang="en-US" altLang="zh-CN"/>
          </a:p>
        </p:txBody>
      </p:sp>
      <p:sp>
        <p:nvSpPr>
          <p:cNvPr id="137218" name="幻灯片图像占位符 1"/>
          <p:cNvSpPr>
            <a:spLocks noGrp="1" noRot="1" noChangeAspect="1" noTextEdit="1"/>
          </p:cNvSpPr>
          <p:nvPr>
            <p:ph type="sldImg"/>
          </p:nvPr>
        </p:nvSpPr>
        <p:spPr>
          <a:xfrm>
            <a:off x="1141413" y="685800"/>
            <a:ext cx="4572000" cy="3429000"/>
          </a:xfrm>
          <a:ln/>
        </p:spPr>
      </p:sp>
      <p:sp>
        <p:nvSpPr>
          <p:cNvPr id="137219" name="备注占位符 2"/>
          <p:cNvSpPr>
            <a:spLocks noGrp="1"/>
          </p:cNvSpPr>
          <p:nvPr>
            <p:ph type="body" idx="1"/>
          </p:nvPr>
        </p:nvSpPr>
        <p:spPr>
          <a:xfrm>
            <a:off x="685800" y="4341813"/>
            <a:ext cx="5484813" cy="4114800"/>
          </a:xfrm>
        </p:spPr>
        <p:txBody>
          <a:bodyPr lIns="91431" tIns="45716" rIns="91431" bIns="45716" anchor="ctr"/>
          <a:lstStyle/>
          <a:p>
            <a:r>
              <a:rPr lang="zh-CN" altLang="en-US"/>
              <a:t>四川省人民医院杨正林老师的文章。</a:t>
            </a:r>
          </a:p>
        </p:txBody>
      </p:sp>
      <p:sp>
        <p:nvSpPr>
          <p:cNvPr id="137220" name="灯片编号占位符 3"/>
          <p:cNvSpPr txBox="1">
            <a:spLocks noGrp="1"/>
          </p:cNvSpPr>
          <p:nvPr/>
        </p:nvSpPr>
        <p:spPr bwMode="auto">
          <a:xfrm>
            <a:off x="3883025" y="8685213"/>
            <a:ext cx="29733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844550">
              <a:defRPr>
                <a:solidFill>
                  <a:schemeClr val="tx1"/>
                </a:solidFill>
                <a:latin typeface="Arial" pitchFamily="34" charset="0"/>
                <a:ea typeface="宋体" pitchFamily="2" charset="-122"/>
              </a:defRPr>
            </a:lvl1pPr>
            <a:lvl2pPr marL="685800" indent="-263525" defTabSz="844550">
              <a:defRPr>
                <a:solidFill>
                  <a:schemeClr val="tx1"/>
                </a:solidFill>
                <a:latin typeface="Arial" pitchFamily="34" charset="0"/>
                <a:ea typeface="宋体" pitchFamily="2" charset="-122"/>
              </a:defRPr>
            </a:lvl2pPr>
            <a:lvl3pPr marL="1055688" indent="-211138" defTabSz="844550">
              <a:defRPr>
                <a:solidFill>
                  <a:schemeClr val="tx1"/>
                </a:solidFill>
                <a:latin typeface="Arial" pitchFamily="34" charset="0"/>
                <a:ea typeface="宋体" pitchFamily="2" charset="-122"/>
              </a:defRPr>
            </a:lvl3pPr>
            <a:lvl4pPr marL="1476375" indent="-209550" defTabSz="844550">
              <a:defRPr>
                <a:solidFill>
                  <a:schemeClr val="tx1"/>
                </a:solidFill>
                <a:latin typeface="Arial" pitchFamily="34" charset="0"/>
                <a:ea typeface="宋体" pitchFamily="2" charset="-122"/>
              </a:defRPr>
            </a:lvl4pPr>
            <a:lvl5pPr marL="1898650" indent="-211138" defTabSz="844550">
              <a:defRPr>
                <a:solidFill>
                  <a:schemeClr val="tx1"/>
                </a:solidFill>
                <a:latin typeface="Arial" pitchFamily="34" charset="0"/>
                <a:ea typeface="宋体" pitchFamily="2" charset="-122"/>
              </a:defRPr>
            </a:lvl5pPr>
            <a:lvl6pPr marL="2355850" indent="-211138" defTabSz="844550" fontAlgn="base">
              <a:spcBef>
                <a:spcPct val="0"/>
              </a:spcBef>
              <a:spcAft>
                <a:spcPct val="0"/>
              </a:spcAft>
              <a:defRPr>
                <a:solidFill>
                  <a:schemeClr val="tx1"/>
                </a:solidFill>
                <a:latin typeface="Arial" pitchFamily="34" charset="0"/>
                <a:ea typeface="宋体" pitchFamily="2" charset="-122"/>
              </a:defRPr>
            </a:lvl6pPr>
            <a:lvl7pPr marL="2813050" indent="-211138" defTabSz="844550" fontAlgn="base">
              <a:spcBef>
                <a:spcPct val="0"/>
              </a:spcBef>
              <a:spcAft>
                <a:spcPct val="0"/>
              </a:spcAft>
              <a:defRPr>
                <a:solidFill>
                  <a:schemeClr val="tx1"/>
                </a:solidFill>
                <a:latin typeface="Arial" pitchFamily="34" charset="0"/>
                <a:ea typeface="宋体" pitchFamily="2" charset="-122"/>
              </a:defRPr>
            </a:lvl7pPr>
            <a:lvl8pPr marL="3270250" indent="-211138" defTabSz="844550" fontAlgn="base">
              <a:spcBef>
                <a:spcPct val="0"/>
              </a:spcBef>
              <a:spcAft>
                <a:spcPct val="0"/>
              </a:spcAft>
              <a:defRPr>
                <a:solidFill>
                  <a:schemeClr val="tx1"/>
                </a:solidFill>
                <a:latin typeface="Arial" pitchFamily="34" charset="0"/>
                <a:ea typeface="宋体" pitchFamily="2" charset="-122"/>
              </a:defRPr>
            </a:lvl8pPr>
            <a:lvl9pPr marL="3727450" indent="-211138" defTabSz="844550" fontAlgn="base">
              <a:spcBef>
                <a:spcPct val="0"/>
              </a:spcBef>
              <a:spcAft>
                <a:spcPct val="0"/>
              </a:spcAft>
              <a:defRPr>
                <a:solidFill>
                  <a:schemeClr val="tx1"/>
                </a:solidFill>
                <a:latin typeface="Arial" pitchFamily="34" charset="0"/>
                <a:ea typeface="宋体" pitchFamily="2" charset="-122"/>
              </a:defRPr>
            </a:lvl9pPr>
          </a:lstStyle>
          <a:p>
            <a:pPr algn="r"/>
            <a:fld id="{143F48ED-EBB7-49ED-8C12-A00B9D32D2FA}" type="slidenum">
              <a:rPr lang="en-US" altLang="zh-CN" sz="1200">
                <a:latin typeface="Calibri" pitchFamily="34" charset="0"/>
              </a:rPr>
              <a:pPr algn="r"/>
              <a:t>24</a:t>
            </a:fld>
            <a:endParaRPr lang="en-US" altLang="zh-CN"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86CC860-72E3-464A-BC57-71B8FB4FA0FE}" type="slidenum">
              <a:rPr lang="en-US" altLang="zh-CN"/>
              <a:pPr/>
              <a:t>25</a:t>
            </a:fld>
            <a:endParaRPr lang="en-US" altLang="zh-CN"/>
          </a:p>
        </p:txBody>
      </p:sp>
      <p:sp>
        <p:nvSpPr>
          <p:cNvPr id="139266" name="幻灯片图像占位符 1"/>
          <p:cNvSpPr>
            <a:spLocks noGrp="1" noRot="1" noChangeAspect="1" noTextEdit="1"/>
          </p:cNvSpPr>
          <p:nvPr>
            <p:ph type="sldImg"/>
          </p:nvPr>
        </p:nvSpPr>
        <p:spPr>
          <a:xfrm>
            <a:off x="1141413" y="685800"/>
            <a:ext cx="4572000" cy="3429000"/>
          </a:xfrm>
          <a:ln/>
        </p:spPr>
      </p:sp>
      <p:sp>
        <p:nvSpPr>
          <p:cNvPr id="139267" name="备注占位符 2"/>
          <p:cNvSpPr>
            <a:spLocks noGrp="1"/>
          </p:cNvSpPr>
          <p:nvPr>
            <p:ph type="body" idx="1"/>
          </p:nvPr>
        </p:nvSpPr>
        <p:spPr>
          <a:xfrm>
            <a:off x="685800" y="4341813"/>
            <a:ext cx="5484813" cy="4114800"/>
          </a:xfrm>
        </p:spPr>
        <p:txBody>
          <a:bodyPr lIns="91431" tIns="45716" rIns="91431" bIns="45716" anchor="ctr"/>
          <a:lstStyle/>
          <a:p>
            <a:r>
              <a:rPr lang="zh-CN" altLang="en-US"/>
              <a:t>没有做过连锁定位，测序的样本数目为</a:t>
            </a:r>
            <a:r>
              <a:rPr lang="en-US" altLang="zh-CN"/>
              <a:t>2</a:t>
            </a:r>
            <a:r>
              <a:rPr lang="zh-CN" altLang="en-US"/>
              <a:t>个，后期筛选后得到的位点非常多，大量散发患者的正常人中进行了验证，并进行了一些功能研究工作。</a:t>
            </a:r>
          </a:p>
        </p:txBody>
      </p:sp>
      <p:sp>
        <p:nvSpPr>
          <p:cNvPr id="139268" name="灯片编号占位符 3"/>
          <p:cNvSpPr txBox="1">
            <a:spLocks noGrp="1"/>
          </p:cNvSpPr>
          <p:nvPr/>
        </p:nvSpPr>
        <p:spPr bwMode="auto">
          <a:xfrm>
            <a:off x="3883025" y="8685213"/>
            <a:ext cx="2973388"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defTabSz="844550">
              <a:defRPr>
                <a:solidFill>
                  <a:schemeClr val="tx1"/>
                </a:solidFill>
                <a:latin typeface="Arial" pitchFamily="34" charset="0"/>
                <a:ea typeface="宋体" pitchFamily="2" charset="-122"/>
              </a:defRPr>
            </a:lvl1pPr>
            <a:lvl2pPr marL="685800" indent="-263525" defTabSz="844550">
              <a:defRPr>
                <a:solidFill>
                  <a:schemeClr val="tx1"/>
                </a:solidFill>
                <a:latin typeface="Arial" pitchFamily="34" charset="0"/>
                <a:ea typeface="宋体" pitchFamily="2" charset="-122"/>
              </a:defRPr>
            </a:lvl2pPr>
            <a:lvl3pPr marL="1055688" indent="-211138" defTabSz="844550">
              <a:defRPr>
                <a:solidFill>
                  <a:schemeClr val="tx1"/>
                </a:solidFill>
                <a:latin typeface="Arial" pitchFamily="34" charset="0"/>
                <a:ea typeface="宋体" pitchFamily="2" charset="-122"/>
              </a:defRPr>
            </a:lvl3pPr>
            <a:lvl4pPr marL="1476375" indent="-209550" defTabSz="844550">
              <a:defRPr>
                <a:solidFill>
                  <a:schemeClr val="tx1"/>
                </a:solidFill>
                <a:latin typeface="Arial" pitchFamily="34" charset="0"/>
                <a:ea typeface="宋体" pitchFamily="2" charset="-122"/>
              </a:defRPr>
            </a:lvl4pPr>
            <a:lvl5pPr marL="1898650" indent="-211138" defTabSz="844550">
              <a:defRPr>
                <a:solidFill>
                  <a:schemeClr val="tx1"/>
                </a:solidFill>
                <a:latin typeface="Arial" pitchFamily="34" charset="0"/>
                <a:ea typeface="宋体" pitchFamily="2" charset="-122"/>
              </a:defRPr>
            </a:lvl5pPr>
            <a:lvl6pPr marL="2355850" indent="-211138" defTabSz="844550" fontAlgn="base">
              <a:spcBef>
                <a:spcPct val="0"/>
              </a:spcBef>
              <a:spcAft>
                <a:spcPct val="0"/>
              </a:spcAft>
              <a:defRPr>
                <a:solidFill>
                  <a:schemeClr val="tx1"/>
                </a:solidFill>
                <a:latin typeface="Arial" pitchFamily="34" charset="0"/>
                <a:ea typeface="宋体" pitchFamily="2" charset="-122"/>
              </a:defRPr>
            </a:lvl6pPr>
            <a:lvl7pPr marL="2813050" indent="-211138" defTabSz="844550" fontAlgn="base">
              <a:spcBef>
                <a:spcPct val="0"/>
              </a:spcBef>
              <a:spcAft>
                <a:spcPct val="0"/>
              </a:spcAft>
              <a:defRPr>
                <a:solidFill>
                  <a:schemeClr val="tx1"/>
                </a:solidFill>
                <a:latin typeface="Arial" pitchFamily="34" charset="0"/>
                <a:ea typeface="宋体" pitchFamily="2" charset="-122"/>
              </a:defRPr>
            </a:lvl7pPr>
            <a:lvl8pPr marL="3270250" indent="-211138" defTabSz="844550" fontAlgn="base">
              <a:spcBef>
                <a:spcPct val="0"/>
              </a:spcBef>
              <a:spcAft>
                <a:spcPct val="0"/>
              </a:spcAft>
              <a:defRPr>
                <a:solidFill>
                  <a:schemeClr val="tx1"/>
                </a:solidFill>
                <a:latin typeface="Arial" pitchFamily="34" charset="0"/>
                <a:ea typeface="宋体" pitchFamily="2" charset="-122"/>
              </a:defRPr>
            </a:lvl8pPr>
            <a:lvl9pPr marL="3727450" indent="-211138" defTabSz="844550" fontAlgn="base">
              <a:spcBef>
                <a:spcPct val="0"/>
              </a:spcBef>
              <a:spcAft>
                <a:spcPct val="0"/>
              </a:spcAft>
              <a:defRPr>
                <a:solidFill>
                  <a:schemeClr val="tx1"/>
                </a:solidFill>
                <a:latin typeface="Arial" pitchFamily="34" charset="0"/>
                <a:ea typeface="宋体" pitchFamily="2" charset="-122"/>
              </a:defRPr>
            </a:lvl9pPr>
          </a:lstStyle>
          <a:p>
            <a:pPr algn="r"/>
            <a:fld id="{4BD90662-F9AC-4113-AE6F-48C8F46E8246}" type="slidenum">
              <a:rPr lang="en-US" altLang="zh-CN" sz="1200">
                <a:latin typeface="Calibri" pitchFamily="34" charset="0"/>
              </a:rPr>
              <a:pPr algn="r"/>
              <a:t>25</a:t>
            </a:fld>
            <a:endParaRPr lang="en-US" altLang="zh-CN"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0" y="2895600"/>
            <a:ext cx="8077200" cy="3352800"/>
          </a:xfrm>
          <a:prstGeom prst="rect">
            <a:avLst/>
          </a:prstGeom>
          <a:gradFill rotWithShape="0">
            <a:gsLst>
              <a:gs pos="0">
                <a:srgbClr val="ACD0E2"/>
              </a:gs>
              <a:gs pos="100000">
                <a:srgbClr val="FFFFFF"/>
              </a:gs>
            </a:gsLst>
            <a:lin ang="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ctr" fontAlgn="base" latinLnBrk="1">
              <a:spcBef>
                <a:spcPct val="0"/>
              </a:spcBef>
              <a:spcAft>
                <a:spcPct val="0"/>
              </a:spcAft>
            </a:pPr>
            <a:endParaRPr kumimoji="1" lang="zh-CN" altLang="zh-CN" sz="2400" smtClean="0">
              <a:solidFill>
                <a:srgbClr val="000000"/>
              </a:solidFill>
              <a:latin typeface="굴림" pitchFamily="50" charset="-127"/>
              <a:ea typeface="굴림" pitchFamily="50" charset="-127"/>
            </a:endParaRPr>
          </a:p>
        </p:txBody>
      </p:sp>
      <p:grpSp>
        <p:nvGrpSpPr>
          <p:cNvPr id="100355" name="Group 3"/>
          <p:cNvGrpSpPr>
            <a:grpSpLocks/>
          </p:cNvGrpSpPr>
          <p:nvPr/>
        </p:nvGrpSpPr>
        <p:grpSpPr bwMode="auto">
          <a:xfrm>
            <a:off x="1752600" y="1600200"/>
            <a:ext cx="7391400" cy="4191000"/>
            <a:chOff x="528" y="1296"/>
            <a:chExt cx="4848" cy="2496"/>
          </a:xfrm>
        </p:grpSpPr>
        <p:sp>
          <p:nvSpPr>
            <p:cNvPr id="100356" name="AutoShape 4"/>
            <p:cNvSpPr>
              <a:spLocks noChangeArrowheads="1"/>
            </p:cNvSpPr>
            <p:nvPr/>
          </p:nvSpPr>
          <p:spPr bwMode="auto">
            <a:xfrm flipH="1">
              <a:off x="528" y="1296"/>
              <a:ext cx="1776" cy="2496"/>
            </a:xfrm>
            <a:prstGeom prst="flowChartDelay">
              <a:avLst/>
            </a:prstGeom>
            <a:gradFill rotWithShape="0">
              <a:gsLst>
                <a:gs pos="0">
                  <a:srgbClr val="ADC3DD"/>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100357" name="Rectangle 5"/>
            <p:cNvSpPr>
              <a:spLocks noChangeArrowheads="1"/>
            </p:cNvSpPr>
            <p:nvPr/>
          </p:nvSpPr>
          <p:spPr bwMode="auto">
            <a:xfrm>
              <a:off x="2304" y="1296"/>
              <a:ext cx="3072" cy="2496"/>
            </a:xfrm>
            <a:prstGeom prst="rect">
              <a:avLst/>
            </a:prstGeom>
            <a:gradFill rotWithShape="0">
              <a:gsLst>
                <a:gs pos="0">
                  <a:srgbClr val="ADC3DD"/>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grpSp>
      <p:sp>
        <p:nvSpPr>
          <p:cNvPr id="100358" name="Rectangle 6"/>
          <p:cNvSpPr>
            <a:spLocks noChangeArrowheads="1"/>
          </p:cNvSpPr>
          <p:nvPr/>
        </p:nvSpPr>
        <p:spPr bwMode="auto">
          <a:xfrm>
            <a:off x="5776913" y="1219200"/>
            <a:ext cx="3367087" cy="533400"/>
          </a:xfrm>
          <a:prstGeom prst="rect">
            <a:avLst/>
          </a:prstGeom>
          <a:solidFill>
            <a:srgbClr val="99CC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100359" name="Rectangle 7"/>
          <p:cNvSpPr>
            <a:spLocks noChangeArrowheads="1"/>
          </p:cNvSpPr>
          <p:nvPr/>
        </p:nvSpPr>
        <p:spPr bwMode="auto">
          <a:xfrm>
            <a:off x="0" y="1219200"/>
            <a:ext cx="9155113" cy="381000"/>
          </a:xfrm>
          <a:prstGeom prst="rect">
            <a:avLst/>
          </a:prstGeom>
          <a:solidFill>
            <a:srgbClr val="36429B"/>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grpSp>
        <p:nvGrpSpPr>
          <p:cNvPr id="100360" name="Group 8"/>
          <p:cNvGrpSpPr>
            <a:grpSpLocks/>
          </p:cNvGrpSpPr>
          <p:nvPr/>
        </p:nvGrpSpPr>
        <p:grpSpPr bwMode="auto">
          <a:xfrm>
            <a:off x="1981200" y="1600200"/>
            <a:ext cx="7162800" cy="3657600"/>
            <a:chOff x="528" y="1296"/>
            <a:chExt cx="4848" cy="2496"/>
          </a:xfrm>
        </p:grpSpPr>
        <p:sp>
          <p:nvSpPr>
            <p:cNvPr id="100361" name="AutoShape 9"/>
            <p:cNvSpPr>
              <a:spLocks noChangeArrowheads="1"/>
            </p:cNvSpPr>
            <p:nvPr/>
          </p:nvSpPr>
          <p:spPr bwMode="auto">
            <a:xfrm flipH="1">
              <a:off x="528" y="1296"/>
              <a:ext cx="1776" cy="2496"/>
            </a:xfrm>
            <a:prstGeom prst="flowChartDelay">
              <a:avLst/>
            </a:prstGeom>
            <a:solidFill>
              <a:srgbClr val="DEE7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100362" name="Rectangle 10"/>
            <p:cNvSpPr>
              <a:spLocks noChangeArrowheads="1"/>
            </p:cNvSpPr>
            <p:nvPr/>
          </p:nvSpPr>
          <p:spPr bwMode="auto">
            <a:xfrm>
              <a:off x="2304" y="1296"/>
              <a:ext cx="3072" cy="2496"/>
            </a:xfrm>
            <a:prstGeom prst="rect">
              <a:avLst/>
            </a:prstGeom>
            <a:solidFill>
              <a:srgbClr val="DEE7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grpSp>
      <p:sp>
        <p:nvSpPr>
          <p:cNvPr id="100363" name="Rectangle 11"/>
          <p:cNvSpPr>
            <a:spLocks noChangeArrowheads="1"/>
          </p:cNvSpPr>
          <p:nvPr/>
        </p:nvSpPr>
        <p:spPr bwMode="auto">
          <a:xfrm>
            <a:off x="0" y="6324600"/>
            <a:ext cx="3886200" cy="533400"/>
          </a:xfrm>
          <a:prstGeom prst="rect">
            <a:avLst/>
          </a:prstGeom>
          <a:solidFill>
            <a:srgbClr val="B5DA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100364" name="Rectangle 12"/>
          <p:cNvSpPr>
            <a:spLocks noChangeArrowheads="1"/>
          </p:cNvSpPr>
          <p:nvPr/>
        </p:nvSpPr>
        <p:spPr bwMode="auto">
          <a:xfrm>
            <a:off x="3219450" y="6319838"/>
            <a:ext cx="5924550" cy="538162"/>
          </a:xfrm>
          <a:prstGeom prst="rect">
            <a:avLst/>
          </a:prstGeom>
          <a:solidFill>
            <a:srgbClr val="77A4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pic>
        <p:nvPicPr>
          <p:cNvPr id="100365" name="Picture 13" descr="C:\Documents and Settings\miran.YOONDESIG\바탕 화면\Image-000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5113" cy="1219200"/>
          </a:xfrm>
          <a:prstGeom prst="rect">
            <a:avLst/>
          </a:prstGeom>
          <a:noFill/>
          <a:extLst>
            <a:ext uri="{909E8E84-426E-40DD-AFC4-6F175D3DCCD1}">
              <a14:hiddenFill xmlns:a14="http://schemas.microsoft.com/office/drawing/2010/main">
                <a:solidFill>
                  <a:srgbClr val="FFFFFF"/>
                </a:solidFill>
              </a14:hiddenFill>
            </a:ext>
          </a:extLst>
        </p:spPr>
      </p:pic>
      <p:sp>
        <p:nvSpPr>
          <p:cNvPr id="100366" name="Rectangle 14"/>
          <p:cNvSpPr>
            <a:spLocks noChangeArrowheads="1"/>
          </p:cNvSpPr>
          <p:nvPr/>
        </p:nvSpPr>
        <p:spPr bwMode="auto">
          <a:xfrm>
            <a:off x="0" y="6172200"/>
            <a:ext cx="9153525" cy="152400"/>
          </a:xfrm>
          <a:prstGeom prst="rect">
            <a:avLst/>
          </a:prstGeom>
          <a:solidFill>
            <a:srgbClr val="36429B"/>
          </a:solidFill>
          <a:ln>
            <a:noFill/>
          </a:ln>
          <a:effectLst/>
          <a:extLst>
            <a:ext uri="{91240B29-F687-4F45-9708-019B960494DF}">
              <a14:hiddenLine xmlns:a14="http://schemas.microsoft.com/office/drawing/2010/main" w="9525">
                <a:solidFill>
                  <a:srgbClr val="00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100367" name="Rectangle 15"/>
          <p:cNvSpPr>
            <a:spLocks noGrp="1" noChangeArrowheads="1"/>
          </p:cNvSpPr>
          <p:nvPr>
            <p:ph type="ctrTitle"/>
          </p:nvPr>
        </p:nvSpPr>
        <p:spPr>
          <a:xfrm>
            <a:off x="2286000" y="2819400"/>
            <a:ext cx="6629400" cy="1143000"/>
          </a:xfrm>
        </p:spPr>
        <p:txBody>
          <a:bodyPr/>
          <a:lstStyle>
            <a:lvl1pPr>
              <a:defRPr/>
            </a:lvl1pPr>
          </a:lstStyle>
          <a:p>
            <a:pPr lvl="0"/>
            <a:r>
              <a:rPr lang="ko-KR" altLang="en-US" noProof="0" smtClean="0"/>
              <a:t>마스터 제목 스타일 편집</a:t>
            </a:r>
          </a:p>
        </p:txBody>
      </p:sp>
      <p:sp>
        <p:nvSpPr>
          <p:cNvPr id="100368" name="Rectangle 16"/>
          <p:cNvSpPr>
            <a:spLocks noGrp="1" noChangeArrowheads="1"/>
          </p:cNvSpPr>
          <p:nvPr>
            <p:ph type="subTitle" idx="1"/>
          </p:nvPr>
        </p:nvSpPr>
        <p:spPr>
          <a:xfrm>
            <a:off x="2286000" y="3962400"/>
            <a:ext cx="6629400" cy="685800"/>
          </a:xfrm>
        </p:spPr>
        <p:txBody>
          <a:bodyPr/>
          <a:lstStyle>
            <a:lvl1pPr marL="0" indent="0">
              <a:buFontTx/>
              <a:buNone/>
              <a:defRPr sz="3000">
                <a:latin typeface="-윤체M" pitchFamily="18" charset="-127"/>
                <a:ea typeface="-윤체M" pitchFamily="18" charset="-127"/>
              </a:defRPr>
            </a:lvl1pPr>
          </a:lstStyle>
          <a:p>
            <a:pPr lvl="0"/>
            <a:r>
              <a:rPr lang="ko-KR" altLang="en-US" noProof="0" smtClean="0"/>
              <a:t>마스터 부제목 스타일 편집</a:t>
            </a:r>
          </a:p>
        </p:txBody>
      </p:sp>
      <p:sp>
        <p:nvSpPr>
          <p:cNvPr id="100369" name="Rectangle 17"/>
          <p:cNvSpPr>
            <a:spLocks noGrp="1" noChangeArrowheads="1"/>
          </p:cNvSpPr>
          <p:nvPr>
            <p:ph type="dt" sz="half" idx="2"/>
          </p:nvPr>
        </p:nvSpPr>
        <p:spPr/>
        <p:txBody>
          <a:bodyPr/>
          <a:lstStyle>
            <a:lvl1pPr>
              <a:defRPr/>
            </a:lvl1pPr>
          </a:lstStyle>
          <a:p>
            <a:endParaRPr lang="en-US" altLang="ko-KR">
              <a:solidFill>
                <a:srgbClr val="000000"/>
              </a:solidFill>
            </a:endParaRPr>
          </a:p>
        </p:txBody>
      </p:sp>
      <p:sp>
        <p:nvSpPr>
          <p:cNvPr id="100370" name="Rectangle 18"/>
          <p:cNvSpPr>
            <a:spLocks noGrp="1" noChangeArrowheads="1"/>
          </p:cNvSpPr>
          <p:nvPr>
            <p:ph type="ftr" sz="quarter" idx="3"/>
          </p:nvPr>
        </p:nvSpPr>
        <p:spPr/>
        <p:txBody>
          <a:bodyPr/>
          <a:lstStyle>
            <a:lvl1pPr>
              <a:defRPr/>
            </a:lvl1pPr>
          </a:lstStyle>
          <a:p>
            <a:endParaRPr lang="en-US" altLang="ko-KR">
              <a:solidFill>
                <a:srgbClr val="000000"/>
              </a:solidFill>
            </a:endParaRPr>
          </a:p>
        </p:txBody>
      </p:sp>
      <p:sp>
        <p:nvSpPr>
          <p:cNvPr id="100371" name="Rectangle 19"/>
          <p:cNvSpPr>
            <a:spLocks noGrp="1" noChangeArrowheads="1"/>
          </p:cNvSpPr>
          <p:nvPr>
            <p:ph type="sldNum" sz="quarter" idx="4"/>
          </p:nvPr>
        </p:nvSpPr>
        <p:spPr/>
        <p:txBody>
          <a:bodyPr/>
          <a:lstStyle>
            <a:lvl1pPr>
              <a:defRPr/>
            </a:lvl1pPr>
          </a:lstStyle>
          <a:p>
            <a:fld id="{98AE9407-BAEE-4D10-AAE7-9B8E87C4D602}" type="slidenum">
              <a:rPr lang="en-US" altLang="ko-KR">
                <a:solidFill>
                  <a:srgbClr val="000000"/>
                </a:solidFill>
              </a:rPr>
              <a:pPr/>
              <a:t>‹#›</a:t>
            </a:fld>
            <a:endParaRPr lang="en-US" altLang="ko-KR">
              <a:solidFill>
                <a:srgbClr val="000000"/>
              </a:solidFill>
            </a:endParaRPr>
          </a:p>
        </p:txBody>
      </p:sp>
      <p:sp>
        <p:nvSpPr>
          <p:cNvPr id="100372" name="Freeform 20"/>
          <p:cNvSpPr>
            <a:spLocks noEditPoints="1"/>
          </p:cNvSpPr>
          <p:nvPr/>
        </p:nvSpPr>
        <p:spPr bwMode="auto">
          <a:xfrm rot="-5400000">
            <a:off x="22225" y="838200"/>
            <a:ext cx="293688" cy="293688"/>
          </a:xfrm>
          <a:custGeom>
            <a:avLst/>
            <a:gdLst>
              <a:gd name="T0" fmla="*/ 30 w 207"/>
              <a:gd name="T1" fmla="*/ 30 h 207"/>
              <a:gd name="T2" fmla="*/ 103 w 207"/>
              <a:gd name="T3" fmla="*/ 0 h 207"/>
              <a:gd name="T4" fmla="*/ 176 w 207"/>
              <a:gd name="T5" fmla="*/ 30 h 207"/>
              <a:gd name="T6" fmla="*/ 207 w 207"/>
              <a:gd name="T7" fmla="*/ 103 h 207"/>
              <a:gd name="T8" fmla="*/ 176 w 207"/>
              <a:gd name="T9" fmla="*/ 176 h 207"/>
              <a:gd name="T10" fmla="*/ 103 w 207"/>
              <a:gd name="T11" fmla="*/ 207 h 207"/>
              <a:gd name="T12" fmla="*/ 30 w 207"/>
              <a:gd name="T13" fmla="*/ 176 h 207"/>
              <a:gd name="T14" fmla="*/ 0 w 207"/>
              <a:gd name="T15" fmla="*/ 103 h 207"/>
              <a:gd name="T16" fmla="*/ 30 w 207"/>
              <a:gd name="T17" fmla="*/ 30 h 207"/>
              <a:gd name="T18" fmla="*/ 45 w 207"/>
              <a:gd name="T19" fmla="*/ 57 h 207"/>
              <a:gd name="T20" fmla="*/ 37 w 207"/>
              <a:gd name="T21" fmla="*/ 62 h 207"/>
              <a:gd name="T22" fmla="*/ 38 w 207"/>
              <a:gd name="T23" fmla="*/ 71 h 207"/>
              <a:gd name="T24" fmla="*/ 95 w 207"/>
              <a:gd name="T25" fmla="*/ 167 h 207"/>
              <a:gd name="T26" fmla="*/ 98 w 207"/>
              <a:gd name="T27" fmla="*/ 171 h 207"/>
              <a:gd name="T28" fmla="*/ 103 w 207"/>
              <a:gd name="T29" fmla="*/ 172 h 207"/>
              <a:gd name="T30" fmla="*/ 108 w 207"/>
              <a:gd name="T31" fmla="*/ 171 h 207"/>
              <a:gd name="T32" fmla="*/ 111 w 207"/>
              <a:gd name="T33" fmla="*/ 167 h 207"/>
              <a:gd name="T34" fmla="*/ 169 w 207"/>
              <a:gd name="T35" fmla="*/ 72 h 207"/>
              <a:gd name="T36" fmla="*/ 169 w 207"/>
              <a:gd name="T37" fmla="*/ 62 h 207"/>
              <a:gd name="T38" fmla="*/ 162 w 207"/>
              <a:gd name="T39" fmla="*/ 57 h 207"/>
              <a:gd name="T40" fmla="*/ 45 w 207"/>
              <a:gd name="T41" fmla="*/ 57 h 207"/>
              <a:gd name="T42" fmla="*/ 103 w 207"/>
              <a:gd name="T43" fmla="*/ 159 h 207"/>
              <a:gd name="T44" fmla="*/ 49 w 207"/>
              <a:gd name="T45" fmla="*/ 69 h 207"/>
              <a:gd name="T46" fmla="*/ 158 w 207"/>
              <a:gd name="T47" fmla="*/ 69 h 207"/>
              <a:gd name="T48" fmla="*/ 103 w 207"/>
              <a:gd name="T49" fmla="*/ 1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a:noFill/>
          </a:ln>
          <a:extLst>
            <a:ext uri="{91240B29-F687-4F45-9708-019B960494DF}">
              <a14:hiddenLine xmlns:a14="http://schemas.microsoft.com/office/drawing/2010/main" w="0">
                <a:solidFill>
                  <a:schemeClr val="accent2"/>
                </a:solidFill>
                <a:prstDash val="solid"/>
                <a:round/>
                <a:headEnd/>
                <a:tailEnd/>
              </a14:hiddenLine>
            </a:ext>
          </a:extLst>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grpSp>
        <p:nvGrpSpPr>
          <p:cNvPr id="100373" name="Group 21"/>
          <p:cNvGrpSpPr>
            <a:grpSpLocks/>
          </p:cNvGrpSpPr>
          <p:nvPr/>
        </p:nvGrpSpPr>
        <p:grpSpPr bwMode="auto">
          <a:xfrm>
            <a:off x="339725" y="61913"/>
            <a:ext cx="923925" cy="1114425"/>
            <a:chOff x="178" y="138"/>
            <a:chExt cx="595" cy="738"/>
          </a:xfrm>
        </p:grpSpPr>
        <p:sp>
          <p:nvSpPr>
            <p:cNvPr id="100374" name="Freeform 22"/>
            <p:cNvSpPr>
              <a:spLocks/>
            </p:cNvSpPr>
            <p:nvPr userDrawn="1"/>
          </p:nvSpPr>
          <p:spPr bwMode="auto">
            <a:xfrm>
              <a:off x="178" y="159"/>
              <a:ext cx="155" cy="258"/>
            </a:xfrm>
            <a:custGeom>
              <a:avLst/>
              <a:gdLst>
                <a:gd name="T0" fmla="*/ 10 w 23"/>
                <a:gd name="T1" fmla="*/ 27 h 38"/>
                <a:gd name="T2" fmla="*/ 13 w 23"/>
                <a:gd name="T3" fmla="*/ 1 h 38"/>
                <a:gd name="T4" fmla="*/ 15 w 23"/>
                <a:gd name="T5" fmla="*/ 0 h 38"/>
                <a:gd name="T6" fmla="*/ 15 w 23"/>
                <a:gd name="T7" fmla="*/ 0 h 38"/>
                <a:gd name="T8" fmla="*/ 3 w 23"/>
                <a:gd name="T9" fmla="*/ 7 h 38"/>
                <a:gd name="T10" fmla="*/ 0 w 23"/>
                <a:gd name="T11" fmla="*/ 20 h 38"/>
                <a:gd name="T12" fmla="*/ 7 w 23"/>
                <a:gd name="T13" fmla="*/ 32 h 38"/>
                <a:gd name="T14" fmla="*/ 23 w 23"/>
                <a:gd name="T15" fmla="*/ 38 h 38"/>
                <a:gd name="T16" fmla="*/ 23 w 23"/>
                <a:gd name="T17" fmla="*/ 38 h 38"/>
                <a:gd name="T18" fmla="*/ 10 w 23"/>
                <a:gd name="T19"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38">
                  <a:moveTo>
                    <a:pt x="10" y="27"/>
                  </a:moveTo>
                  <a:cubicBezTo>
                    <a:pt x="6" y="18"/>
                    <a:pt x="7" y="8"/>
                    <a:pt x="13" y="1"/>
                  </a:cubicBezTo>
                  <a:cubicBezTo>
                    <a:pt x="14" y="1"/>
                    <a:pt x="14" y="0"/>
                    <a:pt x="15" y="0"/>
                  </a:cubicBezTo>
                  <a:lnTo>
                    <a:pt x="15" y="0"/>
                  </a:lnTo>
                  <a:lnTo>
                    <a:pt x="3" y="7"/>
                  </a:lnTo>
                  <a:cubicBezTo>
                    <a:pt x="3" y="7"/>
                    <a:pt x="0" y="12"/>
                    <a:pt x="0" y="20"/>
                  </a:cubicBezTo>
                  <a:cubicBezTo>
                    <a:pt x="0" y="28"/>
                    <a:pt x="6" y="31"/>
                    <a:pt x="7" y="32"/>
                  </a:cubicBezTo>
                  <a:cubicBezTo>
                    <a:pt x="8" y="33"/>
                    <a:pt x="15" y="37"/>
                    <a:pt x="23" y="38"/>
                  </a:cubicBezTo>
                  <a:lnTo>
                    <a:pt x="23" y="38"/>
                  </a:lnTo>
                  <a:cubicBezTo>
                    <a:pt x="18" y="36"/>
                    <a:pt x="13" y="33"/>
                    <a:pt x="10" y="27"/>
                  </a:cubicBezTo>
                  <a:close/>
                </a:path>
              </a:pathLst>
            </a:custGeom>
            <a:solidFill>
              <a:schemeClr val="accent2"/>
            </a:solidFill>
            <a:ln w="0">
              <a:solidFill>
                <a:schemeClr val="accent2"/>
              </a:solidFill>
              <a:prstDash val="solid"/>
              <a:round/>
              <a:headEnd/>
              <a:tailEnd/>
            </a:ln>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100375" name="Freeform 23"/>
            <p:cNvSpPr>
              <a:spLocks/>
            </p:cNvSpPr>
            <p:nvPr userDrawn="1"/>
          </p:nvSpPr>
          <p:spPr bwMode="auto">
            <a:xfrm>
              <a:off x="212" y="424"/>
              <a:ext cx="297" cy="407"/>
            </a:xfrm>
            <a:custGeom>
              <a:avLst/>
              <a:gdLst>
                <a:gd name="T0" fmla="*/ 15 w 44"/>
                <a:gd name="T1" fmla="*/ 45 h 60"/>
                <a:gd name="T2" fmla="*/ 28 w 44"/>
                <a:gd name="T3" fmla="*/ 36 h 60"/>
                <a:gd name="T4" fmla="*/ 41 w 44"/>
                <a:gd name="T5" fmla="*/ 22 h 60"/>
                <a:gd name="T6" fmla="*/ 38 w 44"/>
                <a:gd name="T7" fmla="*/ 6 h 60"/>
                <a:gd name="T8" fmla="*/ 23 w 44"/>
                <a:gd name="T9" fmla="*/ 0 h 60"/>
                <a:gd name="T10" fmla="*/ 26 w 44"/>
                <a:gd name="T11" fmla="*/ 4 h 60"/>
                <a:gd name="T12" fmla="*/ 26 w 44"/>
                <a:gd name="T13" fmla="*/ 18 h 60"/>
                <a:gd name="T14" fmla="*/ 16 w 44"/>
                <a:gd name="T15" fmla="*/ 26 h 60"/>
                <a:gd name="T16" fmla="*/ 5 w 44"/>
                <a:gd name="T17" fmla="*/ 33 h 60"/>
                <a:gd name="T18" fmla="*/ 3 w 44"/>
                <a:gd name="T19" fmla="*/ 47 h 60"/>
                <a:gd name="T20" fmla="*/ 10 w 44"/>
                <a:gd name="T21" fmla="*/ 60 h 60"/>
                <a:gd name="T22" fmla="*/ 10 w 44"/>
                <a:gd name="T23" fmla="*/ 60 h 60"/>
                <a:gd name="T24" fmla="*/ 15 w 44"/>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60">
                  <a:moveTo>
                    <a:pt x="15" y="45"/>
                  </a:moveTo>
                  <a:cubicBezTo>
                    <a:pt x="16" y="45"/>
                    <a:pt x="20" y="39"/>
                    <a:pt x="28" y="36"/>
                  </a:cubicBezTo>
                  <a:cubicBezTo>
                    <a:pt x="36" y="33"/>
                    <a:pt x="40" y="24"/>
                    <a:pt x="41" y="22"/>
                  </a:cubicBezTo>
                  <a:cubicBezTo>
                    <a:pt x="41" y="21"/>
                    <a:pt x="44" y="11"/>
                    <a:pt x="38" y="6"/>
                  </a:cubicBezTo>
                  <a:cubicBezTo>
                    <a:pt x="33" y="0"/>
                    <a:pt x="29" y="0"/>
                    <a:pt x="23" y="0"/>
                  </a:cubicBezTo>
                  <a:cubicBezTo>
                    <a:pt x="23" y="0"/>
                    <a:pt x="26" y="3"/>
                    <a:pt x="26" y="4"/>
                  </a:cubicBezTo>
                  <a:cubicBezTo>
                    <a:pt x="27" y="6"/>
                    <a:pt x="30" y="12"/>
                    <a:pt x="26" y="18"/>
                  </a:cubicBezTo>
                  <a:cubicBezTo>
                    <a:pt x="22" y="23"/>
                    <a:pt x="19" y="25"/>
                    <a:pt x="16" y="26"/>
                  </a:cubicBezTo>
                  <a:cubicBezTo>
                    <a:pt x="11" y="27"/>
                    <a:pt x="7" y="30"/>
                    <a:pt x="5" y="33"/>
                  </a:cubicBezTo>
                  <a:cubicBezTo>
                    <a:pt x="4" y="35"/>
                    <a:pt x="0" y="40"/>
                    <a:pt x="3" y="47"/>
                  </a:cubicBezTo>
                  <a:lnTo>
                    <a:pt x="10" y="60"/>
                  </a:lnTo>
                  <a:lnTo>
                    <a:pt x="10" y="60"/>
                  </a:lnTo>
                  <a:cubicBezTo>
                    <a:pt x="9" y="54"/>
                    <a:pt x="15" y="46"/>
                    <a:pt x="15" y="45"/>
                  </a:cubicBezTo>
                  <a:close/>
                </a:path>
              </a:pathLst>
            </a:custGeom>
            <a:solidFill>
              <a:schemeClr val="accent2"/>
            </a:solidFill>
            <a:ln w="0">
              <a:solidFill>
                <a:schemeClr val="accent2"/>
              </a:solidFill>
              <a:prstDash val="solid"/>
              <a:round/>
              <a:headEnd/>
              <a:tailEnd/>
            </a:ln>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100376" name="Freeform 24"/>
            <p:cNvSpPr>
              <a:spLocks/>
            </p:cNvSpPr>
            <p:nvPr userDrawn="1"/>
          </p:nvSpPr>
          <p:spPr bwMode="auto">
            <a:xfrm>
              <a:off x="671" y="722"/>
              <a:ext cx="0" cy="1"/>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lnTo>
                    <a:pt x="0" y="0"/>
                  </a:lnTo>
                  <a:close/>
                </a:path>
              </a:pathLst>
            </a:custGeom>
            <a:solidFill>
              <a:schemeClr val="accent2"/>
            </a:solidFill>
            <a:ln w="0">
              <a:solidFill>
                <a:schemeClr val="accent2"/>
              </a:solidFill>
              <a:prstDash val="solid"/>
              <a:round/>
              <a:headEnd/>
              <a:tailEnd/>
            </a:ln>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100377" name="Freeform 25"/>
            <p:cNvSpPr>
              <a:spLocks/>
            </p:cNvSpPr>
            <p:nvPr userDrawn="1"/>
          </p:nvSpPr>
          <p:spPr bwMode="auto">
            <a:xfrm>
              <a:off x="543" y="607"/>
              <a:ext cx="121" cy="108"/>
            </a:xfrm>
            <a:custGeom>
              <a:avLst/>
              <a:gdLst>
                <a:gd name="T0" fmla="*/ 15 w 18"/>
                <a:gd name="T1" fmla="*/ 9 h 16"/>
                <a:gd name="T2" fmla="*/ 10 w 18"/>
                <a:gd name="T3" fmla="*/ 0 h 16"/>
                <a:gd name="T4" fmla="*/ 1 w 18"/>
                <a:gd name="T5" fmla="*/ 3 h 16"/>
                <a:gd name="T6" fmla="*/ 3 w 18"/>
                <a:gd name="T7" fmla="*/ 7 h 16"/>
                <a:gd name="T8" fmla="*/ 18 w 18"/>
                <a:gd name="T9" fmla="*/ 16 h 16"/>
                <a:gd name="T10" fmla="*/ 15 w 18"/>
                <a:gd name="T11" fmla="*/ 9 h 16"/>
              </a:gdLst>
              <a:ahLst/>
              <a:cxnLst>
                <a:cxn ang="0">
                  <a:pos x="T0" y="T1"/>
                </a:cxn>
                <a:cxn ang="0">
                  <a:pos x="T2" y="T3"/>
                </a:cxn>
                <a:cxn ang="0">
                  <a:pos x="T4" y="T5"/>
                </a:cxn>
                <a:cxn ang="0">
                  <a:pos x="T6" y="T7"/>
                </a:cxn>
                <a:cxn ang="0">
                  <a:pos x="T8" y="T9"/>
                </a:cxn>
                <a:cxn ang="0">
                  <a:pos x="T10" y="T11"/>
                </a:cxn>
              </a:cxnLst>
              <a:rect l="0" t="0" r="r" b="b"/>
              <a:pathLst>
                <a:path w="18" h="16">
                  <a:moveTo>
                    <a:pt x="15" y="9"/>
                  </a:moveTo>
                  <a:cubicBezTo>
                    <a:pt x="15" y="4"/>
                    <a:pt x="12" y="0"/>
                    <a:pt x="10" y="0"/>
                  </a:cubicBezTo>
                  <a:cubicBezTo>
                    <a:pt x="9" y="0"/>
                    <a:pt x="4" y="0"/>
                    <a:pt x="1" y="3"/>
                  </a:cubicBezTo>
                  <a:cubicBezTo>
                    <a:pt x="1" y="3"/>
                    <a:pt x="0" y="5"/>
                    <a:pt x="3" y="7"/>
                  </a:cubicBezTo>
                  <a:lnTo>
                    <a:pt x="18" y="16"/>
                  </a:lnTo>
                  <a:cubicBezTo>
                    <a:pt x="16" y="15"/>
                    <a:pt x="15" y="13"/>
                    <a:pt x="15" y="9"/>
                  </a:cubicBezTo>
                  <a:close/>
                </a:path>
              </a:pathLst>
            </a:custGeom>
            <a:solidFill>
              <a:schemeClr val="accent2"/>
            </a:solidFill>
            <a:ln w="0">
              <a:solidFill>
                <a:schemeClr val="accent2"/>
              </a:solidFill>
              <a:prstDash val="solid"/>
              <a:round/>
              <a:headEnd/>
              <a:tailEnd/>
            </a:ln>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100378" name="Freeform 26"/>
            <p:cNvSpPr>
              <a:spLocks/>
            </p:cNvSpPr>
            <p:nvPr userDrawn="1"/>
          </p:nvSpPr>
          <p:spPr bwMode="auto">
            <a:xfrm>
              <a:off x="664" y="546"/>
              <a:ext cx="60" cy="27"/>
            </a:xfrm>
            <a:custGeom>
              <a:avLst/>
              <a:gdLst>
                <a:gd name="T0" fmla="*/ 3 w 9"/>
                <a:gd name="T1" fmla="*/ 3 h 4"/>
                <a:gd name="T2" fmla="*/ 9 w 9"/>
                <a:gd name="T3" fmla="*/ 3 h 4"/>
                <a:gd name="T4" fmla="*/ 9 w 9"/>
                <a:gd name="T5" fmla="*/ 3 h 4"/>
                <a:gd name="T6" fmla="*/ 0 w 9"/>
                <a:gd name="T7" fmla="*/ 0 h 4"/>
                <a:gd name="T8" fmla="*/ 3 w 9"/>
                <a:gd name="T9" fmla="*/ 3 h 4"/>
              </a:gdLst>
              <a:ahLst/>
              <a:cxnLst>
                <a:cxn ang="0">
                  <a:pos x="T0" y="T1"/>
                </a:cxn>
                <a:cxn ang="0">
                  <a:pos x="T2" y="T3"/>
                </a:cxn>
                <a:cxn ang="0">
                  <a:pos x="T4" y="T5"/>
                </a:cxn>
                <a:cxn ang="0">
                  <a:pos x="T6" y="T7"/>
                </a:cxn>
                <a:cxn ang="0">
                  <a:pos x="T8" y="T9"/>
                </a:cxn>
              </a:cxnLst>
              <a:rect l="0" t="0" r="r" b="b"/>
              <a:pathLst>
                <a:path w="9" h="4">
                  <a:moveTo>
                    <a:pt x="3" y="3"/>
                  </a:moveTo>
                  <a:cubicBezTo>
                    <a:pt x="5" y="4"/>
                    <a:pt x="7" y="3"/>
                    <a:pt x="9" y="3"/>
                  </a:cubicBezTo>
                  <a:cubicBezTo>
                    <a:pt x="9" y="3"/>
                    <a:pt x="9" y="3"/>
                    <a:pt x="9" y="3"/>
                  </a:cubicBezTo>
                  <a:lnTo>
                    <a:pt x="0" y="0"/>
                  </a:lnTo>
                  <a:cubicBezTo>
                    <a:pt x="1" y="2"/>
                    <a:pt x="2" y="3"/>
                    <a:pt x="3" y="3"/>
                  </a:cubicBezTo>
                  <a:close/>
                </a:path>
              </a:pathLst>
            </a:custGeom>
            <a:solidFill>
              <a:schemeClr val="accent2"/>
            </a:solidFill>
            <a:ln w="0">
              <a:solidFill>
                <a:schemeClr val="accent2"/>
              </a:solidFill>
              <a:prstDash val="solid"/>
              <a:round/>
              <a:headEnd/>
              <a:tailEnd/>
            </a:ln>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100379" name="Freeform 27"/>
            <p:cNvSpPr>
              <a:spLocks/>
            </p:cNvSpPr>
            <p:nvPr userDrawn="1"/>
          </p:nvSpPr>
          <p:spPr bwMode="auto">
            <a:xfrm>
              <a:off x="515" y="206"/>
              <a:ext cx="189" cy="204"/>
            </a:xfrm>
            <a:custGeom>
              <a:avLst/>
              <a:gdLst>
                <a:gd name="T0" fmla="*/ 10 w 28"/>
                <a:gd name="T1" fmla="*/ 30 h 30"/>
                <a:gd name="T2" fmla="*/ 20 w 28"/>
                <a:gd name="T3" fmla="*/ 19 h 30"/>
                <a:gd name="T4" fmla="*/ 22 w 28"/>
                <a:gd name="T5" fmla="*/ 9 h 30"/>
                <a:gd name="T6" fmla="*/ 28 w 28"/>
                <a:gd name="T7" fmla="*/ 0 h 30"/>
                <a:gd name="T8" fmla="*/ 11 w 28"/>
                <a:gd name="T9" fmla="*/ 3 h 30"/>
                <a:gd name="T10" fmla="*/ 5 w 28"/>
                <a:gd name="T11" fmla="*/ 11 h 30"/>
                <a:gd name="T12" fmla="*/ 0 w 28"/>
                <a:gd name="T13" fmla="*/ 24 h 30"/>
                <a:gd name="T14" fmla="*/ 10 w 28"/>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0">
                  <a:moveTo>
                    <a:pt x="10" y="30"/>
                  </a:moveTo>
                  <a:cubicBezTo>
                    <a:pt x="16" y="30"/>
                    <a:pt x="20" y="21"/>
                    <a:pt x="20" y="19"/>
                  </a:cubicBezTo>
                  <a:cubicBezTo>
                    <a:pt x="21" y="16"/>
                    <a:pt x="21" y="13"/>
                    <a:pt x="22" y="9"/>
                  </a:cubicBezTo>
                  <a:cubicBezTo>
                    <a:pt x="22" y="6"/>
                    <a:pt x="25" y="0"/>
                    <a:pt x="28" y="0"/>
                  </a:cubicBezTo>
                  <a:lnTo>
                    <a:pt x="11" y="3"/>
                  </a:lnTo>
                  <a:cubicBezTo>
                    <a:pt x="11" y="3"/>
                    <a:pt x="6" y="5"/>
                    <a:pt x="5" y="11"/>
                  </a:cubicBezTo>
                  <a:cubicBezTo>
                    <a:pt x="4" y="15"/>
                    <a:pt x="4" y="22"/>
                    <a:pt x="0" y="24"/>
                  </a:cubicBezTo>
                  <a:cubicBezTo>
                    <a:pt x="0" y="24"/>
                    <a:pt x="3" y="30"/>
                    <a:pt x="10" y="30"/>
                  </a:cubicBezTo>
                  <a:close/>
                </a:path>
              </a:pathLst>
            </a:custGeom>
            <a:solidFill>
              <a:schemeClr val="accent2"/>
            </a:solidFill>
            <a:ln w="0">
              <a:solidFill>
                <a:schemeClr val="accent2"/>
              </a:solidFill>
              <a:prstDash val="solid"/>
              <a:round/>
              <a:headEnd/>
              <a:tailEnd/>
            </a:ln>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100380" name="Freeform 28"/>
            <p:cNvSpPr>
              <a:spLocks/>
            </p:cNvSpPr>
            <p:nvPr userDrawn="1"/>
          </p:nvSpPr>
          <p:spPr bwMode="auto">
            <a:xfrm>
              <a:off x="213" y="138"/>
              <a:ext cx="560" cy="738"/>
            </a:xfrm>
            <a:custGeom>
              <a:avLst/>
              <a:gdLst>
                <a:gd name="T0" fmla="*/ 77 w 83"/>
                <a:gd name="T1" fmla="*/ 37 h 114"/>
                <a:gd name="T2" fmla="*/ 82 w 83"/>
                <a:gd name="T3" fmla="*/ 27 h 114"/>
                <a:gd name="T4" fmla="*/ 80 w 83"/>
                <a:gd name="T5" fmla="*/ 14 h 114"/>
                <a:gd name="T6" fmla="*/ 72 w 83"/>
                <a:gd name="T7" fmla="*/ 11 h 114"/>
                <a:gd name="T8" fmla="*/ 66 w 83"/>
                <a:gd name="T9" fmla="*/ 20 h 114"/>
                <a:gd name="T10" fmla="*/ 64 w 83"/>
                <a:gd name="T11" fmla="*/ 30 h 114"/>
                <a:gd name="T12" fmla="*/ 54 w 83"/>
                <a:gd name="T13" fmla="*/ 41 h 114"/>
                <a:gd name="T14" fmla="*/ 44 w 83"/>
                <a:gd name="T15" fmla="*/ 35 h 114"/>
                <a:gd name="T16" fmla="*/ 40 w 83"/>
                <a:gd name="T17" fmla="*/ 20 h 114"/>
                <a:gd name="T18" fmla="*/ 26 w 83"/>
                <a:gd name="T19" fmla="*/ 2 h 114"/>
                <a:gd name="T20" fmla="*/ 9 w 83"/>
                <a:gd name="T21" fmla="*/ 4 h 114"/>
                <a:gd name="T22" fmla="*/ 7 w 83"/>
                <a:gd name="T23" fmla="*/ 5 h 114"/>
                <a:gd name="T24" fmla="*/ 4 w 83"/>
                <a:gd name="T25" fmla="*/ 31 h 114"/>
                <a:gd name="T26" fmla="*/ 17 w 83"/>
                <a:gd name="T27" fmla="*/ 42 h 114"/>
                <a:gd name="T28" fmla="*/ 22 w 83"/>
                <a:gd name="T29" fmla="*/ 43 h 114"/>
                <a:gd name="T30" fmla="*/ 37 w 83"/>
                <a:gd name="T31" fmla="*/ 49 h 114"/>
                <a:gd name="T32" fmla="*/ 40 w 83"/>
                <a:gd name="T33" fmla="*/ 65 h 114"/>
                <a:gd name="T34" fmla="*/ 27 w 83"/>
                <a:gd name="T35" fmla="*/ 79 h 114"/>
                <a:gd name="T36" fmla="*/ 14 w 83"/>
                <a:gd name="T37" fmla="*/ 88 h 114"/>
                <a:gd name="T38" fmla="*/ 9 w 83"/>
                <a:gd name="T39" fmla="*/ 103 h 114"/>
                <a:gd name="T40" fmla="*/ 11 w 83"/>
                <a:gd name="T41" fmla="*/ 107 h 114"/>
                <a:gd name="T42" fmla="*/ 33 w 83"/>
                <a:gd name="T43" fmla="*/ 105 h 114"/>
                <a:gd name="T44" fmla="*/ 41 w 83"/>
                <a:gd name="T45" fmla="*/ 89 h 114"/>
                <a:gd name="T46" fmla="*/ 46 w 83"/>
                <a:gd name="T47" fmla="*/ 76 h 114"/>
                <a:gd name="T48" fmla="*/ 49 w 83"/>
                <a:gd name="T49" fmla="*/ 73 h 114"/>
                <a:gd name="T50" fmla="*/ 58 w 83"/>
                <a:gd name="T51" fmla="*/ 70 h 114"/>
                <a:gd name="T52" fmla="*/ 63 w 83"/>
                <a:gd name="T53" fmla="*/ 79 h 114"/>
                <a:gd name="T54" fmla="*/ 66 w 83"/>
                <a:gd name="T55" fmla="*/ 86 h 114"/>
                <a:gd name="T56" fmla="*/ 67 w 83"/>
                <a:gd name="T57" fmla="*/ 87 h 114"/>
                <a:gd name="T58" fmla="*/ 67 w 83"/>
                <a:gd name="T59" fmla="*/ 87 h 114"/>
                <a:gd name="T60" fmla="*/ 68 w 83"/>
                <a:gd name="T61" fmla="*/ 87 h 114"/>
                <a:gd name="T62" fmla="*/ 78 w 83"/>
                <a:gd name="T63" fmla="*/ 75 h 114"/>
                <a:gd name="T64" fmla="*/ 75 w 83"/>
                <a:gd name="T65" fmla="*/ 64 h 114"/>
                <a:gd name="T66" fmla="*/ 75 w 83"/>
                <a:gd name="T67" fmla="*/ 64 h 114"/>
                <a:gd name="T68" fmla="*/ 69 w 83"/>
                <a:gd name="T69" fmla="*/ 64 h 114"/>
                <a:gd name="T70" fmla="*/ 66 w 83"/>
                <a:gd name="T71" fmla="*/ 61 h 114"/>
                <a:gd name="T72" fmla="*/ 65 w 83"/>
                <a:gd name="T73" fmla="*/ 50 h 114"/>
                <a:gd name="T74" fmla="*/ 77 w 83"/>
                <a:gd name="T75" fmla="*/ 3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3" h="114">
                  <a:moveTo>
                    <a:pt x="77" y="37"/>
                  </a:moveTo>
                  <a:cubicBezTo>
                    <a:pt x="81" y="34"/>
                    <a:pt x="82" y="29"/>
                    <a:pt x="82" y="27"/>
                  </a:cubicBezTo>
                  <a:cubicBezTo>
                    <a:pt x="82" y="25"/>
                    <a:pt x="83" y="18"/>
                    <a:pt x="80" y="14"/>
                  </a:cubicBezTo>
                  <a:cubicBezTo>
                    <a:pt x="77" y="10"/>
                    <a:pt x="74" y="11"/>
                    <a:pt x="72" y="11"/>
                  </a:cubicBezTo>
                  <a:cubicBezTo>
                    <a:pt x="69" y="11"/>
                    <a:pt x="66" y="17"/>
                    <a:pt x="66" y="20"/>
                  </a:cubicBezTo>
                  <a:cubicBezTo>
                    <a:pt x="65" y="24"/>
                    <a:pt x="65" y="27"/>
                    <a:pt x="64" y="30"/>
                  </a:cubicBezTo>
                  <a:cubicBezTo>
                    <a:pt x="64" y="32"/>
                    <a:pt x="60" y="41"/>
                    <a:pt x="54" y="41"/>
                  </a:cubicBezTo>
                  <a:cubicBezTo>
                    <a:pt x="47" y="41"/>
                    <a:pt x="44" y="35"/>
                    <a:pt x="44" y="35"/>
                  </a:cubicBezTo>
                  <a:cubicBezTo>
                    <a:pt x="41" y="33"/>
                    <a:pt x="41" y="31"/>
                    <a:pt x="40" y="20"/>
                  </a:cubicBezTo>
                  <a:cubicBezTo>
                    <a:pt x="38" y="8"/>
                    <a:pt x="30" y="4"/>
                    <a:pt x="26" y="2"/>
                  </a:cubicBezTo>
                  <a:cubicBezTo>
                    <a:pt x="23" y="1"/>
                    <a:pt x="15" y="0"/>
                    <a:pt x="9" y="4"/>
                  </a:cubicBezTo>
                  <a:cubicBezTo>
                    <a:pt x="8" y="4"/>
                    <a:pt x="8" y="5"/>
                    <a:pt x="7" y="5"/>
                  </a:cubicBezTo>
                  <a:cubicBezTo>
                    <a:pt x="1" y="12"/>
                    <a:pt x="0" y="22"/>
                    <a:pt x="4" y="31"/>
                  </a:cubicBezTo>
                  <a:cubicBezTo>
                    <a:pt x="7" y="37"/>
                    <a:pt x="12" y="40"/>
                    <a:pt x="17" y="42"/>
                  </a:cubicBezTo>
                  <a:cubicBezTo>
                    <a:pt x="19" y="43"/>
                    <a:pt x="21" y="43"/>
                    <a:pt x="22" y="43"/>
                  </a:cubicBezTo>
                  <a:cubicBezTo>
                    <a:pt x="28" y="43"/>
                    <a:pt x="32" y="43"/>
                    <a:pt x="37" y="49"/>
                  </a:cubicBezTo>
                  <a:cubicBezTo>
                    <a:pt x="43" y="54"/>
                    <a:pt x="40" y="64"/>
                    <a:pt x="40" y="65"/>
                  </a:cubicBezTo>
                  <a:cubicBezTo>
                    <a:pt x="39" y="67"/>
                    <a:pt x="35" y="76"/>
                    <a:pt x="27" y="79"/>
                  </a:cubicBezTo>
                  <a:cubicBezTo>
                    <a:pt x="19" y="82"/>
                    <a:pt x="15" y="88"/>
                    <a:pt x="14" y="88"/>
                  </a:cubicBezTo>
                  <a:cubicBezTo>
                    <a:pt x="14" y="89"/>
                    <a:pt x="8" y="97"/>
                    <a:pt x="9" y="103"/>
                  </a:cubicBezTo>
                  <a:cubicBezTo>
                    <a:pt x="9" y="105"/>
                    <a:pt x="10" y="106"/>
                    <a:pt x="11" y="107"/>
                  </a:cubicBezTo>
                  <a:cubicBezTo>
                    <a:pt x="18" y="114"/>
                    <a:pt x="26" y="112"/>
                    <a:pt x="33" y="105"/>
                  </a:cubicBezTo>
                  <a:cubicBezTo>
                    <a:pt x="40" y="99"/>
                    <a:pt x="41" y="91"/>
                    <a:pt x="41" y="89"/>
                  </a:cubicBezTo>
                  <a:cubicBezTo>
                    <a:pt x="41" y="88"/>
                    <a:pt x="41" y="83"/>
                    <a:pt x="46" y="76"/>
                  </a:cubicBezTo>
                  <a:cubicBezTo>
                    <a:pt x="47" y="75"/>
                    <a:pt x="48" y="74"/>
                    <a:pt x="49" y="73"/>
                  </a:cubicBezTo>
                  <a:cubicBezTo>
                    <a:pt x="52" y="70"/>
                    <a:pt x="57" y="70"/>
                    <a:pt x="58" y="70"/>
                  </a:cubicBezTo>
                  <a:cubicBezTo>
                    <a:pt x="60" y="70"/>
                    <a:pt x="63" y="74"/>
                    <a:pt x="63" y="79"/>
                  </a:cubicBezTo>
                  <a:cubicBezTo>
                    <a:pt x="63" y="83"/>
                    <a:pt x="64" y="85"/>
                    <a:pt x="66" y="86"/>
                  </a:cubicBezTo>
                  <a:cubicBezTo>
                    <a:pt x="66" y="86"/>
                    <a:pt x="67" y="86"/>
                    <a:pt x="67" y="87"/>
                  </a:cubicBezTo>
                  <a:cubicBezTo>
                    <a:pt x="67" y="87"/>
                    <a:pt x="67" y="87"/>
                    <a:pt x="67" y="87"/>
                  </a:cubicBezTo>
                  <a:cubicBezTo>
                    <a:pt x="67" y="87"/>
                    <a:pt x="68" y="87"/>
                    <a:pt x="68" y="87"/>
                  </a:cubicBezTo>
                  <a:cubicBezTo>
                    <a:pt x="70" y="87"/>
                    <a:pt x="77" y="84"/>
                    <a:pt x="78" y="75"/>
                  </a:cubicBezTo>
                  <a:cubicBezTo>
                    <a:pt x="79" y="66"/>
                    <a:pt x="77" y="65"/>
                    <a:pt x="75" y="64"/>
                  </a:cubicBezTo>
                  <a:cubicBezTo>
                    <a:pt x="75" y="64"/>
                    <a:pt x="75" y="64"/>
                    <a:pt x="75" y="64"/>
                  </a:cubicBezTo>
                  <a:cubicBezTo>
                    <a:pt x="73" y="64"/>
                    <a:pt x="71" y="65"/>
                    <a:pt x="69" y="64"/>
                  </a:cubicBezTo>
                  <a:cubicBezTo>
                    <a:pt x="68" y="64"/>
                    <a:pt x="67" y="63"/>
                    <a:pt x="66" y="61"/>
                  </a:cubicBezTo>
                  <a:cubicBezTo>
                    <a:pt x="64" y="59"/>
                    <a:pt x="64" y="55"/>
                    <a:pt x="65" y="50"/>
                  </a:cubicBezTo>
                  <a:cubicBezTo>
                    <a:pt x="67" y="39"/>
                    <a:pt x="72" y="40"/>
                    <a:pt x="77" y="37"/>
                  </a:cubicBezTo>
                  <a:close/>
                </a:path>
              </a:pathLst>
            </a:custGeom>
            <a:solidFill>
              <a:srgbClr val="99CCFF"/>
            </a:solidFill>
            <a:ln w="0">
              <a:solidFill>
                <a:schemeClr val="bg1"/>
              </a:solidFill>
              <a:prstDash val="solid"/>
              <a:round/>
              <a:headEnd/>
              <a:tailEnd/>
            </a:ln>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grpSp>
      <p:sp>
        <p:nvSpPr>
          <p:cNvPr id="100381" name="Freeform 29"/>
          <p:cNvSpPr>
            <a:spLocks noEditPoints="1"/>
          </p:cNvSpPr>
          <p:nvPr/>
        </p:nvSpPr>
        <p:spPr bwMode="auto">
          <a:xfrm rot="-5400000">
            <a:off x="3705225" y="109538"/>
            <a:ext cx="434975" cy="434975"/>
          </a:xfrm>
          <a:custGeom>
            <a:avLst/>
            <a:gdLst>
              <a:gd name="T0" fmla="*/ 30 w 207"/>
              <a:gd name="T1" fmla="*/ 30 h 207"/>
              <a:gd name="T2" fmla="*/ 103 w 207"/>
              <a:gd name="T3" fmla="*/ 0 h 207"/>
              <a:gd name="T4" fmla="*/ 176 w 207"/>
              <a:gd name="T5" fmla="*/ 30 h 207"/>
              <a:gd name="T6" fmla="*/ 207 w 207"/>
              <a:gd name="T7" fmla="*/ 103 h 207"/>
              <a:gd name="T8" fmla="*/ 176 w 207"/>
              <a:gd name="T9" fmla="*/ 176 h 207"/>
              <a:gd name="T10" fmla="*/ 103 w 207"/>
              <a:gd name="T11" fmla="*/ 207 h 207"/>
              <a:gd name="T12" fmla="*/ 30 w 207"/>
              <a:gd name="T13" fmla="*/ 176 h 207"/>
              <a:gd name="T14" fmla="*/ 0 w 207"/>
              <a:gd name="T15" fmla="*/ 103 h 207"/>
              <a:gd name="T16" fmla="*/ 30 w 207"/>
              <a:gd name="T17" fmla="*/ 30 h 207"/>
              <a:gd name="T18" fmla="*/ 45 w 207"/>
              <a:gd name="T19" fmla="*/ 57 h 207"/>
              <a:gd name="T20" fmla="*/ 37 w 207"/>
              <a:gd name="T21" fmla="*/ 62 h 207"/>
              <a:gd name="T22" fmla="*/ 38 w 207"/>
              <a:gd name="T23" fmla="*/ 71 h 207"/>
              <a:gd name="T24" fmla="*/ 95 w 207"/>
              <a:gd name="T25" fmla="*/ 167 h 207"/>
              <a:gd name="T26" fmla="*/ 98 w 207"/>
              <a:gd name="T27" fmla="*/ 171 h 207"/>
              <a:gd name="T28" fmla="*/ 103 w 207"/>
              <a:gd name="T29" fmla="*/ 172 h 207"/>
              <a:gd name="T30" fmla="*/ 108 w 207"/>
              <a:gd name="T31" fmla="*/ 171 h 207"/>
              <a:gd name="T32" fmla="*/ 111 w 207"/>
              <a:gd name="T33" fmla="*/ 167 h 207"/>
              <a:gd name="T34" fmla="*/ 169 w 207"/>
              <a:gd name="T35" fmla="*/ 72 h 207"/>
              <a:gd name="T36" fmla="*/ 169 w 207"/>
              <a:gd name="T37" fmla="*/ 62 h 207"/>
              <a:gd name="T38" fmla="*/ 162 w 207"/>
              <a:gd name="T39" fmla="*/ 57 h 207"/>
              <a:gd name="T40" fmla="*/ 45 w 207"/>
              <a:gd name="T41" fmla="*/ 57 h 207"/>
              <a:gd name="T42" fmla="*/ 103 w 207"/>
              <a:gd name="T43" fmla="*/ 159 h 207"/>
              <a:gd name="T44" fmla="*/ 49 w 207"/>
              <a:gd name="T45" fmla="*/ 69 h 207"/>
              <a:gd name="T46" fmla="*/ 158 w 207"/>
              <a:gd name="T47" fmla="*/ 69 h 207"/>
              <a:gd name="T48" fmla="*/ 103 w 207"/>
              <a:gd name="T49" fmla="*/ 1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a:noFill/>
          </a:ln>
          <a:extLst>
            <a:ext uri="{91240B29-F687-4F45-9708-019B960494DF}">
              <a14:hiddenLine xmlns:a14="http://schemas.microsoft.com/office/drawing/2010/main" w="0">
                <a:solidFill>
                  <a:schemeClr val="accent2"/>
                </a:solidFill>
                <a:prstDash val="solid"/>
                <a:round/>
                <a:headEnd/>
                <a:tailEnd/>
              </a14:hiddenLine>
            </a:ext>
          </a:extLst>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100382" name="Freeform 30"/>
          <p:cNvSpPr>
            <a:spLocks noEditPoints="1"/>
          </p:cNvSpPr>
          <p:nvPr/>
        </p:nvSpPr>
        <p:spPr bwMode="auto">
          <a:xfrm rot="-5400000">
            <a:off x="8332788" y="544513"/>
            <a:ext cx="576262" cy="576262"/>
          </a:xfrm>
          <a:custGeom>
            <a:avLst/>
            <a:gdLst>
              <a:gd name="T0" fmla="*/ 30 w 207"/>
              <a:gd name="T1" fmla="*/ 30 h 207"/>
              <a:gd name="T2" fmla="*/ 103 w 207"/>
              <a:gd name="T3" fmla="*/ 0 h 207"/>
              <a:gd name="T4" fmla="*/ 176 w 207"/>
              <a:gd name="T5" fmla="*/ 30 h 207"/>
              <a:gd name="T6" fmla="*/ 207 w 207"/>
              <a:gd name="T7" fmla="*/ 103 h 207"/>
              <a:gd name="T8" fmla="*/ 176 w 207"/>
              <a:gd name="T9" fmla="*/ 176 h 207"/>
              <a:gd name="T10" fmla="*/ 103 w 207"/>
              <a:gd name="T11" fmla="*/ 207 h 207"/>
              <a:gd name="T12" fmla="*/ 30 w 207"/>
              <a:gd name="T13" fmla="*/ 176 h 207"/>
              <a:gd name="T14" fmla="*/ 0 w 207"/>
              <a:gd name="T15" fmla="*/ 103 h 207"/>
              <a:gd name="T16" fmla="*/ 30 w 207"/>
              <a:gd name="T17" fmla="*/ 30 h 207"/>
              <a:gd name="T18" fmla="*/ 45 w 207"/>
              <a:gd name="T19" fmla="*/ 57 h 207"/>
              <a:gd name="T20" fmla="*/ 37 w 207"/>
              <a:gd name="T21" fmla="*/ 62 h 207"/>
              <a:gd name="T22" fmla="*/ 38 w 207"/>
              <a:gd name="T23" fmla="*/ 71 h 207"/>
              <a:gd name="T24" fmla="*/ 95 w 207"/>
              <a:gd name="T25" fmla="*/ 167 h 207"/>
              <a:gd name="T26" fmla="*/ 98 w 207"/>
              <a:gd name="T27" fmla="*/ 171 h 207"/>
              <a:gd name="T28" fmla="*/ 103 w 207"/>
              <a:gd name="T29" fmla="*/ 172 h 207"/>
              <a:gd name="T30" fmla="*/ 108 w 207"/>
              <a:gd name="T31" fmla="*/ 171 h 207"/>
              <a:gd name="T32" fmla="*/ 111 w 207"/>
              <a:gd name="T33" fmla="*/ 167 h 207"/>
              <a:gd name="T34" fmla="*/ 169 w 207"/>
              <a:gd name="T35" fmla="*/ 72 h 207"/>
              <a:gd name="T36" fmla="*/ 169 w 207"/>
              <a:gd name="T37" fmla="*/ 62 h 207"/>
              <a:gd name="T38" fmla="*/ 162 w 207"/>
              <a:gd name="T39" fmla="*/ 57 h 207"/>
              <a:gd name="T40" fmla="*/ 45 w 207"/>
              <a:gd name="T41" fmla="*/ 57 h 207"/>
              <a:gd name="T42" fmla="*/ 103 w 207"/>
              <a:gd name="T43" fmla="*/ 159 h 207"/>
              <a:gd name="T44" fmla="*/ 49 w 207"/>
              <a:gd name="T45" fmla="*/ 69 h 207"/>
              <a:gd name="T46" fmla="*/ 158 w 207"/>
              <a:gd name="T47" fmla="*/ 69 h 207"/>
              <a:gd name="T48" fmla="*/ 103 w 207"/>
              <a:gd name="T49" fmla="*/ 1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a:noFill/>
          </a:ln>
          <a:extLst>
            <a:ext uri="{91240B29-F687-4F45-9708-019B960494DF}">
              <a14:hiddenLine xmlns:a14="http://schemas.microsoft.com/office/drawing/2010/main" w="0">
                <a:solidFill>
                  <a:schemeClr val="accent2"/>
                </a:solidFill>
                <a:prstDash val="solid"/>
                <a:round/>
                <a:headEnd/>
                <a:tailEnd/>
              </a14:hiddenLine>
            </a:ext>
          </a:extLst>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100383" name="Freeform 31"/>
          <p:cNvSpPr>
            <a:spLocks noEditPoints="1"/>
          </p:cNvSpPr>
          <p:nvPr/>
        </p:nvSpPr>
        <p:spPr bwMode="auto">
          <a:xfrm rot="-5400000">
            <a:off x="5329238" y="457200"/>
            <a:ext cx="746125" cy="746125"/>
          </a:xfrm>
          <a:custGeom>
            <a:avLst/>
            <a:gdLst>
              <a:gd name="T0" fmla="*/ 30 w 207"/>
              <a:gd name="T1" fmla="*/ 30 h 207"/>
              <a:gd name="T2" fmla="*/ 103 w 207"/>
              <a:gd name="T3" fmla="*/ 0 h 207"/>
              <a:gd name="T4" fmla="*/ 176 w 207"/>
              <a:gd name="T5" fmla="*/ 30 h 207"/>
              <a:gd name="T6" fmla="*/ 207 w 207"/>
              <a:gd name="T7" fmla="*/ 103 h 207"/>
              <a:gd name="T8" fmla="*/ 176 w 207"/>
              <a:gd name="T9" fmla="*/ 176 h 207"/>
              <a:gd name="T10" fmla="*/ 103 w 207"/>
              <a:gd name="T11" fmla="*/ 207 h 207"/>
              <a:gd name="T12" fmla="*/ 30 w 207"/>
              <a:gd name="T13" fmla="*/ 176 h 207"/>
              <a:gd name="T14" fmla="*/ 0 w 207"/>
              <a:gd name="T15" fmla="*/ 103 h 207"/>
              <a:gd name="T16" fmla="*/ 30 w 207"/>
              <a:gd name="T17" fmla="*/ 30 h 207"/>
              <a:gd name="T18" fmla="*/ 45 w 207"/>
              <a:gd name="T19" fmla="*/ 57 h 207"/>
              <a:gd name="T20" fmla="*/ 37 w 207"/>
              <a:gd name="T21" fmla="*/ 62 h 207"/>
              <a:gd name="T22" fmla="*/ 38 w 207"/>
              <a:gd name="T23" fmla="*/ 71 h 207"/>
              <a:gd name="T24" fmla="*/ 95 w 207"/>
              <a:gd name="T25" fmla="*/ 167 h 207"/>
              <a:gd name="T26" fmla="*/ 98 w 207"/>
              <a:gd name="T27" fmla="*/ 171 h 207"/>
              <a:gd name="T28" fmla="*/ 103 w 207"/>
              <a:gd name="T29" fmla="*/ 172 h 207"/>
              <a:gd name="T30" fmla="*/ 108 w 207"/>
              <a:gd name="T31" fmla="*/ 171 h 207"/>
              <a:gd name="T32" fmla="*/ 111 w 207"/>
              <a:gd name="T33" fmla="*/ 167 h 207"/>
              <a:gd name="T34" fmla="*/ 169 w 207"/>
              <a:gd name="T35" fmla="*/ 72 h 207"/>
              <a:gd name="T36" fmla="*/ 169 w 207"/>
              <a:gd name="T37" fmla="*/ 62 h 207"/>
              <a:gd name="T38" fmla="*/ 162 w 207"/>
              <a:gd name="T39" fmla="*/ 57 h 207"/>
              <a:gd name="T40" fmla="*/ 45 w 207"/>
              <a:gd name="T41" fmla="*/ 57 h 207"/>
              <a:gd name="T42" fmla="*/ 103 w 207"/>
              <a:gd name="T43" fmla="*/ 159 h 207"/>
              <a:gd name="T44" fmla="*/ 49 w 207"/>
              <a:gd name="T45" fmla="*/ 69 h 207"/>
              <a:gd name="T46" fmla="*/ 158 w 207"/>
              <a:gd name="T47" fmla="*/ 69 h 207"/>
              <a:gd name="T48" fmla="*/ 103 w 207"/>
              <a:gd name="T49" fmla="*/ 1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a:noFill/>
          </a:ln>
          <a:extLst>
            <a:ext uri="{91240B29-F687-4F45-9708-019B960494DF}">
              <a14:hiddenLine xmlns:a14="http://schemas.microsoft.com/office/drawing/2010/main" w="0">
                <a:solidFill>
                  <a:schemeClr val="accent2"/>
                </a:solidFill>
                <a:prstDash val="solid"/>
                <a:round/>
                <a:headEnd/>
                <a:tailEnd/>
              </a14:hiddenLine>
            </a:ext>
          </a:extLst>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Tree>
    <p:extLst>
      <p:ext uri="{BB962C8B-B14F-4D97-AF65-F5344CB8AC3E}">
        <p14:creationId xmlns:p14="http://schemas.microsoft.com/office/powerpoint/2010/main" val="2817567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ko-KR">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D7B9859F-A8DF-4175-9188-0979A77A91C5}"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4270831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ko-KR">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ko-KR">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C74061E-D9D1-42E6-9796-D878B08ECCD9}"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044038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43000" y="1600200"/>
            <a:ext cx="3810000" cy="2667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05400" y="1600200"/>
            <a:ext cx="3810000" cy="2667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ko-KR">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ko-KR">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95628F08-9852-4C93-AE47-E34F21F22559}"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718297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ko-KR">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ko-KR">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412EE75D-355B-4FD2-A67C-B4EB66856E06}"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3556019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ko-KR">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ko-KR">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932758EC-E2AC-4D68-A272-5673A70792FA}"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4211891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ko-KR">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ko-KR">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EF492BB8-D55D-413E-A820-B86F420901D7}"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05410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ko-KR">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ko-KR">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B357B6B-3924-40AC-88A3-04948DD5984C}"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628120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2013/7/23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ko-KR">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ko-KR">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56287DD8-A2F2-4230-A4FD-7A1DAD1E6306}"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22621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ko-KR">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C8E57677-DF81-44EE-A2CB-FF03C967F3C4}"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3549459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152400"/>
            <a:ext cx="1943100" cy="4114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43000" y="152400"/>
            <a:ext cx="5676900" cy="4114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ko-KR">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1CAC4C3-D5E6-4938-BE62-0EFF12C3B8F6}"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8695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2013/7/23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2013/7/23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2013/7/23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2013/7/23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2013/7/23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2013/7/23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2013/7/23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0" y="6324600"/>
            <a:ext cx="3886200" cy="533400"/>
          </a:xfrm>
          <a:prstGeom prst="rect">
            <a:avLst/>
          </a:prstGeom>
          <a:solidFill>
            <a:srgbClr val="B5DA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99331" name="Rectangle 3"/>
          <p:cNvSpPr>
            <a:spLocks noChangeArrowheads="1"/>
          </p:cNvSpPr>
          <p:nvPr/>
        </p:nvSpPr>
        <p:spPr bwMode="auto">
          <a:xfrm>
            <a:off x="3219450" y="6319838"/>
            <a:ext cx="5924550" cy="538162"/>
          </a:xfrm>
          <a:prstGeom prst="rect">
            <a:avLst/>
          </a:prstGeom>
          <a:solidFill>
            <a:srgbClr val="77A4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99332" name="Rectangle 4"/>
          <p:cNvSpPr>
            <a:spLocks noChangeArrowheads="1"/>
          </p:cNvSpPr>
          <p:nvPr/>
        </p:nvSpPr>
        <p:spPr bwMode="auto">
          <a:xfrm>
            <a:off x="0" y="1284288"/>
            <a:ext cx="9156700" cy="5040312"/>
          </a:xfrm>
          <a:prstGeom prst="rect">
            <a:avLst/>
          </a:prstGeom>
          <a:solidFill>
            <a:srgbClr val="F3F8FB"/>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pic>
        <p:nvPicPr>
          <p:cNvPr id="99333" name="Picture 5" descr="C:\Documents and Settings\miran.YOONDESIG\바탕 화면\Image-0009.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5113" cy="1219200"/>
          </a:xfrm>
          <a:prstGeom prst="rect">
            <a:avLst/>
          </a:prstGeom>
          <a:noFill/>
          <a:extLst>
            <a:ext uri="{909E8E84-426E-40DD-AFC4-6F175D3DCCD1}">
              <a14:hiddenFill xmlns:a14="http://schemas.microsoft.com/office/drawing/2010/main">
                <a:solidFill>
                  <a:srgbClr val="FFFFFF"/>
                </a:solidFill>
              </a14:hiddenFill>
            </a:ext>
          </a:extLst>
        </p:spPr>
      </p:pic>
      <p:sp>
        <p:nvSpPr>
          <p:cNvPr id="99334" name="Rectangle 6"/>
          <p:cNvSpPr>
            <a:spLocks noChangeArrowheads="1"/>
          </p:cNvSpPr>
          <p:nvPr/>
        </p:nvSpPr>
        <p:spPr bwMode="auto">
          <a:xfrm>
            <a:off x="0" y="1136650"/>
            <a:ext cx="9155113" cy="234950"/>
          </a:xfrm>
          <a:prstGeom prst="rect">
            <a:avLst/>
          </a:prstGeom>
          <a:solidFill>
            <a:srgbClr val="36429B"/>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99335" name="Freeform 7"/>
          <p:cNvSpPr>
            <a:spLocks/>
          </p:cNvSpPr>
          <p:nvPr/>
        </p:nvSpPr>
        <p:spPr bwMode="auto">
          <a:xfrm>
            <a:off x="3765550" y="1238250"/>
            <a:ext cx="5391150" cy="352425"/>
          </a:xfrm>
          <a:custGeom>
            <a:avLst/>
            <a:gdLst>
              <a:gd name="T0" fmla="*/ 534 w 534"/>
              <a:gd name="T1" fmla="*/ 0 h 35"/>
              <a:gd name="T2" fmla="*/ 15 w 534"/>
              <a:gd name="T3" fmla="*/ 0 h 35"/>
              <a:gd name="T4" fmla="*/ 0 w 534"/>
              <a:gd name="T5" fmla="*/ 17 h 35"/>
              <a:gd name="T6" fmla="*/ 15 w 534"/>
              <a:gd name="T7" fmla="*/ 35 h 35"/>
              <a:gd name="T8" fmla="*/ 534 w 534"/>
              <a:gd name="T9" fmla="*/ 35 h 35"/>
              <a:gd name="T10" fmla="*/ 534 w 534"/>
              <a:gd name="T11" fmla="*/ 0 h 35"/>
            </a:gdLst>
            <a:ahLst/>
            <a:cxnLst>
              <a:cxn ang="0">
                <a:pos x="T0" y="T1"/>
              </a:cxn>
              <a:cxn ang="0">
                <a:pos x="T2" y="T3"/>
              </a:cxn>
              <a:cxn ang="0">
                <a:pos x="T4" y="T5"/>
              </a:cxn>
              <a:cxn ang="0">
                <a:pos x="T6" y="T7"/>
              </a:cxn>
              <a:cxn ang="0">
                <a:pos x="T8" y="T9"/>
              </a:cxn>
              <a:cxn ang="0">
                <a:pos x="T10" y="T11"/>
              </a:cxn>
            </a:cxnLst>
            <a:rect l="0" t="0" r="r" b="b"/>
            <a:pathLst>
              <a:path w="534" h="35">
                <a:moveTo>
                  <a:pt x="534" y="0"/>
                </a:moveTo>
                <a:lnTo>
                  <a:pt x="15" y="0"/>
                </a:lnTo>
                <a:cubicBezTo>
                  <a:pt x="7" y="0"/>
                  <a:pt x="0" y="8"/>
                  <a:pt x="0" y="17"/>
                </a:cubicBezTo>
                <a:cubicBezTo>
                  <a:pt x="0" y="27"/>
                  <a:pt x="7" y="35"/>
                  <a:pt x="15" y="35"/>
                </a:cubicBezTo>
                <a:lnTo>
                  <a:pt x="534" y="35"/>
                </a:lnTo>
                <a:lnTo>
                  <a:pt x="534" y="0"/>
                </a:lnTo>
                <a:close/>
              </a:path>
            </a:pathLst>
          </a:custGeom>
          <a:solidFill>
            <a:srgbClr val="ADC3DD"/>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grpSp>
        <p:nvGrpSpPr>
          <p:cNvPr id="99336" name="Group 8"/>
          <p:cNvGrpSpPr>
            <a:grpSpLocks/>
          </p:cNvGrpSpPr>
          <p:nvPr/>
        </p:nvGrpSpPr>
        <p:grpSpPr bwMode="auto">
          <a:xfrm>
            <a:off x="254000" y="161925"/>
            <a:ext cx="738188" cy="915988"/>
            <a:chOff x="178" y="138"/>
            <a:chExt cx="595" cy="738"/>
          </a:xfrm>
        </p:grpSpPr>
        <p:sp>
          <p:nvSpPr>
            <p:cNvPr id="99337" name="Freeform 9"/>
            <p:cNvSpPr>
              <a:spLocks/>
            </p:cNvSpPr>
            <p:nvPr/>
          </p:nvSpPr>
          <p:spPr bwMode="auto">
            <a:xfrm>
              <a:off x="178" y="159"/>
              <a:ext cx="155" cy="258"/>
            </a:xfrm>
            <a:custGeom>
              <a:avLst/>
              <a:gdLst>
                <a:gd name="T0" fmla="*/ 10 w 23"/>
                <a:gd name="T1" fmla="*/ 27 h 38"/>
                <a:gd name="T2" fmla="*/ 13 w 23"/>
                <a:gd name="T3" fmla="*/ 1 h 38"/>
                <a:gd name="T4" fmla="*/ 15 w 23"/>
                <a:gd name="T5" fmla="*/ 0 h 38"/>
                <a:gd name="T6" fmla="*/ 15 w 23"/>
                <a:gd name="T7" fmla="*/ 0 h 38"/>
                <a:gd name="T8" fmla="*/ 3 w 23"/>
                <a:gd name="T9" fmla="*/ 7 h 38"/>
                <a:gd name="T10" fmla="*/ 0 w 23"/>
                <a:gd name="T11" fmla="*/ 20 h 38"/>
                <a:gd name="T12" fmla="*/ 7 w 23"/>
                <a:gd name="T13" fmla="*/ 32 h 38"/>
                <a:gd name="T14" fmla="*/ 23 w 23"/>
                <a:gd name="T15" fmla="*/ 38 h 38"/>
                <a:gd name="T16" fmla="*/ 23 w 23"/>
                <a:gd name="T17" fmla="*/ 38 h 38"/>
                <a:gd name="T18" fmla="*/ 10 w 23"/>
                <a:gd name="T19"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38">
                  <a:moveTo>
                    <a:pt x="10" y="27"/>
                  </a:moveTo>
                  <a:cubicBezTo>
                    <a:pt x="6" y="18"/>
                    <a:pt x="7" y="8"/>
                    <a:pt x="13" y="1"/>
                  </a:cubicBezTo>
                  <a:cubicBezTo>
                    <a:pt x="14" y="1"/>
                    <a:pt x="14" y="0"/>
                    <a:pt x="15" y="0"/>
                  </a:cubicBezTo>
                  <a:lnTo>
                    <a:pt x="15" y="0"/>
                  </a:lnTo>
                  <a:lnTo>
                    <a:pt x="3" y="7"/>
                  </a:lnTo>
                  <a:cubicBezTo>
                    <a:pt x="3" y="7"/>
                    <a:pt x="0" y="12"/>
                    <a:pt x="0" y="20"/>
                  </a:cubicBezTo>
                  <a:cubicBezTo>
                    <a:pt x="0" y="28"/>
                    <a:pt x="6" y="31"/>
                    <a:pt x="7" y="32"/>
                  </a:cubicBezTo>
                  <a:cubicBezTo>
                    <a:pt x="8" y="33"/>
                    <a:pt x="15" y="37"/>
                    <a:pt x="23" y="38"/>
                  </a:cubicBezTo>
                  <a:lnTo>
                    <a:pt x="23" y="38"/>
                  </a:lnTo>
                  <a:cubicBezTo>
                    <a:pt x="18" y="36"/>
                    <a:pt x="13" y="33"/>
                    <a:pt x="10" y="27"/>
                  </a:cubicBezTo>
                  <a:close/>
                </a:path>
              </a:pathLst>
            </a:custGeom>
            <a:solidFill>
              <a:schemeClr val="accent2"/>
            </a:solidFill>
            <a:ln w="0">
              <a:solidFill>
                <a:schemeClr val="accent2"/>
              </a:solidFill>
              <a:prstDash val="solid"/>
              <a:round/>
              <a:headEnd/>
              <a:tailEnd/>
            </a:ln>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99338" name="Freeform 10"/>
            <p:cNvSpPr>
              <a:spLocks/>
            </p:cNvSpPr>
            <p:nvPr/>
          </p:nvSpPr>
          <p:spPr bwMode="auto">
            <a:xfrm>
              <a:off x="212" y="424"/>
              <a:ext cx="297" cy="407"/>
            </a:xfrm>
            <a:custGeom>
              <a:avLst/>
              <a:gdLst>
                <a:gd name="T0" fmla="*/ 15 w 44"/>
                <a:gd name="T1" fmla="*/ 45 h 60"/>
                <a:gd name="T2" fmla="*/ 28 w 44"/>
                <a:gd name="T3" fmla="*/ 36 h 60"/>
                <a:gd name="T4" fmla="*/ 41 w 44"/>
                <a:gd name="T5" fmla="*/ 22 h 60"/>
                <a:gd name="T6" fmla="*/ 38 w 44"/>
                <a:gd name="T7" fmla="*/ 6 h 60"/>
                <a:gd name="T8" fmla="*/ 23 w 44"/>
                <a:gd name="T9" fmla="*/ 0 h 60"/>
                <a:gd name="T10" fmla="*/ 26 w 44"/>
                <a:gd name="T11" fmla="*/ 4 h 60"/>
                <a:gd name="T12" fmla="*/ 26 w 44"/>
                <a:gd name="T13" fmla="*/ 18 h 60"/>
                <a:gd name="T14" fmla="*/ 16 w 44"/>
                <a:gd name="T15" fmla="*/ 26 h 60"/>
                <a:gd name="T16" fmla="*/ 5 w 44"/>
                <a:gd name="T17" fmla="*/ 33 h 60"/>
                <a:gd name="T18" fmla="*/ 3 w 44"/>
                <a:gd name="T19" fmla="*/ 47 h 60"/>
                <a:gd name="T20" fmla="*/ 10 w 44"/>
                <a:gd name="T21" fmla="*/ 60 h 60"/>
                <a:gd name="T22" fmla="*/ 10 w 44"/>
                <a:gd name="T23" fmla="*/ 60 h 60"/>
                <a:gd name="T24" fmla="*/ 15 w 44"/>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60">
                  <a:moveTo>
                    <a:pt x="15" y="45"/>
                  </a:moveTo>
                  <a:cubicBezTo>
                    <a:pt x="16" y="45"/>
                    <a:pt x="20" y="39"/>
                    <a:pt x="28" y="36"/>
                  </a:cubicBezTo>
                  <a:cubicBezTo>
                    <a:pt x="36" y="33"/>
                    <a:pt x="40" y="24"/>
                    <a:pt x="41" y="22"/>
                  </a:cubicBezTo>
                  <a:cubicBezTo>
                    <a:pt x="41" y="21"/>
                    <a:pt x="44" y="11"/>
                    <a:pt x="38" y="6"/>
                  </a:cubicBezTo>
                  <a:cubicBezTo>
                    <a:pt x="33" y="0"/>
                    <a:pt x="29" y="0"/>
                    <a:pt x="23" y="0"/>
                  </a:cubicBezTo>
                  <a:cubicBezTo>
                    <a:pt x="23" y="0"/>
                    <a:pt x="26" y="3"/>
                    <a:pt x="26" y="4"/>
                  </a:cubicBezTo>
                  <a:cubicBezTo>
                    <a:pt x="27" y="6"/>
                    <a:pt x="30" y="12"/>
                    <a:pt x="26" y="18"/>
                  </a:cubicBezTo>
                  <a:cubicBezTo>
                    <a:pt x="22" y="23"/>
                    <a:pt x="19" y="25"/>
                    <a:pt x="16" y="26"/>
                  </a:cubicBezTo>
                  <a:cubicBezTo>
                    <a:pt x="11" y="27"/>
                    <a:pt x="7" y="30"/>
                    <a:pt x="5" y="33"/>
                  </a:cubicBezTo>
                  <a:cubicBezTo>
                    <a:pt x="4" y="35"/>
                    <a:pt x="0" y="40"/>
                    <a:pt x="3" y="47"/>
                  </a:cubicBezTo>
                  <a:lnTo>
                    <a:pt x="10" y="60"/>
                  </a:lnTo>
                  <a:lnTo>
                    <a:pt x="10" y="60"/>
                  </a:lnTo>
                  <a:cubicBezTo>
                    <a:pt x="9" y="54"/>
                    <a:pt x="15" y="46"/>
                    <a:pt x="15" y="45"/>
                  </a:cubicBezTo>
                  <a:close/>
                </a:path>
              </a:pathLst>
            </a:custGeom>
            <a:solidFill>
              <a:schemeClr val="accent2"/>
            </a:solidFill>
            <a:ln w="0">
              <a:solidFill>
                <a:schemeClr val="accent2"/>
              </a:solidFill>
              <a:prstDash val="solid"/>
              <a:round/>
              <a:headEnd/>
              <a:tailEnd/>
            </a:ln>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99339" name="Freeform 11"/>
            <p:cNvSpPr>
              <a:spLocks/>
            </p:cNvSpPr>
            <p:nvPr/>
          </p:nvSpPr>
          <p:spPr bwMode="auto">
            <a:xfrm>
              <a:off x="671" y="722"/>
              <a:ext cx="0" cy="1"/>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lnTo>
                    <a:pt x="0" y="0"/>
                  </a:lnTo>
                  <a:close/>
                </a:path>
              </a:pathLst>
            </a:custGeom>
            <a:solidFill>
              <a:schemeClr val="accent2"/>
            </a:solidFill>
            <a:ln w="0">
              <a:solidFill>
                <a:schemeClr val="accent2"/>
              </a:solidFill>
              <a:prstDash val="solid"/>
              <a:round/>
              <a:headEnd/>
              <a:tailEnd/>
            </a:ln>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99340" name="Freeform 12"/>
            <p:cNvSpPr>
              <a:spLocks/>
            </p:cNvSpPr>
            <p:nvPr/>
          </p:nvSpPr>
          <p:spPr bwMode="auto">
            <a:xfrm>
              <a:off x="543" y="607"/>
              <a:ext cx="121" cy="108"/>
            </a:xfrm>
            <a:custGeom>
              <a:avLst/>
              <a:gdLst>
                <a:gd name="T0" fmla="*/ 15 w 18"/>
                <a:gd name="T1" fmla="*/ 9 h 16"/>
                <a:gd name="T2" fmla="*/ 10 w 18"/>
                <a:gd name="T3" fmla="*/ 0 h 16"/>
                <a:gd name="T4" fmla="*/ 1 w 18"/>
                <a:gd name="T5" fmla="*/ 3 h 16"/>
                <a:gd name="T6" fmla="*/ 3 w 18"/>
                <a:gd name="T7" fmla="*/ 7 h 16"/>
                <a:gd name="T8" fmla="*/ 18 w 18"/>
                <a:gd name="T9" fmla="*/ 16 h 16"/>
                <a:gd name="T10" fmla="*/ 15 w 18"/>
                <a:gd name="T11" fmla="*/ 9 h 16"/>
              </a:gdLst>
              <a:ahLst/>
              <a:cxnLst>
                <a:cxn ang="0">
                  <a:pos x="T0" y="T1"/>
                </a:cxn>
                <a:cxn ang="0">
                  <a:pos x="T2" y="T3"/>
                </a:cxn>
                <a:cxn ang="0">
                  <a:pos x="T4" y="T5"/>
                </a:cxn>
                <a:cxn ang="0">
                  <a:pos x="T6" y="T7"/>
                </a:cxn>
                <a:cxn ang="0">
                  <a:pos x="T8" y="T9"/>
                </a:cxn>
                <a:cxn ang="0">
                  <a:pos x="T10" y="T11"/>
                </a:cxn>
              </a:cxnLst>
              <a:rect l="0" t="0" r="r" b="b"/>
              <a:pathLst>
                <a:path w="18" h="16">
                  <a:moveTo>
                    <a:pt x="15" y="9"/>
                  </a:moveTo>
                  <a:cubicBezTo>
                    <a:pt x="15" y="4"/>
                    <a:pt x="12" y="0"/>
                    <a:pt x="10" y="0"/>
                  </a:cubicBezTo>
                  <a:cubicBezTo>
                    <a:pt x="9" y="0"/>
                    <a:pt x="4" y="0"/>
                    <a:pt x="1" y="3"/>
                  </a:cubicBezTo>
                  <a:cubicBezTo>
                    <a:pt x="1" y="3"/>
                    <a:pt x="0" y="5"/>
                    <a:pt x="3" y="7"/>
                  </a:cubicBezTo>
                  <a:lnTo>
                    <a:pt x="18" y="16"/>
                  </a:lnTo>
                  <a:cubicBezTo>
                    <a:pt x="16" y="15"/>
                    <a:pt x="15" y="13"/>
                    <a:pt x="15" y="9"/>
                  </a:cubicBezTo>
                  <a:close/>
                </a:path>
              </a:pathLst>
            </a:custGeom>
            <a:solidFill>
              <a:schemeClr val="accent2"/>
            </a:solidFill>
            <a:ln w="0">
              <a:solidFill>
                <a:schemeClr val="accent2"/>
              </a:solidFill>
              <a:prstDash val="solid"/>
              <a:round/>
              <a:headEnd/>
              <a:tailEnd/>
            </a:ln>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99341" name="Freeform 13"/>
            <p:cNvSpPr>
              <a:spLocks/>
            </p:cNvSpPr>
            <p:nvPr/>
          </p:nvSpPr>
          <p:spPr bwMode="auto">
            <a:xfrm>
              <a:off x="664" y="546"/>
              <a:ext cx="60" cy="27"/>
            </a:xfrm>
            <a:custGeom>
              <a:avLst/>
              <a:gdLst>
                <a:gd name="T0" fmla="*/ 3 w 9"/>
                <a:gd name="T1" fmla="*/ 3 h 4"/>
                <a:gd name="T2" fmla="*/ 9 w 9"/>
                <a:gd name="T3" fmla="*/ 3 h 4"/>
                <a:gd name="T4" fmla="*/ 9 w 9"/>
                <a:gd name="T5" fmla="*/ 3 h 4"/>
                <a:gd name="T6" fmla="*/ 0 w 9"/>
                <a:gd name="T7" fmla="*/ 0 h 4"/>
                <a:gd name="T8" fmla="*/ 3 w 9"/>
                <a:gd name="T9" fmla="*/ 3 h 4"/>
              </a:gdLst>
              <a:ahLst/>
              <a:cxnLst>
                <a:cxn ang="0">
                  <a:pos x="T0" y="T1"/>
                </a:cxn>
                <a:cxn ang="0">
                  <a:pos x="T2" y="T3"/>
                </a:cxn>
                <a:cxn ang="0">
                  <a:pos x="T4" y="T5"/>
                </a:cxn>
                <a:cxn ang="0">
                  <a:pos x="T6" y="T7"/>
                </a:cxn>
                <a:cxn ang="0">
                  <a:pos x="T8" y="T9"/>
                </a:cxn>
              </a:cxnLst>
              <a:rect l="0" t="0" r="r" b="b"/>
              <a:pathLst>
                <a:path w="9" h="4">
                  <a:moveTo>
                    <a:pt x="3" y="3"/>
                  </a:moveTo>
                  <a:cubicBezTo>
                    <a:pt x="5" y="4"/>
                    <a:pt x="7" y="3"/>
                    <a:pt x="9" y="3"/>
                  </a:cubicBezTo>
                  <a:cubicBezTo>
                    <a:pt x="9" y="3"/>
                    <a:pt x="9" y="3"/>
                    <a:pt x="9" y="3"/>
                  </a:cubicBezTo>
                  <a:lnTo>
                    <a:pt x="0" y="0"/>
                  </a:lnTo>
                  <a:cubicBezTo>
                    <a:pt x="1" y="2"/>
                    <a:pt x="2" y="3"/>
                    <a:pt x="3" y="3"/>
                  </a:cubicBezTo>
                  <a:close/>
                </a:path>
              </a:pathLst>
            </a:custGeom>
            <a:solidFill>
              <a:schemeClr val="accent2"/>
            </a:solidFill>
            <a:ln w="0">
              <a:solidFill>
                <a:schemeClr val="accent2"/>
              </a:solidFill>
              <a:prstDash val="solid"/>
              <a:round/>
              <a:headEnd/>
              <a:tailEnd/>
            </a:ln>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99342" name="Freeform 14"/>
            <p:cNvSpPr>
              <a:spLocks/>
            </p:cNvSpPr>
            <p:nvPr/>
          </p:nvSpPr>
          <p:spPr bwMode="auto">
            <a:xfrm>
              <a:off x="515" y="206"/>
              <a:ext cx="189" cy="204"/>
            </a:xfrm>
            <a:custGeom>
              <a:avLst/>
              <a:gdLst>
                <a:gd name="T0" fmla="*/ 10 w 28"/>
                <a:gd name="T1" fmla="*/ 30 h 30"/>
                <a:gd name="T2" fmla="*/ 20 w 28"/>
                <a:gd name="T3" fmla="*/ 19 h 30"/>
                <a:gd name="T4" fmla="*/ 22 w 28"/>
                <a:gd name="T5" fmla="*/ 9 h 30"/>
                <a:gd name="T6" fmla="*/ 28 w 28"/>
                <a:gd name="T7" fmla="*/ 0 h 30"/>
                <a:gd name="T8" fmla="*/ 11 w 28"/>
                <a:gd name="T9" fmla="*/ 3 h 30"/>
                <a:gd name="T10" fmla="*/ 5 w 28"/>
                <a:gd name="T11" fmla="*/ 11 h 30"/>
                <a:gd name="T12" fmla="*/ 0 w 28"/>
                <a:gd name="T13" fmla="*/ 24 h 30"/>
                <a:gd name="T14" fmla="*/ 10 w 28"/>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0">
                  <a:moveTo>
                    <a:pt x="10" y="30"/>
                  </a:moveTo>
                  <a:cubicBezTo>
                    <a:pt x="16" y="30"/>
                    <a:pt x="20" y="21"/>
                    <a:pt x="20" y="19"/>
                  </a:cubicBezTo>
                  <a:cubicBezTo>
                    <a:pt x="21" y="16"/>
                    <a:pt x="21" y="13"/>
                    <a:pt x="22" y="9"/>
                  </a:cubicBezTo>
                  <a:cubicBezTo>
                    <a:pt x="22" y="6"/>
                    <a:pt x="25" y="0"/>
                    <a:pt x="28" y="0"/>
                  </a:cubicBezTo>
                  <a:lnTo>
                    <a:pt x="11" y="3"/>
                  </a:lnTo>
                  <a:cubicBezTo>
                    <a:pt x="11" y="3"/>
                    <a:pt x="6" y="5"/>
                    <a:pt x="5" y="11"/>
                  </a:cubicBezTo>
                  <a:cubicBezTo>
                    <a:pt x="4" y="15"/>
                    <a:pt x="4" y="22"/>
                    <a:pt x="0" y="24"/>
                  </a:cubicBezTo>
                  <a:cubicBezTo>
                    <a:pt x="0" y="24"/>
                    <a:pt x="3" y="30"/>
                    <a:pt x="10" y="30"/>
                  </a:cubicBezTo>
                  <a:close/>
                </a:path>
              </a:pathLst>
            </a:custGeom>
            <a:solidFill>
              <a:schemeClr val="accent2"/>
            </a:solidFill>
            <a:ln w="0">
              <a:solidFill>
                <a:schemeClr val="accent2"/>
              </a:solidFill>
              <a:prstDash val="solid"/>
              <a:round/>
              <a:headEnd/>
              <a:tailEnd/>
            </a:ln>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99343" name="Freeform 15"/>
            <p:cNvSpPr>
              <a:spLocks/>
            </p:cNvSpPr>
            <p:nvPr/>
          </p:nvSpPr>
          <p:spPr bwMode="auto">
            <a:xfrm>
              <a:off x="213" y="138"/>
              <a:ext cx="560" cy="738"/>
            </a:xfrm>
            <a:custGeom>
              <a:avLst/>
              <a:gdLst>
                <a:gd name="T0" fmla="*/ 77 w 83"/>
                <a:gd name="T1" fmla="*/ 37 h 114"/>
                <a:gd name="T2" fmla="*/ 82 w 83"/>
                <a:gd name="T3" fmla="*/ 27 h 114"/>
                <a:gd name="T4" fmla="*/ 80 w 83"/>
                <a:gd name="T5" fmla="*/ 14 h 114"/>
                <a:gd name="T6" fmla="*/ 72 w 83"/>
                <a:gd name="T7" fmla="*/ 11 h 114"/>
                <a:gd name="T8" fmla="*/ 66 w 83"/>
                <a:gd name="T9" fmla="*/ 20 h 114"/>
                <a:gd name="T10" fmla="*/ 64 w 83"/>
                <a:gd name="T11" fmla="*/ 30 h 114"/>
                <a:gd name="T12" fmla="*/ 54 w 83"/>
                <a:gd name="T13" fmla="*/ 41 h 114"/>
                <a:gd name="T14" fmla="*/ 44 w 83"/>
                <a:gd name="T15" fmla="*/ 35 h 114"/>
                <a:gd name="T16" fmla="*/ 40 w 83"/>
                <a:gd name="T17" fmla="*/ 20 h 114"/>
                <a:gd name="T18" fmla="*/ 26 w 83"/>
                <a:gd name="T19" fmla="*/ 2 h 114"/>
                <a:gd name="T20" fmla="*/ 9 w 83"/>
                <a:gd name="T21" fmla="*/ 4 h 114"/>
                <a:gd name="T22" fmla="*/ 7 w 83"/>
                <a:gd name="T23" fmla="*/ 5 h 114"/>
                <a:gd name="T24" fmla="*/ 4 w 83"/>
                <a:gd name="T25" fmla="*/ 31 h 114"/>
                <a:gd name="T26" fmla="*/ 17 w 83"/>
                <a:gd name="T27" fmla="*/ 42 h 114"/>
                <a:gd name="T28" fmla="*/ 22 w 83"/>
                <a:gd name="T29" fmla="*/ 43 h 114"/>
                <a:gd name="T30" fmla="*/ 37 w 83"/>
                <a:gd name="T31" fmla="*/ 49 h 114"/>
                <a:gd name="T32" fmla="*/ 40 w 83"/>
                <a:gd name="T33" fmla="*/ 65 h 114"/>
                <a:gd name="T34" fmla="*/ 27 w 83"/>
                <a:gd name="T35" fmla="*/ 79 h 114"/>
                <a:gd name="T36" fmla="*/ 14 w 83"/>
                <a:gd name="T37" fmla="*/ 88 h 114"/>
                <a:gd name="T38" fmla="*/ 9 w 83"/>
                <a:gd name="T39" fmla="*/ 103 h 114"/>
                <a:gd name="T40" fmla="*/ 11 w 83"/>
                <a:gd name="T41" fmla="*/ 107 h 114"/>
                <a:gd name="T42" fmla="*/ 33 w 83"/>
                <a:gd name="T43" fmla="*/ 105 h 114"/>
                <a:gd name="T44" fmla="*/ 41 w 83"/>
                <a:gd name="T45" fmla="*/ 89 h 114"/>
                <a:gd name="T46" fmla="*/ 46 w 83"/>
                <a:gd name="T47" fmla="*/ 76 h 114"/>
                <a:gd name="T48" fmla="*/ 49 w 83"/>
                <a:gd name="T49" fmla="*/ 73 h 114"/>
                <a:gd name="T50" fmla="*/ 58 w 83"/>
                <a:gd name="T51" fmla="*/ 70 h 114"/>
                <a:gd name="T52" fmla="*/ 63 w 83"/>
                <a:gd name="T53" fmla="*/ 79 h 114"/>
                <a:gd name="T54" fmla="*/ 66 w 83"/>
                <a:gd name="T55" fmla="*/ 86 h 114"/>
                <a:gd name="T56" fmla="*/ 67 w 83"/>
                <a:gd name="T57" fmla="*/ 87 h 114"/>
                <a:gd name="T58" fmla="*/ 67 w 83"/>
                <a:gd name="T59" fmla="*/ 87 h 114"/>
                <a:gd name="T60" fmla="*/ 68 w 83"/>
                <a:gd name="T61" fmla="*/ 87 h 114"/>
                <a:gd name="T62" fmla="*/ 78 w 83"/>
                <a:gd name="T63" fmla="*/ 75 h 114"/>
                <a:gd name="T64" fmla="*/ 75 w 83"/>
                <a:gd name="T65" fmla="*/ 64 h 114"/>
                <a:gd name="T66" fmla="*/ 75 w 83"/>
                <a:gd name="T67" fmla="*/ 64 h 114"/>
                <a:gd name="T68" fmla="*/ 69 w 83"/>
                <a:gd name="T69" fmla="*/ 64 h 114"/>
                <a:gd name="T70" fmla="*/ 66 w 83"/>
                <a:gd name="T71" fmla="*/ 61 h 114"/>
                <a:gd name="T72" fmla="*/ 65 w 83"/>
                <a:gd name="T73" fmla="*/ 50 h 114"/>
                <a:gd name="T74" fmla="*/ 77 w 83"/>
                <a:gd name="T75" fmla="*/ 3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3" h="114">
                  <a:moveTo>
                    <a:pt x="77" y="37"/>
                  </a:moveTo>
                  <a:cubicBezTo>
                    <a:pt x="81" y="34"/>
                    <a:pt x="82" y="29"/>
                    <a:pt x="82" y="27"/>
                  </a:cubicBezTo>
                  <a:cubicBezTo>
                    <a:pt x="82" y="25"/>
                    <a:pt x="83" y="18"/>
                    <a:pt x="80" y="14"/>
                  </a:cubicBezTo>
                  <a:cubicBezTo>
                    <a:pt x="77" y="10"/>
                    <a:pt x="74" y="11"/>
                    <a:pt x="72" y="11"/>
                  </a:cubicBezTo>
                  <a:cubicBezTo>
                    <a:pt x="69" y="11"/>
                    <a:pt x="66" y="17"/>
                    <a:pt x="66" y="20"/>
                  </a:cubicBezTo>
                  <a:cubicBezTo>
                    <a:pt x="65" y="24"/>
                    <a:pt x="65" y="27"/>
                    <a:pt x="64" y="30"/>
                  </a:cubicBezTo>
                  <a:cubicBezTo>
                    <a:pt x="64" y="32"/>
                    <a:pt x="60" y="41"/>
                    <a:pt x="54" y="41"/>
                  </a:cubicBezTo>
                  <a:cubicBezTo>
                    <a:pt x="47" y="41"/>
                    <a:pt x="44" y="35"/>
                    <a:pt x="44" y="35"/>
                  </a:cubicBezTo>
                  <a:cubicBezTo>
                    <a:pt x="41" y="33"/>
                    <a:pt x="41" y="31"/>
                    <a:pt x="40" y="20"/>
                  </a:cubicBezTo>
                  <a:cubicBezTo>
                    <a:pt x="38" y="8"/>
                    <a:pt x="30" y="4"/>
                    <a:pt x="26" y="2"/>
                  </a:cubicBezTo>
                  <a:cubicBezTo>
                    <a:pt x="23" y="1"/>
                    <a:pt x="15" y="0"/>
                    <a:pt x="9" y="4"/>
                  </a:cubicBezTo>
                  <a:cubicBezTo>
                    <a:pt x="8" y="4"/>
                    <a:pt x="8" y="5"/>
                    <a:pt x="7" y="5"/>
                  </a:cubicBezTo>
                  <a:cubicBezTo>
                    <a:pt x="1" y="12"/>
                    <a:pt x="0" y="22"/>
                    <a:pt x="4" y="31"/>
                  </a:cubicBezTo>
                  <a:cubicBezTo>
                    <a:pt x="7" y="37"/>
                    <a:pt x="12" y="40"/>
                    <a:pt x="17" y="42"/>
                  </a:cubicBezTo>
                  <a:cubicBezTo>
                    <a:pt x="19" y="43"/>
                    <a:pt x="21" y="43"/>
                    <a:pt x="22" y="43"/>
                  </a:cubicBezTo>
                  <a:cubicBezTo>
                    <a:pt x="28" y="43"/>
                    <a:pt x="32" y="43"/>
                    <a:pt x="37" y="49"/>
                  </a:cubicBezTo>
                  <a:cubicBezTo>
                    <a:pt x="43" y="54"/>
                    <a:pt x="40" y="64"/>
                    <a:pt x="40" y="65"/>
                  </a:cubicBezTo>
                  <a:cubicBezTo>
                    <a:pt x="39" y="67"/>
                    <a:pt x="35" y="76"/>
                    <a:pt x="27" y="79"/>
                  </a:cubicBezTo>
                  <a:cubicBezTo>
                    <a:pt x="19" y="82"/>
                    <a:pt x="15" y="88"/>
                    <a:pt x="14" y="88"/>
                  </a:cubicBezTo>
                  <a:cubicBezTo>
                    <a:pt x="14" y="89"/>
                    <a:pt x="8" y="97"/>
                    <a:pt x="9" y="103"/>
                  </a:cubicBezTo>
                  <a:cubicBezTo>
                    <a:pt x="9" y="105"/>
                    <a:pt x="10" y="106"/>
                    <a:pt x="11" y="107"/>
                  </a:cubicBezTo>
                  <a:cubicBezTo>
                    <a:pt x="18" y="114"/>
                    <a:pt x="26" y="112"/>
                    <a:pt x="33" y="105"/>
                  </a:cubicBezTo>
                  <a:cubicBezTo>
                    <a:pt x="40" y="99"/>
                    <a:pt x="41" y="91"/>
                    <a:pt x="41" y="89"/>
                  </a:cubicBezTo>
                  <a:cubicBezTo>
                    <a:pt x="41" y="88"/>
                    <a:pt x="41" y="83"/>
                    <a:pt x="46" y="76"/>
                  </a:cubicBezTo>
                  <a:cubicBezTo>
                    <a:pt x="47" y="75"/>
                    <a:pt x="48" y="74"/>
                    <a:pt x="49" y="73"/>
                  </a:cubicBezTo>
                  <a:cubicBezTo>
                    <a:pt x="52" y="70"/>
                    <a:pt x="57" y="70"/>
                    <a:pt x="58" y="70"/>
                  </a:cubicBezTo>
                  <a:cubicBezTo>
                    <a:pt x="60" y="70"/>
                    <a:pt x="63" y="74"/>
                    <a:pt x="63" y="79"/>
                  </a:cubicBezTo>
                  <a:cubicBezTo>
                    <a:pt x="63" y="83"/>
                    <a:pt x="64" y="85"/>
                    <a:pt x="66" y="86"/>
                  </a:cubicBezTo>
                  <a:cubicBezTo>
                    <a:pt x="66" y="86"/>
                    <a:pt x="67" y="86"/>
                    <a:pt x="67" y="87"/>
                  </a:cubicBezTo>
                  <a:cubicBezTo>
                    <a:pt x="67" y="87"/>
                    <a:pt x="67" y="87"/>
                    <a:pt x="67" y="87"/>
                  </a:cubicBezTo>
                  <a:cubicBezTo>
                    <a:pt x="67" y="87"/>
                    <a:pt x="68" y="87"/>
                    <a:pt x="68" y="87"/>
                  </a:cubicBezTo>
                  <a:cubicBezTo>
                    <a:pt x="70" y="87"/>
                    <a:pt x="77" y="84"/>
                    <a:pt x="78" y="75"/>
                  </a:cubicBezTo>
                  <a:cubicBezTo>
                    <a:pt x="79" y="66"/>
                    <a:pt x="77" y="65"/>
                    <a:pt x="75" y="64"/>
                  </a:cubicBezTo>
                  <a:cubicBezTo>
                    <a:pt x="75" y="64"/>
                    <a:pt x="75" y="64"/>
                    <a:pt x="75" y="64"/>
                  </a:cubicBezTo>
                  <a:cubicBezTo>
                    <a:pt x="73" y="64"/>
                    <a:pt x="71" y="65"/>
                    <a:pt x="69" y="64"/>
                  </a:cubicBezTo>
                  <a:cubicBezTo>
                    <a:pt x="68" y="64"/>
                    <a:pt x="67" y="63"/>
                    <a:pt x="66" y="61"/>
                  </a:cubicBezTo>
                  <a:cubicBezTo>
                    <a:pt x="64" y="59"/>
                    <a:pt x="64" y="55"/>
                    <a:pt x="65" y="50"/>
                  </a:cubicBezTo>
                  <a:cubicBezTo>
                    <a:pt x="67" y="39"/>
                    <a:pt x="72" y="40"/>
                    <a:pt x="77" y="37"/>
                  </a:cubicBezTo>
                  <a:close/>
                </a:path>
              </a:pathLst>
            </a:custGeom>
            <a:solidFill>
              <a:srgbClr val="99CCFF"/>
            </a:solidFill>
            <a:ln w="0">
              <a:solidFill>
                <a:schemeClr val="bg1"/>
              </a:solidFill>
              <a:prstDash val="solid"/>
              <a:round/>
              <a:headEnd/>
              <a:tailEnd/>
            </a:ln>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grpSp>
      <p:sp>
        <p:nvSpPr>
          <p:cNvPr id="99344" name="Freeform 16"/>
          <p:cNvSpPr>
            <a:spLocks noEditPoints="1"/>
          </p:cNvSpPr>
          <p:nvPr/>
        </p:nvSpPr>
        <p:spPr bwMode="auto">
          <a:xfrm rot="-5400000">
            <a:off x="2822575" y="28575"/>
            <a:ext cx="434975" cy="434975"/>
          </a:xfrm>
          <a:custGeom>
            <a:avLst/>
            <a:gdLst>
              <a:gd name="T0" fmla="*/ 30 w 207"/>
              <a:gd name="T1" fmla="*/ 30 h 207"/>
              <a:gd name="T2" fmla="*/ 103 w 207"/>
              <a:gd name="T3" fmla="*/ 0 h 207"/>
              <a:gd name="T4" fmla="*/ 176 w 207"/>
              <a:gd name="T5" fmla="*/ 30 h 207"/>
              <a:gd name="T6" fmla="*/ 207 w 207"/>
              <a:gd name="T7" fmla="*/ 103 h 207"/>
              <a:gd name="T8" fmla="*/ 176 w 207"/>
              <a:gd name="T9" fmla="*/ 176 h 207"/>
              <a:gd name="T10" fmla="*/ 103 w 207"/>
              <a:gd name="T11" fmla="*/ 207 h 207"/>
              <a:gd name="T12" fmla="*/ 30 w 207"/>
              <a:gd name="T13" fmla="*/ 176 h 207"/>
              <a:gd name="T14" fmla="*/ 0 w 207"/>
              <a:gd name="T15" fmla="*/ 103 h 207"/>
              <a:gd name="T16" fmla="*/ 30 w 207"/>
              <a:gd name="T17" fmla="*/ 30 h 207"/>
              <a:gd name="T18" fmla="*/ 45 w 207"/>
              <a:gd name="T19" fmla="*/ 57 h 207"/>
              <a:gd name="T20" fmla="*/ 37 w 207"/>
              <a:gd name="T21" fmla="*/ 62 h 207"/>
              <a:gd name="T22" fmla="*/ 38 w 207"/>
              <a:gd name="T23" fmla="*/ 71 h 207"/>
              <a:gd name="T24" fmla="*/ 95 w 207"/>
              <a:gd name="T25" fmla="*/ 167 h 207"/>
              <a:gd name="T26" fmla="*/ 98 w 207"/>
              <a:gd name="T27" fmla="*/ 171 h 207"/>
              <a:gd name="T28" fmla="*/ 103 w 207"/>
              <a:gd name="T29" fmla="*/ 172 h 207"/>
              <a:gd name="T30" fmla="*/ 108 w 207"/>
              <a:gd name="T31" fmla="*/ 171 h 207"/>
              <a:gd name="T32" fmla="*/ 111 w 207"/>
              <a:gd name="T33" fmla="*/ 167 h 207"/>
              <a:gd name="T34" fmla="*/ 169 w 207"/>
              <a:gd name="T35" fmla="*/ 72 h 207"/>
              <a:gd name="T36" fmla="*/ 169 w 207"/>
              <a:gd name="T37" fmla="*/ 62 h 207"/>
              <a:gd name="T38" fmla="*/ 162 w 207"/>
              <a:gd name="T39" fmla="*/ 57 h 207"/>
              <a:gd name="T40" fmla="*/ 45 w 207"/>
              <a:gd name="T41" fmla="*/ 57 h 207"/>
              <a:gd name="T42" fmla="*/ 103 w 207"/>
              <a:gd name="T43" fmla="*/ 159 h 207"/>
              <a:gd name="T44" fmla="*/ 49 w 207"/>
              <a:gd name="T45" fmla="*/ 69 h 207"/>
              <a:gd name="T46" fmla="*/ 158 w 207"/>
              <a:gd name="T47" fmla="*/ 69 h 207"/>
              <a:gd name="T48" fmla="*/ 103 w 207"/>
              <a:gd name="T49" fmla="*/ 1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a:noFill/>
          </a:ln>
          <a:extLst>
            <a:ext uri="{91240B29-F687-4F45-9708-019B960494DF}">
              <a14:hiddenLine xmlns:a14="http://schemas.microsoft.com/office/drawing/2010/main" w="0">
                <a:solidFill>
                  <a:schemeClr val="accent2"/>
                </a:solidFill>
                <a:prstDash val="solid"/>
                <a:round/>
                <a:headEnd/>
                <a:tailEnd/>
              </a14:hiddenLine>
            </a:ext>
          </a:extLst>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99345" name="Freeform 17"/>
          <p:cNvSpPr>
            <a:spLocks noEditPoints="1"/>
          </p:cNvSpPr>
          <p:nvPr/>
        </p:nvSpPr>
        <p:spPr bwMode="auto">
          <a:xfrm rot="-5400000">
            <a:off x="7793037" y="222251"/>
            <a:ext cx="665163" cy="665162"/>
          </a:xfrm>
          <a:custGeom>
            <a:avLst/>
            <a:gdLst>
              <a:gd name="T0" fmla="*/ 30 w 207"/>
              <a:gd name="T1" fmla="*/ 30 h 207"/>
              <a:gd name="T2" fmla="*/ 103 w 207"/>
              <a:gd name="T3" fmla="*/ 0 h 207"/>
              <a:gd name="T4" fmla="*/ 176 w 207"/>
              <a:gd name="T5" fmla="*/ 30 h 207"/>
              <a:gd name="T6" fmla="*/ 207 w 207"/>
              <a:gd name="T7" fmla="*/ 103 h 207"/>
              <a:gd name="T8" fmla="*/ 176 w 207"/>
              <a:gd name="T9" fmla="*/ 176 h 207"/>
              <a:gd name="T10" fmla="*/ 103 w 207"/>
              <a:gd name="T11" fmla="*/ 207 h 207"/>
              <a:gd name="T12" fmla="*/ 30 w 207"/>
              <a:gd name="T13" fmla="*/ 176 h 207"/>
              <a:gd name="T14" fmla="*/ 0 w 207"/>
              <a:gd name="T15" fmla="*/ 103 h 207"/>
              <a:gd name="T16" fmla="*/ 30 w 207"/>
              <a:gd name="T17" fmla="*/ 30 h 207"/>
              <a:gd name="T18" fmla="*/ 45 w 207"/>
              <a:gd name="T19" fmla="*/ 57 h 207"/>
              <a:gd name="T20" fmla="*/ 37 w 207"/>
              <a:gd name="T21" fmla="*/ 62 h 207"/>
              <a:gd name="T22" fmla="*/ 38 w 207"/>
              <a:gd name="T23" fmla="*/ 71 h 207"/>
              <a:gd name="T24" fmla="*/ 95 w 207"/>
              <a:gd name="T25" fmla="*/ 167 h 207"/>
              <a:gd name="T26" fmla="*/ 98 w 207"/>
              <a:gd name="T27" fmla="*/ 171 h 207"/>
              <a:gd name="T28" fmla="*/ 103 w 207"/>
              <a:gd name="T29" fmla="*/ 172 h 207"/>
              <a:gd name="T30" fmla="*/ 108 w 207"/>
              <a:gd name="T31" fmla="*/ 171 h 207"/>
              <a:gd name="T32" fmla="*/ 111 w 207"/>
              <a:gd name="T33" fmla="*/ 167 h 207"/>
              <a:gd name="T34" fmla="*/ 169 w 207"/>
              <a:gd name="T35" fmla="*/ 72 h 207"/>
              <a:gd name="T36" fmla="*/ 169 w 207"/>
              <a:gd name="T37" fmla="*/ 62 h 207"/>
              <a:gd name="T38" fmla="*/ 162 w 207"/>
              <a:gd name="T39" fmla="*/ 57 h 207"/>
              <a:gd name="T40" fmla="*/ 45 w 207"/>
              <a:gd name="T41" fmla="*/ 57 h 207"/>
              <a:gd name="T42" fmla="*/ 103 w 207"/>
              <a:gd name="T43" fmla="*/ 159 h 207"/>
              <a:gd name="T44" fmla="*/ 49 w 207"/>
              <a:gd name="T45" fmla="*/ 69 h 207"/>
              <a:gd name="T46" fmla="*/ 158 w 207"/>
              <a:gd name="T47" fmla="*/ 69 h 207"/>
              <a:gd name="T48" fmla="*/ 103 w 207"/>
              <a:gd name="T49" fmla="*/ 1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a:noFill/>
          </a:ln>
          <a:extLst>
            <a:ext uri="{91240B29-F687-4F45-9708-019B960494DF}">
              <a14:hiddenLine xmlns:a14="http://schemas.microsoft.com/office/drawing/2010/main" w="0">
                <a:solidFill>
                  <a:schemeClr val="accent2"/>
                </a:solidFill>
                <a:prstDash val="solid"/>
                <a:round/>
                <a:headEnd/>
                <a:tailEnd/>
              </a14:hiddenLine>
            </a:ext>
          </a:extLst>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99346" name="Rectangle 18"/>
          <p:cNvSpPr>
            <a:spLocks noChangeArrowheads="1"/>
          </p:cNvSpPr>
          <p:nvPr/>
        </p:nvSpPr>
        <p:spPr bwMode="auto">
          <a:xfrm>
            <a:off x="0" y="6172200"/>
            <a:ext cx="9153525" cy="152400"/>
          </a:xfrm>
          <a:prstGeom prst="rect">
            <a:avLst/>
          </a:prstGeom>
          <a:solidFill>
            <a:srgbClr val="36429B"/>
          </a:solidFill>
          <a:ln>
            <a:noFill/>
          </a:ln>
          <a:effectLst/>
          <a:extLst>
            <a:ext uri="{91240B29-F687-4F45-9708-019B960494DF}">
              <a14:hiddenLine xmlns:a14="http://schemas.microsoft.com/office/drawing/2010/main" w="9525">
                <a:solidFill>
                  <a:srgbClr val="00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99347" name="Freeform 19"/>
          <p:cNvSpPr>
            <a:spLocks noEditPoints="1"/>
          </p:cNvSpPr>
          <p:nvPr/>
        </p:nvSpPr>
        <p:spPr bwMode="auto">
          <a:xfrm rot="-5400000">
            <a:off x="1066800" y="762000"/>
            <a:ext cx="293688" cy="293688"/>
          </a:xfrm>
          <a:custGeom>
            <a:avLst/>
            <a:gdLst>
              <a:gd name="T0" fmla="*/ 30 w 207"/>
              <a:gd name="T1" fmla="*/ 30 h 207"/>
              <a:gd name="T2" fmla="*/ 103 w 207"/>
              <a:gd name="T3" fmla="*/ 0 h 207"/>
              <a:gd name="T4" fmla="*/ 176 w 207"/>
              <a:gd name="T5" fmla="*/ 30 h 207"/>
              <a:gd name="T6" fmla="*/ 207 w 207"/>
              <a:gd name="T7" fmla="*/ 103 h 207"/>
              <a:gd name="T8" fmla="*/ 176 w 207"/>
              <a:gd name="T9" fmla="*/ 176 h 207"/>
              <a:gd name="T10" fmla="*/ 103 w 207"/>
              <a:gd name="T11" fmla="*/ 207 h 207"/>
              <a:gd name="T12" fmla="*/ 30 w 207"/>
              <a:gd name="T13" fmla="*/ 176 h 207"/>
              <a:gd name="T14" fmla="*/ 0 w 207"/>
              <a:gd name="T15" fmla="*/ 103 h 207"/>
              <a:gd name="T16" fmla="*/ 30 w 207"/>
              <a:gd name="T17" fmla="*/ 30 h 207"/>
              <a:gd name="T18" fmla="*/ 45 w 207"/>
              <a:gd name="T19" fmla="*/ 57 h 207"/>
              <a:gd name="T20" fmla="*/ 37 w 207"/>
              <a:gd name="T21" fmla="*/ 62 h 207"/>
              <a:gd name="T22" fmla="*/ 38 w 207"/>
              <a:gd name="T23" fmla="*/ 71 h 207"/>
              <a:gd name="T24" fmla="*/ 95 w 207"/>
              <a:gd name="T25" fmla="*/ 167 h 207"/>
              <a:gd name="T26" fmla="*/ 98 w 207"/>
              <a:gd name="T27" fmla="*/ 171 h 207"/>
              <a:gd name="T28" fmla="*/ 103 w 207"/>
              <a:gd name="T29" fmla="*/ 172 h 207"/>
              <a:gd name="T30" fmla="*/ 108 w 207"/>
              <a:gd name="T31" fmla="*/ 171 h 207"/>
              <a:gd name="T32" fmla="*/ 111 w 207"/>
              <a:gd name="T33" fmla="*/ 167 h 207"/>
              <a:gd name="T34" fmla="*/ 169 w 207"/>
              <a:gd name="T35" fmla="*/ 72 h 207"/>
              <a:gd name="T36" fmla="*/ 169 w 207"/>
              <a:gd name="T37" fmla="*/ 62 h 207"/>
              <a:gd name="T38" fmla="*/ 162 w 207"/>
              <a:gd name="T39" fmla="*/ 57 h 207"/>
              <a:gd name="T40" fmla="*/ 45 w 207"/>
              <a:gd name="T41" fmla="*/ 57 h 207"/>
              <a:gd name="T42" fmla="*/ 103 w 207"/>
              <a:gd name="T43" fmla="*/ 159 h 207"/>
              <a:gd name="T44" fmla="*/ 49 w 207"/>
              <a:gd name="T45" fmla="*/ 69 h 207"/>
              <a:gd name="T46" fmla="*/ 158 w 207"/>
              <a:gd name="T47" fmla="*/ 69 h 207"/>
              <a:gd name="T48" fmla="*/ 103 w 207"/>
              <a:gd name="T49" fmla="*/ 15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000"/>
            </a:srgbClr>
          </a:solidFill>
          <a:ln>
            <a:noFill/>
          </a:ln>
          <a:extLst>
            <a:ext uri="{91240B29-F687-4F45-9708-019B960494DF}">
              <a14:hiddenLine xmlns:a14="http://schemas.microsoft.com/office/drawing/2010/main" w="0">
                <a:solidFill>
                  <a:schemeClr val="accent2"/>
                </a:solidFill>
                <a:prstDash val="solid"/>
                <a:round/>
                <a:headEnd/>
                <a:tailEnd/>
              </a14:hiddenLine>
            </a:ext>
          </a:extLst>
        </p:spPr>
        <p:txBody>
          <a:bodyPr/>
          <a:lstStyle/>
          <a:p>
            <a:pPr fontAlgn="base" latinLnBrk="1">
              <a:spcBef>
                <a:spcPct val="0"/>
              </a:spcBef>
              <a:spcAft>
                <a:spcPct val="0"/>
              </a:spcAft>
            </a:pPr>
            <a:endParaRPr kumimoji="1" lang="zh-CN" altLang="en-US" sz="2400" smtClean="0">
              <a:solidFill>
                <a:srgbClr val="000000"/>
              </a:solidFill>
              <a:latin typeface="굴림" pitchFamily="50" charset="-127"/>
              <a:ea typeface="굴림" pitchFamily="50" charset="-127"/>
            </a:endParaRPr>
          </a:p>
        </p:txBody>
      </p:sp>
      <p:sp>
        <p:nvSpPr>
          <p:cNvPr id="99348" name="Rectangle 20"/>
          <p:cNvSpPr>
            <a:spLocks noGrp="1" noChangeArrowheads="1"/>
          </p:cNvSpPr>
          <p:nvPr>
            <p:ph type="title"/>
          </p:nvPr>
        </p:nvSpPr>
        <p:spPr bwMode="auto">
          <a:xfrm>
            <a:off x="1143000" y="1524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99349" name="Rectangle 21"/>
          <p:cNvSpPr>
            <a:spLocks noGrp="1" noChangeArrowheads="1"/>
          </p:cNvSpPr>
          <p:nvPr>
            <p:ph type="body" idx="1"/>
          </p:nvPr>
        </p:nvSpPr>
        <p:spPr bwMode="auto">
          <a:xfrm>
            <a:off x="1143000" y="1600200"/>
            <a:ext cx="7772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99350" name="Rectangle 22"/>
          <p:cNvSpPr>
            <a:spLocks noGrp="1" noChangeArrowheads="1"/>
          </p:cNvSpPr>
          <p:nvPr>
            <p:ph type="dt" sz="half" idx="2"/>
          </p:nvPr>
        </p:nvSpPr>
        <p:spPr bwMode="auto">
          <a:xfrm>
            <a:off x="685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윤체L" pitchFamily="18" charset="-127"/>
                <a:ea typeface="-윤체L" pitchFamily="18" charset="-127"/>
              </a:defRPr>
            </a:lvl1pPr>
          </a:lstStyle>
          <a:p>
            <a:pPr fontAlgn="base" latinLnBrk="1">
              <a:spcBef>
                <a:spcPct val="0"/>
              </a:spcBef>
              <a:spcAft>
                <a:spcPct val="0"/>
              </a:spcAft>
            </a:pPr>
            <a:endParaRPr kumimoji="1" lang="en-US" altLang="ko-KR" smtClean="0">
              <a:solidFill>
                <a:srgbClr val="000000"/>
              </a:solidFill>
            </a:endParaRPr>
          </a:p>
        </p:txBody>
      </p:sp>
      <p:sp>
        <p:nvSpPr>
          <p:cNvPr id="99351" name="Rectangle 23"/>
          <p:cNvSpPr>
            <a:spLocks noGrp="1" noChangeArrowheads="1"/>
          </p:cNvSpPr>
          <p:nvPr>
            <p:ph type="ftr" sz="quarter" idx="3"/>
          </p:nvPr>
        </p:nvSpPr>
        <p:spPr bwMode="auto">
          <a:xfrm>
            <a:off x="31242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윤체L" pitchFamily="18" charset="-127"/>
                <a:ea typeface="-윤체L" pitchFamily="18" charset="-127"/>
              </a:defRPr>
            </a:lvl1pPr>
          </a:lstStyle>
          <a:p>
            <a:pPr fontAlgn="base" latinLnBrk="1">
              <a:spcBef>
                <a:spcPct val="0"/>
              </a:spcBef>
              <a:spcAft>
                <a:spcPct val="0"/>
              </a:spcAft>
            </a:pPr>
            <a:endParaRPr kumimoji="1" lang="en-US" altLang="ko-KR" smtClean="0">
              <a:solidFill>
                <a:srgbClr val="000000"/>
              </a:solidFill>
            </a:endParaRPr>
          </a:p>
        </p:txBody>
      </p:sp>
      <p:sp>
        <p:nvSpPr>
          <p:cNvPr id="99352" name="Rectangle 24"/>
          <p:cNvSpPr>
            <a:spLocks noGrp="1" noChangeArrowheads="1"/>
          </p:cNvSpPr>
          <p:nvPr>
            <p:ph type="sldNum" sz="quarter" idx="4"/>
          </p:nvPr>
        </p:nvSpPr>
        <p:spPr bwMode="auto">
          <a:xfrm>
            <a:off x="65532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윤체L" pitchFamily="18" charset="-127"/>
                <a:ea typeface="-윤체L" pitchFamily="18" charset="-127"/>
              </a:defRPr>
            </a:lvl1pPr>
          </a:lstStyle>
          <a:p>
            <a:pPr fontAlgn="base" latinLnBrk="1">
              <a:spcBef>
                <a:spcPct val="0"/>
              </a:spcBef>
              <a:spcAft>
                <a:spcPct val="0"/>
              </a:spcAft>
            </a:pPr>
            <a:fld id="{791D2B92-A446-4343-9329-57BA0AE88798}" type="slidenum">
              <a:rPr kumimoji="1" lang="en-US" altLang="ko-KR" smtClean="0">
                <a:solidFill>
                  <a:srgbClr val="000000"/>
                </a:solidFill>
              </a:rPr>
              <a:pPr fontAlgn="base" latinLnBrk="1">
                <a:spcBef>
                  <a:spcPct val="0"/>
                </a:spcBef>
                <a:spcAft>
                  <a:spcPct val="0"/>
                </a:spcAft>
              </a:pPr>
              <a:t>‹#›</a:t>
            </a:fld>
            <a:endParaRPr kumimoji="1" lang="en-US" altLang="ko-KR" smtClean="0">
              <a:solidFill>
                <a:srgbClr val="000000"/>
              </a:solidFill>
            </a:endParaRPr>
          </a:p>
        </p:txBody>
      </p:sp>
    </p:spTree>
    <p:extLst>
      <p:ext uri="{BB962C8B-B14F-4D97-AF65-F5344CB8AC3E}">
        <p14:creationId xmlns:p14="http://schemas.microsoft.com/office/powerpoint/2010/main" val="2590134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latinLnBrk="1">
        <a:spcBef>
          <a:spcPct val="0"/>
        </a:spcBef>
        <a:spcAft>
          <a:spcPct val="0"/>
        </a:spcAft>
        <a:defRPr kumimoji="1" sz="4000">
          <a:solidFill>
            <a:schemeClr val="tx2"/>
          </a:solidFill>
          <a:latin typeface="+mj-lt"/>
          <a:ea typeface="+mj-ea"/>
          <a:cs typeface="+mj-cs"/>
        </a:defRPr>
      </a:lvl1pPr>
      <a:lvl2pPr algn="l" rtl="0" fontAlgn="base" latinLnBrk="1">
        <a:spcBef>
          <a:spcPct val="0"/>
        </a:spcBef>
        <a:spcAft>
          <a:spcPct val="0"/>
        </a:spcAft>
        <a:defRPr kumimoji="1" sz="4000">
          <a:solidFill>
            <a:schemeClr val="tx2"/>
          </a:solidFill>
          <a:latin typeface="-윤체M" pitchFamily="18" charset="-127"/>
          <a:ea typeface="-윤체M" pitchFamily="18" charset="-127"/>
        </a:defRPr>
      </a:lvl2pPr>
      <a:lvl3pPr algn="l" rtl="0" fontAlgn="base" latinLnBrk="1">
        <a:spcBef>
          <a:spcPct val="0"/>
        </a:spcBef>
        <a:spcAft>
          <a:spcPct val="0"/>
        </a:spcAft>
        <a:defRPr kumimoji="1" sz="4000">
          <a:solidFill>
            <a:schemeClr val="tx2"/>
          </a:solidFill>
          <a:latin typeface="-윤체M" pitchFamily="18" charset="-127"/>
          <a:ea typeface="-윤체M" pitchFamily="18" charset="-127"/>
        </a:defRPr>
      </a:lvl3pPr>
      <a:lvl4pPr algn="l" rtl="0" fontAlgn="base" latinLnBrk="1">
        <a:spcBef>
          <a:spcPct val="0"/>
        </a:spcBef>
        <a:spcAft>
          <a:spcPct val="0"/>
        </a:spcAft>
        <a:defRPr kumimoji="1" sz="4000">
          <a:solidFill>
            <a:schemeClr val="tx2"/>
          </a:solidFill>
          <a:latin typeface="-윤체M" pitchFamily="18" charset="-127"/>
          <a:ea typeface="-윤체M" pitchFamily="18" charset="-127"/>
        </a:defRPr>
      </a:lvl4pPr>
      <a:lvl5pPr algn="l" rtl="0" fontAlgn="base" latinLnBrk="1">
        <a:spcBef>
          <a:spcPct val="0"/>
        </a:spcBef>
        <a:spcAft>
          <a:spcPct val="0"/>
        </a:spcAft>
        <a:defRPr kumimoji="1" sz="4000">
          <a:solidFill>
            <a:schemeClr val="tx2"/>
          </a:solidFill>
          <a:latin typeface="-윤체M" pitchFamily="18" charset="-127"/>
          <a:ea typeface="-윤체M" pitchFamily="18" charset="-127"/>
        </a:defRPr>
      </a:lvl5pPr>
      <a:lvl6pPr marL="457200" algn="l" rtl="0" fontAlgn="base" latinLnBrk="1">
        <a:spcBef>
          <a:spcPct val="0"/>
        </a:spcBef>
        <a:spcAft>
          <a:spcPct val="0"/>
        </a:spcAft>
        <a:defRPr kumimoji="1" sz="4000">
          <a:solidFill>
            <a:schemeClr val="tx2"/>
          </a:solidFill>
          <a:latin typeface="-윤체M" pitchFamily="18" charset="-127"/>
          <a:ea typeface="-윤체M" pitchFamily="18" charset="-127"/>
        </a:defRPr>
      </a:lvl6pPr>
      <a:lvl7pPr marL="914400" algn="l" rtl="0" fontAlgn="base" latinLnBrk="1">
        <a:spcBef>
          <a:spcPct val="0"/>
        </a:spcBef>
        <a:spcAft>
          <a:spcPct val="0"/>
        </a:spcAft>
        <a:defRPr kumimoji="1" sz="4000">
          <a:solidFill>
            <a:schemeClr val="tx2"/>
          </a:solidFill>
          <a:latin typeface="-윤체M" pitchFamily="18" charset="-127"/>
          <a:ea typeface="-윤체M" pitchFamily="18" charset="-127"/>
        </a:defRPr>
      </a:lvl7pPr>
      <a:lvl8pPr marL="1371600" algn="l" rtl="0" fontAlgn="base" latinLnBrk="1">
        <a:spcBef>
          <a:spcPct val="0"/>
        </a:spcBef>
        <a:spcAft>
          <a:spcPct val="0"/>
        </a:spcAft>
        <a:defRPr kumimoji="1" sz="4000">
          <a:solidFill>
            <a:schemeClr val="tx2"/>
          </a:solidFill>
          <a:latin typeface="-윤체M" pitchFamily="18" charset="-127"/>
          <a:ea typeface="-윤체M" pitchFamily="18" charset="-127"/>
        </a:defRPr>
      </a:lvl8pPr>
      <a:lvl9pPr marL="1828800" algn="l" rtl="0" fontAlgn="base" latinLnBrk="1">
        <a:spcBef>
          <a:spcPct val="0"/>
        </a:spcBef>
        <a:spcAft>
          <a:spcPct val="0"/>
        </a:spcAft>
        <a:defRPr kumimoji="1" sz="4000">
          <a:solidFill>
            <a:schemeClr val="tx2"/>
          </a:solidFill>
          <a:latin typeface="-윤체M" pitchFamily="18" charset="-127"/>
          <a:ea typeface="-윤체M" pitchFamily="18" charset="-127"/>
        </a:defRPr>
      </a:lvl9pPr>
    </p:titleStyle>
    <p:bodyStyle>
      <a:lvl1pPr marL="342900" indent="-342900" algn="l" rtl="0" fontAlgn="base" latinLnBrk="1">
        <a:spcBef>
          <a:spcPct val="20000"/>
        </a:spcBef>
        <a:spcAft>
          <a:spcPct val="0"/>
        </a:spcAft>
        <a:buChar char="•"/>
        <a:defRPr kumimoji="1" sz="2800">
          <a:solidFill>
            <a:schemeClr val="tx1"/>
          </a:solidFill>
          <a:latin typeface="+mn-lt"/>
          <a:ea typeface="+mn-ea"/>
          <a:cs typeface="+mn-cs"/>
        </a:defRPr>
      </a:lvl1pPr>
      <a:lvl2pPr marL="742950" indent="-285750" algn="l" rtl="0" fontAlgn="base" latinLnBrk="1">
        <a:spcBef>
          <a:spcPct val="20000"/>
        </a:spcBef>
        <a:spcAft>
          <a:spcPct val="0"/>
        </a:spcAft>
        <a:buChar char="–"/>
        <a:defRPr kumimoji="1" sz="2600">
          <a:solidFill>
            <a:schemeClr val="tx1"/>
          </a:solidFill>
          <a:latin typeface="+mn-lt"/>
          <a:ea typeface="+mn-ea"/>
        </a:defRPr>
      </a:lvl2pPr>
      <a:lvl3pPr marL="1143000" indent="-228600" algn="l" rtl="0" fontAlgn="base" latinLnBrk="1">
        <a:spcBef>
          <a:spcPct val="20000"/>
        </a:spcBef>
        <a:spcAft>
          <a:spcPct val="0"/>
        </a:spcAft>
        <a:buChar char="•"/>
        <a:defRPr kumimoji="1" sz="2400">
          <a:solidFill>
            <a:schemeClr val="tx1"/>
          </a:solidFill>
          <a:latin typeface="+mn-lt"/>
          <a:ea typeface="+mn-ea"/>
        </a:defRPr>
      </a:lvl3pPr>
      <a:lvl4pPr marL="1600200" indent="-228600" algn="l" rtl="0" fontAlgn="base" latinLnBrk="1">
        <a:spcBef>
          <a:spcPct val="20000"/>
        </a:spcBef>
        <a:spcAft>
          <a:spcPct val="0"/>
        </a:spcAft>
        <a:buChar char="–"/>
        <a:defRPr kumimoji="1" sz="2000">
          <a:solidFill>
            <a:schemeClr val="tx1"/>
          </a:solidFill>
          <a:latin typeface="+mn-lt"/>
          <a:ea typeface="+mn-ea"/>
        </a:defRPr>
      </a:lvl4pPr>
      <a:lvl5pPr marL="2057400" indent="-228600" algn="l" rtl="0" fontAlgn="base" latinLnBrk="1">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www.geneontology.org/"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6.jpeg"/><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26" Type="http://schemas.openxmlformats.org/officeDocument/2006/relationships/diagramColors" Target="../diagrams/colors7.xml"/><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diagramQuickStyle" Target="../diagrams/quickStyle7.xml"/><Relationship Id="rId2" Type="http://schemas.openxmlformats.org/officeDocument/2006/relationships/notesSlide" Target="../notesSlides/notesSlide3.xml"/><Relationship Id="rId16" Type="http://schemas.openxmlformats.org/officeDocument/2006/relationships/diagramColors" Target="../diagrams/colors5.xml"/><Relationship Id="rId20" Type="http://schemas.openxmlformats.org/officeDocument/2006/relationships/diagramQuickStyle" Target="../diagrams/quickStyle6.xml"/><Relationship Id="rId29" Type="http://schemas.openxmlformats.org/officeDocument/2006/relationships/diagramLayout" Target="../diagrams/layout8.xml"/><Relationship Id="rId1" Type="http://schemas.openxmlformats.org/officeDocument/2006/relationships/slideLayout" Target="../slideLayouts/slideLayout18.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diagramLayout" Target="../diagrams/layout7.xml"/><Relationship Id="rId32" Type="http://schemas.microsoft.com/office/2007/relationships/diagramDrawing" Target="../diagrams/drawing8.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23" Type="http://schemas.openxmlformats.org/officeDocument/2006/relationships/diagramData" Target="../diagrams/data7.xml"/><Relationship Id="rId28" Type="http://schemas.openxmlformats.org/officeDocument/2006/relationships/diagramData" Target="../diagrams/data8.xml"/><Relationship Id="rId10" Type="http://schemas.openxmlformats.org/officeDocument/2006/relationships/diagramQuickStyle" Target="../diagrams/quickStyle4.xml"/><Relationship Id="rId19" Type="http://schemas.openxmlformats.org/officeDocument/2006/relationships/diagramLayout" Target="../diagrams/layout6.xml"/><Relationship Id="rId31" Type="http://schemas.openxmlformats.org/officeDocument/2006/relationships/diagramColors" Target="../diagrams/colors8.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 Id="rId27" Type="http://schemas.microsoft.com/office/2007/relationships/diagramDrawing" Target="../diagrams/drawing7.xml"/><Relationship Id="rId30"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10.png"/><Relationship Id="rId7" Type="http://schemas.openxmlformats.org/officeDocument/2006/relationships/diagramQuickStyle" Target="../diagrams/quickStyle9.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11.png"/><Relationship Id="rId9" Type="http://schemas.microsoft.com/office/2007/relationships/diagramDrawing" Target="../diagrams/drawing9.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18" Type="http://schemas.openxmlformats.org/officeDocument/2006/relationships/diagramData" Target="../diagrams/data13.xml"/><Relationship Id="rId26" Type="http://schemas.openxmlformats.org/officeDocument/2006/relationships/diagramColors" Target="../diagrams/colors14.xml"/><Relationship Id="rId3" Type="http://schemas.openxmlformats.org/officeDocument/2006/relationships/diagramData" Target="../diagrams/data10.xml"/><Relationship Id="rId21" Type="http://schemas.openxmlformats.org/officeDocument/2006/relationships/diagramColors" Target="../diagrams/colors13.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5" Type="http://schemas.openxmlformats.org/officeDocument/2006/relationships/diagramQuickStyle" Target="../diagrams/quickStyle14.xml"/><Relationship Id="rId2" Type="http://schemas.openxmlformats.org/officeDocument/2006/relationships/notesSlide" Target="../notesSlides/notesSlide5.xml"/><Relationship Id="rId16" Type="http://schemas.openxmlformats.org/officeDocument/2006/relationships/diagramColors" Target="../diagrams/colors12.xml"/><Relationship Id="rId20" Type="http://schemas.openxmlformats.org/officeDocument/2006/relationships/diagramQuickStyle" Target="../diagrams/quickStyle13.xml"/><Relationship Id="rId29" Type="http://schemas.openxmlformats.org/officeDocument/2006/relationships/diagramLayout" Target="../diagrams/layout15.xml"/><Relationship Id="rId1" Type="http://schemas.openxmlformats.org/officeDocument/2006/relationships/slideLayout" Target="../slideLayouts/slideLayout18.xml"/><Relationship Id="rId6" Type="http://schemas.openxmlformats.org/officeDocument/2006/relationships/diagramColors" Target="../diagrams/colors10.xml"/><Relationship Id="rId11" Type="http://schemas.openxmlformats.org/officeDocument/2006/relationships/diagramColors" Target="../diagrams/colors11.xml"/><Relationship Id="rId24" Type="http://schemas.openxmlformats.org/officeDocument/2006/relationships/diagramLayout" Target="../diagrams/layout14.xml"/><Relationship Id="rId32" Type="http://schemas.microsoft.com/office/2007/relationships/diagramDrawing" Target="../diagrams/drawing15.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23" Type="http://schemas.openxmlformats.org/officeDocument/2006/relationships/diagramData" Target="../diagrams/data14.xml"/><Relationship Id="rId28" Type="http://schemas.openxmlformats.org/officeDocument/2006/relationships/diagramData" Target="../diagrams/data15.xml"/><Relationship Id="rId10" Type="http://schemas.openxmlformats.org/officeDocument/2006/relationships/diagramQuickStyle" Target="../diagrams/quickStyle11.xml"/><Relationship Id="rId19" Type="http://schemas.openxmlformats.org/officeDocument/2006/relationships/diagramLayout" Target="../diagrams/layout13.xml"/><Relationship Id="rId31" Type="http://schemas.openxmlformats.org/officeDocument/2006/relationships/diagramColors" Target="../diagrams/colors15.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 Id="rId22" Type="http://schemas.microsoft.com/office/2007/relationships/diagramDrawing" Target="../diagrams/drawing13.xml"/><Relationship Id="rId27" Type="http://schemas.microsoft.com/office/2007/relationships/diagramDrawing" Target="../diagrams/drawing14.xml"/><Relationship Id="rId30" Type="http://schemas.openxmlformats.org/officeDocument/2006/relationships/diagramQuickStyle" Target="../diagrams/quickStyle15.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16.xml"/><Relationship Id="rId3" Type="http://schemas.openxmlformats.org/officeDocument/2006/relationships/image" Target="../media/image12.png"/><Relationship Id="rId7" Type="http://schemas.openxmlformats.org/officeDocument/2006/relationships/diagramQuickStyle" Target="../diagrams/quickStyle16.xm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diagramLayout" Target="../diagrams/layout16.xml"/><Relationship Id="rId5" Type="http://schemas.openxmlformats.org/officeDocument/2006/relationships/diagramData" Target="../diagrams/data16.xml"/><Relationship Id="rId4" Type="http://schemas.openxmlformats.org/officeDocument/2006/relationships/image" Target="../media/image13.png"/><Relationship Id="rId9" Type="http://schemas.microsoft.com/office/2007/relationships/diagramDrawing" Target="../diagrams/drawing16.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18.xml"/><Relationship Id="rId13" Type="http://schemas.openxmlformats.org/officeDocument/2006/relationships/diagramData" Target="../diagrams/data19.xml"/><Relationship Id="rId18" Type="http://schemas.openxmlformats.org/officeDocument/2006/relationships/diagramData" Target="../diagrams/data20.xml"/><Relationship Id="rId26" Type="http://schemas.openxmlformats.org/officeDocument/2006/relationships/diagramColors" Target="../diagrams/colors21.xml"/><Relationship Id="rId3" Type="http://schemas.openxmlformats.org/officeDocument/2006/relationships/diagramData" Target="../diagrams/data17.xml"/><Relationship Id="rId21" Type="http://schemas.openxmlformats.org/officeDocument/2006/relationships/diagramColors" Target="../diagrams/colors20.xml"/><Relationship Id="rId7" Type="http://schemas.microsoft.com/office/2007/relationships/diagramDrawing" Target="../diagrams/drawing17.xml"/><Relationship Id="rId12" Type="http://schemas.microsoft.com/office/2007/relationships/diagramDrawing" Target="../diagrams/drawing18.xml"/><Relationship Id="rId17" Type="http://schemas.microsoft.com/office/2007/relationships/diagramDrawing" Target="../diagrams/drawing19.xml"/><Relationship Id="rId25" Type="http://schemas.openxmlformats.org/officeDocument/2006/relationships/diagramQuickStyle" Target="../diagrams/quickStyle21.xml"/><Relationship Id="rId2" Type="http://schemas.openxmlformats.org/officeDocument/2006/relationships/notesSlide" Target="../notesSlides/notesSlide7.xml"/><Relationship Id="rId16" Type="http://schemas.openxmlformats.org/officeDocument/2006/relationships/diagramColors" Target="../diagrams/colors19.xml"/><Relationship Id="rId20" Type="http://schemas.openxmlformats.org/officeDocument/2006/relationships/diagramQuickStyle" Target="../diagrams/quickStyle20.xml"/><Relationship Id="rId1" Type="http://schemas.openxmlformats.org/officeDocument/2006/relationships/slideLayout" Target="../slideLayouts/slideLayout18.xml"/><Relationship Id="rId6" Type="http://schemas.openxmlformats.org/officeDocument/2006/relationships/diagramColors" Target="../diagrams/colors17.xml"/><Relationship Id="rId11" Type="http://schemas.openxmlformats.org/officeDocument/2006/relationships/diagramColors" Target="../diagrams/colors18.xml"/><Relationship Id="rId24" Type="http://schemas.openxmlformats.org/officeDocument/2006/relationships/diagramLayout" Target="../diagrams/layout21.xml"/><Relationship Id="rId5" Type="http://schemas.openxmlformats.org/officeDocument/2006/relationships/diagramQuickStyle" Target="../diagrams/quickStyle17.xml"/><Relationship Id="rId15" Type="http://schemas.openxmlformats.org/officeDocument/2006/relationships/diagramQuickStyle" Target="../diagrams/quickStyle19.xml"/><Relationship Id="rId23" Type="http://schemas.openxmlformats.org/officeDocument/2006/relationships/diagramData" Target="../diagrams/data21.xml"/><Relationship Id="rId10" Type="http://schemas.openxmlformats.org/officeDocument/2006/relationships/diagramQuickStyle" Target="../diagrams/quickStyle18.xml"/><Relationship Id="rId19" Type="http://schemas.openxmlformats.org/officeDocument/2006/relationships/diagramLayout" Target="../diagrams/layout20.xml"/><Relationship Id="rId4" Type="http://schemas.openxmlformats.org/officeDocument/2006/relationships/diagramLayout" Target="../diagrams/layout17.xml"/><Relationship Id="rId9" Type="http://schemas.openxmlformats.org/officeDocument/2006/relationships/diagramLayout" Target="../diagrams/layout18.xml"/><Relationship Id="rId14" Type="http://schemas.openxmlformats.org/officeDocument/2006/relationships/diagramLayout" Target="../diagrams/layout19.xml"/><Relationship Id="rId22" Type="http://schemas.microsoft.com/office/2007/relationships/diagramDrawing" Target="../diagrams/drawing20.xml"/><Relationship Id="rId27" Type="http://schemas.microsoft.com/office/2007/relationships/diagramDrawing" Target="../diagrams/drawing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r>
              <a:rPr lang="zh-CN" altLang="en-US" dirty="0"/>
              <a:t>生</a:t>
            </a:r>
            <a:r>
              <a:rPr lang="zh-CN" altLang="en-US" dirty="0" smtClean="0"/>
              <a:t>物信息学简介</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15226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基因分析</a:t>
            </a:r>
            <a:r>
              <a:rPr lang="en-US" altLang="zh-CN" dirty="0" smtClean="0"/>
              <a:t>——</a:t>
            </a:r>
            <a:r>
              <a:rPr lang="zh-CN" altLang="en-US" dirty="0" smtClean="0"/>
              <a:t>资源</a:t>
            </a:r>
            <a:endParaRPr lang="zh-CN" altLang="zh-CN" dirty="0"/>
          </a:p>
        </p:txBody>
      </p:sp>
      <p:sp>
        <p:nvSpPr>
          <p:cNvPr id="10243" name="Rectangle 3"/>
          <p:cNvSpPr>
            <a:spLocks noGrp="1" noChangeArrowheads="1"/>
          </p:cNvSpPr>
          <p:nvPr>
            <p:ph type="body" idx="1"/>
          </p:nvPr>
        </p:nvSpPr>
        <p:spPr>
          <a:xfrm>
            <a:off x="749497" y="1268760"/>
            <a:ext cx="7772400" cy="1872208"/>
          </a:xfrm>
        </p:spPr>
        <p:txBody>
          <a:bodyPr/>
          <a:lstStyle/>
          <a:p>
            <a:r>
              <a:rPr lang="en-US" altLang="zh-CN" dirty="0" smtClean="0"/>
              <a:t>Genome Browsers</a:t>
            </a:r>
          </a:p>
          <a:p>
            <a:pPr lvl="1"/>
            <a:r>
              <a:rPr lang="en-US" altLang="zh-CN" dirty="0" smtClean="0"/>
              <a:t>NCBI Map Viewer</a:t>
            </a:r>
          </a:p>
          <a:p>
            <a:pPr lvl="1"/>
            <a:r>
              <a:rPr lang="en-US" altLang="zh-CN" dirty="0" smtClean="0"/>
              <a:t>EBI </a:t>
            </a:r>
            <a:r>
              <a:rPr lang="en-US" altLang="zh-CN" dirty="0" err="1" smtClean="0"/>
              <a:t>Ensembl</a:t>
            </a:r>
            <a:endParaRPr lang="en-US" altLang="zh-CN" dirty="0" smtClean="0"/>
          </a:p>
          <a:p>
            <a:pPr lvl="1"/>
            <a:r>
              <a:rPr lang="en-US" altLang="zh-CN" dirty="0" smtClean="0"/>
              <a:t>USCS Genome Browser</a:t>
            </a:r>
          </a:p>
        </p:txBody>
      </p:sp>
      <p:sp>
        <p:nvSpPr>
          <p:cNvPr id="4" name="Rectangle 3"/>
          <p:cNvSpPr txBox="1">
            <a:spLocks noChangeArrowheads="1"/>
          </p:cNvSpPr>
          <p:nvPr/>
        </p:nvSpPr>
        <p:spPr bwMode="auto">
          <a:xfrm>
            <a:off x="755576" y="3212976"/>
            <a:ext cx="7772400"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har char="•"/>
              <a:defRPr kumimoji="1" sz="2800">
                <a:solidFill>
                  <a:schemeClr val="tx1"/>
                </a:solidFill>
                <a:latin typeface="+mn-lt"/>
                <a:ea typeface="+mn-ea"/>
                <a:cs typeface="+mn-cs"/>
              </a:defRPr>
            </a:lvl1pPr>
            <a:lvl2pPr marL="742950" indent="-285750" algn="l" rtl="0" fontAlgn="base" latinLnBrk="1">
              <a:spcBef>
                <a:spcPct val="20000"/>
              </a:spcBef>
              <a:spcAft>
                <a:spcPct val="0"/>
              </a:spcAft>
              <a:buChar char="–"/>
              <a:defRPr kumimoji="1" sz="2600">
                <a:solidFill>
                  <a:schemeClr val="tx1"/>
                </a:solidFill>
                <a:latin typeface="+mn-lt"/>
                <a:ea typeface="+mn-ea"/>
              </a:defRPr>
            </a:lvl2pPr>
            <a:lvl3pPr marL="1143000" indent="-228600" algn="l" rtl="0" fontAlgn="base" latinLnBrk="1">
              <a:spcBef>
                <a:spcPct val="20000"/>
              </a:spcBef>
              <a:spcAft>
                <a:spcPct val="0"/>
              </a:spcAft>
              <a:buChar char="•"/>
              <a:defRPr kumimoji="1" sz="2400">
                <a:solidFill>
                  <a:schemeClr val="tx1"/>
                </a:solidFill>
                <a:latin typeface="+mn-lt"/>
                <a:ea typeface="+mn-ea"/>
              </a:defRPr>
            </a:lvl3pPr>
            <a:lvl4pPr marL="1600200" indent="-228600" algn="l" rtl="0" fontAlgn="base" latinLnBrk="1">
              <a:spcBef>
                <a:spcPct val="20000"/>
              </a:spcBef>
              <a:spcAft>
                <a:spcPct val="0"/>
              </a:spcAft>
              <a:buChar char="–"/>
              <a:defRPr kumimoji="1" sz="2000">
                <a:solidFill>
                  <a:schemeClr val="tx1"/>
                </a:solidFill>
                <a:latin typeface="+mn-lt"/>
                <a:ea typeface="+mn-ea"/>
              </a:defRPr>
            </a:lvl4pPr>
            <a:lvl5pPr marL="2057400" indent="-228600" algn="l" rtl="0" fontAlgn="base" latinLnBrk="1">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a:lstStyle>
          <a:p>
            <a:r>
              <a:rPr lang="zh-CN" altLang="en-US" kern="0" dirty="0"/>
              <a:t>分</a:t>
            </a:r>
            <a:r>
              <a:rPr lang="zh-CN" altLang="en-US" kern="0" dirty="0" smtClean="0"/>
              <a:t>类索引：</a:t>
            </a:r>
            <a:r>
              <a:rPr lang="en-US" altLang="zh-CN" kern="0" dirty="0" smtClean="0"/>
              <a:t>NCBI</a:t>
            </a:r>
            <a:r>
              <a:rPr lang="zh-CN" altLang="en-US" kern="0" dirty="0" smtClean="0"/>
              <a:t>索引、</a:t>
            </a:r>
            <a:r>
              <a:rPr lang="en-US" altLang="zh-CN" kern="0" dirty="0" smtClean="0"/>
              <a:t>EBI</a:t>
            </a:r>
            <a:r>
              <a:rPr lang="zh-CN" altLang="en-US" kern="0" dirty="0" smtClean="0"/>
              <a:t>索引、</a:t>
            </a:r>
            <a:r>
              <a:rPr lang="en-US" altLang="zh-CN" kern="0" dirty="0" smtClean="0"/>
              <a:t>NAR</a:t>
            </a:r>
            <a:r>
              <a:rPr lang="zh-CN" altLang="en-US" kern="0" dirty="0" smtClean="0"/>
              <a:t>索引</a:t>
            </a:r>
            <a:endParaRPr lang="en-US" altLang="zh-CN" kern="0" dirty="0" smtClean="0"/>
          </a:p>
          <a:p>
            <a:r>
              <a:rPr lang="zh-CN" altLang="en-US" b="1" kern="0" dirty="0" smtClean="0"/>
              <a:t>术语数据库：</a:t>
            </a:r>
            <a:r>
              <a:rPr lang="en-US" altLang="zh-CN" b="1" kern="0" dirty="0" smtClean="0"/>
              <a:t>HGNC</a:t>
            </a:r>
            <a:r>
              <a:rPr lang="zh-CN" altLang="en-US" b="1" kern="0" dirty="0" smtClean="0"/>
              <a:t>、</a:t>
            </a:r>
            <a:r>
              <a:rPr lang="en-US" altLang="zh-CN" b="1" kern="0" dirty="0" err="1" smtClean="0"/>
              <a:t>MeSH</a:t>
            </a:r>
            <a:r>
              <a:rPr lang="zh-CN" altLang="en-US" b="1" kern="0" dirty="0" smtClean="0"/>
              <a:t>、</a:t>
            </a:r>
            <a:r>
              <a:rPr lang="en-US" altLang="zh-CN" b="1" kern="0" dirty="0" smtClean="0"/>
              <a:t>GO</a:t>
            </a:r>
          </a:p>
          <a:p>
            <a:pPr lvl="1"/>
            <a:r>
              <a:rPr lang="zh-CN" altLang="en-US" sz="2000" dirty="0">
                <a:latin typeface="仿宋" pitchFamily="49" charset="-122"/>
                <a:ea typeface="仿宋" pitchFamily="49" charset="-122"/>
              </a:rPr>
              <a:t>白介素转化酶相关蛋白酶</a:t>
            </a:r>
            <a:r>
              <a:rPr lang="en-US" altLang="zh-CN" sz="2000" dirty="0">
                <a:latin typeface="仿宋" pitchFamily="49" charset="-122"/>
                <a:ea typeface="仿宋" pitchFamily="49" charset="-122"/>
              </a:rPr>
              <a:t>-8</a:t>
            </a:r>
            <a:r>
              <a:rPr lang="zh-CN" altLang="en-US" sz="2000" dirty="0">
                <a:latin typeface="仿宋" pitchFamily="49" charset="-122"/>
                <a:ea typeface="仿宋" pitchFamily="49" charset="-122"/>
              </a:rPr>
              <a:t>：</a:t>
            </a:r>
            <a:r>
              <a:rPr lang="en-US" altLang="zh-CN" sz="2000" dirty="0">
                <a:latin typeface="仿宋" pitchFamily="49" charset="-122"/>
                <a:ea typeface="仿宋" pitchFamily="49" charset="-122"/>
              </a:rPr>
              <a:t>MCH5</a:t>
            </a:r>
            <a:r>
              <a:rPr lang="zh-CN" altLang="en-US" sz="2000" dirty="0">
                <a:latin typeface="仿宋" pitchFamily="49" charset="-122"/>
                <a:ea typeface="仿宋" pitchFamily="49" charset="-122"/>
              </a:rPr>
              <a:t>、</a:t>
            </a:r>
            <a:r>
              <a:rPr lang="en-US" altLang="zh-CN" sz="2000" dirty="0">
                <a:latin typeface="仿宋" pitchFamily="49" charset="-122"/>
                <a:ea typeface="仿宋" pitchFamily="49" charset="-122"/>
              </a:rPr>
              <a:t>MACH</a:t>
            </a:r>
            <a:r>
              <a:rPr lang="zh-CN" altLang="en-US" sz="2000" dirty="0">
                <a:latin typeface="仿宋" pitchFamily="49" charset="-122"/>
                <a:ea typeface="仿宋" pitchFamily="49" charset="-122"/>
              </a:rPr>
              <a:t>、</a:t>
            </a:r>
            <a:r>
              <a:rPr lang="en-US" altLang="zh-CN" sz="2000" dirty="0">
                <a:latin typeface="仿宋" pitchFamily="49" charset="-122"/>
                <a:ea typeface="仿宋" pitchFamily="49" charset="-122"/>
              </a:rPr>
              <a:t>FLICE</a:t>
            </a:r>
            <a:r>
              <a:rPr lang="zh-CN" altLang="en-US" sz="2000" dirty="0">
                <a:latin typeface="仿宋" pitchFamily="49" charset="-122"/>
                <a:ea typeface="仿宋" pitchFamily="49" charset="-122"/>
              </a:rPr>
              <a:t>、</a:t>
            </a:r>
            <a:r>
              <a:rPr lang="en-US" altLang="zh-CN" sz="2000" dirty="0">
                <a:latin typeface="仿宋" pitchFamily="49" charset="-122"/>
                <a:ea typeface="仿宋" pitchFamily="49" charset="-122"/>
              </a:rPr>
              <a:t>CASP8 </a:t>
            </a:r>
            <a:endParaRPr lang="en-US" altLang="zh-CN" kern="0" dirty="0" smtClean="0">
              <a:latin typeface="仿宋" pitchFamily="49" charset="-122"/>
              <a:ea typeface="仿宋" pitchFamily="49" charset="-122"/>
            </a:endParaRPr>
          </a:p>
          <a:p>
            <a:r>
              <a:rPr lang="zh-CN" altLang="en-US" kern="0" dirty="0" smtClean="0"/>
              <a:t>数据关联：</a:t>
            </a:r>
            <a:endParaRPr lang="en-US" altLang="zh-CN" kern="0" dirty="0" smtClean="0"/>
          </a:p>
          <a:p>
            <a:pPr lvl="1"/>
            <a:r>
              <a:rPr lang="zh-CN" altLang="en-US" sz="2000" kern="0" dirty="0" smtClean="0"/>
              <a:t>交叉引用栏目：</a:t>
            </a:r>
            <a:r>
              <a:rPr lang="en-US" altLang="zh-CN" sz="2000" kern="0" dirty="0" err="1"/>
              <a:t>GenBank</a:t>
            </a:r>
            <a:r>
              <a:rPr lang="zh-CN" altLang="en-US" sz="2000" kern="0" dirty="0"/>
              <a:t>、</a:t>
            </a:r>
            <a:r>
              <a:rPr lang="en-US" altLang="zh-CN" sz="2000" kern="0" dirty="0" err="1"/>
              <a:t>RefSeq</a:t>
            </a:r>
            <a:r>
              <a:rPr lang="zh-CN" altLang="en-US" sz="2000" kern="0" dirty="0"/>
              <a:t>、</a:t>
            </a:r>
            <a:r>
              <a:rPr lang="en-US" altLang="zh-CN" sz="2000" kern="0" dirty="0" err="1"/>
              <a:t>SwissProt</a:t>
            </a:r>
            <a:r>
              <a:rPr lang="zh-CN" altLang="en-US" sz="2000" kern="0" dirty="0"/>
              <a:t>、</a:t>
            </a:r>
            <a:r>
              <a:rPr lang="en-US" altLang="zh-CN" sz="2000" kern="0" dirty="0" err="1"/>
              <a:t>TrEMBL</a:t>
            </a:r>
            <a:endParaRPr lang="en-US" altLang="zh-CN" sz="2000" kern="0" dirty="0" smtClean="0"/>
          </a:p>
          <a:p>
            <a:pPr lvl="1"/>
            <a:r>
              <a:rPr lang="zh-CN" altLang="en-US" sz="2000" kern="0" dirty="0" smtClean="0"/>
              <a:t>专门数据整合系统：</a:t>
            </a:r>
            <a:r>
              <a:rPr lang="en-US" altLang="zh-CN" sz="2000" kern="0" dirty="0" err="1"/>
              <a:t>GeneCard</a:t>
            </a:r>
            <a:r>
              <a:rPr lang="zh-CN" altLang="en-US" sz="2000" kern="0" dirty="0"/>
              <a:t>、</a:t>
            </a:r>
            <a:r>
              <a:rPr lang="en-US" altLang="zh-CN" sz="2000" kern="0" dirty="0" err="1"/>
              <a:t>Entrez</a:t>
            </a:r>
            <a:r>
              <a:rPr lang="en-US" altLang="zh-CN" sz="2000" kern="0" dirty="0"/>
              <a:t> Gene</a:t>
            </a:r>
          </a:p>
          <a:p>
            <a:pPr marL="457200" lvl="1" indent="0">
              <a:buNone/>
            </a:pPr>
            <a:r>
              <a:rPr lang="en-US" altLang="zh-CN" sz="2000" kern="0" dirty="0"/>
              <a:t>http://www.genecards.org</a:t>
            </a:r>
            <a:endParaRPr lang="en-US" altLang="zh-CN" sz="2000" kern="0" dirty="0" smtClean="0"/>
          </a:p>
          <a:p>
            <a:pPr lvl="1"/>
            <a:endParaRPr lang="en-US" altLang="zh-CN" kern="0" dirty="0" smtClean="0"/>
          </a:p>
        </p:txBody>
      </p:sp>
    </p:spTree>
    <p:extLst>
      <p:ext uri="{BB962C8B-B14F-4D97-AF65-F5344CB8AC3E}">
        <p14:creationId xmlns:p14="http://schemas.microsoft.com/office/powerpoint/2010/main" val="4247978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基因分析</a:t>
            </a:r>
            <a:r>
              <a:rPr lang="en-US" altLang="zh-CN" dirty="0" smtClean="0"/>
              <a:t>——</a:t>
            </a:r>
            <a:r>
              <a:rPr lang="zh-CN" altLang="en-US" dirty="0" smtClean="0"/>
              <a:t>资源</a:t>
            </a:r>
            <a:endParaRPr lang="zh-CN" altLang="zh-CN" dirty="0"/>
          </a:p>
        </p:txBody>
      </p:sp>
      <p:sp>
        <p:nvSpPr>
          <p:cNvPr id="10243" name="Rectangle 3"/>
          <p:cNvSpPr>
            <a:spLocks noGrp="1" noChangeArrowheads="1"/>
          </p:cNvSpPr>
          <p:nvPr>
            <p:ph type="body" idx="1"/>
          </p:nvPr>
        </p:nvSpPr>
        <p:spPr>
          <a:xfrm>
            <a:off x="749497" y="1268760"/>
            <a:ext cx="7772400" cy="1872208"/>
          </a:xfrm>
        </p:spPr>
        <p:txBody>
          <a:bodyPr/>
          <a:lstStyle/>
          <a:p>
            <a:r>
              <a:rPr lang="en-US" altLang="zh-CN" dirty="0" err="1" smtClean="0"/>
              <a:t>GeneCards</a:t>
            </a:r>
            <a:r>
              <a:rPr lang="zh-CN" altLang="en-US" dirty="0" smtClean="0"/>
              <a:t>构建策略</a:t>
            </a:r>
            <a:endParaRPr lang="en-US" altLang="zh-CN" dirty="0" smtClean="0"/>
          </a:p>
          <a:p>
            <a:pPr lvl="1"/>
            <a:r>
              <a:rPr lang="zh-CN" altLang="en-US" dirty="0" smtClean="0"/>
              <a:t>以人类基因为中心，从超过</a:t>
            </a:r>
            <a:r>
              <a:rPr lang="en-US" altLang="zh-CN" dirty="0" smtClean="0"/>
              <a:t>50</a:t>
            </a:r>
            <a:r>
              <a:rPr lang="zh-CN" altLang="en-US" dirty="0" smtClean="0"/>
              <a:t>个的面向特定领域的数据库中整合相关数据，提供</a:t>
            </a:r>
            <a:r>
              <a:rPr lang="en-US" altLang="zh-CN" dirty="0" smtClean="0"/>
              <a:t>Web</a:t>
            </a:r>
            <a:r>
              <a:rPr lang="zh-CN" altLang="en-US" dirty="0" smtClean="0"/>
              <a:t>服务</a:t>
            </a:r>
            <a:endParaRPr lang="en-US" altLang="zh-CN" dirty="0" smtClean="0"/>
          </a:p>
        </p:txBody>
      </p:sp>
      <p:sp>
        <p:nvSpPr>
          <p:cNvPr id="4" name="Rectangle 3"/>
          <p:cNvSpPr txBox="1">
            <a:spLocks noChangeArrowheads="1"/>
          </p:cNvSpPr>
          <p:nvPr/>
        </p:nvSpPr>
        <p:spPr bwMode="auto">
          <a:xfrm>
            <a:off x="755576" y="3212976"/>
            <a:ext cx="7772400"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har char="•"/>
              <a:defRPr kumimoji="1" sz="2800">
                <a:solidFill>
                  <a:schemeClr val="tx1"/>
                </a:solidFill>
                <a:latin typeface="+mn-lt"/>
                <a:ea typeface="+mn-ea"/>
                <a:cs typeface="+mn-cs"/>
              </a:defRPr>
            </a:lvl1pPr>
            <a:lvl2pPr marL="742950" indent="-285750" algn="l" rtl="0" fontAlgn="base" latinLnBrk="1">
              <a:spcBef>
                <a:spcPct val="20000"/>
              </a:spcBef>
              <a:spcAft>
                <a:spcPct val="0"/>
              </a:spcAft>
              <a:buChar char="–"/>
              <a:defRPr kumimoji="1" sz="2600">
                <a:solidFill>
                  <a:schemeClr val="tx1"/>
                </a:solidFill>
                <a:latin typeface="+mn-lt"/>
                <a:ea typeface="+mn-ea"/>
              </a:defRPr>
            </a:lvl2pPr>
            <a:lvl3pPr marL="1143000" indent="-228600" algn="l" rtl="0" fontAlgn="base" latinLnBrk="1">
              <a:spcBef>
                <a:spcPct val="20000"/>
              </a:spcBef>
              <a:spcAft>
                <a:spcPct val="0"/>
              </a:spcAft>
              <a:buChar char="•"/>
              <a:defRPr kumimoji="1" sz="2400">
                <a:solidFill>
                  <a:schemeClr val="tx1"/>
                </a:solidFill>
                <a:latin typeface="+mn-lt"/>
                <a:ea typeface="+mn-ea"/>
              </a:defRPr>
            </a:lvl3pPr>
            <a:lvl4pPr marL="1600200" indent="-228600" algn="l" rtl="0" fontAlgn="base" latinLnBrk="1">
              <a:spcBef>
                <a:spcPct val="20000"/>
              </a:spcBef>
              <a:spcAft>
                <a:spcPct val="0"/>
              </a:spcAft>
              <a:buChar char="–"/>
              <a:defRPr kumimoji="1" sz="2000">
                <a:solidFill>
                  <a:schemeClr val="tx1"/>
                </a:solidFill>
                <a:latin typeface="+mn-lt"/>
                <a:ea typeface="+mn-ea"/>
              </a:defRPr>
            </a:lvl4pPr>
            <a:lvl5pPr marL="2057400" indent="-228600" algn="l" rtl="0" fontAlgn="base" latinLnBrk="1">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a:lstStyle>
          <a:p>
            <a:pPr lvl="1"/>
            <a:endParaRPr lang="en-US" altLang="zh-CN" kern="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3212976"/>
            <a:ext cx="3228975"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8447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基因分析</a:t>
            </a:r>
            <a:r>
              <a:rPr lang="en-US" altLang="zh-CN" dirty="0" smtClean="0"/>
              <a:t>——</a:t>
            </a:r>
            <a:r>
              <a:rPr lang="zh-CN" altLang="en-US" dirty="0" smtClean="0"/>
              <a:t>资源</a:t>
            </a:r>
            <a:endParaRPr lang="zh-CN" altLang="zh-CN" dirty="0"/>
          </a:p>
        </p:txBody>
      </p:sp>
      <p:sp>
        <p:nvSpPr>
          <p:cNvPr id="10243" name="Rectangle 3"/>
          <p:cNvSpPr>
            <a:spLocks noGrp="1" noChangeArrowheads="1"/>
          </p:cNvSpPr>
          <p:nvPr>
            <p:ph type="body" idx="1"/>
          </p:nvPr>
        </p:nvSpPr>
        <p:spPr>
          <a:xfrm>
            <a:off x="600260" y="1412776"/>
            <a:ext cx="5694711" cy="576064"/>
          </a:xfrm>
        </p:spPr>
        <p:txBody>
          <a:bodyPr/>
          <a:lstStyle/>
          <a:p>
            <a:r>
              <a:rPr lang="en-US" altLang="zh-CN" b="1" kern="0" dirty="0" smtClean="0"/>
              <a:t>HGNC</a:t>
            </a:r>
            <a:endParaRPr lang="en-US" altLang="zh-CN" dirty="0" smtClean="0"/>
          </a:p>
        </p:txBody>
      </p:sp>
      <p:sp>
        <p:nvSpPr>
          <p:cNvPr id="4" name="Rectangle 3"/>
          <p:cNvSpPr txBox="1">
            <a:spLocks noChangeArrowheads="1"/>
          </p:cNvSpPr>
          <p:nvPr/>
        </p:nvSpPr>
        <p:spPr bwMode="auto">
          <a:xfrm>
            <a:off x="611560" y="1988840"/>
            <a:ext cx="777240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har char="•"/>
              <a:defRPr kumimoji="1" sz="2800">
                <a:solidFill>
                  <a:schemeClr val="tx1"/>
                </a:solidFill>
                <a:latin typeface="+mn-lt"/>
                <a:ea typeface="+mn-ea"/>
                <a:cs typeface="+mn-cs"/>
              </a:defRPr>
            </a:lvl1pPr>
            <a:lvl2pPr marL="742950" indent="-285750" algn="l" rtl="0" fontAlgn="base" latinLnBrk="1">
              <a:spcBef>
                <a:spcPct val="20000"/>
              </a:spcBef>
              <a:spcAft>
                <a:spcPct val="0"/>
              </a:spcAft>
              <a:buChar char="–"/>
              <a:defRPr kumimoji="1" sz="2600">
                <a:solidFill>
                  <a:schemeClr val="tx1"/>
                </a:solidFill>
                <a:latin typeface="+mn-lt"/>
                <a:ea typeface="+mn-ea"/>
              </a:defRPr>
            </a:lvl2pPr>
            <a:lvl3pPr marL="1143000" indent="-228600" algn="l" rtl="0" fontAlgn="base" latinLnBrk="1">
              <a:spcBef>
                <a:spcPct val="20000"/>
              </a:spcBef>
              <a:spcAft>
                <a:spcPct val="0"/>
              </a:spcAft>
              <a:buChar char="•"/>
              <a:defRPr kumimoji="1" sz="2400">
                <a:solidFill>
                  <a:schemeClr val="tx1"/>
                </a:solidFill>
                <a:latin typeface="+mn-lt"/>
                <a:ea typeface="+mn-ea"/>
              </a:defRPr>
            </a:lvl3pPr>
            <a:lvl4pPr marL="1600200" indent="-228600" algn="l" rtl="0" fontAlgn="base" latinLnBrk="1">
              <a:spcBef>
                <a:spcPct val="20000"/>
              </a:spcBef>
              <a:spcAft>
                <a:spcPct val="0"/>
              </a:spcAft>
              <a:buChar char="–"/>
              <a:defRPr kumimoji="1" sz="2000">
                <a:solidFill>
                  <a:schemeClr val="tx1"/>
                </a:solidFill>
                <a:latin typeface="+mn-lt"/>
                <a:ea typeface="+mn-ea"/>
              </a:defRPr>
            </a:lvl4pPr>
            <a:lvl5pPr marL="2057400" indent="-228600" algn="l" rtl="0" fontAlgn="base" latinLnBrk="1">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a:lstStyle>
          <a:p>
            <a:r>
              <a:rPr lang="zh-CN" altLang="en-US" sz="2400" dirty="0">
                <a:latin typeface="宋体" pitchFamily="2" charset="-122"/>
                <a:ea typeface="宋体" pitchFamily="2" charset="-122"/>
              </a:rPr>
              <a:t>现状：一个基因，好几个名称及符号</a:t>
            </a:r>
          </a:p>
          <a:p>
            <a:r>
              <a:rPr lang="zh-CN" altLang="en-US" sz="2400" dirty="0">
                <a:latin typeface="宋体" pitchFamily="2" charset="-122"/>
                <a:ea typeface="宋体" pitchFamily="2" charset="-122"/>
              </a:rPr>
              <a:t>原因</a:t>
            </a:r>
          </a:p>
          <a:p>
            <a:pPr lvl="1"/>
            <a:r>
              <a:rPr lang="zh-CN" altLang="en-US" sz="2400" dirty="0">
                <a:latin typeface="宋体" pitchFamily="2" charset="-122"/>
                <a:ea typeface="宋体" pitchFamily="2" charset="-122"/>
              </a:rPr>
              <a:t>基因的命名：希望阐明其结构功能</a:t>
            </a:r>
          </a:p>
          <a:p>
            <a:pPr lvl="1"/>
            <a:r>
              <a:rPr lang="zh-CN" altLang="en-US" sz="2400" dirty="0">
                <a:latin typeface="宋体" pitchFamily="2" charset="-122"/>
                <a:ea typeface="宋体" pitchFamily="2" charset="-122"/>
              </a:rPr>
              <a:t>基因一经出现就能够明确其功能吗？</a:t>
            </a:r>
          </a:p>
          <a:p>
            <a:pPr lvl="1"/>
            <a:r>
              <a:rPr lang="zh-CN" altLang="en-US" sz="2400" dirty="0">
                <a:latin typeface="宋体" pitchFamily="2" charset="-122"/>
                <a:ea typeface="宋体" pitchFamily="2" charset="-122"/>
              </a:rPr>
              <a:t>当不同的研究者探查相同的基因时，可能会给予这个基因不同的名称</a:t>
            </a:r>
            <a:r>
              <a:rPr lang="zh-CN" altLang="en-US" sz="2000" dirty="0">
                <a:latin typeface="宋体" pitchFamily="2" charset="-122"/>
                <a:ea typeface="宋体" pitchFamily="2" charset="-122"/>
              </a:rPr>
              <a:t> </a:t>
            </a:r>
          </a:p>
          <a:p>
            <a:r>
              <a:rPr lang="zh-CN" altLang="en-US" sz="2400" dirty="0">
                <a:latin typeface="宋体" pitchFamily="2" charset="-122"/>
                <a:ea typeface="宋体" pitchFamily="2" charset="-122"/>
              </a:rPr>
              <a:t>需要：为每个已知的人类基因指定正式名称（学术名称）及符号（全名的简称） </a:t>
            </a:r>
          </a:p>
          <a:p>
            <a:pPr lvl="1"/>
            <a:endParaRPr lang="en-US" altLang="zh-CN" kern="0" dirty="0" smtClean="0"/>
          </a:p>
        </p:txBody>
      </p:sp>
    </p:spTree>
    <p:extLst>
      <p:ext uri="{BB962C8B-B14F-4D97-AF65-F5344CB8AC3E}">
        <p14:creationId xmlns:p14="http://schemas.microsoft.com/office/powerpoint/2010/main" val="1758447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基因分析</a:t>
            </a:r>
            <a:r>
              <a:rPr lang="en-US" altLang="zh-CN" dirty="0" smtClean="0"/>
              <a:t>——</a:t>
            </a:r>
            <a:r>
              <a:rPr lang="zh-CN" altLang="en-US" dirty="0" smtClean="0"/>
              <a:t>资源</a:t>
            </a:r>
            <a:endParaRPr lang="zh-CN" altLang="zh-CN" dirty="0"/>
          </a:p>
        </p:txBody>
      </p:sp>
      <p:sp>
        <p:nvSpPr>
          <p:cNvPr id="10243" name="Rectangle 3"/>
          <p:cNvSpPr>
            <a:spLocks noGrp="1" noChangeArrowheads="1"/>
          </p:cNvSpPr>
          <p:nvPr>
            <p:ph type="body" idx="1"/>
          </p:nvPr>
        </p:nvSpPr>
        <p:spPr>
          <a:xfrm>
            <a:off x="600260" y="1412776"/>
            <a:ext cx="5694711" cy="576064"/>
          </a:xfrm>
        </p:spPr>
        <p:txBody>
          <a:bodyPr/>
          <a:lstStyle/>
          <a:p>
            <a:r>
              <a:rPr lang="en-US" altLang="zh-CN" b="1" kern="0" dirty="0" smtClean="0"/>
              <a:t>HGNC</a:t>
            </a:r>
            <a:endParaRPr lang="en-US" altLang="zh-CN" dirty="0" smtClean="0"/>
          </a:p>
        </p:txBody>
      </p:sp>
      <p:sp>
        <p:nvSpPr>
          <p:cNvPr id="4" name="Rectangle 3"/>
          <p:cNvSpPr txBox="1">
            <a:spLocks noChangeArrowheads="1"/>
          </p:cNvSpPr>
          <p:nvPr/>
        </p:nvSpPr>
        <p:spPr bwMode="auto">
          <a:xfrm>
            <a:off x="611560" y="1988840"/>
            <a:ext cx="777240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har char="•"/>
              <a:defRPr kumimoji="1" sz="2800">
                <a:solidFill>
                  <a:schemeClr val="tx1"/>
                </a:solidFill>
                <a:latin typeface="+mn-lt"/>
                <a:ea typeface="+mn-ea"/>
                <a:cs typeface="+mn-cs"/>
              </a:defRPr>
            </a:lvl1pPr>
            <a:lvl2pPr marL="742950" indent="-285750" algn="l" rtl="0" fontAlgn="base" latinLnBrk="1">
              <a:spcBef>
                <a:spcPct val="20000"/>
              </a:spcBef>
              <a:spcAft>
                <a:spcPct val="0"/>
              </a:spcAft>
              <a:buChar char="–"/>
              <a:defRPr kumimoji="1" sz="2600">
                <a:solidFill>
                  <a:schemeClr val="tx1"/>
                </a:solidFill>
                <a:latin typeface="+mn-lt"/>
                <a:ea typeface="+mn-ea"/>
              </a:defRPr>
            </a:lvl2pPr>
            <a:lvl3pPr marL="1143000" indent="-228600" algn="l" rtl="0" fontAlgn="base" latinLnBrk="1">
              <a:spcBef>
                <a:spcPct val="20000"/>
              </a:spcBef>
              <a:spcAft>
                <a:spcPct val="0"/>
              </a:spcAft>
              <a:buChar char="•"/>
              <a:defRPr kumimoji="1" sz="2400">
                <a:solidFill>
                  <a:schemeClr val="tx1"/>
                </a:solidFill>
                <a:latin typeface="+mn-lt"/>
                <a:ea typeface="+mn-ea"/>
              </a:defRPr>
            </a:lvl3pPr>
            <a:lvl4pPr marL="1600200" indent="-228600" algn="l" rtl="0" fontAlgn="base" latinLnBrk="1">
              <a:spcBef>
                <a:spcPct val="20000"/>
              </a:spcBef>
              <a:spcAft>
                <a:spcPct val="0"/>
              </a:spcAft>
              <a:buChar char="–"/>
              <a:defRPr kumimoji="1" sz="2000">
                <a:solidFill>
                  <a:schemeClr val="tx1"/>
                </a:solidFill>
                <a:latin typeface="+mn-lt"/>
                <a:ea typeface="+mn-ea"/>
              </a:defRPr>
            </a:lvl4pPr>
            <a:lvl5pPr marL="2057400" indent="-228600" algn="l" rtl="0" fontAlgn="base" latinLnBrk="1">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a:lstStyle>
          <a:p>
            <a:pPr>
              <a:lnSpc>
                <a:spcPct val="90000"/>
              </a:lnSpc>
            </a:pPr>
            <a:r>
              <a:rPr lang="zh-CN" altLang="en-US" sz="2000" dirty="0">
                <a:solidFill>
                  <a:srgbClr val="FF0000"/>
                </a:solidFill>
              </a:rPr>
              <a:t>人类基因命名</a:t>
            </a:r>
            <a:r>
              <a:rPr lang="zh-CN" altLang="en-US" sz="2000" dirty="0"/>
              <a:t>由人类基因命名委员会</a:t>
            </a:r>
            <a:r>
              <a:rPr lang="en-US" altLang="zh-CN" sz="2000" dirty="0">
                <a:solidFill>
                  <a:srgbClr val="FF0000"/>
                </a:solidFill>
              </a:rPr>
              <a:t>HGNC</a:t>
            </a:r>
            <a:r>
              <a:rPr lang="zh-CN" altLang="en-US" sz="2000" dirty="0"/>
              <a:t>管理</a:t>
            </a:r>
          </a:p>
          <a:p>
            <a:pPr lvl="1">
              <a:lnSpc>
                <a:spcPct val="90000"/>
              </a:lnSpc>
            </a:pPr>
            <a:r>
              <a:rPr lang="en-US" altLang="zh-CN" sz="1600" dirty="0"/>
              <a:t>HUGO Gene Nomenclature Committee</a:t>
            </a:r>
          </a:p>
          <a:p>
            <a:pPr lvl="1">
              <a:lnSpc>
                <a:spcPct val="90000"/>
              </a:lnSpc>
            </a:pPr>
            <a:r>
              <a:rPr lang="en-US" altLang="zh-CN" sz="1600" dirty="0"/>
              <a:t>http://www.genenames.org/index.html</a:t>
            </a:r>
          </a:p>
          <a:p>
            <a:pPr>
              <a:lnSpc>
                <a:spcPct val="90000"/>
              </a:lnSpc>
            </a:pPr>
            <a:r>
              <a:rPr lang="en-US" altLang="zh-CN" sz="2000" dirty="0">
                <a:solidFill>
                  <a:srgbClr val="FF0000"/>
                </a:solidFill>
              </a:rPr>
              <a:t>HUGO</a:t>
            </a:r>
            <a:r>
              <a:rPr lang="zh-CN" altLang="en-US" sz="2000" dirty="0"/>
              <a:t>指人类基因组组织</a:t>
            </a:r>
          </a:p>
          <a:p>
            <a:pPr lvl="1">
              <a:lnSpc>
                <a:spcPct val="90000"/>
              </a:lnSpc>
            </a:pPr>
            <a:r>
              <a:rPr lang="en-US" altLang="zh-CN" sz="1600" dirty="0"/>
              <a:t>The Human Genome </a:t>
            </a:r>
            <a:r>
              <a:rPr lang="en-US" altLang="zh-CN" sz="1600" dirty="0" err="1"/>
              <a:t>Organisation</a:t>
            </a:r>
            <a:endParaRPr lang="en-US" altLang="zh-CN" sz="1600" dirty="0"/>
          </a:p>
          <a:p>
            <a:pPr lvl="1">
              <a:lnSpc>
                <a:spcPct val="90000"/>
              </a:lnSpc>
            </a:pPr>
            <a:r>
              <a:rPr lang="en-US" altLang="zh-CN" sz="1600" dirty="0"/>
              <a:t>http://www.hugo-international.org/index.htm</a:t>
            </a:r>
          </a:p>
          <a:p>
            <a:pPr>
              <a:lnSpc>
                <a:spcPct val="90000"/>
              </a:lnSpc>
            </a:pPr>
            <a:r>
              <a:rPr lang="en-US" altLang="zh-CN" sz="2000" dirty="0"/>
              <a:t>HGNC</a:t>
            </a:r>
            <a:r>
              <a:rPr lang="zh-CN" altLang="en-US" sz="2000" dirty="0"/>
              <a:t>是一个非营利机构，由</a:t>
            </a:r>
            <a:r>
              <a:rPr lang="en-US" altLang="zh-CN" sz="2000" dirty="0">
                <a:solidFill>
                  <a:srgbClr val="FF0000"/>
                </a:solidFill>
              </a:rPr>
              <a:t>NHGRI</a:t>
            </a:r>
            <a:r>
              <a:rPr lang="zh-CN" altLang="en-US" sz="2000" dirty="0"/>
              <a:t>和</a:t>
            </a:r>
            <a:r>
              <a:rPr lang="en-US" altLang="zh-CN" sz="2000" dirty="0" err="1">
                <a:solidFill>
                  <a:srgbClr val="FF0000"/>
                </a:solidFill>
              </a:rPr>
              <a:t>Wellcome</a:t>
            </a:r>
            <a:r>
              <a:rPr lang="en-US" altLang="zh-CN" sz="2000" dirty="0">
                <a:solidFill>
                  <a:srgbClr val="FF0000"/>
                </a:solidFill>
              </a:rPr>
              <a:t> Trust</a:t>
            </a:r>
            <a:r>
              <a:rPr lang="zh-CN" altLang="en-US" sz="2000" dirty="0"/>
              <a:t>联合资助</a:t>
            </a:r>
          </a:p>
          <a:p>
            <a:pPr lvl="1">
              <a:lnSpc>
                <a:spcPct val="90000"/>
              </a:lnSpc>
            </a:pPr>
            <a:r>
              <a:rPr lang="en-US" altLang="zh-CN" sz="1600" dirty="0"/>
              <a:t>the US National Human Genome Research Institute</a:t>
            </a:r>
            <a:r>
              <a:rPr lang="zh-CN" altLang="en-US" sz="1600" dirty="0"/>
              <a:t>，</a:t>
            </a:r>
            <a:r>
              <a:rPr lang="en-US" altLang="zh-CN" sz="1600" dirty="0"/>
              <a:t>NHGRI</a:t>
            </a:r>
          </a:p>
          <a:p>
            <a:pPr lvl="1">
              <a:lnSpc>
                <a:spcPct val="90000"/>
              </a:lnSpc>
            </a:pPr>
            <a:r>
              <a:rPr lang="en-US" altLang="zh-CN" sz="1600" dirty="0"/>
              <a:t>the </a:t>
            </a:r>
            <a:r>
              <a:rPr lang="en-US" altLang="zh-CN" sz="1600" dirty="0" err="1"/>
              <a:t>Wellcome</a:t>
            </a:r>
            <a:r>
              <a:rPr lang="en-US" altLang="zh-CN" sz="1600" dirty="0"/>
              <a:t> Trust</a:t>
            </a:r>
            <a:r>
              <a:rPr lang="zh-CN" altLang="en-US" sz="1600" dirty="0"/>
              <a:t>，</a:t>
            </a:r>
            <a:r>
              <a:rPr lang="en-US" altLang="zh-CN" sz="1600" dirty="0"/>
              <a:t>UK</a:t>
            </a:r>
          </a:p>
          <a:p>
            <a:pPr>
              <a:lnSpc>
                <a:spcPct val="90000"/>
              </a:lnSpc>
            </a:pPr>
            <a:r>
              <a:rPr lang="en-US" altLang="zh-CN" sz="2000" dirty="0"/>
              <a:t>2008.3</a:t>
            </a:r>
            <a:r>
              <a:rPr lang="zh-CN" altLang="en-US" sz="2000" dirty="0"/>
              <a:t>止，</a:t>
            </a:r>
            <a:r>
              <a:rPr lang="en-US" altLang="zh-CN" sz="2000" dirty="0"/>
              <a:t>HGNC</a:t>
            </a:r>
            <a:r>
              <a:rPr lang="zh-CN" altLang="en-US" sz="2000" dirty="0"/>
              <a:t>已经命名了超过</a:t>
            </a:r>
            <a:r>
              <a:rPr lang="en-US" altLang="zh-CN" sz="2000" dirty="0">
                <a:solidFill>
                  <a:srgbClr val="FF0000"/>
                </a:solidFill>
              </a:rPr>
              <a:t>25,000</a:t>
            </a:r>
            <a:r>
              <a:rPr lang="zh-CN" altLang="en-US" sz="2000" dirty="0"/>
              <a:t>个符号</a:t>
            </a:r>
          </a:p>
          <a:p>
            <a:pPr lvl="1">
              <a:lnSpc>
                <a:spcPct val="90000"/>
              </a:lnSpc>
            </a:pPr>
            <a:r>
              <a:rPr lang="zh-CN" altLang="en-US" sz="1800" dirty="0"/>
              <a:t>蛋白质编码基因、，假基因（</a:t>
            </a:r>
            <a:r>
              <a:rPr lang="en-US" altLang="zh-CN" sz="1800" dirty="0" err="1"/>
              <a:t>pseudogenes</a:t>
            </a:r>
            <a:r>
              <a:rPr lang="zh-CN" altLang="en-US" sz="1800" dirty="0"/>
              <a:t>）、非编码</a:t>
            </a:r>
            <a:r>
              <a:rPr lang="en-US" altLang="zh-CN" sz="1800" dirty="0"/>
              <a:t>RNA</a:t>
            </a:r>
            <a:r>
              <a:rPr lang="zh-CN" altLang="en-US" sz="1800" dirty="0"/>
              <a:t>（</a:t>
            </a:r>
            <a:r>
              <a:rPr lang="en-US" altLang="zh-CN" sz="1800" dirty="0"/>
              <a:t>non-coding RNA</a:t>
            </a:r>
            <a:r>
              <a:rPr lang="zh-CN" altLang="en-US" sz="1800" dirty="0"/>
              <a:t>）、表型（</a:t>
            </a:r>
            <a:r>
              <a:rPr lang="en-US" altLang="zh-CN" sz="1800" dirty="0"/>
              <a:t>phenotype</a:t>
            </a:r>
            <a:r>
              <a:rPr lang="zh-CN" altLang="en-US" sz="1800" dirty="0"/>
              <a:t>）和基因组特征（</a:t>
            </a:r>
            <a:r>
              <a:rPr lang="en-US" altLang="zh-CN" sz="1800" dirty="0"/>
              <a:t>genomic features</a:t>
            </a:r>
            <a:r>
              <a:rPr lang="zh-CN" altLang="en-US" sz="1800" dirty="0"/>
              <a:t>）等 </a:t>
            </a:r>
          </a:p>
          <a:p>
            <a:pPr lvl="1"/>
            <a:endParaRPr lang="en-US" altLang="zh-CN" sz="2000" kern="0" dirty="0" smtClean="0"/>
          </a:p>
        </p:txBody>
      </p:sp>
    </p:spTree>
    <p:extLst>
      <p:ext uri="{BB962C8B-B14F-4D97-AF65-F5344CB8AC3E}">
        <p14:creationId xmlns:p14="http://schemas.microsoft.com/office/powerpoint/2010/main" val="3837043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基因分析</a:t>
            </a:r>
            <a:r>
              <a:rPr lang="en-US" altLang="zh-CN" dirty="0" smtClean="0"/>
              <a:t>——</a:t>
            </a:r>
            <a:r>
              <a:rPr lang="zh-CN" altLang="en-US" dirty="0" smtClean="0"/>
              <a:t>资源</a:t>
            </a:r>
            <a:endParaRPr lang="zh-CN" altLang="zh-CN" dirty="0"/>
          </a:p>
        </p:txBody>
      </p:sp>
      <p:sp>
        <p:nvSpPr>
          <p:cNvPr id="10243" name="Rectangle 3"/>
          <p:cNvSpPr>
            <a:spLocks noGrp="1" noChangeArrowheads="1"/>
          </p:cNvSpPr>
          <p:nvPr>
            <p:ph type="body" idx="1"/>
          </p:nvPr>
        </p:nvSpPr>
        <p:spPr>
          <a:xfrm>
            <a:off x="600260" y="1412776"/>
            <a:ext cx="5694711" cy="576064"/>
          </a:xfrm>
        </p:spPr>
        <p:txBody>
          <a:bodyPr/>
          <a:lstStyle/>
          <a:p>
            <a:r>
              <a:rPr lang="en-US" altLang="zh-CN" b="1" dirty="0" err="1" smtClean="0"/>
              <a:t>MeSH</a:t>
            </a:r>
            <a:endParaRPr lang="en-US" altLang="zh-CN" dirty="0" smtClean="0"/>
          </a:p>
        </p:txBody>
      </p:sp>
      <p:sp>
        <p:nvSpPr>
          <p:cNvPr id="4" name="Rectangle 3"/>
          <p:cNvSpPr txBox="1">
            <a:spLocks noChangeArrowheads="1"/>
          </p:cNvSpPr>
          <p:nvPr/>
        </p:nvSpPr>
        <p:spPr bwMode="auto">
          <a:xfrm>
            <a:off x="611560" y="1988840"/>
            <a:ext cx="777240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har char="•"/>
              <a:defRPr kumimoji="1" sz="2800">
                <a:solidFill>
                  <a:schemeClr val="tx1"/>
                </a:solidFill>
                <a:latin typeface="+mn-lt"/>
                <a:ea typeface="+mn-ea"/>
                <a:cs typeface="+mn-cs"/>
              </a:defRPr>
            </a:lvl1pPr>
            <a:lvl2pPr marL="742950" indent="-285750" algn="l" rtl="0" fontAlgn="base" latinLnBrk="1">
              <a:spcBef>
                <a:spcPct val="20000"/>
              </a:spcBef>
              <a:spcAft>
                <a:spcPct val="0"/>
              </a:spcAft>
              <a:buChar char="–"/>
              <a:defRPr kumimoji="1" sz="2600">
                <a:solidFill>
                  <a:schemeClr val="tx1"/>
                </a:solidFill>
                <a:latin typeface="+mn-lt"/>
                <a:ea typeface="+mn-ea"/>
              </a:defRPr>
            </a:lvl2pPr>
            <a:lvl3pPr marL="1143000" indent="-228600" algn="l" rtl="0" fontAlgn="base" latinLnBrk="1">
              <a:spcBef>
                <a:spcPct val="20000"/>
              </a:spcBef>
              <a:spcAft>
                <a:spcPct val="0"/>
              </a:spcAft>
              <a:buChar char="•"/>
              <a:defRPr kumimoji="1" sz="2400">
                <a:solidFill>
                  <a:schemeClr val="tx1"/>
                </a:solidFill>
                <a:latin typeface="+mn-lt"/>
                <a:ea typeface="+mn-ea"/>
              </a:defRPr>
            </a:lvl3pPr>
            <a:lvl4pPr marL="1600200" indent="-228600" algn="l" rtl="0" fontAlgn="base" latinLnBrk="1">
              <a:spcBef>
                <a:spcPct val="20000"/>
              </a:spcBef>
              <a:spcAft>
                <a:spcPct val="0"/>
              </a:spcAft>
              <a:buChar char="–"/>
              <a:defRPr kumimoji="1" sz="2000">
                <a:solidFill>
                  <a:schemeClr val="tx1"/>
                </a:solidFill>
                <a:latin typeface="+mn-lt"/>
                <a:ea typeface="+mn-ea"/>
              </a:defRPr>
            </a:lvl4pPr>
            <a:lvl5pPr marL="2057400" indent="-228600" algn="l" rtl="0" fontAlgn="base" latinLnBrk="1">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a:lstStyle>
          <a:p>
            <a:r>
              <a:rPr lang="en-US" altLang="zh-CN" sz="2000" dirty="0" err="1"/>
              <a:t>MeSH</a:t>
            </a:r>
            <a:r>
              <a:rPr lang="zh-CN" altLang="en-US" sz="2000" dirty="0"/>
              <a:t>辞典是由</a:t>
            </a:r>
            <a:r>
              <a:rPr lang="en-US" altLang="zh-CN" sz="2000" dirty="0"/>
              <a:t>NLM</a:t>
            </a:r>
            <a:r>
              <a:rPr lang="zh-CN" altLang="en-US" sz="2000" dirty="0"/>
              <a:t>开发维护的一整套控制词汇（</a:t>
            </a:r>
            <a:r>
              <a:rPr lang="en-US" altLang="zh-CN" sz="2000" dirty="0"/>
              <a:t>controlled vocabulary</a:t>
            </a:r>
            <a:r>
              <a:rPr lang="zh-CN" altLang="en-US" sz="2000" dirty="0"/>
              <a:t>）</a:t>
            </a:r>
          </a:p>
          <a:p>
            <a:r>
              <a:rPr lang="en-US" altLang="zh-CN" sz="2000" dirty="0"/>
              <a:t>The Medical Subject Headings http://www.nlm.nih.gov/mesh</a:t>
            </a:r>
          </a:p>
          <a:p>
            <a:r>
              <a:rPr lang="zh-CN" altLang="en-US" sz="2000" dirty="0"/>
              <a:t>美国国立医学图书馆（</a:t>
            </a:r>
            <a:r>
              <a:rPr lang="en-US" altLang="zh-CN" sz="2000" dirty="0"/>
              <a:t>the National Library of Medicine</a:t>
            </a:r>
            <a:r>
              <a:rPr lang="zh-CN" altLang="en-US" sz="2000" dirty="0"/>
              <a:t>）</a:t>
            </a:r>
          </a:p>
          <a:p>
            <a:r>
              <a:rPr lang="zh-CN" altLang="en-US" sz="2000" dirty="0"/>
              <a:t>用于索引、分类和搜索生物医学和健康相关的信息和文献</a:t>
            </a:r>
          </a:p>
          <a:p>
            <a:r>
              <a:rPr lang="en-US" altLang="zh-CN" sz="2000" dirty="0" err="1"/>
              <a:t>MeSH</a:t>
            </a:r>
            <a:r>
              <a:rPr lang="zh-CN" altLang="en-US" sz="2000" dirty="0"/>
              <a:t>包含了在</a:t>
            </a:r>
            <a:r>
              <a:rPr lang="en-US" altLang="zh-CN" sz="2000" dirty="0"/>
              <a:t>MEDLINE/PubMed</a:t>
            </a:r>
            <a:r>
              <a:rPr lang="zh-CN" altLang="en-US" sz="2000" dirty="0"/>
              <a:t>、</a:t>
            </a:r>
            <a:r>
              <a:rPr lang="en-US" altLang="zh-CN" sz="2000" dirty="0"/>
              <a:t>NLM</a:t>
            </a:r>
            <a:r>
              <a:rPr lang="zh-CN" altLang="en-US" sz="2000" dirty="0"/>
              <a:t>分类数据库，以及其它</a:t>
            </a:r>
            <a:r>
              <a:rPr lang="en-US" altLang="zh-CN" sz="2000" dirty="0"/>
              <a:t>NLM</a:t>
            </a:r>
            <a:r>
              <a:rPr lang="zh-CN" altLang="en-US" sz="2000" dirty="0"/>
              <a:t>数据库中出现的主题</a:t>
            </a:r>
            <a:r>
              <a:rPr lang="zh-CN" altLang="en-US" sz="2000" dirty="0" smtClean="0"/>
              <a:t>词</a:t>
            </a:r>
            <a:endParaRPr lang="zh-CN" altLang="en-US" sz="2000" dirty="0"/>
          </a:p>
        </p:txBody>
      </p:sp>
    </p:spTree>
    <p:extLst>
      <p:ext uri="{BB962C8B-B14F-4D97-AF65-F5344CB8AC3E}">
        <p14:creationId xmlns:p14="http://schemas.microsoft.com/office/powerpoint/2010/main" val="3837043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基因分析</a:t>
            </a:r>
            <a:r>
              <a:rPr lang="en-US" altLang="zh-CN" dirty="0" smtClean="0"/>
              <a:t>——</a:t>
            </a:r>
            <a:r>
              <a:rPr lang="zh-CN" altLang="en-US" dirty="0" smtClean="0"/>
              <a:t>资源</a:t>
            </a:r>
            <a:endParaRPr lang="zh-CN" altLang="zh-CN" dirty="0"/>
          </a:p>
        </p:txBody>
      </p:sp>
      <p:sp>
        <p:nvSpPr>
          <p:cNvPr id="10243" name="Rectangle 3"/>
          <p:cNvSpPr>
            <a:spLocks noGrp="1" noChangeArrowheads="1"/>
          </p:cNvSpPr>
          <p:nvPr>
            <p:ph type="body" idx="1"/>
          </p:nvPr>
        </p:nvSpPr>
        <p:spPr>
          <a:xfrm>
            <a:off x="600260" y="1412776"/>
            <a:ext cx="6996076" cy="576064"/>
          </a:xfrm>
        </p:spPr>
        <p:txBody>
          <a:bodyPr/>
          <a:lstStyle/>
          <a:p>
            <a:r>
              <a:rPr lang="en-US" altLang="zh-CN" b="1" dirty="0" smtClean="0"/>
              <a:t>GO </a:t>
            </a:r>
            <a:r>
              <a:rPr lang="en-US" altLang="zh-CN" dirty="0" smtClean="0">
                <a:solidFill>
                  <a:schemeClr val="tx1">
                    <a:lumMod val="65000"/>
                    <a:lumOff val="35000"/>
                  </a:schemeClr>
                </a:solidFill>
                <a:hlinkClick r:id="rId2"/>
              </a:rPr>
              <a:t>http://www.geneontology.org</a:t>
            </a:r>
            <a:r>
              <a:rPr lang="en-US" altLang="zh-CN" dirty="0" smtClean="0">
                <a:hlinkClick r:id="rId2"/>
              </a:rPr>
              <a:t>/</a:t>
            </a:r>
            <a:endParaRPr lang="en-US" altLang="zh-CN" dirty="0" smtClean="0"/>
          </a:p>
          <a:p>
            <a:endParaRPr lang="en-US" altLang="zh-CN" dirty="0" smtClean="0"/>
          </a:p>
        </p:txBody>
      </p:sp>
      <p:sp>
        <p:nvSpPr>
          <p:cNvPr id="4" name="Rectangle 3"/>
          <p:cNvSpPr txBox="1">
            <a:spLocks noChangeArrowheads="1"/>
          </p:cNvSpPr>
          <p:nvPr/>
        </p:nvSpPr>
        <p:spPr bwMode="auto">
          <a:xfrm>
            <a:off x="611560" y="1988840"/>
            <a:ext cx="777240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har char="•"/>
              <a:defRPr kumimoji="1" sz="2800">
                <a:solidFill>
                  <a:schemeClr val="tx1"/>
                </a:solidFill>
                <a:latin typeface="+mn-lt"/>
                <a:ea typeface="+mn-ea"/>
                <a:cs typeface="+mn-cs"/>
              </a:defRPr>
            </a:lvl1pPr>
            <a:lvl2pPr marL="742950" indent="-285750" algn="l" rtl="0" fontAlgn="base" latinLnBrk="1">
              <a:spcBef>
                <a:spcPct val="20000"/>
              </a:spcBef>
              <a:spcAft>
                <a:spcPct val="0"/>
              </a:spcAft>
              <a:buChar char="–"/>
              <a:defRPr kumimoji="1" sz="2600">
                <a:solidFill>
                  <a:schemeClr val="tx1"/>
                </a:solidFill>
                <a:latin typeface="+mn-lt"/>
                <a:ea typeface="+mn-ea"/>
              </a:defRPr>
            </a:lvl2pPr>
            <a:lvl3pPr marL="1143000" indent="-228600" algn="l" rtl="0" fontAlgn="base" latinLnBrk="1">
              <a:spcBef>
                <a:spcPct val="20000"/>
              </a:spcBef>
              <a:spcAft>
                <a:spcPct val="0"/>
              </a:spcAft>
              <a:buChar char="•"/>
              <a:defRPr kumimoji="1" sz="2400">
                <a:solidFill>
                  <a:schemeClr val="tx1"/>
                </a:solidFill>
                <a:latin typeface="+mn-lt"/>
                <a:ea typeface="+mn-ea"/>
              </a:defRPr>
            </a:lvl3pPr>
            <a:lvl4pPr marL="1600200" indent="-228600" algn="l" rtl="0" fontAlgn="base" latinLnBrk="1">
              <a:spcBef>
                <a:spcPct val="20000"/>
              </a:spcBef>
              <a:spcAft>
                <a:spcPct val="0"/>
              </a:spcAft>
              <a:buChar char="–"/>
              <a:defRPr kumimoji="1" sz="2000">
                <a:solidFill>
                  <a:schemeClr val="tx1"/>
                </a:solidFill>
                <a:latin typeface="+mn-lt"/>
                <a:ea typeface="+mn-ea"/>
              </a:defRPr>
            </a:lvl4pPr>
            <a:lvl5pPr marL="2057400" indent="-228600" algn="l" rtl="0" fontAlgn="base" latinLnBrk="1">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a:lstStyle>
          <a:p>
            <a:r>
              <a:rPr lang="en-US" altLang="zh-CN" sz="2000" dirty="0"/>
              <a:t>1998</a:t>
            </a:r>
            <a:r>
              <a:rPr lang="zh-CN" altLang="en-US" sz="2000" dirty="0"/>
              <a:t>年提出并使用了一套具有动态</a:t>
            </a:r>
            <a:r>
              <a:rPr lang="en-US" altLang="zh-CN" sz="2000" dirty="0"/>
              <a:t>(dynamic)</a:t>
            </a:r>
            <a:r>
              <a:rPr lang="zh-CN" altLang="en-US" sz="2000" dirty="0"/>
              <a:t>形式的</a:t>
            </a:r>
            <a:r>
              <a:rPr lang="zh-CN" altLang="en-US" sz="2000" dirty="0">
                <a:solidFill>
                  <a:srgbClr val="FF0000"/>
                </a:solidFill>
              </a:rPr>
              <a:t>结构化控制词汇</a:t>
            </a:r>
            <a:r>
              <a:rPr lang="en-US" altLang="zh-CN" sz="2000" dirty="0"/>
              <a:t>(controlled vocabulary)</a:t>
            </a:r>
            <a:r>
              <a:rPr lang="zh-CN" altLang="en-US" sz="2000" dirty="0"/>
              <a:t>，称为本体（</a:t>
            </a:r>
            <a:r>
              <a:rPr lang="en-US" altLang="zh-CN" sz="2000" dirty="0"/>
              <a:t>ontology</a:t>
            </a:r>
            <a:r>
              <a:rPr lang="zh-CN" altLang="en-US" sz="2000" dirty="0"/>
              <a:t>）</a:t>
            </a:r>
          </a:p>
          <a:p>
            <a:pPr lvl="1"/>
            <a:r>
              <a:rPr lang="zh-CN" altLang="en-US" sz="2400" dirty="0"/>
              <a:t>描述真核生物的基因或蛋白质在细胞内所扮演的角色及生物医学方面的知识</a:t>
            </a:r>
            <a:endParaRPr lang="en-US" altLang="zh-CN" sz="2400" dirty="0"/>
          </a:p>
          <a:p>
            <a:r>
              <a:rPr lang="zh-CN" altLang="en-US" sz="2000" dirty="0"/>
              <a:t>三大独立本体</a:t>
            </a:r>
          </a:p>
          <a:p>
            <a:pPr lvl="1"/>
            <a:r>
              <a:rPr lang="zh-CN" altLang="en-US" sz="2400" dirty="0"/>
              <a:t>生物过程（</a:t>
            </a:r>
            <a:r>
              <a:rPr lang="en-US" altLang="zh-CN" sz="2400" dirty="0"/>
              <a:t>biological process</a:t>
            </a:r>
            <a:r>
              <a:rPr lang="zh-CN" altLang="en-US" sz="2400" dirty="0"/>
              <a:t>）</a:t>
            </a:r>
          </a:p>
          <a:p>
            <a:pPr lvl="1"/>
            <a:r>
              <a:rPr lang="zh-CN" altLang="en-US" sz="2400" dirty="0"/>
              <a:t>分子功能（</a:t>
            </a:r>
            <a:r>
              <a:rPr lang="en-US" altLang="zh-CN" sz="2400" dirty="0"/>
              <a:t>molecular function</a:t>
            </a:r>
            <a:r>
              <a:rPr lang="zh-CN" altLang="en-US" sz="2400" dirty="0"/>
              <a:t>）</a:t>
            </a:r>
          </a:p>
          <a:p>
            <a:pPr lvl="1"/>
            <a:r>
              <a:rPr lang="zh-CN" altLang="en-US" sz="2400" dirty="0"/>
              <a:t>细胞元件（</a:t>
            </a:r>
            <a:r>
              <a:rPr lang="en-US" altLang="zh-CN" sz="2400" dirty="0"/>
              <a:t>cellular </a:t>
            </a:r>
            <a:r>
              <a:rPr lang="en-US" altLang="zh-CN" sz="2400" dirty="0" err="1"/>
              <a:t>componen</a:t>
            </a:r>
            <a:r>
              <a:rPr lang="zh-CN" altLang="en-US" sz="2400" dirty="0"/>
              <a:t>）</a:t>
            </a:r>
            <a:endParaRPr lang="zh-CN" altLang="en-US" sz="2800" dirty="0">
              <a:solidFill>
                <a:srgbClr val="0000FF"/>
              </a:solidFill>
            </a:endParaRPr>
          </a:p>
          <a:p>
            <a:pPr lvl="1"/>
            <a:endParaRPr lang="en-US" altLang="zh-CN" sz="2000" kern="0" dirty="0" smtClean="0"/>
          </a:p>
        </p:txBody>
      </p:sp>
    </p:spTree>
    <p:extLst>
      <p:ext uri="{BB962C8B-B14F-4D97-AF65-F5344CB8AC3E}">
        <p14:creationId xmlns:p14="http://schemas.microsoft.com/office/powerpoint/2010/main" val="3837043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基因分析</a:t>
            </a:r>
            <a:r>
              <a:rPr lang="en-US" altLang="zh-CN" dirty="0" smtClean="0"/>
              <a:t>——</a:t>
            </a:r>
            <a:r>
              <a:rPr lang="zh-CN" altLang="en-US" dirty="0" smtClean="0"/>
              <a:t>资源</a:t>
            </a:r>
            <a:endParaRPr lang="zh-CN" altLang="zh-CN" dirty="0"/>
          </a:p>
        </p:txBody>
      </p:sp>
      <p:sp>
        <p:nvSpPr>
          <p:cNvPr id="10243" name="Rectangle 3"/>
          <p:cNvSpPr>
            <a:spLocks noGrp="1" noChangeArrowheads="1"/>
          </p:cNvSpPr>
          <p:nvPr>
            <p:ph type="body" idx="1"/>
          </p:nvPr>
        </p:nvSpPr>
        <p:spPr>
          <a:xfrm>
            <a:off x="600260" y="1412776"/>
            <a:ext cx="5694711" cy="576064"/>
          </a:xfrm>
        </p:spPr>
        <p:txBody>
          <a:bodyPr/>
          <a:lstStyle/>
          <a:p>
            <a:r>
              <a:rPr lang="zh-CN" altLang="en-US" b="1" dirty="0" smtClean="0"/>
              <a:t>利用</a:t>
            </a:r>
            <a:r>
              <a:rPr lang="en-US" altLang="zh-CN" b="1" dirty="0" smtClean="0"/>
              <a:t>GO</a:t>
            </a:r>
            <a:r>
              <a:rPr lang="zh-CN" altLang="en-US" b="1" dirty="0" smtClean="0"/>
              <a:t>进行蛋白质功能注释</a:t>
            </a:r>
            <a:endParaRPr lang="en-US" altLang="zh-CN" dirty="0" smtClean="0"/>
          </a:p>
        </p:txBody>
      </p:sp>
      <p:sp>
        <p:nvSpPr>
          <p:cNvPr id="4" name="Rectangle 3"/>
          <p:cNvSpPr txBox="1">
            <a:spLocks noChangeArrowheads="1"/>
          </p:cNvSpPr>
          <p:nvPr/>
        </p:nvSpPr>
        <p:spPr bwMode="auto">
          <a:xfrm>
            <a:off x="611560" y="1988840"/>
            <a:ext cx="777240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har char="•"/>
              <a:defRPr kumimoji="1" sz="2800">
                <a:solidFill>
                  <a:schemeClr val="tx1"/>
                </a:solidFill>
                <a:latin typeface="+mn-lt"/>
                <a:ea typeface="+mn-ea"/>
                <a:cs typeface="+mn-cs"/>
              </a:defRPr>
            </a:lvl1pPr>
            <a:lvl2pPr marL="742950" indent="-285750" algn="l" rtl="0" fontAlgn="base" latinLnBrk="1">
              <a:spcBef>
                <a:spcPct val="20000"/>
              </a:spcBef>
              <a:spcAft>
                <a:spcPct val="0"/>
              </a:spcAft>
              <a:buChar char="–"/>
              <a:defRPr kumimoji="1" sz="2600">
                <a:solidFill>
                  <a:schemeClr val="tx1"/>
                </a:solidFill>
                <a:latin typeface="+mn-lt"/>
                <a:ea typeface="+mn-ea"/>
              </a:defRPr>
            </a:lvl2pPr>
            <a:lvl3pPr marL="1143000" indent="-228600" algn="l" rtl="0" fontAlgn="base" latinLnBrk="1">
              <a:spcBef>
                <a:spcPct val="20000"/>
              </a:spcBef>
              <a:spcAft>
                <a:spcPct val="0"/>
              </a:spcAft>
              <a:buChar char="•"/>
              <a:defRPr kumimoji="1" sz="2400">
                <a:solidFill>
                  <a:schemeClr val="tx1"/>
                </a:solidFill>
                <a:latin typeface="+mn-lt"/>
                <a:ea typeface="+mn-ea"/>
              </a:defRPr>
            </a:lvl3pPr>
            <a:lvl4pPr marL="1600200" indent="-228600" algn="l" rtl="0" fontAlgn="base" latinLnBrk="1">
              <a:spcBef>
                <a:spcPct val="20000"/>
              </a:spcBef>
              <a:spcAft>
                <a:spcPct val="0"/>
              </a:spcAft>
              <a:buChar char="–"/>
              <a:defRPr kumimoji="1" sz="2000">
                <a:solidFill>
                  <a:schemeClr val="tx1"/>
                </a:solidFill>
                <a:latin typeface="+mn-lt"/>
                <a:ea typeface="+mn-ea"/>
              </a:defRPr>
            </a:lvl4pPr>
            <a:lvl5pPr marL="2057400" indent="-228600" algn="l" rtl="0" fontAlgn="base" latinLnBrk="1">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a:lstStyle>
          <a:p>
            <a:r>
              <a:rPr lang="zh-CN" altLang="en-US" sz="2400" dirty="0"/>
              <a:t>注释过程比较类似于一个整合性的分类过程，一个基因或蛋白质可从三个层面来注解。</a:t>
            </a:r>
          </a:p>
          <a:p>
            <a:pPr lvl="1"/>
            <a:r>
              <a:rPr lang="zh-CN" altLang="en-US" sz="2800" dirty="0"/>
              <a:t>构成在细胞内的特定元件（</a:t>
            </a:r>
            <a:r>
              <a:rPr lang="en-US" altLang="zh-CN" sz="2800" dirty="0"/>
              <a:t>cellular component</a:t>
            </a:r>
            <a:r>
              <a:rPr lang="zh-CN" altLang="en-US" sz="2800" dirty="0"/>
              <a:t>）</a:t>
            </a:r>
          </a:p>
          <a:p>
            <a:pPr lvl="1"/>
            <a:r>
              <a:rPr lang="zh-CN" altLang="en-US" sz="2800" dirty="0"/>
              <a:t>元件在分子功能上所扮演的角色（</a:t>
            </a:r>
            <a:r>
              <a:rPr lang="en-US" altLang="zh-CN" sz="2800" dirty="0"/>
              <a:t>molecular function</a:t>
            </a:r>
            <a:r>
              <a:rPr lang="zh-CN" altLang="en-US" sz="2800" dirty="0"/>
              <a:t>）</a:t>
            </a:r>
          </a:p>
          <a:p>
            <a:pPr lvl="1"/>
            <a:r>
              <a:rPr lang="zh-CN" altLang="en-US" sz="2800" dirty="0"/>
              <a:t>基因或蛋白质到底参与哪些生物过程（</a:t>
            </a:r>
            <a:r>
              <a:rPr lang="en-US" altLang="zh-CN" sz="2800" dirty="0"/>
              <a:t>biological process</a:t>
            </a:r>
            <a:r>
              <a:rPr lang="zh-CN" altLang="en-US" sz="2800" dirty="0"/>
              <a:t>）</a:t>
            </a:r>
          </a:p>
          <a:p>
            <a:pPr lvl="1"/>
            <a:endParaRPr lang="en-US" altLang="zh-CN" sz="2400" kern="0" dirty="0" smtClean="0"/>
          </a:p>
        </p:txBody>
      </p:sp>
    </p:spTree>
    <p:extLst>
      <p:ext uri="{BB962C8B-B14F-4D97-AF65-F5344CB8AC3E}">
        <p14:creationId xmlns:p14="http://schemas.microsoft.com/office/powerpoint/2010/main" val="3837043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基因分析</a:t>
            </a:r>
            <a:r>
              <a:rPr lang="en-US" altLang="zh-CN" dirty="0" smtClean="0"/>
              <a:t>——</a:t>
            </a:r>
            <a:r>
              <a:rPr lang="zh-CN" altLang="en-US" dirty="0" smtClean="0"/>
              <a:t>资源</a:t>
            </a:r>
            <a:endParaRPr lang="zh-CN" altLang="zh-CN" dirty="0"/>
          </a:p>
        </p:txBody>
      </p:sp>
      <p:sp>
        <p:nvSpPr>
          <p:cNvPr id="10243" name="Rectangle 3"/>
          <p:cNvSpPr>
            <a:spLocks noGrp="1" noChangeArrowheads="1"/>
          </p:cNvSpPr>
          <p:nvPr>
            <p:ph type="body" idx="1"/>
          </p:nvPr>
        </p:nvSpPr>
        <p:spPr>
          <a:xfrm>
            <a:off x="600260" y="1412776"/>
            <a:ext cx="7644148" cy="576064"/>
          </a:xfrm>
        </p:spPr>
        <p:txBody>
          <a:bodyPr/>
          <a:lstStyle/>
          <a:p>
            <a:r>
              <a:rPr lang="zh-CN" altLang="en-US" dirty="0" smtClean="0"/>
              <a:t>钾离子电压门控通道蛋白质</a:t>
            </a:r>
            <a:r>
              <a:rPr lang="en-US" altLang="zh-CN" dirty="0" smtClean="0"/>
              <a:t>KCNQ1</a:t>
            </a:r>
            <a:r>
              <a:rPr lang="zh-CN" altLang="en-US" dirty="0" smtClean="0"/>
              <a:t>（</a:t>
            </a:r>
            <a:r>
              <a:rPr lang="en-US" altLang="zh-CN" dirty="0" err="1" smtClean="0"/>
              <a:t>KcsAK</a:t>
            </a:r>
            <a:r>
              <a:rPr lang="en-US" altLang="zh-CN" dirty="0" smtClean="0"/>
              <a:t>+</a:t>
            </a:r>
            <a:r>
              <a:rPr lang="zh-CN" altLang="en-US" dirty="0" smtClean="0"/>
              <a:t>）</a:t>
            </a:r>
            <a:endParaRPr lang="en-US" altLang="zh-CN" dirty="0" smtClean="0"/>
          </a:p>
        </p:txBody>
      </p:sp>
      <p:sp>
        <p:nvSpPr>
          <p:cNvPr id="4" name="Rectangle 3"/>
          <p:cNvSpPr txBox="1">
            <a:spLocks noChangeArrowheads="1"/>
          </p:cNvSpPr>
          <p:nvPr/>
        </p:nvSpPr>
        <p:spPr bwMode="auto">
          <a:xfrm>
            <a:off x="611560" y="1988840"/>
            <a:ext cx="7772400" cy="42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latinLnBrk="1">
              <a:spcBef>
                <a:spcPct val="20000"/>
              </a:spcBef>
              <a:spcAft>
                <a:spcPct val="0"/>
              </a:spcAft>
              <a:buChar char="•"/>
              <a:defRPr kumimoji="1" sz="2800">
                <a:solidFill>
                  <a:schemeClr val="tx1"/>
                </a:solidFill>
                <a:latin typeface="+mn-lt"/>
                <a:ea typeface="+mn-ea"/>
                <a:cs typeface="+mn-cs"/>
              </a:defRPr>
            </a:lvl1pPr>
            <a:lvl2pPr marL="742950" indent="-285750" algn="l" rtl="0" fontAlgn="base" latinLnBrk="1">
              <a:spcBef>
                <a:spcPct val="20000"/>
              </a:spcBef>
              <a:spcAft>
                <a:spcPct val="0"/>
              </a:spcAft>
              <a:buChar char="–"/>
              <a:defRPr kumimoji="1" sz="2600">
                <a:solidFill>
                  <a:schemeClr val="tx1"/>
                </a:solidFill>
                <a:latin typeface="+mn-lt"/>
                <a:ea typeface="+mn-ea"/>
              </a:defRPr>
            </a:lvl2pPr>
            <a:lvl3pPr marL="1143000" indent="-228600" algn="l" rtl="0" fontAlgn="base" latinLnBrk="1">
              <a:spcBef>
                <a:spcPct val="20000"/>
              </a:spcBef>
              <a:spcAft>
                <a:spcPct val="0"/>
              </a:spcAft>
              <a:buChar char="•"/>
              <a:defRPr kumimoji="1" sz="2400">
                <a:solidFill>
                  <a:schemeClr val="tx1"/>
                </a:solidFill>
                <a:latin typeface="+mn-lt"/>
                <a:ea typeface="+mn-ea"/>
              </a:defRPr>
            </a:lvl3pPr>
            <a:lvl4pPr marL="1600200" indent="-228600" algn="l" rtl="0" fontAlgn="base" latinLnBrk="1">
              <a:spcBef>
                <a:spcPct val="20000"/>
              </a:spcBef>
              <a:spcAft>
                <a:spcPct val="0"/>
              </a:spcAft>
              <a:buChar char="–"/>
              <a:defRPr kumimoji="1" sz="2000">
                <a:solidFill>
                  <a:schemeClr val="tx1"/>
                </a:solidFill>
                <a:latin typeface="+mn-lt"/>
                <a:ea typeface="+mn-ea"/>
              </a:defRPr>
            </a:lvl4pPr>
            <a:lvl5pPr marL="2057400" indent="-228600" algn="l" rtl="0" fontAlgn="base" latinLnBrk="1">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a:lstStyle>
          <a:p>
            <a:pPr marL="457200" lvl="1" indent="0">
              <a:buNone/>
            </a:pPr>
            <a:r>
              <a:rPr lang="en-US" altLang="zh-CN" kern="0" dirty="0" err="1" smtClean="0"/>
              <a:t>Uniport</a:t>
            </a:r>
            <a:r>
              <a:rPr lang="zh-CN" altLang="en-US" kern="0" dirty="0"/>
              <a:t>可得</a:t>
            </a:r>
            <a:r>
              <a:rPr lang="zh-CN" altLang="en-US" kern="0" dirty="0" smtClean="0"/>
              <a:t>到蛋白序列，编号：</a:t>
            </a:r>
            <a:r>
              <a:rPr lang="en-US" altLang="zh-CN" kern="0" dirty="0" smtClean="0"/>
              <a:t>P51787</a:t>
            </a:r>
          </a:p>
          <a:p>
            <a:pPr marL="457200" lvl="1" indent="0">
              <a:buNone/>
            </a:pPr>
            <a:r>
              <a:rPr lang="en-US" altLang="zh-CN" kern="0" dirty="0" smtClean="0"/>
              <a:t>1</a:t>
            </a:r>
            <a:r>
              <a:rPr lang="zh-CN" altLang="en-US" kern="0" dirty="0" smtClean="0"/>
              <a:t>、</a:t>
            </a:r>
            <a:r>
              <a:rPr lang="zh-CN" altLang="en-US" kern="0" dirty="0"/>
              <a:t>分</a:t>
            </a:r>
            <a:r>
              <a:rPr lang="zh-CN" altLang="en-US" kern="0" dirty="0" smtClean="0"/>
              <a:t>子功能</a:t>
            </a:r>
            <a:endParaRPr lang="en-US" altLang="zh-CN" kern="0" dirty="0" smtClean="0"/>
          </a:p>
          <a:p>
            <a:pPr marL="457200" lvl="1" indent="0">
              <a:buNone/>
            </a:pPr>
            <a:r>
              <a:rPr lang="zh-CN" altLang="en-US" sz="2000" kern="0" dirty="0"/>
              <a:t>延</a:t>
            </a:r>
            <a:r>
              <a:rPr lang="zh-CN" altLang="en-US" sz="2000" kern="0" dirty="0" smtClean="0"/>
              <a:t>迟整流钾通道的活性</a:t>
            </a:r>
            <a:endParaRPr lang="en-US" altLang="zh-CN" sz="2000" kern="0" dirty="0" smtClean="0"/>
          </a:p>
          <a:p>
            <a:pPr marL="457200" lvl="1" indent="0">
              <a:buNone/>
            </a:pPr>
            <a:r>
              <a:rPr lang="en-US" altLang="zh-CN" kern="0" dirty="0" smtClean="0"/>
              <a:t>2</a:t>
            </a:r>
            <a:r>
              <a:rPr lang="zh-CN" altLang="en-US" kern="0" dirty="0" smtClean="0"/>
              <a:t>、细胞元件</a:t>
            </a:r>
            <a:endParaRPr lang="en-US" altLang="zh-CN" kern="0" dirty="0" smtClean="0"/>
          </a:p>
          <a:p>
            <a:pPr marL="457200" lvl="1" indent="0">
              <a:buNone/>
            </a:pPr>
            <a:r>
              <a:rPr lang="zh-CN" altLang="en-US" sz="2000" kern="0" dirty="0" smtClean="0"/>
              <a:t>电压门控钾通道复合体</a:t>
            </a:r>
            <a:endParaRPr lang="en-US" altLang="zh-CN" sz="2000" kern="0" dirty="0" smtClean="0"/>
          </a:p>
          <a:p>
            <a:pPr marL="457200" lvl="1" indent="0">
              <a:buNone/>
            </a:pPr>
            <a:r>
              <a:rPr lang="en-US" altLang="zh-CN" kern="0" dirty="0" smtClean="0"/>
              <a:t>3</a:t>
            </a:r>
            <a:r>
              <a:rPr lang="zh-CN" altLang="en-US" kern="0" dirty="0" smtClean="0"/>
              <a:t>、生物过程</a:t>
            </a:r>
            <a:endParaRPr lang="en-US" altLang="zh-CN" kern="0" dirty="0" smtClean="0"/>
          </a:p>
          <a:p>
            <a:pPr marL="457200" lvl="1" indent="0">
              <a:buNone/>
            </a:pPr>
            <a:r>
              <a:rPr lang="zh-CN" altLang="en-US" sz="2000" kern="0" dirty="0" smtClean="0"/>
              <a:t>肌肉收缩</a:t>
            </a:r>
            <a:endParaRPr lang="en-US" altLang="zh-CN" sz="2000" kern="0" dirty="0" smtClean="0"/>
          </a:p>
          <a:p>
            <a:pPr marL="457200" lvl="1" indent="0">
              <a:buNone/>
            </a:pPr>
            <a:r>
              <a:rPr lang="zh-CN" altLang="en-US" sz="2000" kern="0" dirty="0"/>
              <a:t>声</a:t>
            </a:r>
            <a:r>
              <a:rPr lang="zh-CN" altLang="en-US" sz="2000" kern="0" dirty="0" smtClean="0"/>
              <a:t>音感知</a:t>
            </a:r>
            <a:endParaRPr lang="en-US" altLang="zh-CN" sz="2000" kern="0" dirty="0" smtClean="0"/>
          </a:p>
          <a:p>
            <a:pPr marL="457200" lvl="1" indent="0">
              <a:buNone/>
            </a:pPr>
            <a:r>
              <a:rPr lang="zh-CN" altLang="en-US" sz="2000" kern="0" dirty="0"/>
              <a:t>钾离</a:t>
            </a:r>
            <a:r>
              <a:rPr lang="zh-CN" altLang="en-US" sz="2000" kern="0" dirty="0" smtClean="0"/>
              <a:t>子运输</a:t>
            </a:r>
            <a:endParaRPr lang="en-US" altLang="zh-CN" sz="2000" kern="0" dirty="0" smtClean="0"/>
          </a:p>
          <a:p>
            <a:pPr marL="457200" lvl="1" indent="0">
              <a:buNone/>
            </a:pPr>
            <a:r>
              <a:rPr lang="zh-CN" altLang="en-US" sz="2000" kern="0" dirty="0"/>
              <a:t>调</a:t>
            </a:r>
            <a:r>
              <a:rPr lang="zh-CN" altLang="en-US" sz="2000" kern="0" dirty="0" smtClean="0"/>
              <a:t>控心率</a:t>
            </a:r>
            <a:endParaRPr lang="en-US" altLang="zh-CN" sz="2000" kern="0"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3471281058"/>
              </p:ext>
            </p:extLst>
          </p:nvPr>
        </p:nvGraphicFramePr>
        <p:xfrm>
          <a:off x="2800350" y="0"/>
          <a:ext cx="6343650" cy="3333750"/>
        </p:xfrm>
        <a:graphic>
          <a:graphicData uri="http://schemas.openxmlformats.org/presentationml/2006/ole">
            <mc:AlternateContent xmlns:mc="http://schemas.openxmlformats.org/markup-compatibility/2006">
              <mc:Choice xmlns:v="urn:schemas-microsoft-com:vml" Requires="v">
                <p:oleObj spid="_x0000_s3079" name="Picture" r:id="rId3" imgW="3366737" imgH="1768551" progId="Word.Picture.8">
                  <p:embed/>
                </p:oleObj>
              </mc:Choice>
              <mc:Fallback>
                <p:oleObj name="Picture" r:id="rId3" imgW="3366737" imgH="1768551"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50" y="0"/>
                        <a:ext cx="634365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4" descr="06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176" y="1424744"/>
            <a:ext cx="283686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704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2"/>
                                        </p:tgtEl>
                                      </p:cBhvr>
                                    </p:animEffect>
                                    <p:set>
                                      <p:cBhvr>
                                        <p:cTn id="14" dur="1" fill="hold">
                                          <p:stCondLst>
                                            <p:cond delay="499"/>
                                          </p:stCondLst>
                                        </p:cTn>
                                        <p:tgtEl>
                                          <p:spTgt spid="2"/>
                                        </p:tgtEl>
                                        <p:attrNameLst>
                                          <p:attrName>style.visibility</p:attrName>
                                        </p:attrNameLst>
                                      </p:cBhvr>
                                      <p:to>
                                        <p:strVal val="hidden"/>
                                      </p:to>
                                    </p:set>
                                  </p:childTnLst>
                                </p:cTn>
                              </p:par>
                            </p:childTnLst>
                          </p:cTn>
                        </p:par>
                        <p:par>
                          <p:cTn id="15" fill="hold">
                            <p:stCondLst>
                              <p:cond delay="500"/>
                            </p:stCondLst>
                            <p:childTnLst>
                              <p:par>
                                <p:cTn id="16" presetID="16" presetClass="entr" presetSubtype="21"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其他</a:t>
            </a:r>
            <a:endParaRPr lang="zh-CN" altLang="zh-CN" dirty="0"/>
          </a:p>
        </p:txBody>
      </p:sp>
      <p:sp>
        <p:nvSpPr>
          <p:cNvPr id="10243" name="Rectangle 3"/>
          <p:cNvSpPr>
            <a:spLocks noGrp="1" noChangeArrowheads="1"/>
          </p:cNvSpPr>
          <p:nvPr>
            <p:ph type="body" idx="1"/>
          </p:nvPr>
        </p:nvSpPr>
        <p:spPr>
          <a:xfrm>
            <a:off x="600260" y="1412776"/>
            <a:ext cx="8220212" cy="4248472"/>
          </a:xfrm>
        </p:spPr>
        <p:txBody>
          <a:bodyPr/>
          <a:lstStyle/>
          <a:p>
            <a:r>
              <a:rPr lang="zh-CN" altLang="en-US" dirty="0" smtClean="0"/>
              <a:t>蛋白质功能、功能</a:t>
            </a:r>
            <a:endParaRPr lang="en-US" altLang="zh-CN" dirty="0" smtClean="0"/>
          </a:p>
          <a:p>
            <a:pPr lvl="1"/>
            <a:r>
              <a:rPr lang="en-US" altLang="zh-CN" dirty="0"/>
              <a:t>	</a:t>
            </a:r>
            <a:r>
              <a:rPr lang="en-US" altLang="zh-CN" dirty="0" err="1" smtClean="0"/>
              <a:t>UniProt</a:t>
            </a:r>
            <a:r>
              <a:rPr lang="zh-CN" altLang="en-US" dirty="0" smtClean="0"/>
              <a:t>、</a:t>
            </a:r>
            <a:r>
              <a:rPr lang="en-US" altLang="zh-CN" dirty="0" err="1" smtClean="0"/>
              <a:t>UniProtKB</a:t>
            </a:r>
            <a:r>
              <a:rPr lang="en-US" altLang="zh-CN" dirty="0" smtClean="0"/>
              <a:t>/</a:t>
            </a:r>
            <a:r>
              <a:rPr lang="en-US" altLang="zh-CN" dirty="0" err="1" smtClean="0"/>
              <a:t>TrEMBL</a:t>
            </a:r>
            <a:r>
              <a:rPr lang="en-US" altLang="zh-CN" dirty="0" smtClean="0"/>
              <a:t> </a:t>
            </a:r>
            <a:r>
              <a:rPr lang="zh-CN" altLang="en-US" dirty="0" smtClean="0"/>
              <a:t>、</a:t>
            </a:r>
            <a:r>
              <a:rPr lang="en-US" altLang="zh-CN" dirty="0" err="1" smtClean="0"/>
              <a:t>UniRef</a:t>
            </a:r>
            <a:endParaRPr lang="en-US" altLang="zh-CN" dirty="0" smtClean="0"/>
          </a:p>
          <a:p>
            <a:pPr lvl="1"/>
            <a:r>
              <a:rPr lang="zh-CN" altLang="en-US" dirty="0" smtClean="0"/>
              <a:t>通路：</a:t>
            </a:r>
            <a:r>
              <a:rPr lang="en-US" altLang="zh-CN" dirty="0" smtClean="0"/>
              <a:t>KEGG</a:t>
            </a:r>
          </a:p>
          <a:p>
            <a:pPr lvl="1"/>
            <a:r>
              <a:rPr lang="en-US" altLang="zh-CN" dirty="0" err="1" smtClean="0"/>
              <a:t>SwissProt</a:t>
            </a:r>
            <a:r>
              <a:rPr lang="zh-CN" altLang="en-US" dirty="0" smtClean="0"/>
              <a:t>：力图提供最高水平的蛋白质注释信息；</a:t>
            </a:r>
          </a:p>
          <a:p>
            <a:pPr marL="457200" lvl="1" indent="0">
              <a:buNone/>
            </a:pPr>
            <a:r>
              <a:rPr lang="en-US" altLang="zh-CN" dirty="0" smtClean="0"/>
              <a:t>	</a:t>
            </a:r>
            <a:r>
              <a:rPr lang="zh-CN" altLang="en-US" dirty="0" smtClean="0"/>
              <a:t>尽可能地整合不同文献报道中的数据</a:t>
            </a:r>
            <a:endParaRPr lang="en-US" altLang="zh-CN" dirty="0"/>
          </a:p>
          <a:p>
            <a:pPr marL="457200" lvl="1" indent="0">
              <a:buNone/>
            </a:pPr>
            <a:r>
              <a:rPr lang="en-US" altLang="zh-CN" dirty="0" smtClean="0"/>
              <a:t> - </a:t>
            </a:r>
            <a:r>
              <a:rPr lang="zh-CN" altLang="en-US" dirty="0" smtClean="0"/>
              <a:t>结构：</a:t>
            </a:r>
            <a:r>
              <a:rPr lang="en-US" altLang="zh-CN" dirty="0" smtClean="0"/>
              <a:t>PDB</a:t>
            </a:r>
            <a:r>
              <a:rPr lang="zh-CN" altLang="en-US" dirty="0" smtClean="0"/>
              <a:t>、</a:t>
            </a:r>
            <a:r>
              <a:rPr lang="en-US" altLang="zh-CN" dirty="0" smtClean="0"/>
              <a:t>SCOP</a:t>
            </a:r>
            <a:r>
              <a:rPr lang="zh-CN" altLang="en-US" dirty="0" smtClean="0"/>
              <a:t>等</a:t>
            </a:r>
            <a:endParaRPr lang="en-US" altLang="zh-CN" dirty="0" smtClean="0"/>
          </a:p>
          <a:p>
            <a:r>
              <a:rPr lang="zh-CN" altLang="en-US" dirty="0"/>
              <a:t>基</a:t>
            </a:r>
            <a:r>
              <a:rPr lang="zh-CN" altLang="en-US" dirty="0" smtClean="0"/>
              <a:t>因发现</a:t>
            </a:r>
            <a:endParaRPr lang="en-US" altLang="zh-CN" dirty="0" smtClean="0"/>
          </a:p>
          <a:p>
            <a:pPr lvl="1"/>
            <a:r>
              <a:rPr lang="en-US" altLang="zh-CN" dirty="0" err="1" smtClean="0"/>
              <a:t>GenBank</a:t>
            </a:r>
            <a:r>
              <a:rPr lang="en-US" altLang="zh-CN" dirty="0" smtClean="0"/>
              <a:t>, </a:t>
            </a:r>
            <a:r>
              <a:rPr lang="en-US" altLang="zh-CN" dirty="0" err="1" smtClean="0"/>
              <a:t>dbEST</a:t>
            </a:r>
            <a:r>
              <a:rPr lang="en-US" altLang="zh-CN" dirty="0" smtClean="0"/>
              <a:t>, </a:t>
            </a:r>
            <a:r>
              <a:rPr lang="en-US" altLang="zh-CN" dirty="0" err="1" smtClean="0"/>
              <a:t>UniGene</a:t>
            </a:r>
            <a:r>
              <a:rPr lang="en-US" altLang="zh-CN" dirty="0" smtClean="0"/>
              <a:t>, </a:t>
            </a:r>
            <a:r>
              <a:rPr lang="en-US" altLang="zh-CN" dirty="0" err="1" smtClean="0"/>
              <a:t>RefSeq</a:t>
            </a:r>
            <a:r>
              <a:rPr lang="en-US" altLang="zh-CN" dirty="0" smtClean="0"/>
              <a:t> </a:t>
            </a:r>
          </a:p>
          <a:p>
            <a:pPr lvl="1"/>
            <a:r>
              <a:rPr lang="en-US" altLang="zh-CN" dirty="0" smtClean="0"/>
              <a:t>ORF Finder, </a:t>
            </a:r>
            <a:r>
              <a:rPr lang="en-US" altLang="zh-CN" dirty="0" err="1" smtClean="0"/>
              <a:t>GenScan</a:t>
            </a:r>
            <a:r>
              <a:rPr lang="en-US" altLang="zh-CN" dirty="0" smtClean="0"/>
              <a:t>, Z-Curve</a:t>
            </a:r>
          </a:p>
          <a:p>
            <a:pPr lvl="1"/>
            <a:r>
              <a:rPr lang="en-US" altLang="zh-CN" dirty="0" err="1" smtClean="0"/>
              <a:t>MapViewer</a:t>
            </a:r>
            <a:r>
              <a:rPr lang="en-US" altLang="zh-CN" dirty="0" smtClean="0"/>
              <a:t>, </a:t>
            </a:r>
            <a:r>
              <a:rPr lang="en-US" altLang="zh-CN" dirty="0" err="1" smtClean="0"/>
              <a:t>Ensembl</a:t>
            </a:r>
            <a:r>
              <a:rPr lang="en-US" altLang="zh-CN" dirty="0" smtClean="0"/>
              <a:t>, UCSC</a:t>
            </a:r>
          </a:p>
          <a:p>
            <a:pPr marL="457200" lvl="1" indent="0">
              <a:buNone/>
            </a:pPr>
            <a:endParaRPr lang="en-US" altLang="zh-CN" dirty="0" smtClean="0"/>
          </a:p>
          <a:p>
            <a:pPr marL="457200" lvl="1" indent="0">
              <a:buNone/>
            </a:pPr>
            <a:endParaRPr lang="en-US" altLang="zh-CN" dirty="0" smtClean="0"/>
          </a:p>
        </p:txBody>
      </p:sp>
    </p:spTree>
    <p:extLst>
      <p:ext uri="{BB962C8B-B14F-4D97-AF65-F5344CB8AC3E}">
        <p14:creationId xmlns:p14="http://schemas.microsoft.com/office/powerpoint/2010/main" val="3837043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954" name="组合 10"/>
          <p:cNvGrpSpPr>
            <a:grpSpLocks/>
          </p:cNvGrpSpPr>
          <p:nvPr/>
        </p:nvGrpSpPr>
        <p:grpSpPr bwMode="auto">
          <a:xfrm>
            <a:off x="395288" y="830263"/>
            <a:ext cx="8164512" cy="3384550"/>
            <a:chOff x="179512" y="1124744"/>
            <a:chExt cx="8164883" cy="4536504"/>
          </a:xfrm>
        </p:grpSpPr>
        <p:graphicFrame>
          <p:nvGraphicFramePr>
            <p:cNvPr id="2" name="图示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5956" name="组合 2"/>
            <p:cNvGrpSpPr>
              <a:grpSpLocks/>
            </p:cNvGrpSpPr>
            <p:nvPr/>
          </p:nvGrpSpPr>
          <p:grpSpPr bwMode="auto">
            <a:xfrm>
              <a:off x="7452320" y="2536438"/>
              <a:ext cx="892075" cy="1625600"/>
              <a:chOff x="4163094" y="1219199"/>
              <a:chExt cx="892075" cy="1625600"/>
            </a:xfrm>
          </p:grpSpPr>
          <p:sp>
            <p:nvSpPr>
              <p:cNvPr id="4" name="圆角矩形 3"/>
              <p:cNvSpPr/>
              <p:nvPr/>
            </p:nvSpPr>
            <p:spPr>
              <a:xfrm>
                <a:off x="4162953" y="1218246"/>
                <a:ext cx="892216" cy="162565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defRPr/>
                </a:pPr>
                <a:r>
                  <a:rPr lang="zh-CN" altLang="en-US" sz="2000" b="1" dirty="0">
                    <a:solidFill>
                      <a:srgbClr val="FFFF00"/>
                    </a:solidFill>
                  </a:rPr>
                  <a:t>候选基因验证</a:t>
                </a:r>
              </a:p>
            </p:txBody>
          </p:sp>
          <p:sp>
            <p:nvSpPr>
              <p:cNvPr id="5" name="圆角矩形 4"/>
              <p:cNvSpPr/>
              <p:nvPr/>
            </p:nvSpPr>
            <p:spPr>
              <a:xfrm>
                <a:off x="4205818" y="1260802"/>
                <a:ext cx="806487" cy="1540538"/>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spcCol="1270" anchor="ctr"/>
              <a:lstStyle/>
              <a:p>
                <a:pPr algn="ctr" defTabSz="889000">
                  <a:lnSpc>
                    <a:spcPct val="90000"/>
                  </a:lnSpc>
                  <a:spcAft>
                    <a:spcPct val="35000"/>
                  </a:spcAft>
                  <a:defRPr/>
                </a:pPr>
                <a:endParaRPr lang="zh-CN" altLang="en-US" sz="2000" b="1"/>
              </a:p>
            </p:txBody>
          </p:sp>
        </p:grpSp>
        <p:grpSp>
          <p:nvGrpSpPr>
            <p:cNvPr id="125959" name="组合 5"/>
            <p:cNvGrpSpPr>
              <a:grpSpLocks/>
            </p:cNvGrpSpPr>
            <p:nvPr/>
          </p:nvGrpSpPr>
          <p:grpSpPr bwMode="auto">
            <a:xfrm>
              <a:off x="179512" y="2636912"/>
              <a:ext cx="892075" cy="1625600"/>
              <a:chOff x="4163094" y="1219199"/>
              <a:chExt cx="892075" cy="1625600"/>
            </a:xfrm>
          </p:grpSpPr>
          <p:sp>
            <p:nvSpPr>
              <p:cNvPr id="7" name="圆角矩形 6"/>
              <p:cNvSpPr/>
              <p:nvPr/>
            </p:nvSpPr>
            <p:spPr>
              <a:xfrm>
                <a:off x="4163094" y="1219908"/>
                <a:ext cx="892216" cy="162565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just">
                  <a:defRPr/>
                </a:pPr>
                <a:r>
                  <a:rPr lang="zh-CN" altLang="en-US" sz="2400" b="1" dirty="0">
                    <a:solidFill>
                      <a:srgbClr val="FFFF00"/>
                    </a:solidFill>
                  </a:rPr>
                  <a:t>样品准备</a:t>
                </a:r>
              </a:p>
            </p:txBody>
          </p:sp>
          <p:sp>
            <p:nvSpPr>
              <p:cNvPr id="8" name="圆角矩形 4"/>
              <p:cNvSpPr/>
              <p:nvPr/>
            </p:nvSpPr>
            <p:spPr>
              <a:xfrm>
                <a:off x="4205958" y="1262464"/>
                <a:ext cx="806487" cy="1540538"/>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spcCol="1270" anchor="ctr"/>
              <a:lstStyle/>
              <a:p>
                <a:pPr algn="ctr" defTabSz="889000">
                  <a:lnSpc>
                    <a:spcPct val="90000"/>
                  </a:lnSpc>
                  <a:spcAft>
                    <a:spcPct val="35000"/>
                  </a:spcAft>
                  <a:defRPr/>
                </a:pPr>
                <a:endParaRPr lang="zh-CN" altLang="en-US" sz="2000" b="1"/>
              </a:p>
            </p:txBody>
          </p:sp>
        </p:grpSp>
        <p:sp>
          <p:nvSpPr>
            <p:cNvPr id="10" name="圆角矩形 9"/>
            <p:cNvSpPr/>
            <p:nvPr/>
          </p:nvSpPr>
          <p:spPr bwMode="auto">
            <a:xfrm>
              <a:off x="1332089" y="1124744"/>
              <a:ext cx="5975622" cy="4536504"/>
            </a:xfrm>
            <a:prstGeom prst="roundRect">
              <a:avLst/>
            </a:prstGeom>
            <a:noFill/>
            <a:ln w="9525" cap="flat" cmpd="sng" algn="ctr">
              <a:solidFill>
                <a:srgbClr val="0070C0"/>
              </a:solidFill>
              <a:prstDash val="dash"/>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zh-CN" altLang="en-US" b="1"/>
            </a:p>
          </p:txBody>
        </p:sp>
      </p:grpSp>
      <p:pic>
        <p:nvPicPr>
          <p:cNvPr id="125963" name="图片 11" descr="111.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20900" y="4267200"/>
            <a:ext cx="4951413"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右弧形箭头 12"/>
          <p:cNvSpPr/>
          <p:nvPr/>
        </p:nvSpPr>
        <p:spPr bwMode="auto">
          <a:xfrm>
            <a:off x="8316913" y="6381750"/>
            <a:ext cx="287337" cy="476250"/>
          </a:xfrm>
          <a:prstGeom prst="curvedLeftArrow">
            <a:avLst/>
          </a:pr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p:spPr>
        <p:txBody>
          <a:bodyPr/>
          <a:lstStyle/>
          <a:p>
            <a:pPr>
              <a:defRPr/>
            </a:pPr>
            <a:endParaRPr lang="zh-CN" altLang="en-US" b="1"/>
          </a:p>
        </p:txBody>
      </p:sp>
      <p:sp>
        <p:nvSpPr>
          <p:cNvPr id="125965" name="TextBox 13"/>
          <p:cNvSpPr txBox="1">
            <a:spLocks noChangeArrowheads="1"/>
          </p:cNvSpPr>
          <p:nvPr/>
        </p:nvSpPr>
        <p:spPr bwMode="auto">
          <a:xfrm>
            <a:off x="1928813" y="214313"/>
            <a:ext cx="6388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a:r>
              <a:rPr lang="zh-CN" altLang="en-US" sz="2800" b="1" dirty="0" smtClean="0"/>
              <a:t>二代测序应用于单</a:t>
            </a:r>
            <a:r>
              <a:rPr lang="zh-CN" altLang="en-US" sz="2800" b="1" dirty="0"/>
              <a:t>基</a:t>
            </a:r>
            <a:r>
              <a:rPr lang="zh-CN" altLang="en-US" sz="2800" b="1" dirty="0" smtClean="0"/>
              <a:t>因疾病发现</a:t>
            </a:r>
            <a:endParaRPr lang="zh-CN" altLang="en-US" sz="2800" b="1" dirty="0"/>
          </a:p>
        </p:txBody>
      </p:sp>
    </p:spTree>
    <p:extLst>
      <p:ext uri="{BB962C8B-B14F-4D97-AF65-F5344CB8AC3E}">
        <p14:creationId xmlns:p14="http://schemas.microsoft.com/office/powerpoint/2010/main" val="1003873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latin typeface="华文中宋" pitchFamily="2" charset="-122"/>
                <a:ea typeface="华文中宋" pitchFamily="2" charset="-122"/>
              </a:rPr>
              <a:t>生物信息学观点</a:t>
            </a:r>
            <a:endParaRPr lang="zh-CN" altLang="zh-CN" dirty="0">
              <a:latin typeface="华文中宋" pitchFamily="2" charset="-122"/>
              <a:ea typeface="华文中宋" pitchFamily="2" charset="-122"/>
            </a:endParaRPr>
          </a:p>
        </p:txBody>
      </p:sp>
      <p:sp>
        <p:nvSpPr>
          <p:cNvPr id="10243" name="Rectangle 3"/>
          <p:cNvSpPr>
            <a:spLocks noGrp="1" noChangeArrowheads="1"/>
          </p:cNvSpPr>
          <p:nvPr>
            <p:ph type="body" idx="1"/>
          </p:nvPr>
        </p:nvSpPr>
        <p:spPr>
          <a:xfrm>
            <a:off x="251520" y="1700808"/>
            <a:ext cx="8735888" cy="4680520"/>
          </a:xfrm>
        </p:spPr>
        <p:txBody>
          <a:bodyPr/>
          <a:lstStyle/>
          <a:p>
            <a:r>
              <a:rPr lang="en-US" altLang="zh-CN" b="1" i="0" u="none" strike="noStrike" baseline="0" dirty="0" smtClean="0">
                <a:solidFill>
                  <a:srgbClr val="973D00"/>
                </a:solidFill>
                <a:latin typeface="Arial"/>
              </a:rPr>
              <a:t>Biology in the 21st century is being</a:t>
            </a:r>
            <a:r>
              <a:rPr lang="en-US" altLang="zh-CN" b="1" i="0" u="none" strike="noStrike" dirty="0" smtClean="0">
                <a:solidFill>
                  <a:srgbClr val="973D00"/>
                </a:solidFill>
                <a:latin typeface="Arial"/>
              </a:rPr>
              <a:t> </a:t>
            </a:r>
            <a:r>
              <a:rPr lang="en-US" altLang="zh-CN" b="1" i="0" u="none" strike="noStrike" baseline="0" dirty="0" smtClean="0">
                <a:solidFill>
                  <a:srgbClr val="973D00"/>
                </a:solidFill>
                <a:latin typeface="Arial"/>
              </a:rPr>
              <a:t>transformed from a purely lab-based science to an </a:t>
            </a:r>
          </a:p>
          <a:p>
            <a:pPr marL="0" indent="0">
              <a:buNone/>
            </a:pPr>
            <a:r>
              <a:rPr lang="en-US" altLang="zh-CN" b="1" dirty="0">
                <a:solidFill>
                  <a:srgbClr val="973D00"/>
                </a:solidFill>
                <a:latin typeface="Arial"/>
              </a:rPr>
              <a:t> </a:t>
            </a:r>
            <a:r>
              <a:rPr lang="en-US" altLang="zh-CN" b="1" dirty="0" smtClean="0">
                <a:solidFill>
                  <a:srgbClr val="973D00"/>
                </a:solidFill>
                <a:latin typeface="Arial"/>
              </a:rPr>
              <a:t>  </a:t>
            </a:r>
            <a:r>
              <a:rPr lang="en-US" altLang="zh-CN" b="1" i="0" u="none" strike="noStrike" baseline="0" dirty="0" smtClean="0">
                <a:solidFill>
                  <a:srgbClr val="973D00"/>
                </a:solidFill>
                <a:latin typeface="Arial"/>
              </a:rPr>
              <a:t>information science as well</a:t>
            </a:r>
          </a:p>
          <a:p>
            <a:pPr lvl="1"/>
            <a:r>
              <a:rPr lang="zh-CN" altLang="en-US" dirty="0">
                <a:latin typeface="黑体"/>
                <a:ea typeface="黑体"/>
              </a:rPr>
              <a:t>生物学研究可以被看成是研究信息的传递：从</a:t>
            </a:r>
          </a:p>
          <a:p>
            <a:pPr marL="400050" lvl="1" indent="0">
              <a:buNone/>
            </a:pPr>
            <a:r>
              <a:rPr lang="en-US" altLang="zh-CN" b="1" dirty="0">
                <a:latin typeface="Arial"/>
                <a:ea typeface="黑体"/>
              </a:rPr>
              <a:t>DNA</a:t>
            </a:r>
            <a:r>
              <a:rPr lang="zh-CN" altLang="en-US" dirty="0">
                <a:latin typeface="黑体"/>
                <a:ea typeface="黑体"/>
              </a:rPr>
              <a:t>经转录翻译到蛋白质，从细胞质中到细胞核</a:t>
            </a:r>
          </a:p>
          <a:p>
            <a:pPr marL="400050" lvl="1" indent="0">
              <a:buNone/>
            </a:pPr>
            <a:r>
              <a:rPr lang="zh-CN" altLang="en-US" dirty="0">
                <a:latin typeface="黑体"/>
                <a:ea typeface="黑体"/>
              </a:rPr>
              <a:t>内，从母细胞到子细胞，从一个细胞或一个组织到</a:t>
            </a:r>
          </a:p>
          <a:p>
            <a:pPr marL="400050" lvl="1" indent="0">
              <a:buNone/>
            </a:pPr>
            <a:r>
              <a:rPr lang="zh-CN" altLang="en-US" dirty="0">
                <a:latin typeface="黑体"/>
                <a:ea typeface="黑体"/>
              </a:rPr>
              <a:t>另一个细胞或另一个组织，从一代到下一代，从一</a:t>
            </a:r>
          </a:p>
          <a:p>
            <a:pPr marL="400050" lvl="1" indent="0">
              <a:buNone/>
            </a:pPr>
            <a:r>
              <a:rPr lang="zh-CN" altLang="en-US" dirty="0">
                <a:latin typeface="黑体"/>
                <a:ea typeface="黑体"/>
              </a:rPr>
              <a:t>个物种到另一个物种的进化演变。这种信息论的观</a:t>
            </a:r>
          </a:p>
          <a:p>
            <a:pPr marL="400050" lvl="1" indent="0">
              <a:buNone/>
            </a:pPr>
            <a:r>
              <a:rPr lang="zh-CN" altLang="en-US" dirty="0">
                <a:latin typeface="黑体"/>
                <a:ea typeface="黑体"/>
              </a:rPr>
              <a:t>点即可称为生物信息学</a:t>
            </a:r>
            <a:endParaRPr lang="zh-CN" altLang="zh-CN" dirty="0"/>
          </a:p>
        </p:txBody>
      </p:sp>
    </p:spTree>
    <p:extLst>
      <p:ext uri="{BB962C8B-B14F-4D97-AF65-F5344CB8AC3E}">
        <p14:creationId xmlns:p14="http://schemas.microsoft.com/office/powerpoint/2010/main" val="1897320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副标题 11"/>
          <p:cNvSpPr>
            <a:spLocks noGrp="1"/>
          </p:cNvSpPr>
          <p:nvPr>
            <p:ph type="subTitle" idx="4294967295"/>
          </p:nvPr>
        </p:nvSpPr>
        <p:spPr>
          <a:xfrm>
            <a:off x="1143000" y="4124325"/>
            <a:ext cx="7143750" cy="1296988"/>
          </a:xfrm>
        </p:spPr>
        <p:txBody>
          <a:bodyPr/>
          <a:lstStyle/>
          <a:p>
            <a:r>
              <a:rPr lang="zh-CN" altLang="en-US" sz="1700" b="1">
                <a:latin typeface="Times New Roman" pitchFamily="18" charset="0"/>
                <a:cs typeface="Times New Roman" pitchFamily="18" charset="0"/>
              </a:rPr>
              <a:t>遗传性脊髓小脑型共济失调（</a:t>
            </a:r>
            <a:r>
              <a:rPr lang="en-US" altLang="zh-CN" sz="1700" b="1">
                <a:latin typeface="Times New Roman" pitchFamily="18" charset="0"/>
                <a:cs typeface="Times New Roman" pitchFamily="18" charset="0"/>
              </a:rPr>
              <a:t>hereditary spinocerebellar ataxias</a:t>
            </a:r>
            <a:r>
              <a:rPr lang="zh-CN" altLang="en-US" sz="1700" b="1">
                <a:latin typeface="Times New Roman" pitchFamily="18" charset="0"/>
                <a:cs typeface="Times New Roman" pitchFamily="18" charset="0"/>
              </a:rPr>
              <a:t>，</a:t>
            </a:r>
            <a:r>
              <a:rPr lang="en-US" altLang="zh-CN" sz="1700" b="1">
                <a:latin typeface="Times New Roman" pitchFamily="18" charset="0"/>
                <a:cs typeface="Times New Roman" pitchFamily="18" charset="0"/>
              </a:rPr>
              <a:t>SCAs</a:t>
            </a:r>
            <a:r>
              <a:rPr lang="zh-CN" altLang="en-US" sz="1700" b="1">
                <a:latin typeface="Times New Roman" pitchFamily="18" charset="0"/>
                <a:cs typeface="Times New Roman" pitchFamily="18" charset="0"/>
              </a:rPr>
              <a:t>）</a:t>
            </a:r>
          </a:p>
          <a:p>
            <a:r>
              <a:rPr lang="zh-CN" altLang="en-US" sz="1700" b="1">
                <a:latin typeface="Times New Roman" pitchFamily="18" charset="0"/>
                <a:cs typeface="Times New Roman" pitchFamily="18" charset="0"/>
              </a:rPr>
              <a:t>常染色体显性</a:t>
            </a:r>
          </a:p>
          <a:p>
            <a:r>
              <a:rPr lang="zh-CN" altLang="en-US" sz="1700" b="1">
                <a:latin typeface="Times New Roman" pitchFamily="18" charset="0"/>
                <a:cs typeface="Times New Roman" pitchFamily="18" charset="0"/>
              </a:rPr>
              <a:t>一个四代遗传的家系中</a:t>
            </a:r>
            <a:r>
              <a:rPr lang="en-US" altLang="zh-CN" sz="1700" b="1">
                <a:latin typeface="Times New Roman" pitchFamily="18" charset="0"/>
                <a:cs typeface="Times New Roman" pitchFamily="18" charset="0"/>
              </a:rPr>
              <a:t>4</a:t>
            </a:r>
            <a:r>
              <a:rPr lang="zh-CN" altLang="en-US" sz="1700" b="1">
                <a:latin typeface="Times New Roman" pitchFamily="18" charset="0"/>
                <a:cs typeface="Times New Roman" pitchFamily="18" charset="0"/>
              </a:rPr>
              <a:t>个患者的外显子测序</a:t>
            </a:r>
          </a:p>
          <a:p>
            <a:r>
              <a:rPr lang="zh-CN" altLang="en-US" sz="1700" b="1">
                <a:latin typeface="Times New Roman" pitchFamily="18" charset="0"/>
                <a:cs typeface="Times New Roman" pitchFamily="18" charset="0"/>
              </a:rPr>
              <a:t>转谷氨酰胺酶</a:t>
            </a:r>
            <a:r>
              <a:rPr lang="en-US" altLang="zh-CN" sz="1700" b="1">
                <a:latin typeface="Times New Roman" pitchFamily="18" charset="0"/>
                <a:cs typeface="Times New Roman" pitchFamily="18" charset="0"/>
              </a:rPr>
              <a:t>6</a:t>
            </a:r>
            <a:r>
              <a:rPr lang="zh-CN" altLang="en-US" sz="1700" b="1">
                <a:latin typeface="Times New Roman" pitchFamily="18" charset="0"/>
                <a:cs typeface="Times New Roman" pitchFamily="18" charset="0"/>
              </a:rPr>
              <a:t>基因（</a:t>
            </a:r>
            <a:r>
              <a:rPr lang="en-US" altLang="zh-CN" sz="1700" b="1">
                <a:latin typeface="Times New Roman" pitchFamily="18" charset="0"/>
                <a:cs typeface="Times New Roman" pitchFamily="18" charset="0"/>
              </a:rPr>
              <a:t>TGM6</a:t>
            </a:r>
            <a:r>
              <a:rPr lang="zh-CN" altLang="en-US" sz="1700" b="1">
                <a:latin typeface="Times New Roman" pitchFamily="18" charset="0"/>
                <a:cs typeface="Times New Roman" pitchFamily="18" charset="0"/>
              </a:rPr>
              <a:t>）：</a:t>
            </a:r>
            <a:r>
              <a:rPr lang="en-US" sz="1700" b="1">
                <a:latin typeface="Times New Roman" pitchFamily="18" charset="0"/>
                <a:cs typeface="Times New Roman" pitchFamily="18" charset="0"/>
              </a:rPr>
              <a:t> </a:t>
            </a:r>
            <a:r>
              <a:rPr lang="en-US" altLang="zh-CN" sz="1700" b="1">
                <a:latin typeface="Times New Roman" pitchFamily="18" charset="0"/>
                <a:cs typeface="Times New Roman" pitchFamily="18" charset="0"/>
              </a:rPr>
              <a:t>T1550G                   L517W     </a:t>
            </a:r>
            <a:endParaRPr lang="en-US" altLang="zh-CN" sz="1700" b="1"/>
          </a:p>
        </p:txBody>
      </p:sp>
      <p:pic>
        <p:nvPicPr>
          <p:cNvPr id="12800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428750"/>
            <a:ext cx="6973887"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椭圆形标注 8"/>
          <p:cNvSpPr/>
          <p:nvPr/>
        </p:nvSpPr>
        <p:spPr>
          <a:xfrm>
            <a:off x="285750" y="1000125"/>
            <a:ext cx="1571625" cy="785813"/>
          </a:xfrm>
          <a:prstGeom prst="wedgeEllipseCallout">
            <a:avLst>
              <a:gd name="adj1" fmla="val 64860"/>
              <a:gd name="adj2" fmla="val 53550"/>
            </a:avLst>
          </a:prstGeom>
          <a:gradFill flip="none" rotWithShape="1">
            <a:gsLst>
              <a:gs pos="0">
                <a:schemeClr val="tx2">
                  <a:lumMod val="60000"/>
                  <a:lumOff val="40000"/>
                </a:schemeClr>
              </a:gs>
              <a:gs pos="53000">
                <a:srgbClr val="D4DEFF"/>
              </a:gs>
              <a:gs pos="83000">
                <a:srgbClr val="D4DEFF"/>
              </a:gs>
              <a:gs pos="100000">
                <a:srgbClr val="96AB94"/>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b="1">
                <a:solidFill>
                  <a:srgbClr val="FF0000"/>
                </a:solidFill>
                <a:latin typeface="Times New Roman" pitchFamily="18" charset="0"/>
                <a:ea typeface="华文中宋" pitchFamily="2" charset="-122"/>
                <a:cs typeface="Times New Roman" pitchFamily="18" charset="0"/>
              </a:rPr>
              <a:t>IF</a:t>
            </a:r>
            <a:r>
              <a:rPr lang="zh-CN" altLang="en-US" sz="2000" b="1">
                <a:solidFill>
                  <a:srgbClr val="FF0000"/>
                </a:solidFill>
                <a:latin typeface="Times New Roman" pitchFamily="18" charset="0"/>
                <a:ea typeface="华文中宋" pitchFamily="2" charset="-122"/>
                <a:cs typeface="Times New Roman" pitchFamily="18" charset="0"/>
              </a:rPr>
              <a:t>：</a:t>
            </a:r>
            <a:r>
              <a:rPr lang="en-US" altLang="zh-CN" sz="2000" b="1">
                <a:solidFill>
                  <a:srgbClr val="FF0000"/>
                </a:solidFill>
                <a:latin typeface="Times New Roman" pitchFamily="18" charset="0"/>
                <a:ea typeface="华文中宋" pitchFamily="2" charset="-122"/>
                <a:cs typeface="Times New Roman" pitchFamily="18" charset="0"/>
              </a:rPr>
              <a:t>9.7</a:t>
            </a:r>
          </a:p>
        </p:txBody>
      </p:sp>
      <p:sp>
        <p:nvSpPr>
          <p:cNvPr id="128005" name="标题 1"/>
          <p:cNvSpPr txBox="1">
            <a:spLocks/>
          </p:cNvSpPr>
          <p:nvPr/>
        </p:nvSpPr>
        <p:spPr bwMode="auto">
          <a:xfrm>
            <a:off x="2071688" y="428625"/>
            <a:ext cx="678656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ctr" eaLnBrk="0" hangingPunct="0"/>
            <a:r>
              <a:rPr lang="en-US" altLang="zh-CN" sz="2800" b="1">
                <a:solidFill>
                  <a:srgbClr val="002060"/>
                </a:solidFill>
                <a:latin typeface="Arial Black" pitchFamily="34" charset="0"/>
                <a:ea typeface="黑体" pitchFamily="49" charset="-122"/>
              </a:rPr>
              <a:t>     </a:t>
            </a:r>
            <a:r>
              <a:rPr lang="zh-CN" altLang="en-US" sz="2800" b="1">
                <a:solidFill>
                  <a:srgbClr val="002060"/>
                </a:solidFill>
                <a:latin typeface="Arial Black" pitchFamily="34" charset="0"/>
                <a:ea typeface="黑体" pitchFamily="49" charset="-122"/>
              </a:rPr>
              <a:t>国内发表单基因案例分析</a:t>
            </a:r>
          </a:p>
        </p:txBody>
      </p:sp>
      <p:cxnSp>
        <p:nvCxnSpPr>
          <p:cNvPr id="11" name="直接箭头连接符 10"/>
          <p:cNvCxnSpPr/>
          <p:nvPr/>
        </p:nvCxnSpPr>
        <p:spPr>
          <a:xfrm>
            <a:off x="5286375" y="5214938"/>
            <a:ext cx="714375"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1" name="图示 20"/>
          <p:cNvGraphicFramePr/>
          <p:nvPr/>
        </p:nvGraphicFramePr>
        <p:xfrm>
          <a:off x="928662" y="5572140"/>
          <a:ext cx="7429552" cy="5122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8008" name="灯片编号占位符 3"/>
          <p:cNvSpPr txBox="1">
            <a:spLocks noGrp="1"/>
          </p:cNvSpPr>
          <p:nvPr/>
        </p:nvSpPr>
        <p:spPr bwMode="auto">
          <a:xfrm>
            <a:off x="6553200" y="62150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8CD1AD97-B5F2-4BB3-89BD-5540CFA8B006}" type="slidenum">
              <a:rPr lang="en-US" altLang="zh-CN" sz="1200" b="1">
                <a:solidFill>
                  <a:srgbClr val="002060"/>
                </a:solidFill>
                <a:latin typeface="Times New Roman" pitchFamily="18" charset="0"/>
              </a:rPr>
              <a:pPr algn="r"/>
              <a:t>20</a:t>
            </a:fld>
            <a:endParaRPr lang="en-US" altLang="zh-CN" sz="1200" b="1">
              <a:solidFill>
                <a:srgbClr val="002060"/>
              </a:solidFill>
              <a:latin typeface="Times New Roman" pitchFamily="18" charset="0"/>
            </a:endParaRPr>
          </a:p>
        </p:txBody>
      </p:sp>
      <p:pic>
        <p:nvPicPr>
          <p:cNvPr id="128009" name="Picture 6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7313" y="142875"/>
            <a:ext cx="221456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1214438" y="2420938"/>
            <a:ext cx="7643812" cy="646112"/>
          </a:xfrm>
          <a:prstGeom prst="rect">
            <a:avLst/>
          </a:prstGeom>
          <a:solidFill>
            <a:schemeClr val="tx2">
              <a:lumMod val="20000"/>
              <a:lumOff val="80000"/>
            </a:schemeClr>
          </a:solidFill>
        </p:spPr>
        <p:txBody>
          <a:bodyPr>
            <a:spAutoFit/>
          </a:bodyPr>
          <a:lstStyle/>
          <a:p>
            <a:r>
              <a:rPr lang="en-US" altLang="zh-CN" b="1"/>
              <a:t>TGM6 identified as a novel causative gene of spinocerebellar ataxias using exome sequencing</a:t>
            </a:r>
          </a:p>
        </p:txBody>
      </p:sp>
      <p:sp>
        <p:nvSpPr>
          <p:cNvPr id="128011" name="矩形 14"/>
          <p:cNvSpPr>
            <a:spLocks noChangeArrowheads="1"/>
          </p:cNvSpPr>
          <p:nvPr/>
        </p:nvSpPr>
        <p:spPr bwMode="auto">
          <a:xfrm>
            <a:off x="1331913" y="3213100"/>
            <a:ext cx="7561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1200" b="1"/>
              <a:t>Jun Ling Wang,</a:t>
            </a:r>
            <a:r>
              <a:rPr lang="en-US" altLang="zh-CN" sz="1200" b="1" baseline="30000"/>
              <a:t>1,2</a:t>
            </a:r>
            <a:r>
              <a:rPr lang="en-US" altLang="zh-CN" sz="1200" b="1"/>
              <a:t>,</a:t>
            </a:r>
            <a:r>
              <a:rPr lang="en-US" altLang="zh-CN" sz="1200" b="1" baseline="30000"/>
              <a:t>*</a:t>
            </a:r>
            <a:r>
              <a:rPr lang="en-US" altLang="zh-CN" sz="1200" b="1"/>
              <a:t> Xu Yang,</a:t>
            </a:r>
            <a:r>
              <a:rPr lang="en-US" altLang="zh-CN" sz="1200" b="1" baseline="30000"/>
              <a:t>3,* </a:t>
            </a:r>
            <a:r>
              <a:rPr lang="en-US" altLang="zh-CN" sz="1200" b="1"/>
              <a:t>Kun Xia,</a:t>
            </a:r>
            <a:r>
              <a:rPr lang="en-US" altLang="zh-CN" sz="1200" b="1" baseline="30000"/>
              <a:t>2,* </a:t>
            </a:r>
            <a:r>
              <a:rPr lang="en-US" altLang="zh-CN" sz="1200" b="1"/>
              <a:t>Zheng Mao Hu,</a:t>
            </a:r>
            <a:r>
              <a:rPr lang="en-US" altLang="zh-CN" sz="1200" b="1" baseline="30000"/>
              <a:t>2</a:t>
            </a:r>
            <a:r>
              <a:rPr lang="en-US" altLang="zh-CN" sz="1200" b="1"/>
              <a:t> Ling Weng,</a:t>
            </a:r>
            <a:r>
              <a:rPr lang="en-US" altLang="zh-CN" sz="1200" b="1" baseline="30000"/>
              <a:t>1 </a:t>
            </a:r>
            <a:r>
              <a:rPr lang="en-US" altLang="zh-CN" sz="1200" b="1"/>
              <a:t>Xin Jin,</a:t>
            </a:r>
            <a:r>
              <a:rPr lang="en-US" altLang="zh-CN" sz="1200" b="1" baseline="30000"/>
              <a:t>3,4 </a:t>
            </a:r>
            <a:r>
              <a:rPr lang="en-US" altLang="zh-CN" sz="1200" b="1"/>
              <a:t>Hong Jiang, </a:t>
            </a:r>
            <a:r>
              <a:rPr lang="en-US" altLang="zh-CN" sz="1200" b="1" baseline="30000"/>
              <a:t>1,5</a:t>
            </a:r>
            <a:r>
              <a:rPr lang="en-US" altLang="zh-CN" sz="1200" b="1"/>
              <a:t> Peng Zhang,</a:t>
            </a:r>
            <a:r>
              <a:rPr lang="en-US" altLang="zh-CN" sz="1200" b="1" baseline="30000"/>
              <a:t>3</a:t>
            </a:r>
            <a:r>
              <a:rPr lang="en-US" altLang="zh-CN" sz="1200" b="1"/>
              <a:t> Lu Shen,</a:t>
            </a:r>
            <a:r>
              <a:rPr lang="en-US" altLang="zh-CN" sz="1200" b="1" baseline="30000"/>
              <a:t>1,5</a:t>
            </a:r>
          </a:p>
          <a:p>
            <a:pPr algn="just"/>
            <a:r>
              <a:rPr lang="en-US" altLang="zh-CN" sz="1200" b="1"/>
              <a:t>Ji Feng Guo,</a:t>
            </a:r>
            <a:r>
              <a:rPr lang="en-US" altLang="zh-CN" sz="1200" b="1" baseline="30000"/>
              <a:t>1,5</a:t>
            </a:r>
            <a:r>
              <a:rPr lang="en-US" altLang="zh-CN" sz="1200" b="1"/>
              <a:t>Nan li,</a:t>
            </a:r>
            <a:r>
              <a:rPr lang="en-US" altLang="zh-CN" sz="1200" b="1" baseline="30000"/>
              <a:t>1 </a:t>
            </a:r>
            <a:r>
              <a:rPr lang="en-US" altLang="zh-CN" sz="1200" b="1"/>
              <a:t>Ying Rui Li,</a:t>
            </a:r>
            <a:r>
              <a:rPr lang="en-US" altLang="zh-CN" sz="1200" b="1" baseline="30000"/>
              <a:t>3 </a:t>
            </a:r>
            <a:r>
              <a:rPr lang="en-US" altLang="zh-CN" sz="1200" b="1"/>
              <a:t>Li Fang Lei,</a:t>
            </a:r>
            <a:r>
              <a:rPr lang="en-US" altLang="zh-CN" sz="1200" b="1" baseline="30000"/>
              <a:t>1 </a:t>
            </a:r>
            <a:r>
              <a:rPr lang="en-US" altLang="zh-CN" sz="1200" b="1"/>
              <a:t>Jie Zhou,</a:t>
            </a:r>
            <a:r>
              <a:rPr lang="en-US" altLang="zh-CN" sz="1200" b="1" baseline="30000"/>
              <a:t>1 </a:t>
            </a:r>
            <a:r>
              <a:rPr lang="en-US" altLang="zh-CN" sz="1200" b="1"/>
              <a:t>Juan Du,</a:t>
            </a:r>
            <a:r>
              <a:rPr lang="en-US" altLang="zh-CN" sz="1200" b="1" baseline="30000"/>
              <a:t>1 </a:t>
            </a:r>
            <a:r>
              <a:rPr lang="en-US" altLang="zh-CN" sz="1200" b="1"/>
              <a:t>Ya FangZhou,</a:t>
            </a:r>
            <a:r>
              <a:rPr lang="en-US" altLang="zh-CN" sz="1200" b="1" baseline="30000"/>
              <a:t>1 </a:t>
            </a:r>
            <a:r>
              <a:rPr lang="en-US" altLang="zh-CN" sz="1200" b="1"/>
              <a:t>Qian Pan,</a:t>
            </a:r>
            <a:r>
              <a:rPr lang="en-US" altLang="zh-CN" sz="1200" b="1" baseline="30000"/>
              <a:t>2 </a:t>
            </a:r>
            <a:r>
              <a:rPr lang="en-US" altLang="zh-CN" sz="1200" b="1"/>
              <a:t>Jian Wang,</a:t>
            </a:r>
            <a:r>
              <a:rPr lang="en-US" altLang="zh-CN" sz="1200" b="1" baseline="30000"/>
              <a:t>3 </a:t>
            </a:r>
            <a:r>
              <a:rPr lang="en-US" altLang="zh-CN" sz="1200" b="1"/>
              <a:t>Jun Wang,</a:t>
            </a:r>
            <a:r>
              <a:rPr lang="en-US" altLang="zh-CN" sz="1200" b="1" baseline="30000"/>
              <a:t>3,6</a:t>
            </a:r>
          </a:p>
          <a:p>
            <a:pPr algn="just"/>
            <a:r>
              <a:rPr lang="en-US" altLang="zh-CN" sz="1200" b="1"/>
              <a:t>Rui Qiang Li,</a:t>
            </a:r>
            <a:r>
              <a:rPr lang="en-US" altLang="zh-CN" sz="1200" b="1" baseline="30000"/>
              <a:t>3,6 </a:t>
            </a:r>
            <a:r>
              <a:rPr lang="en-US" altLang="zh-CN" sz="1200" b="1"/>
              <a:t>and Bei Sha Tang</a:t>
            </a:r>
            <a:r>
              <a:rPr lang="en-US" altLang="zh-CN" sz="1200" b="1" baseline="30000"/>
              <a:t>1,2,5</a:t>
            </a:r>
          </a:p>
        </p:txBody>
      </p:sp>
    </p:spTree>
    <p:extLst>
      <p:ext uri="{BB962C8B-B14F-4D97-AF65-F5344CB8AC3E}">
        <p14:creationId xmlns:p14="http://schemas.microsoft.com/office/powerpoint/2010/main" val="2409033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图示 18"/>
          <p:cNvGraphicFramePr/>
          <p:nvPr/>
        </p:nvGraphicFramePr>
        <p:xfrm>
          <a:off x="2714612" y="642894"/>
          <a:ext cx="2571768" cy="428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图示 13"/>
          <p:cNvGraphicFramePr/>
          <p:nvPr/>
        </p:nvGraphicFramePr>
        <p:xfrm>
          <a:off x="1142976" y="1500150"/>
          <a:ext cx="5715040" cy="7858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图示 14"/>
          <p:cNvGraphicFramePr/>
          <p:nvPr/>
        </p:nvGraphicFramePr>
        <p:xfrm>
          <a:off x="1142976" y="2643158"/>
          <a:ext cx="5786478" cy="78581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6" name="图示 15"/>
          <p:cNvGraphicFramePr/>
          <p:nvPr/>
        </p:nvGraphicFramePr>
        <p:xfrm>
          <a:off x="1071538" y="3714728"/>
          <a:ext cx="6215106" cy="107157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7" name="图示 16"/>
          <p:cNvGraphicFramePr/>
          <p:nvPr/>
        </p:nvGraphicFramePr>
        <p:xfrm>
          <a:off x="928662" y="5214926"/>
          <a:ext cx="7143800" cy="1500222"/>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40" name="右大括号 39"/>
          <p:cNvSpPr/>
          <p:nvPr/>
        </p:nvSpPr>
        <p:spPr>
          <a:xfrm>
            <a:off x="7429500" y="2928938"/>
            <a:ext cx="369888" cy="1214437"/>
          </a:xfrm>
          <a:prstGeom prst="rightBrace">
            <a:avLst>
              <a:gd name="adj1" fmla="val 8333"/>
              <a:gd name="adj2" fmla="val 51109"/>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p>
        </p:txBody>
      </p:sp>
      <p:graphicFrame>
        <p:nvGraphicFramePr>
          <p:cNvPr id="26" name="图示 25"/>
          <p:cNvGraphicFramePr/>
          <p:nvPr/>
        </p:nvGraphicFramePr>
        <p:xfrm>
          <a:off x="7858148" y="3286100"/>
          <a:ext cx="1143008" cy="428628"/>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
        <p:nvSpPr>
          <p:cNvPr id="20" name="下箭头 19"/>
          <p:cNvSpPr/>
          <p:nvPr/>
        </p:nvSpPr>
        <p:spPr>
          <a:xfrm>
            <a:off x="4000500" y="2286000"/>
            <a:ext cx="142875"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21" name="下箭头 20"/>
          <p:cNvSpPr/>
          <p:nvPr/>
        </p:nvSpPr>
        <p:spPr>
          <a:xfrm>
            <a:off x="4000500" y="3429000"/>
            <a:ext cx="142875" cy="285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22" name="下箭头 21"/>
          <p:cNvSpPr/>
          <p:nvPr/>
        </p:nvSpPr>
        <p:spPr>
          <a:xfrm>
            <a:off x="4000500" y="4857750"/>
            <a:ext cx="142875"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23" name="下箭头 22"/>
          <p:cNvSpPr/>
          <p:nvPr/>
        </p:nvSpPr>
        <p:spPr>
          <a:xfrm>
            <a:off x="4000500" y="1143000"/>
            <a:ext cx="142875"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24" name="圆角矩形标注 23"/>
          <p:cNvSpPr/>
          <p:nvPr/>
        </p:nvSpPr>
        <p:spPr>
          <a:xfrm>
            <a:off x="7643813" y="1500188"/>
            <a:ext cx="1285875" cy="714375"/>
          </a:xfrm>
          <a:prstGeom prst="wedgeRoundRectCallout">
            <a:avLst>
              <a:gd name="adj1" fmla="val -126535"/>
              <a:gd name="adj2" fmla="val 26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t>可辅助测序数据的信息分析</a:t>
            </a:r>
          </a:p>
        </p:txBody>
      </p:sp>
    </p:spTree>
    <p:extLst>
      <p:ext uri="{BB962C8B-B14F-4D97-AF65-F5344CB8AC3E}">
        <p14:creationId xmlns:p14="http://schemas.microsoft.com/office/powerpoint/2010/main" val="1595699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3"/>
          <p:cNvSpPr txBox="1">
            <a:spLocks noGrp="1"/>
          </p:cNvSpPr>
          <p:nvPr/>
        </p:nvSpPr>
        <p:spPr bwMode="auto">
          <a:xfrm>
            <a:off x="6553200" y="62150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E60C2739-A247-4B54-A89C-E1A269AD6DFE}" type="slidenum">
              <a:rPr lang="en-US" altLang="zh-CN" sz="1200" b="1">
                <a:solidFill>
                  <a:srgbClr val="002060"/>
                </a:solidFill>
                <a:latin typeface="Times New Roman" pitchFamily="18" charset="0"/>
              </a:rPr>
              <a:pPr algn="r"/>
              <a:t>22</a:t>
            </a:fld>
            <a:endParaRPr lang="en-US" altLang="zh-CN" sz="1200" b="1">
              <a:solidFill>
                <a:srgbClr val="002060"/>
              </a:solidFill>
              <a:latin typeface="Times New Roman" pitchFamily="18" charset="0"/>
            </a:endParaRPr>
          </a:p>
        </p:txBody>
      </p:sp>
      <p:sp>
        <p:nvSpPr>
          <p:cNvPr id="132099" name="内容占位符 2"/>
          <p:cNvSpPr>
            <a:spLocks noGrp="1"/>
          </p:cNvSpPr>
          <p:nvPr>
            <p:ph idx="4294967295"/>
          </p:nvPr>
        </p:nvSpPr>
        <p:spPr>
          <a:xfrm>
            <a:off x="1000125" y="3403600"/>
            <a:ext cx="7429500" cy="1514475"/>
          </a:xfrm>
        </p:spPr>
        <p:txBody>
          <a:bodyPr/>
          <a:lstStyle/>
          <a:p>
            <a:pPr>
              <a:lnSpc>
                <a:spcPct val="150000"/>
              </a:lnSpc>
            </a:pPr>
            <a:r>
              <a:rPr lang="zh-CN" altLang="en-US" sz="2000" b="1">
                <a:latin typeface="Times New Roman" pitchFamily="18" charset="0"/>
                <a:cs typeface="Times New Roman" pitchFamily="18" charset="0"/>
              </a:rPr>
              <a:t>逆向性痤疮</a:t>
            </a:r>
            <a:r>
              <a:rPr lang="en-US" altLang="zh-CN" sz="2000" b="1">
                <a:latin typeface="Times New Roman" pitchFamily="18" charset="0"/>
                <a:cs typeface="Times New Roman" pitchFamily="18" charset="0"/>
              </a:rPr>
              <a:t>(Inversa acne, AI)</a:t>
            </a:r>
          </a:p>
          <a:p>
            <a:pPr>
              <a:lnSpc>
                <a:spcPct val="150000"/>
              </a:lnSpc>
            </a:pPr>
            <a:r>
              <a:rPr lang="zh-CN" altLang="en-US" sz="2000" b="1">
                <a:latin typeface="Times New Roman" pitchFamily="18" charset="0"/>
                <a:cs typeface="Times New Roman" pitchFamily="18" charset="0"/>
              </a:rPr>
              <a:t>常染色体显性</a:t>
            </a:r>
            <a:endParaRPr lang="en-US" sz="2000" b="1">
              <a:latin typeface="Times New Roman" pitchFamily="18" charset="0"/>
              <a:cs typeface="Times New Roman" pitchFamily="18" charset="0"/>
            </a:endParaRPr>
          </a:p>
          <a:p>
            <a:pPr>
              <a:lnSpc>
                <a:spcPct val="150000"/>
              </a:lnSpc>
            </a:pPr>
            <a:r>
              <a:rPr lang="zh-CN" altLang="en-US" sz="2000" b="1">
                <a:latin typeface="Times New Roman" pitchFamily="18" charset="0"/>
                <a:cs typeface="Times New Roman" pitchFamily="18" charset="0"/>
              </a:rPr>
              <a:t>同家系的</a:t>
            </a:r>
            <a:r>
              <a:rPr lang="en-US" altLang="zh-CN" sz="2000" b="1">
                <a:latin typeface="Times New Roman" pitchFamily="18" charset="0"/>
                <a:cs typeface="Times New Roman" pitchFamily="18" charset="0"/>
              </a:rPr>
              <a:t>2case+1 control</a:t>
            </a:r>
          </a:p>
          <a:p>
            <a:pPr>
              <a:lnSpc>
                <a:spcPct val="150000"/>
              </a:lnSpc>
            </a:pPr>
            <a:r>
              <a:rPr lang="en-US" altLang="zh-CN" sz="2000" b="1">
                <a:latin typeface="Times New Roman" pitchFamily="18" charset="0"/>
                <a:cs typeface="Times New Roman" pitchFamily="18" charset="0"/>
              </a:rPr>
              <a:t>NCSTN</a:t>
            </a:r>
            <a:r>
              <a:rPr lang="zh-CN" altLang="en-US" sz="2000" b="1">
                <a:latin typeface="Times New Roman" pitchFamily="18" charset="0"/>
                <a:cs typeface="Times New Roman" pitchFamily="18" charset="0"/>
              </a:rPr>
              <a:t>基因：</a:t>
            </a:r>
            <a:r>
              <a:rPr lang="en-US" altLang="zh-CN" sz="2000" b="1">
                <a:latin typeface="Times New Roman" pitchFamily="18" charset="0"/>
                <a:cs typeface="Times New Roman" pitchFamily="18" charset="0"/>
              </a:rPr>
              <a:t>1352+1G&gt;A</a:t>
            </a:r>
            <a:r>
              <a:rPr lang="zh-CN" altLang="en-US" sz="2000" b="1">
                <a:latin typeface="Times New Roman" pitchFamily="18" charset="0"/>
                <a:cs typeface="Times New Roman" pitchFamily="18" charset="0"/>
              </a:rPr>
              <a:t>（</a:t>
            </a:r>
            <a:r>
              <a:rPr lang="en-US" altLang="zh-CN" sz="2000" b="1">
                <a:latin typeface="Times New Roman" pitchFamily="18" charset="0"/>
                <a:cs typeface="Times New Roman" pitchFamily="18" charset="0"/>
              </a:rPr>
              <a:t>splice site mutation</a:t>
            </a:r>
            <a:r>
              <a:rPr lang="zh-CN" altLang="en-US" sz="2000" b="1">
                <a:latin typeface="Times New Roman" pitchFamily="18" charset="0"/>
                <a:cs typeface="Times New Roman" pitchFamily="18" charset="0"/>
              </a:rPr>
              <a:t>）、</a:t>
            </a:r>
            <a:r>
              <a:rPr lang="en-US" altLang="zh-CN" sz="2000" b="1">
                <a:latin typeface="Times New Roman" pitchFamily="18" charset="0"/>
                <a:cs typeface="Times New Roman" pitchFamily="18" charset="0"/>
              </a:rPr>
              <a:t>c.210_211delAG</a:t>
            </a:r>
          </a:p>
        </p:txBody>
      </p:sp>
      <p:pic>
        <p:nvPicPr>
          <p:cNvPr id="132100" name="Picture 1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42875"/>
            <a:ext cx="22860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214438" y="1643063"/>
            <a:ext cx="7643812" cy="646112"/>
          </a:xfrm>
          <a:prstGeom prst="rect">
            <a:avLst/>
          </a:prstGeom>
          <a:solidFill>
            <a:schemeClr val="tx2">
              <a:lumMod val="20000"/>
              <a:lumOff val="80000"/>
            </a:schemeClr>
          </a:solidFill>
        </p:spPr>
        <p:txBody>
          <a:bodyPr>
            <a:spAutoFit/>
          </a:bodyPr>
          <a:lstStyle/>
          <a:p>
            <a:r>
              <a:rPr lang="en-US" altLang="zh-CN" b="1"/>
              <a:t>Confirmation by exome sequencing of the pathogenic role of NCSTN mutations in acne inversa (hidradenitis suppurativa)</a:t>
            </a:r>
          </a:p>
        </p:txBody>
      </p:sp>
      <p:pic>
        <p:nvPicPr>
          <p:cNvPr id="1321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1938" y="357188"/>
            <a:ext cx="328612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3" name="矩形 7"/>
          <p:cNvSpPr>
            <a:spLocks noChangeArrowheads="1"/>
          </p:cNvSpPr>
          <p:nvPr/>
        </p:nvSpPr>
        <p:spPr bwMode="auto">
          <a:xfrm>
            <a:off x="1285875" y="2357438"/>
            <a:ext cx="75723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200" b="1"/>
              <a:t>Yuan Liu, </a:t>
            </a:r>
            <a:r>
              <a:rPr lang="en-US" altLang="zh-CN" sz="1200" b="1" baseline="30000"/>
              <a:t>1, 2 </a:t>
            </a:r>
            <a:r>
              <a:rPr lang="en-US" altLang="zh-CN" sz="1200" b="1"/>
              <a:t>Min Gao, </a:t>
            </a:r>
            <a:r>
              <a:rPr lang="en-US" altLang="zh-CN" sz="1200" b="1" baseline="30000"/>
              <a:t>1, 2 </a:t>
            </a:r>
            <a:r>
              <a:rPr lang="en-US" altLang="zh-CN" sz="1200" b="1"/>
              <a:t>Yong-mei Lv, </a:t>
            </a:r>
            <a:r>
              <a:rPr lang="en-US" altLang="zh-CN" sz="1200" b="1" baseline="30000"/>
              <a:t>1, 2 </a:t>
            </a:r>
            <a:r>
              <a:rPr lang="en-US" altLang="zh-CN" sz="1200" b="1"/>
              <a:t>Xu Yang,</a:t>
            </a:r>
            <a:r>
              <a:rPr lang="en-US" altLang="zh-CN" sz="1200" b="1" baseline="30000"/>
              <a:t>3 </a:t>
            </a:r>
            <a:r>
              <a:rPr lang="en-US" altLang="zh-CN" sz="1200" b="1"/>
              <a:t>Yun-qing Ren, </a:t>
            </a:r>
            <a:r>
              <a:rPr lang="en-US" altLang="zh-CN" sz="1200" b="1" baseline="30000"/>
              <a:t>1, 2 </a:t>
            </a:r>
            <a:r>
              <a:rPr lang="en-US" altLang="zh-CN" sz="1200" b="1"/>
              <a:t>Tao Jiang,</a:t>
            </a:r>
            <a:r>
              <a:rPr lang="en-US" altLang="zh-CN" sz="1200" b="1" baseline="30000"/>
              <a:t>3</a:t>
            </a:r>
            <a:r>
              <a:rPr lang="en-US" altLang="zh-CN" sz="1200" b="1"/>
              <a:t>Xin Zhang, </a:t>
            </a:r>
            <a:r>
              <a:rPr lang="en-US" altLang="zh-CN" sz="1200" b="1" baseline="30000"/>
              <a:t>1, 2 </a:t>
            </a:r>
            <a:r>
              <a:rPr lang="en-US" altLang="zh-CN" sz="1200" b="1"/>
              <a:t>Bi-rong Guo, </a:t>
            </a:r>
            <a:r>
              <a:rPr lang="en-US" altLang="zh-CN" sz="1200" b="1" baseline="30000"/>
              <a:t>1, 2 </a:t>
            </a:r>
            <a:r>
              <a:rPr lang="en-US" altLang="zh-CN" sz="1200" b="1"/>
              <a:t>Min Li, </a:t>
            </a:r>
            <a:r>
              <a:rPr lang="en-US" altLang="zh-CN" sz="1200" b="1" baseline="30000"/>
              <a:t>1, 2 </a:t>
            </a:r>
            <a:r>
              <a:rPr lang="en-US" altLang="zh-CN" sz="1200" b="1"/>
              <a:t>Qing Zhang,</a:t>
            </a:r>
            <a:r>
              <a:rPr lang="en-US" altLang="zh-CN" sz="1200" b="1" baseline="30000"/>
              <a:t>3</a:t>
            </a:r>
            <a:r>
              <a:rPr lang="en-US" altLang="zh-CN" sz="1200" b="1"/>
              <a:t> Peng Zhang,</a:t>
            </a:r>
            <a:r>
              <a:rPr lang="en-US" altLang="zh-CN" sz="1200" b="1" baseline="30000"/>
              <a:t>3</a:t>
            </a:r>
            <a:r>
              <a:rPr lang="en-US" altLang="zh-CN" sz="1200" b="1"/>
              <a:t> Fu-sheng Zhou, </a:t>
            </a:r>
            <a:r>
              <a:rPr lang="en-US" altLang="zh-CN" sz="1200" b="1" baseline="30000"/>
              <a:t>1, 2 </a:t>
            </a:r>
            <a:r>
              <a:rPr lang="en-US" altLang="zh-CN" sz="1200" b="1"/>
              <a:t>Gang Chen, </a:t>
            </a:r>
            <a:r>
              <a:rPr lang="en-US" altLang="zh-CN" sz="1200" b="1" baseline="30000"/>
              <a:t>1, 2 </a:t>
            </a:r>
            <a:r>
              <a:rPr lang="en-US" altLang="zh-CN" sz="1200" b="1"/>
              <a:t>Xian-yong Yin, </a:t>
            </a:r>
            <a:r>
              <a:rPr lang="en-US" altLang="zh-CN" sz="1200" b="1" baseline="30000"/>
              <a:t>1, 2 </a:t>
            </a:r>
            <a:r>
              <a:rPr lang="en-US" altLang="zh-CN" sz="1200" b="1"/>
              <a:t>Xian-bo Zuo, </a:t>
            </a:r>
            <a:r>
              <a:rPr lang="en-US" altLang="zh-CN" sz="1200" b="1" baseline="30000"/>
              <a:t>1, 2 </a:t>
            </a:r>
            <a:r>
              <a:rPr lang="en-US" altLang="zh-CN" sz="1200" b="1"/>
              <a:t>Liang-dan Sun, </a:t>
            </a:r>
            <a:r>
              <a:rPr lang="en-US" altLang="zh-CN" sz="1200" b="1" baseline="30000"/>
              <a:t>1, 2 </a:t>
            </a:r>
            <a:r>
              <a:rPr lang="en-US" altLang="zh-CN" sz="1200" b="1"/>
              <a:t>Xiao-dong Zheng, </a:t>
            </a:r>
            <a:r>
              <a:rPr lang="en-US" altLang="zh-CN" sz="1200" b="1" baseline="30000"/>
              <a:t>1, 2 </a:t>
            </a:r>
            <a:r>
              <a:rPr lang="en-US" altLang="zh-CN" sz="1200" b="1"/>
              <a:t>Shu-mei Zhang, </a:t>
            </a:r>
            <a:r>
              <a:rPr lang="en-US" altLang="zh-CN" sz="1200" b="1" baseline="30000"/>
              <a:t>1, 2 </a:t>
            </a:r>
            <a:r>
              <a:rPr lang="en-US" altLang="zh-CN" sz="1200" b="1"/>
              <a:t>Jian-jun Liu, </a:t>
            </a:r>
            <a:r>
              <a:rPr lang="en-US" altLang="zh-CN" sz="1200" b="1" baseline="30000"/>
              <a:t>1, 2 </a:t>
            </a:r>
            <a:r>
              <a:rPr lang="en-US" altLang="zh-CN" sz="1200" b="1"/>
              <a:t>Youwen Zhou, </a:t>
            </a:r>
            <a:r>
              <a:rPr lang="en-US" altLang="zh-CN" sz="1200" b="1" baseline="30000"/>
              <a:t>1,2</a:t>
            </a:r>
            <a:r>
              <a:rPr lang="en-US" altLang="zh-CN" sz="1200" b="1"/>
              <a:t> Ying-rui Li, </a:t>
            </a:r>
            <a:r>
              <a:rPr lang="en-US" altLang="zh-CN" sz="1200" b="1" baseline="30000"/>
              <a:t>3</a:t>
            </a:r>
            <a:r>
              <a:rPr lang="en-US" altLang="zh-CN" sz="1200" b="1"/>
              <a:t> Jun Wang, </a:t>
            </a:r>
            <a:r>
              <a:rPr lang="en-US" altLang="zh-CN" sz="1200" b="1" baseline="30000"/>
              <a:t>3</a:t>
            </a:r>
            <a:r>
              <a:rPr lang="en-US" altLang="zh-CN" sz="1200" b="1"/>
              <a:t> Jian Wang, </a:t>
            </a:r>
            <a:r>
              <a:rPr lang="en-US" altLang="zh-CN" sz="1200" b="1" baseline="30000"/>
              <a:t>3</a:t>
            </a:r>
            <a:r>
              <a:rPr lang="en-US" altLang="zh-CN" sz="1200" b="1"/>
              <a:t> Huan-ming Yang, </a:t>
            </a:r>
            <a:r>
              <a:rPr lang="en-US" altLang="zh-CN" sz="1200" b="1" baseline="30000"/>
              <a:t>3</a:t>
            </a:r>
            <a:r>
              <a:rPr lang="en-US" altLang="zh-CN" sz="1200" b="1"/>
              <a:t> Sen Yang, </a:t>
            </a:r>
            <a:r>
              <a:rPr lang="en-US" altLang="zh-CN" sz="1200" b="1" baseline="30000"/>
              <a:t>1, 2 </a:t>
            </a:r>
            <a:r>
              <a:rPr lang="en-US" altLang="zh-CN" sz="1200" b="1"/>
              <a:t>Rui-qiang Li </a:t>
            </a:r>
            <a:r>
              <a:rPr lang="en-US" altLang="zh-CN" sz="1200" b="1" baseline="30000"/>
              <a:t>3</a:t>
            </a:r>
            <a:r>
              <a:rPr lang="en-US" altLang="zh-CN" sz="1200" b="1"/>
              <a:t> and Xue-jun Zhang, </a:t>
            </a:r>
            <a:r>
              <a:rPr lang="en-US" altLang="zh-CN" sz="1200" b="1" baseline="30000"/>
              <a:t>1, 2</a:t>
            </a:r>
          </a:p>
        </p:txBody>
      </p:sp>
      <p:sp>
        <p:nvSpPr>
          <p:cNvPr id="9" name="椭圆形标注 8"/>
          <p:cNvSpPr/>
          <p:nvPr/>
        </p:nvSpPr>
        <p:spPr>
          <a:xfrm>
            <a:off x="7572375" y="428625"/>
            <a:ext cx="1428750" cy="642938"/>
          </a:xfrm>
          <a:prstGeom prst="wedgeEllipseCallout">
            <a:avLst>
              <a:gd name="adj1" fmla="val -78013"/>
              <a:gd name="adj2" fmla="val 60416"/>
            </a:avLst>
          </a:prstGeom>
          <a:gradFill flip="none" rotWithShape="1">
            <a:gsLst>
              <a:gs pos="5000">
                <a:schemeClr val="tx2">
                  <a:lumMod val="60000"/>
                  <a:lumOff val="4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b="1">
                <a:solidFill>
                  <a:srgbClr val="FF0000"/>
                </a:solidFill>
                <a:latin typeface="Arial" pitchFamily="34" charset="0"/>
                <a:ea typeface="宋体" pitchFamily="2" charset="-122"/>
              </a:rPr>
              <a:t>IF</a:t>
            </a:r>
            <a:r>
              <a:rPr lang="zh-CN" altLang="en-US" sz="2000" b="1">
                <a:solidFill>
                  <a:srgbClr val="FF0000"/>
                </a:solidFill>
                <a:latin typeface="Arial" pitchFamily="34" charset="0"/>
                <a:ea typeface="宋体" pitchFamily="2" charset="-122"/>
              </a:rPr>
              <a:t>：</a:t>
            </a:r>
            <a:r>
              <a:rPr lang="en-US" altLang="zh-CN" sz="2000" b="1">
                <a:solidFill>
                  <a:srgbClr val="FF0000"/>
                </a:solidFill>
                <a:latin typeface="Arial" pitchFamily="34" charset="0"/>
                <a:ea typeface="宋体" pitchFamily="2" charset="-122"/>
              </a:rPr>
              <a:t>5.5</a:t>
            </a:r>
          </a:p>
        </p:txBody>
      </p:sp>
      <p:graphicFrame>
        <p:nvGraphicFramePr>
          <p:cNvPr id="11" name="图示 10"/>
          <p:cNvGraphicFramePr/>
          <p:nvPr/>
        </p:nvGraphicFramePr>
        <p:xfrm>
          <a:off x="2195736" y="5589240"/>
          <a:ext cx="4505154" cy="78371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50752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图示 18"/>
          <p:cNvGraphicFramePr/>
          <p:nvPr/>
        </p:nvGraphicFramePr>
        <p:xfrm>
          <a:off x="2928926" y="357166"/>
          <a:ext cx="2571768" cy="428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图示 14"/>
          <p:cNvGraphicFramePr/>
          <p:nvPr/>
        </p:nvGraphicFramePr>
        <p:xfrm>
          <a:off x="1071538" y="2357430"/>
          <a:ext cx="6357982" cy="7858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6" name="图示 15"/>
          <p:cNvGraphicFramePr/>
          <p:nvPr/>
        </p:nvGraphicFramePr>
        <p:xfrm>
          <a:off x="857224" y="3500438"/>
          <a:ext cx="6643734" cy="114300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7" name="图示 16"/>
          <p:cNvGraphicFramePr/>
          <p:nvPr/>
        </p:nvGraphicFramePr>
        <p:xfrm>
          <a:off x="714348" y="4929198"/>
          <a:ext cx="7215238" cy="1500222"/>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40" name="右大括号 39"/>
          <p:cNvSpPr/>
          <p:nvPr/>
        </p:nvSpPr>
        <p:spPr>
          <a:xfrm>
            <a:off x="7429500" y="2643188"/>
            <a:ext cx="369888" cy="1214437"/>
          </a:xfrm>
          <a:prstGeom prst="rightBrace">
            <a:avLst>
              <a:gd name="adj1" fmla="val 8333"/>
              <a:gd name="adj2" fmla="val 51109"/>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p>
        </p:txBody>
      </p:sp>
      <p:graphicFrame>
        <p:nvGraphicFramePr>
          <p:cNvPr id="26" name="图示 25"/>
          <p:cNvGraphicFramePr/>
          <p:nvPr/>
        </p:nvGraphicFramePr>
        <p:xfrm>
          <a:off x="7858148" y="3000372"/>
          <a:ext cx="1143008" cy="428628"/>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21" name="下箭头 20"/>
          <p:cNvSpPr/>
          <p:nvPr/>
        </p:nvSpPr>
        <p:spPr>
          <a:xfrm>
            <a:off x="4071938" y="3143250"/>
            <a:ext cx="142875"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22" name="下箭头 21"/>
          <p:cNvSpPr/>
          <p:nvPr/>
        </p:nvSpPr>
        <p:spPr>
          <a:xfrm>
            <a:off x="4071938" y="4643438"/>
            <a:ext cx="142875" cy="357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23" name="下箭头 22"/>
          <p:cNvSpPr/>
          <p:nvPr/>
        </p:nvSpPr>
        <p:spPr>
          <a:xfrm>
            <a:off x="4071938" y="857250"/>
            <a:ext cx="142875"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graphicFrame>
        <p:nvGraphicFramePr>
          <p:cNvPr id="18" name="图示 17"/>
          <p:cNvGraphicFramePr/>
          <p:nvPr/>
        </p:nvGraphicFramePr>
        <p:xfrm>
          <a:off x="1214414" y="1214422"/>
          <a:ext cx="5715040" cy="785818"/>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
        <p:nvSpPr>
          <p:cNvPr id="25" name="下箭头 24"/>
          <p:cNvSpPr/>
          <p:nvPr/>
        </p:nvSpPr>
        <p:spPr>
          <a:xfrm>
            <a:off x="4071938" y="2000250"/>
            <a:ext cx="142875"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36" name="圆角矩形标注 35"/>
          <p:cNvSpPr/>
          <p:nvPr/>
        </p:nvSpPr>
        <p:spPr>
          <a:xfrm>
            <a:off x="7643813" y="1214438"/>
            <a:ext cx="1285875" cy="714375"/>
          </a:xfrm>
          <a:prstGeom prst="wedgeRoundRectCallout">
            <a:avLst>
              <a:gd name="adj1" fmla="val -126535"/>
              <a:gd name="adj2" fmla="val 26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b="1" dirty="0"/>
              <a:t>可辅助测序数据的信息分析</a:t>
            </a:r>
          </a:p>
        </p:txBody>
      </p:sp>
    </p:spTree>
    <p:extLst>
      <p:ext uri="{BB962C8B-B14F-4D97-AF65-F5344CB8AC3E}">
        <p14:creationId xmlns:p14="http://schemas.microsoft.com/office/powerpoint/2010/main" val="34024206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3"/>
          <p:cNvSpPr txBox="1">
            <a:spLocks noGrp="1"/>
          </p:cNvSpPr>
          <p:nvPr/>
        </p:nvSpPr>
        <p:spPr bwMode="auto">
          <a:xfrm>
            <a:off x="6553200" y="62150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3B0264A6-406A-4BE2-A6FB-A0EFADE0E2A0}" type="slidenum">
              <a:rPr lang="en-US" altLang="zh-CN" sz="1200" b="1">
                <a:solidFill>
                  <a:srgbClr val="002060"/>
                </a:solidFill>
                <a:latin typeface="Times New Roman" pitchFamily="18" charset="0"/>
              </a:rPr>
              <a:pPr algn="r"/>
              <a:t>24</a:t>
            </a:fld>
            <a:endParaRPr lang="en-US" altLang="zh-CN" sz="1200" b="1">
              <a:solidFill>
                <a:srgbClr val="002060"/>
              </a:solidFill>
              <a:latin typeface="Times New Roman" pitchFamily="18" charset="0"/>
            </a:endParaRPr>
          </a:p>
        </p:txBody>
      </p:sp>
      <p:pic>
        <p:nvPicPr>
          <p:cNvPr id="136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549275"/>
            <a:ext cx="27495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765175"/>
            <a:ext cx="46799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928688" y="1857375"/>
            <a:ext cx="7097712" cy="369888"/>
          </a:xfrm>
          <a:prstGeom prst="rect">
            <a:avLst/>
          </a:prstGeom>
          <a:solidFill>
            <a:schemeClr val="tx2">
              <a:lumMod val="20000"/>
              <a:lumOff val="80000"/>
            </a:schemeClr>
          </a:solidFill>
        </p:spPr>
        <p:txBody>
          <a:bodyPr>
            <a:spAutoFit/>
          </a:bodyPr>
          <a:lstStyle/>
          <a:p>
            <a:pPr marL="342900" indent="-342900">
              <a:spcBef>
                <a:spcPct val="20000"/>
              </a:spcBef>
              <a:buSzPct val="60000"/>
            </a:pPr>
            <a:r>
              <a:rPr lang="en-US" altLang="zh-CN" b="1"/>
              <a:t>Exome Sequencing Identifies </a:t>
            </a:r>
            <a:r>
              <a:rPr lang="en-US" altLang="zh-CN" b="1" i="1"/>
              <a:t>ZNF644</a:t>
            </a:r>
            <a:r>
              <a:rPr lang="en-US" altLang="zh-CN" b="1"/>
              <a:t> Mutations in High Myopia</a:t>
            </a:r>
          </a:p>
        </p:txBody>
      </p:sp>
      <p:sp>
        <p:nvSpPr>
          <p:cNvPr id="9" name="椭圆形标注 8"/>
          <p:cNvSpPr/>
          <p:nvPr/>
        </p:nvSpPr>
        <p:spPr>
          <a:xfrm>
            <a:off x="7680325" y="115888"/>
            <a:ext cx="1428750" cy="642937"/>
          </a:xfrm>
          <a:prstGeom prst="wedgeEllipseCallout">
            <a:avLst>
              <a:gd name="adj1" fmla="val -78013"/>
              <a:gd name="adj2" fmla="val 60416"/>
            </a:avLst>
          </a:prstGeom>
          <a:gradFill flip="none" rotWithShape="1">
            <a:gsLst>
              <a:gs pos="5000">
                <a:schemeClr val="tx2">
                  <a:lumMod val="60000"/>
                  <a:lumOff val="4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000" b="1">
                <a:solidFill>
                  <a:srgbClr val="FF0000"/>
                </a:solidFill>
                <a:latin typeface="Arial" pitchFamily="34" charset="0"/>
                <a:ea typeface="宋体" pitchFamily="2" charset="-122"/>
              </a:rPr>
              <a:t>IF</a:t>
            </a:r>
            <a:r>
              <a:rPr lang="zh-CN" altLang="en-US" sz="2000" b="1">
                <a:solidFill>
                  <a:srgbClr val="FF0000"/>
                </a:solidFill>
                <a:latin typeface="Arial" pitchFamily="34" charset="0"/>
                <a:ea typeface="宋体" pitchFamily="2" charset="-122"/>
              </a:rPr>
              <a:t>：</a:t>
            </a:r>
            <a:r>
              <a:rPr lang="en-US" altLang="zh-CN" sz="2000" b="1">
                <a:solidFill>
                  <a:srgbClr val="FF0000"/>
                </a:solidFill>
                <a:latin typeface="Arial" pitchFamily="34" charset="0"/>
                <a:ea typeface="宋体" pitchFamily="2" charset="-122"/>
              </a:rPr>
              <a:t>9.5</a:t>
            </a:r>
          </a:p>
        </p:txBody>
      </p:sp>
      <p:sp>
        <p:nvSpPr>
          <p:cNvPr id="136199" name="矩形 9"/>
          <p:cNvSpPr>
            <a:spLocks noChangeArrowheads="1"/>
          </p:cNvSpPr>
          <p:nvPr/>
        </p:nvSpPr>
        <p:spPr bwMode="auto">
          <a:xfrm>
            <a:off x="1143000" y="2286000"/>
            <a:ext cx="68151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1200" b="1"/>
              <a:t>Yi Shi</a:t>
            </a:r>
            <a:r>
              <a:rPr lang="en-US" altLang="zh-CN" sz="1200" b="1" baseline="30000"/>
              <a:t>1,2</a:t>
            </a:r>
            <a:r>
              <a:rPr lang="en-US" altLang="zh-CN" sz="1200" b="1"/>
              <a:t>, Yingrui Li</a:t>
            </a:r>
            <a:r>
              <a:rPr lang="en-US" altLang="zh-CN" sz="1200" b="1" baseline="30000"/>
              <a:t>3</a:t>
            </a:r>
            <a:r>
              <a:rPr lang="en-US" altLang="zh-CN" sz="1200" b="1"/>
              <a:t>, Dingding Zhang</a:t>
            </a:r>
            <a:r>
              <a:rPr lang="en-US" altLang="zh-CN" sz="1200" b="1" baseline="30000"/>
              <a:t>1,2</a:t>
            </a:r>
            <a:r>
              <a:rPr lang="en-US" altLang="zh-CN" sz="1200" b="1"/>
              <a:t>, Hao Zhang</a:t>
            </a:r>
            <a:r>
              <a:rPr lang="en-US" altLang="zh-CN" sz="1200" b="1" baseline="30000"/>
              <a:t>3</a:t>
            </a:r>
            <a:r>
              <a:rPr lang="en-US" altLang="zh-CN" sz="1200" b="1"/>
              <a:t>, Yuanfeng Li</a:t>
            </a:r>
            <a:r>
              <a:rPr lang="en-US" altLang="zh-CN" sz="1200" b="1" baseline="30000"/>
              <a:t>1</a:t>
            </a:r>
            <a:r>
              <a:rPr lang="en-US" altLang="zh-CN" sz="1200" b="1"/>
              <a:t>,Fang Lu</a:t>
            </a:r>
            <a:r>
              <a:rPr lang="en-US" altLang="zh-CN" sz="1200" b="1" baseline="30000"/>
              <a:t>1,2</a:t>
            </a:r>
            <a:r>
              <a:rPr lang="en-US" altLang="zh-CN" sz="1200" b="1"/>
              <a:t>, Xiaoqi Liu</a:t>
            </a:r>
            <a:r>
              <a:rPr lang="en-US" altLang="zh-CN" sz="1200" b="1" baseline="30000"/>
              <a:t>1,2</a:t>
            </a:r>
            <a:r>
              <a:rPr lang="en-US" altLang="zh-CN" sz="1200" b="1"/>
              <a:t>, Fei He</a:t>
            </a:r>
            <a:r>
              <a:rPr lang="en-US" altLang="zh-CN" sz="1200" b="1" baseline="30000"/>
              <a:t>1,2</a:t>
            </a:r>
            <a:r>
              <a:rPr lang="en-US" altLang="zh-CN" sz="1200" b="1"/>
              <a:t>,Bo Gong</a:t>
            </a:r>
            <a:r>
              <a:rPr lang="en-US" altLang="zh-CN" sz="1200" b="1" baseline="30000"/>
              <a:t>1,2</a:t>
            </a:r>
            <a:r>
              <a:rPr lang="en-US" altLang="zh-CN" sz="1200" b="1"/>
              <a:t>, Li Cai</a:t>
            </a:r>
            <a:r>
              <a:rPr lang="en-US" altLang="zh-CN" sz="1200" b="1" baseline="30000"/>
              <a:t>1</a:t>
            </a:r>
            <a:r>
              <a:rPr lang="en-US" altLang="zh-CN" sz="1200" b="1"/>
              <a:t>, Ruiqiang Li</a:t>
            </a:r>
            <a:r>
              <a:rPr lang="en-US" altLang="zh-CN" sz="1200" b="1" baseline="30000"/>
              <a:t>3</a:t>
            </a:r>
            <a:r>
              <a:rPr lang="en-US" altLang="zh-CN" sz="1200" b="1"/>
              <a:t>, Shihuang Liao</a:t>
            </a:r>
            <a:r>
              <a:rPr lang="en-US" altLang="zh-CN" sz="1200" b="1" baseline="30000"/>
              <a:t>4</a:t>
            </a:r>
            <a:r>
              <a:rPr lang="en-US" altLang="zh-CN" sz="1200" b="1"/>
              <a:t>, Shi Ma</a:t>
            </a:r>
            <a:r>
              <a:rPr lang="en-US" altLang="zh-CN" sz="1200" b="1" baseline="30000"/>
              <a:t>1,2</a:t>
            </a:r>
            <a:r>
              <a:rPr lang="en-US" altLang="zh-CN" sz="1200" b="1"/>
              <a:t>, He Lin</a:t>
            </a:r>
            <a:r>
              <a:rPr lang="en-US" altLang="zh-CN" sz="1200" b="1" baseline="30000"/>
              <a:t>1,2</a:t>
            </a:r>
            <a:r>
              <a:rPr lang="en-US" altLang="zh-CN" sz="1200" b="1"/>
              <a:t>, Jing Cheng</a:t>
            </a:r>
            <a:r>
              <a:rPr lang="en-US" altLang="zh-CN" sz="1200" b="1" baseline="30000"/>
              <a:t>1,2</a:t>
            </a:r>
            <a:r>
              <a:rPr lang="en-US" altLang="zh-CN" sz="1200" b="1"/>
              <a:t>, Hancheng heng</a:t>
            </a:r>
            <a:r>
              <a:rPr lang="en-US" altLang="zh-CN" sz="1200" b="1" baseline="30000"/>
              <a:t>3</a:t>
            </a:r>
            <a:r>
              <a:rPr lang="en-US" altLang="zh-CN" sz="1200" b="1"/>
              <a:t>,Ying Shan</a:t>
            </a:r>
            <a:r>
              <a:rPr lang="en-US" altLang="zh-CN" sz="1200" b="1" baseline="30000"/>
              <a:t>3</a:t>
            </a:r>
            <a:r>
              <a:rPr lang="en-US" altLang="zh-CN" sz="1200" b="1"/>
              <a:t>, </a:t>
            </a:r>
          </a:p>
          <a:p>
            <a:pPr algn="just"/>
            <a:r>
              <a:rPr lang="en-US" altLang="zh-CN" sz="1200" b="1"/>
              <a:t>Bin Chen</a:t>
            </a:r>
            <a:r>
              <a:rPr lang="en-US" altLang="zh-CN" sz="1200" b="1" baseline="30000"/>
              <a:t>4</a:t>
            </a:r>
            <a:r>
              <a:rPr lang="en-US" altLang="zh-CN" sz="1200" b="1"/>
              <a:t>, Jianbin Hu</a:t>
            </a:r>
            <a:r>
              <a:rPr lang="en-US" altLang="zh-CN" sz="1200" b="1" baseline="30000"/>
              <a:t>4</a:t>
            </a:r>
            <a:r>
              <a:rPr lang="en-US" altLang="zh-CN" sz="1200" b="1"/>
              <a:t>, Xin Jin</a:t>
            </a:r>
            <a:r>
              <a:rPr lang="en-US" altLang="zh-CN" sz="1200" b="1" baseline="30000"/>
              <a:t>5</a:t>
            </a:r>
            <a:r>
              <a:rPr lang="en-US" altLang="zh-CN" sz="1200" b="1"/>
              <a:t>, Peiquan Zhao</a:t>
            </a:r>
            <a:r>
              <a:rPr lang="en-US" altLang="zh-CN" sz="1200" b="1" baseline="30000"/>
              <a:t>6</a:t>
            </a:r>
            <a:r>
              <a:rPr lang="en-US" altLang="zh-CN" sz="1200" b="1"/>
              <a:t>, Yiye Chen</a:t>
            </a:r>
            <a:r>
              <a:rPr lang="en-US" altLang="zh-CN" sz="1200" b="1" baseline="30000"/>
              <a:t>6</a:t>
            </a:r>
            <a:r>
              <a:rPr lang="en-US" altLang="zh-CN" sz="1200" b="1"/>
              <a:t>, Yong Zhang</a:t>
            </a:r>
            <a:r>
              <a:rPr lang="en-US" altLang="zh-CN" sz="1200" b="1" baseline="30000"/>
              <a:t>3</a:t>
            </a:r>
            <a:r>
              <a:rPr lang="en-US" altLang="zh-CN" sz="1200" b="1"/>
              <a:t>, Ying Lin</a:t>
            </a:r>
            <a:r>
              <a:rPr lang="en-US" altLang="zh-CN" sz="1200" b="1" baseline="30000"/>
              <a:t>1,2</a:t>
            </a:r>
            <a:r>
              <a:rPr lang="en-US" altLang="zh-CN" sz="1200" b="1"/>
              <a:t>,XiLi1,Yingchuan Fan</a:t>
            </a:r>
            <a:r>
              <a:rPr lang="en-US" altLang="zh-CN" sz="1200" b="1" baseline="30000"/>
              <a:t>4</a:t>
            </a:r>
            <a:r>
              <a:rPr lang="en-US" altLang="zh-CN" sz="1200" b="1"/>
              <a:t>, Huanming Yang</a:t>
            </a:r>
            <a:r>
              <a:rPr lang="en-US" altLang="zh-CN" sz="1200" b="1" baseline="30000"/>
              <a:t>3</a:t>
            </a:r>
            <a:r>
              <a:rPr lang="en-US" altLang="zh-CN" sz="1200" b="1"/>
              <a:t>, Jun Wang</a:t>
            </a:r>
            <a:r>
              <a:rPr lang="en-US" altLang="zh-CN" sz="1200" b="1" baseline="30000"/>
              <a:t>3</a:t>
            </a:r>
            <a:r>
              <a:rPr lang="en-US" altLang="zh-CN" sz="1200" b="1"/>
              <a:t>, Zhenglin Yang</a:t>
            </a:r>
            <a:r>
              <a:rPr lang="en-US" altLang="zh-CN" sz="1200" b="1" baseline="30000"/>
              <a:t>1,2*</a:t>
            </a:r>
          </a:p>
        </p:txBody>
      </p:sp>
      <p:sp>
        <p:nvSpPr>
          <p:cNvPr id="136200" name="内容占位符 2"/>
          <p:cNvSpPr>
            <a:spLocks noGrp="1"/>
          </p:cNvSpPr>
          <p:nvPr>
            <p:ph idx="4294967295"/>
          </p:nvPr>
        </p:nvSpPr>
        <p:spPr>
          <a:xfrm>
            <a:off x="1000125" y="3403600"/>
            <a:ext cx="7429500" cy="1817688"/>
          </a:xfrm>
        </p:spPr>
        <p:txBody>
          <a:bodyPr/>
          <a:lstStyle/>
          <a:p>
            <a:pPr>
              <a:lnSpc>
                <a:spcPct val="150000"/>
              </a:lnSpc>
            </a:pPr>
            <a:r>
              <a:rPr lang="zh-CN" altLang="en-US" sz="2000" b="1">
                <a:latin typeface="Times New Roman" pitchFamily="18" charset="0"/>
                <a:cs typeface="Times New Roman" pitchFamily="18" charset="0"/>
              </a:rPr>
              <a:t>高度近视</a:t>
            </a:r>
            <a:r>
              <a:rPr lang="en-US" altLang="zh-CN" sz="2000" b="1">
                <a:latin typeface="Times New Roman" pitchFamily="18" charset="0"/>
                <a:cs typeface="Times New Roman" pitchFamily="18" charset="0"/>
              </a:rPr>
              <a:t>(High Myopia, MP)</a:t>
            </a:r>
          </a:p>
          <a:p>
            <a:pPr>
              <a:lnSpc>
                <a:spcPct val="150000"/>
              </a:lnSpc>
            </a:pPr>
            <a:r>
              <a:rPr lang="zh-CN" altLang="en-US" sz="2000" b="1">
                <a:latin typeface="Times New Roman" pitchFamily="18" charset="0"/>
                <a:cs typeface="Times New Roman" pitchFamily="18" charset="0"/>
              </a:rPr>
              <a:t>常染色体显性</a:t>
            </a:r>
            <a:endParaRPr lang="en-US" sz="2000" b="1">
              <a:latin typeface="Times New Roman" pitchFamily="18" charset="0"/>
              <a:cs typeface="Times New Roman" pitchFamily="18" charset="0"/>
            </a:endParaRPr>
          </a:p>
          <a:p>
            <a:pPr>
              <a:lnSpc>
                <a:spcPct val="150000"/>
              </a:lnSpc>
            </a:pPr>
            <a:r>
              <a:rPr lang="zh-CN" altLang="en-US" sz="2000" b="1">
                <a:latin typeface="Times New Roman" pitchFamily="18" charset="0"/>
                <a:cs typeface="Times New Roman" pitchFamily="18" charset="0"/>
              </a:rPr>
              <a:t>同家系的</a:t>
            </a:r>
            <a:r>
              <a:rPr lang="en-US" altLang="zh-CN" sz="2000" b="1">
                <a:latin typeface="Times New Roman" pitchFamily="18" charset="0"/>
                <a:cs typeface="Times New Roman" pitchFamily="18" charset="0"/>
              </a:rPr>
              <a:t>2case</a:t>
            </a:r>
          </a:p>
          <a:p>
            <a:pPr>
              <a:lnSpc>
                <a:spcPct val="150000"/>
              </a:lnSpc>
            </a:pPr>
            <a:r>
              <a:rPr lang="en-US" altLang="zh-CN" sz="2000" b="1">
                <a:latin typeface="Times New Roman" pitchFamily="18" charset="0"/>
                <a:cs typeface="Times New Roman" pitchFamily="18" charset="0"/>
              </a:rPr>
              <a:t>ZNF644</a:t>
            </a:r>
            <a:r>
              <a:rPr lang="zh-CN" altLang="en-US" sz="2000" b="1">
                <a:latin typeface="Times New Roman" pitchFamily="18" charset="0"/>
                <a:cs typeface="Times New Roman" pitchFamily="18" charset="0"/>
              </a:rPr>
              <a:t>基因：</a:t>
            </a:r>
            <a:r>
              <a:rPr lang="en-US" altLang="zh-CN" sz="2000" b="1">
                <a:latin typeface="Times New Roman" pitchFamily="18" charset="0"/>
                <a:cs typeface="Times New Roman" pitchFamily="18" charset="0"/>
              </a:rPr>
              <a:t>A2156G                      S672G                 </a:t>
            </a:r>
          </a:p>
        </p:txBody>
      </p:sp>
      <p:cxnSp>
        <p:nvCxnSpPr>
          <p:cNvPr id="16" name="直接箭头连接符 15"/>
          <p:cNvCxnSpPr/>
          <p:nvPr/>
        </p:nvCxnSpPr>
        <p:spPr>
          <a:xfrm>
            <a:off x="3924300" y="5084763"/>
            <a:ext cx="714375"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7" name="图示 16"/>
          <p:cNvGraphicFramePr/>
          <p:nvPr/>
        </p:nvGraphicFramePr>
        <p:xfrm>
          <a:off x="2195736" y="5445224"/>
          <a:ext cx="4968552" cy="78371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32169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3"/>
          <p:cNvSpPr txBox="1">
            <a:spLocks noGrp="1"/>
          </p:cNvSpPr>
          <p:nvPr/>
        </p:nvSpPr>
        <p:spPr bwMode="auto">
          <a:xfrm>
            <a:off x="6553200" y="540861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fontAlgn="base">
              <a:spcBef>
                <a:spcPct val="0"/>
              </a:spcBef>
              <a:spcAft>
                <a:spcPct val="0"/>
              </a:spcAft>
              <a:defRPr>
                <a:solidFill>
                  <a:schemeClr val="tx1"/>
                </a:solidFill>
                <a:latin typeface="Arial" pitchFamily="34" charset="0"/>
                <a:ea typeface="宋体" pitchFamily="2" charset="-122"/>
              </a:defRPr>
            </a:lvl6pPr>
            <a:lvl7pPr marL="2971800" indent="-228600" fontAlgn="base">
              <a:spcBef>
                <a:spcPct val="0"/>
              </a:spcBef>
              <a:spcAft>
                <a:spcPct val="0"/>
              </a:spcAft>
              <a:defRPr>
                <a:solidFill>
                  <a:schemeClr val="tx1"/>
                </a:solidFill>
                <a:latin typeface="Arial" pitchFamily="34" charset="0"/>
                <a:ea typeface="宋体" pitchFamily="2" charset="-122"/>
              </a:defRPr>
            </a:lvl7pPr>
            <a:lvl8pPr marL="3429000" indent="-228600" fontAlgn="base">
              <a:spcBef>
                <a:spcPct val="0"/>
              </a:spcBef>
              <a:spcAft>
                <a:spcPct val="0"/>
              </a:spcAft>
              <a:defRPr>
                <a:solidFill>
                  <a:schemeClr val="tx1"/>
                </a:solidFill>
                <a:latin typeface="Arial" pitchFamily="34" charset="0"/>
                <a:ea typeface="宋体" pitchFamily="2" charset="-122"/>
              </a:defRPr>
            </a:lvl8pPr>
            <a:lvl9pPr marL="3886200" indent="-228600" fontAlgn="base">
              <a:spcBef>
                <a:spcPct val="0"/>
              </a:spcBef>
              <a:spcAft>
                <a:spcPct val="0"/>
              </a:spcAft>
              <a:defRPr>
                <a:solidFill>
                  <a:schemeClr val="tx1"/>
                </a:solidFill>
                <a:latin typeface="Arial" pitchFamily="34" charset="0"/>
                <a:ea typeface="宋体" pitchFamily="2" charset="-122"/>
              </a:defRPr>
            </a:lvl9pPr>
          </a:lstStyle>
          <a:p>
            <a:pPr algn="r"/>
            <a:fld id="{DE972DE1-D481-4985-956E-F2E43D6A5452}" type="slidenum">
              <a:rPr lang="en-US" altLang="zh-CN" sz="1200" b="1">
                <a:solidFill>
                  <a:srgbClr val="002060"/>
                </a:solidFill>
                <a:latin typeface="Times New Roman" pitchFamily="18" charset="0"/>
              </a:rPr>
              <a:pPr algn="r"/>
              <a:t>25</a:t>
            </a:fld>
            <a:endParaRPr lang="en-US" altLang="zh-CN" sz="1200" b="1">
              <a:solidFill>
                <a:srgbClr val="002060"/>
              </a:solidFill>
              <a:latin typeface="Times New Roman" pitchFamily="18" charset="0"/>
            </a:endParaRPr>
          </a:p>
        </p:txBody>
      </p:sp>
      <p:graphicFrame>
        <p:nvGraphicFramePr>
          <p:cNvPr id="6" name="图示 5"/>
          <p:cNvGraphicFramePr/>
          <p:nvPr/>
        </p:nvGraphicFramePr>
        <p:xfrm>
          <a:off x="2928926" y="714356"/>
          <a:ext cx="2571768" cy="428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nvGraphicFramePr>
        <p:xfrm>
          <a:off x="1071538" y="1551092"/>
          <a:ext cx="6000792" cy="7858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图示 7"/>
          <p:cNvGraphicFramePr/>
          <p:nvPr/>
        </p:nvGraphicFramePr>
        <p:xfrm>
          <a:off x="857224" y="2694100"/>
          <a:ext cx="6643734" cy="114300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图示 8"/>
          <p:cNvGraphicFramePr/>
          <p:nvPr/>
        </p:nvGraphicFramePr>
        <p:xfrm>
          <a:off x="714348" y="4122860"/>
          <a:ext cx="7572428" cy="216366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0" name="右大括号 9"/>
          <p:cNvSpPr/>
          <p:nvPr/>
        </p:nvSpPr>
        <p:spPr>
          <a:xfrm>
            <a:off x="7429500" y="1836738"/>
            <a:ext cx="369888" cy="1214437"/>
          </a:xfrm>
          <a:prstGeom prst="rightBrace">
            <a:avLst>
              <a:gd name="adj1" fmla="val 8333"/>
              <a:gd name="adj2" fmla="val 51109"/>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p>
        </p:txBody>
      </p:sp>
      <p:graphicFrame>
        <p:nvGraphicFramePr>
          <p:cNvPr id="11" name="图示 10"/>
          <p:cNvGraphicFramePr/>
          <p:nvPr/>
        </p:nvGraphicFramePr>
        <p:xfrm>
          <a:off x="7858148" y="2194034"/>
          <a:ext cx="1143008" cy="428628"/>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12" name="下箭头 11"/>
          <p:cNvSpPr/>
          <p:nvPr/>
        </p:nvSpPr>
        <p:spPr>
          <a:xfrm>
            <a:off x="4071938" y="2336800"/>
            <a:ext cx="142875" cy="357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13" name="下箭头 12"/>
          <p:cNvSpPr/>
          <p:nvPr/>
        </p:nvSpPr>
        <p:spPr>
          <a:xfrm>
            <a:off x="4071938" y="3836988"/>
            <a:ext cx="142875" cy="357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
        <p:nvSpPr>
          <p:cNvPr id="14" name="下箭头 13"/>
          <p:cNvSpPr/>
          <p:nvPr/>
        </p:nvSpPr>
        <p:spPr>
          <a:xfrm>
            <a:off x="4071938" y="1214438"/>
            <a:ext cx="142875" cy="357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p>
        </p:txBody>
      </p:sp>
    </p:spTree>
    <p:extLst>
      <p:ext uri="{BB962C8B-B14F-4D97-AF65-F5344CB8AC3E}">
        <p14:creationId xmlns:p14="http://schemas.microsoft.com/office/powerpoint/2010/main" val="980999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生物信息学发展重要事件</a:t>
            </a:r>
            <a:endParaRPr lang="zh-CN" altLang="zh-CN" dirty="0"/>
          </a:p>
        </p:txBody>
      </p:sp>
      <p:sp>
        <p:nvSpPr>
          <p:cNvPr id="10243" name="Rectangle 3"/>
          <p:cNvSpPr>
            <a:spLocks noGrp="1" noChangeArrowheads="1"/>
          </p:cNvSpPr>
          <p:nvPr>
            <p:ph type="body" idx="1"/>
          </p:nvPr>
        </p:nvSpPr>
        <p:spPr>
          <a:xfrm>
            <a:off x="1143000" y="1600200"/>
            <a:ext cx="7772400" cy="4349080"/>
          </a:xfrm>
        </p:spPr>
        <p:txBody>
          <a:bodyPr/>
          <a:lstStyle/>
          <a:p>
            <a:r>
              <a:rPr lang="zh-CN" altLang="en-US" dirty="0" smtClean="0"/>
              <a:t>鲍林的分子进化理论</a:t>
            </a:r>
            <a:endParaRPr lang="en-US" altLang="zh-CN" dirty="0" smtClean="0"/>
          </a:p>
          <a:p>
            <a:r>
              <a:rPr lang="en-US" altLang="zh-CN" dirty="0" smtClean="0"/>
              <a:t>Margaret </a:t>
            </a:r>
            <a:r>
              <a:rPr lang="en-US" altLang="zh-CN" dirty="0" err="1" smtClean="0"/>
              <a:t>Dayhoff</a:t>
            </a:r>
            <a:r>
              <a:rPr lang="zh-CN" altLang="en-US" dirty="0" smtClean="0"/>
              <a:t>构建蛋白质序列图谱</a:t>
            </a:r>
            <a:endParaRPr lang="en-US" altLang="zh-CN" dirty="0" smtClean="0"/>
          </a:p>
          <a:p>
            <a:r>
              <a:rPr lang="en-US" altLang="zh-CN" dirty="0" err="1" smtClean="0"/>
              <a:t>Neddleman-Wunsch</a:t>
            </a:r>
            <a:r>
              <a:rPr lang="en-US" altLang="zh-CN" dirty="0" smtClean="0"/>
              <a:t> </a:t>
            </a:r>
            <a:r>
              <a:rPr lang="zh-CN" altLang="en-US" dirty="0" smtClean="0"/>
              <a:t>算法</a:t>
            </a:r>
            <a:endParaRPr lang="en-US" altLang="zh-CN" dirty="0" smtClean="0"/>
          </a:p>
          <a:p>
            <a:r>
              <a:rPr lang="en-US" altLang="zh-CN" dirty="0" smtClean="0"/>
              <a:t>Smith-Waterman</a:t>
            </a:r>
            <a:r>
              <a:rPr lang="zh-CN" altLang="en-US" dirty="0" smtClean="0"/>
              <a:t>算法</a:t>
            </a:r>
            <a:endParaRPr lang="en-US" altLang="zh-CN" dirty="0" smtClean="0"/>
          </a:p>
          <a:p>
            <a:r>
              <a:rPr lang="zh-CN" altLang="en-US" dirty="0"/>
              <a:t>序</a:t>
            </a:r>
            <a:r>
              <a:rPr lang="zh-CN" altLang="en-US" dirty="0" smtClean="0"/>
              <a:t>列</a:t>
            </a:r>
            <a:r>
              <a:rPr lang="zh-CN" altLang="en-US" dirty="0"/>
              <a:t>模</a:t>
            </a:r>
            <a:r>
              <a:rPr lang="zh-CN" altLang="en-US" dirty="0" smtClean="0"/>
              <a:t>体的概念（</a:t>
            </a:r>
            <a:r>
              <a:rPr lang="en-US" altLang="zh-CN" dirty="0" smtClean="0"/>
              <a:t>motif</a:t>
            </a:r>
            <a:r>
              <a:rPr lang="zh-CN" altLang="en-US" dirty="0" smtClean="0"/>
              <a:t>）</a:t>
            </a:r>
            <a:endParaRPr lang="en-US" altLang="zh-CN" dirty="0" smtClean="0"/>
          </a:p>
          <a:p>
            <a:r>
              <a:rPr lang="en-US" altLang="zh-CN" dirty="0" smtClean="0"/>
              <a:t>FASTP/FASTN/BLAST</a:t>
            </a:r>
            <a:r>
              <a:rPr lang="zh-CN" altLang="en-US" dirty="0" smtClean="0"/>
              <a:t>开发</a:t>
            </a:r>
            <a:endParaRPr lang="en-US" altLang="zh-CN" dirty="0" smtClean="0"/>
          </a:p>
          <a:p>
            <a:r>
              <a:rPr lang="zh-CN" altLang="en-US" dirty="0"/>
              <a:t>果</a:t>
            </a:r>
            <a:r>
              <a:rPr lang="zh-CN" altLang="en-US" dirty="0" smtClean="0"/>
              <a:t>蝇基因组的完全测序</a:t>
            </a:r>
            <a:endParaRPr lang="en-US" altLang="zh-CN" dirty="0" smtClean="0"/>
          </a:p>
          <a:p>
            <a:r>
              <a:rPr lang="en-US" altLang="zh-CN" dirty="0" smtClean="0"/>
              <a:t>HGP</a:t>
            </a:r>
            <a:r>
              <a:rPr lang="zh-CN" altLang="en-US" dirty="0" smtClean="0"/>
              <a:t>计划</a:t>
            </a:r>
            <a:endParaRPr lang="zh-CN" altLang="zh-CN" dirty="0"/>
          </a:p>
        </p:txBody>
      </p:sp>
    </p:spTree>
    <p:extLst>
      <p:ext uri="{BB962C8B-B14F-4D97-AF65-F5344CB8AC3E}">
        <p14:creationId xmlns:p14="http://schemas.microsoft.com/office/powerpoint/2010/main" val="4247978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双序列比对</a:t>
            </a:r>
            <a:endParaRPr lang="zh-CN" altLang="zh-CN" dirty="0"/>
          </a:p>
        </p:txBody>
      </p:sp>
      <p:sp>
        <p:nvSpPr>
          <p:cNvPr id="10243" name="Rectangle 3"/>
          <p:cNvSpPr>
            <a:spLocks noGrp="1" noChangeArrowheads="1"/>
          </p:cNvSpPr>
          <p:nvPr>
            <p:ph type="body" idx="1"/>
          </p:nvPr>
        </p:nvSpPr>
        <p:spPr/>
        <p:txBody>
          <a:bodyPr/>
          <a:lstStyle/>
          <a:p>
            <a:r>
              <a:rPr lang="zh-CN" altLang="en-US" dirty="0"/>
              <a:t>基于同源序列鉴定的功能预</a:t>
            </a:r>
            <a:r>
              <a:rPr lang="zh-CN" altLang="en-US" dirty="0" smtClean="0"/>
              <a:t>测</a:t>
            </a:r>
            <a:endParaRPr lang="en-US" altLang="zh-CN" dirty="0" smtClean="0"/>
          </a:p>
          <a:p>
            <a:r>
              <a:rPr lang="en-US" altLang="zh-CN" dirty="0" smtClean="0"/>
              <a:t>Dot Matrix</a:t>
            </a:r>
          </a:p>
          <a:p>
            <a:r>
              <a:rPr lang="en-US" altLang="zh-CN" dirty="0" err="1" smtClean="0"/>
              <a:t>Neeleman-Wunsch</a:t>
            </a:r>
            <a:r>
              <a:rPr lang="en-US" altLang="zh-CN" dirty="0"/>
              <a:t> </a:t>
            </a:r>
            <a:r>
              <a:rPr lang="zh-CN" altLang="en-US" dirty="0" smtClean="0"/>
              <a:t>、</a:t>
            </a:r>
            <a:r>
              <a:rPr lang="en-US" altLang="zh-CN" dirty="0" err="1" smtClean="0"/>
              <a:t>Smish</a:t>
            </a:r>
            <a:r>
              <a:rPr lang="en-US" altLang="zh-CN" dirty="0" smtClean="0"/>
              <a:t>-Waterman</a:t>
            </a:r>
          </a:p>
          <a:p>
            <a:r>
              <a:rPr lang="en-US" altLang="zh-CN" dirty="0" err="1" smtClean="0"/>
              <a:t>Fasta</a:t>
            </a:r>
            <a:r>
              <a:rPr lang="en-US" altLang="zh-CN" dirty="0" smtClean="0"/>
              <a:t>/Blast</a:t>
            </a:r>
            <a:r>
              <a:rPr lang="zh-CN" altLang="en-US" dirty="0" smtClean="0"/>
              <a:t>算法</a:t>
            </a:r>
            <a:endParaRPr lang="en-US" altLang="zh-CN" dirty="0" smtClean="0"/>
          </a:p>
          <a:p>
            <a:endParaRPr lang="zh-CN" altLang="zh-C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24744"/>
            <a:ext cx="6480720" cy="5044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797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anim calcmode="lin" valueType="num">
                                      <p:cBhvr>
                                        <p:cTn id="8" dur="500" fill="hold"/>
                                        <p:tgtEl>
                                          <p:spTgt spid="1026"/>
                                        </p:tgtEl>
                                        <p:attrNameLst>
                                          <p:attrName>ppt_x</p:attrName>
                                        </p:attrNameLst>
                                      </p:cBhvr>
                                      <p:tavLst>
                                        <p:tav tm="0">
                                          <p:val>
                                            <p:strVal val="#ppt_x"/>
                                          </p:val>
                                        </p:tav>
                                        <p:tav tm="100000">
                                          <p:val>
                                            <p:strVal val="#ppt_x"/>
                                          </p:val>
                                        </p:tav>
                                      </p:tavLst>
                                    </p:anim>
                                    <p:anim calcmode="lin" valueType="num">
                                      <p:cBhvr>
                                        <p:cTn id="9" dur="5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多序列比对</a:t>
            </a:r>
            <a:endParaRPr lang="zh-CN" altLang="zh-CN" dirty="0"/>
          </a:p>
        </p:txBody>
      </p:sp>
      <p:sp>
        <p:nvSpPr>
          <p:cNvPr id="10243" name="Rectangle 3"/>
          <p:cNvSpPr>
            <a:spLocks noGrp="1" noChangeArrowheads="1"/>
          </p:cNvSpPr>
          <p:nvPr>
            <p:ph type="body" idx="1"/>
          </p:nvPr>
        </p:nvSpPr>
        <p:spPr/>
        <p:txBody>
          <a:bodyPr/>
          <a:lstStyle/>
          <a:p>
            <a:r>
              <a:rPr lang="zh-CN" altLang="en-US" dirty="0" smtClean="0"/>
              <a:t>渐进算法：</a:t>
            </a:r>
            <a:r>
              <a:rPr lang="en-US" altLang="zh-CN" dirty="0" err="1" smtClean="0"/>
              <a:t>ClustalW</a:t>
            </a:r>
            <a:r>
              <a:rPr lang="en-US" altLang="zh-CN" dirty="0" smtClean="0"/>
              <a:t>/X</a:t>
            </a:r>
            <a:r>
              <a:rPr lang="zh-CN" altLang="en-US" dirty="0" smtClean="0"/>
              <a:t>，</a:t>
            </a:r>
            <a:r>
              <a:rPr lang="en-US" altLang="zh-CN" dirty="0" smtClean="0"/>
              <a:t>T-Coffee</a:t>
            </a:r>
            <a:r>
              <a:rPr lang="zh-CN" altLang="en-US" dirty="0" smtClean="0"/>
              <a:t>，</a:t>
            </a:r>
            <a:r>
              <a:rPr lang="en-US" altLang="zh-CN" dirty="0" smtClean="0"/>
              <a:t>MUSCLE</a:t>
            </a:r>
          </a:p>
          <a:p>
            <a:pPr marL="0" indent="0">
              <a:buNone/>
            </a:pPr>
            <a:r>
              <a:rPr lang="en-US" altLang="zh-CN" dirty="0"/>
              <a:t>	</a:t>
            </a:r>
            <a:r>
              <a:rPr lang="en-US" altLang="zh-CN" dirty="0" err="1" smtClean="0"/>
              <a:t>ClustalX</a:t>
            </a:r>
            <a:r>
              <a:rPr lang="zh-CN" altLang="en-US" dirty="0" smtClean="0"/>
              <a:t>图形化软件</a:t>
            </a:r>
            <a:endParaRPr lang="en-US" altLang="zh-CN" dirty="0" smtClean="0"/>
          </a:p>
          <a:p>
            <a:r>
              <a:rPr lang="zh-CN" altLang="en-US" dirty="0"/>
              <a:t>迭</a:t>
            </a:r>
            <a:r>
              <a:rPr lang="zh-CN" altLang="en-US" dirty="0" smtClean="0"/>
              <a:t>代算法：</a:t>
            </a:r>
            <a:r>
              <a:rPr lang="en-US" altLang="zh-CN" dirty="0" smtClean="0"/>
              <a:t>PRRP,DIALIGN</a:t>
            </a:r>
          </a:p>
          <a:p>
            <a:r>
              <a:rPr lang="zh-CN" altLang="en-US" dirty="0"/>
              <a:t>部</a:t>
            </a:r>
            <a:r>
              <a:rPr lang="zh-CN" altLang="en-US" dirty="0" smtClean="0"/>
              <a:t>分有向图算法：</a:t>
            </a:r>
            <a:r>
              <a:rPr lang="en-US" altLang="zh-CN" dirty="0" smtClean="0"/>
              <a:t>POA</a:t>
            </a:r>
          </a:p>
          <a:p>
            <a:r>
              <a:rPr lang="zh-CN" altLang="en-US" dirty="0"/>
              <a:t>全</a:t>
            </a:r>
            <a:r>
              <a:rPr lang="zh-CN" altLang="en-US" dirty="0" smtClean="0"/>
              <a:t>局多序列比对：</a:t>
            </a:r>
            <a:r>
              <a:rPr lang="en-US" altLang="zh-CN" dirty="0" smtClean="0"/>
              <a:t>HMM</a:t>
            </a:r>
          </a:p>
        </p:txBody>
      </p:sp>
    </p:spTree>
    <p:extLst>
      <p:ext uri="{BB962C8B-B14F-4D97-AF65-F5344CB8AC3E}">
        <p14:creationId xmlns:p14="http://schemas.microsoft.com/office/powerpoint/2010/main" val="4247978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序列模式识别</a:t>
            </a:r>
            <a:endParaRPr lang="zh-CN" altLang="zh-CN" dirty="0"/>
          </a:p>
        </p:txBody>
      </p:sp>
      <p:sp>
        <p:nvSpPr>
          <p:cNvPr id="10243" name="Rectangle 3"/>
          <p:cNvSpPr>
            <a:spLocks noGrp="1" noChangeArrowheads="1"/>
          </p:cNvSpPr>
          <p:nvPr>
            <p:ph type="body" idx="1"/>
          </p:nvPr>
        </p:nvSpPr>
        <p:spPr/>
        <p:txBody>
          <a:bodyPr/>
          <a:lstStyle/>
          <a:p>
            <a:r>
              <a:rPr lang="en-US" altLang="zh-CN" dirty="0" smtClean="0"/>
              <a:t>Function domain</a:t>
            </a:r>
          </a:p>
          <a:p>
            <a:r>
              <a:rPr lang="en-US" altLang="zh-CN" dirty="0" smtClean="0"/>
              <a:t>Block</a:t>
            </a:r>
          </a:p>
          <a:p>
            <a:r>
              <a:rPr lang="en-US" altLang="zh-CN" dirty="0" smtClean="0"/>
              <a:t>Motif</a:t>
            </a:r>
          </a:p>
          <a:p>
            <a:r>
              <a:rPr lang="zh-CN" altLang="en-US" dirty="0"/>
              <a:t>方</a:t>
            </a:r>
            <a:r>
              <a:rPr lang="zh-CN" altLang="en-US" dirty="0" smtClean="0"/>
              <a:t>法</a:t>
            </a:r>
            <a:endParaRPr lang="en-US" altLang="zh-CN" dirty="0" smtClean="0"/>
          </a:p>
          <a:p>
            <a:pPr lvl="1"/>
            <a:r>
              <a:rPr lang="en-US" altLang="zh-CN" dirty="0" smtClean="0"/>
              <a:t>PSSM</a:t>
            </a:r>
            <a:r>
              <a:rPr lang="zh-CN" altLang="en-US" dirty="0" smtClean="0"/>
              <a:t>、</a:t>
            </a:r>
            <a:r>
              <a:rPr lang="en-US" altLang="zh-CN" dirty="0" smtClean="0"/>
              <a:t>WMM</a:t>
            </a:r>
            <a:r>
              <a:rPr lang="zh-CN" altLang="en-US" dirty="0" smtClean="0"/>
              <a:t>、</a:t>
            </a:r>
            <a:r>
              <a:rPr lang="en-US" altLang="zh-CN" dirty="0" smtClean="0"/>
              <a:t>HMM</a:t>
            </a:r>
            <a:r>
              <a:rPr lang="zh-CN" altLang="en-US" dirty="0" smtClean="0"/>
              <a:t>、</a:t>
            </a:r>
            <a:r>
              <a:rPr lang="en-US" altLang="zh-CN" dirty="0" smtClean="0"/>
              <a:t>ANN</a:t>
            </a:r>
          </a:p>
          <a:p>
            <a:r>
              <a:rPr lang="zh-CN" altLang="en-US" dirty="0"/>
              <a:t>预</a:t>
            </a:r>
            <a:r>
              <a:rPr lang="zh-CN" altLang="en-US" dirty="0" smtClean="0"/>
              <a:t>测</a:t>
            </a:r>
            <a:r>
              <a:rPr lang="en-US" altLang="zh-CN" dirty="0" err="1" smtClean="0"/>
              <a:t>Sn</a:t>
            </a:r>
            <a:r>
              <a:rPr lang="zh-CN" altLang="en-US" dirty="0" smtClean="0"/>
              <a:t>、</a:t>
            </a:r>
            <a:r>
              <a:rPr lang="en-US" altLang="zh-CN" dirty="0" err="1" smtClean="0"/>
              <a:t>Sp</a:t>
            </a:r>
            <a:r>
              <a:rPr lang="zh-CN" altLang="en-US" dirty="0" smtClean="0"/>
              <a:t>、</a:t>
            </a:r>
            <a:r>
              <a:rPr lang="en-US" altLang="zh-CN" dirty="0" smtClean="0"/>
              <a:t>Ac</a:t>
            </a:r>
            <a:r>
              <a:rPr lang="zh-CN" altLang="en-US" dirty="0" smtClean="0"/>
              <a:t>、</a:t>
            </a:r>
            <a:r>
              <a:rPr lang="en-US" altLang="zh-CN" dirty="0" smtClean="0"/>
              <a:t>ROC</a:t>
            </a:r>
            <a:r>
              <a:rPr lang="zh-CN" altLang="en-US" dirty="0" smtClean="0"/>
              <a:t>曲线</a:t>
            </a:r>
            <a:endParaRPr lang="zh-CN" altLang="zh-CN" dirty="0"/>
          </a:p>
        </p:txBody>
      </p:sp>
    </p:spTree>
    <p:extLst>
      <p:ext uri="{BB962C8B-B14F-4D97-AF65-F5344CB8AC3E}">
        <p14:creationId xmlns:p14="http://schemas.microsoft.com/office/powerpoint/2010/main" val="4247978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a:t>更多</a:t>
            </a:r>
            <a:r>
              <a:rPr lang="zh-CN" altLang="en-US" dirty="0" smtClean="0"/>
              <a:t>内容</a:t>
            </a:r>
            <a:endParaRPr lang="zh-CN" altLang="zh-CN" dirty="0"/>
          </a:p>
        </p:txBody>
      </p:sp>
      <p:sp>
        <p:nvSpPr>
          <p:cNvPr id="10243" name="Rectangle 3"/>
          <p:cNvSpPr>
            <a:spLocks noGrp="1" noChangeArrowheads="1"/>
          </p:cNvSpPr>
          <p:nvPr>
            <p:ph type="body" idx="1"/>
          </p:nvPr>
        </p:nvSpPr>
        <p:spPr>
          <a:xfrm>
            <a:off x="1143000" y="1600200"/>
            <a:ext cx="7772400" cy="4133056"/>
          </a:xfrm>
        </p:spPr>
        <p:txBody>
          <a:bodyPr/>
          <a:lstStyle/>
          <a:p>
            <a:r>
              <a:rPr lang="zh-CN" altLang="en-US" dirty="0" smtClean="0"/>
              <a:t>分子进化、系统发育分析</a:t>
            </a:r>
            <a:endParaRPr lang="en-US" altLang="zh-CN" dirty="0" smtClean="0"/>
          </a:p>
          <a:p>
            <a:r>
              <a:rPr lang="zh-CN" altLang="en-US" dirty="0"/>
              <a:t>基</a:t>
            </a:r>
            <a:r>
              <a:rPr lang="zh-CN" altLang="en-US" dirty="0" smtClean="0"/>
              <a:t>因分析</a:t>
            </a:r>
            <a:endParaRPr lang="en-US" altLang="zh-CN" dirty="0" smtClean="0"/>
          </a:p>
          <a:p>
            <a:pPr lvl="1"/>
            <a:r>
              <a:rPr lang="en-US" altLang="zh-CN" dirty="0" smtClean="0"/>
              <a:t>mRNA</a:t>
            </a:r>
            <a:r>
              <a:rPr lang="zh-CN" altLang="en-US" dirty="0" smtClean="0"/>
              <a:t>的可变剪切</a:t>
            </a:r>
            <a:endParaRPr lang="en-US" altLang="zh-CN" dirty="0" smtClean="0"/>
          </a:p>
          <a:p>
            <a:pPr lvl="1"/>
            <a:r>
              <a:rPr lang="zh-CN" altLang="en-US" dirty="0" smtClean="0"/>
              <a:t>蛋白质翻译后修饰</a:t>
            </a:r>
            <a:endParaRPr lang="en-US" altLang="zh-CN" dirty="0" smtClean="0"/>
          </a:p>
          <a:p>
            <a:pPr lvl="1"/>
            <a:r>
              <a:rPr lang="zh-CN" altLang="en-US" dirty="0" smtClean="0"/>
              <a:t>相互作用：基因、蛋白质、小分子相互作用</a:t>
            </a:r>
            <a:endParaRPr lang="en-US" altLang="zh-CN" dirty="0" smtClean="0"/>
          </a:p>
          <a:p>
            <a:pPr lvl="1"/>
            <a:r>
              <a:rPr lang="zh-CN" altLang="en-US" dirty="0"/>
              <a:t>非编码</a:t>
            </a:r>
            <a:r>
              <a:rPr lang="zh-CN" altLang="en-US" dirty="0" smtClean="0"/>
              <a:t>区：</a:t>
            </a:r>
            <a:r>
              <a:rPr lang="en-US" altLang="zh-CN" dirty="0" err="1" smtClean="0"/>
              <a:t>ncRNA</a:t>
            </a:r>
            <a:r>
              <a:rPr lang="zh-CN" altLang="en-US" dirty="0" smtClean="0"/>
              <a:t>、</a:t>
            </a:r>
            <a:r>
              <a:rPr lang="en-US" altLang="zh-CN" dirty="0" smtClean="0"/>
              <a:t>Donor site</a:t>
            </a:r>
            <a:r>
              <a:rPr lang="zh-CN" altLang="en-US" dirty="0" smtClean="0"/>
              <a:t>等</a:t>
            </a:r>
            <a:endParaRPr lang="en-US" altLang="zh-CN" dirty="0" smtClean="0"/>
          </a:p>
          <a:p>
            <a:r>
              <a:rPr lang="zh-CN" altLang="en-US" dirty="0"/>
              <a:t>基</a:t>
            </a:r>
            <a:r>
              <a:rPr lang="zh-CN" altLang="en-US" dirty="0" smtClean="0"/>
              <a:t>因芯片分析</a:t>
            </a:r>
            <a:endParaRPr lang="en-US" altLang="zh-CN" dirty="0" smtClean="0"/>
          </a:p>
          <a:p>
            <a:r>
              <a:rPr lang="zh-CN" altLang="en-US" dirty="0"/>
              <a:t>结</a:t>
            </a:r>
            <a:r>
              <a:rPr lang="zh-CN" altLang="en-US" dirty="0" smtClean="0"/>
              <a:t>构分析</a:t>
            </a:r>
            <a:endParaRPr lang="zh-CN" altLang="zh-C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196751"/>
            <a:ext cx="8100392" cy="569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97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smtClean="0"/>
              <a:t>基因分析</a:t>
            </a:r>
            <a:endParaRPr lang="zh-CN" altLang="zh-CN" dirty="0"/>
          </a:p>
        </p:txBody>
      </p:sp>
      <p:sp>
        <p:nvSpPr>
          <p:cNvPr id="10243" name="Rectangle 3"/>
          <p:cNvSpPr>
            <a:spLocks noGrp="1" noChangeArrowheads="1"/>
          </p:cNvSpPr>
          <p:nvPr>
            <p:ph type="body" idx="1"/>
          </p:nvPr>
        </p:nvSpPr>
        <p:spPr>
          <a:xfrm>
            <a:off x="899592" y="1340768"/>
            <a:ext cx="7772400" cy="4997152"/>
          </a:xfrm>
        </p:spPr>
        <p:txBody>
          <a:bodyPr/>
          <a:lstStyle/>
          <a:p>
            <a:r>
              <a:rPr lang="zh-CN" altLang="en-US" dirty="0" smtClean="0"/>
              <a:t>转录后层面：</a:t>
            </a:r>
            <a:r>
              <a:rPr lang="en-US" altLang="zh-CN" dirty="0" smtClean="0"/>
              <a:t> mRNA Splicing</a:t>
            </a:r>
          </a:p>
          <a:p>
            <a:r>
              <a:rPr lang="zh-CN" altLang="en-US" dirty="0"/>
              <a:t>蛋白</a:t>
            </a:r>
            <a:r>
              <a:rPr lang="zh-CN" altLang="en-US" dirty="0" smtClean="0"/>
              <a:t>质层面：翻译后修饰，蛋白质相互作用</a:t>
            </a:r>
            <a:endParaRPr lang="en-US" altLang="zh-CN" dirty="0" smtClean="0"/>
          </a:p>
          <a:p>
            <a:r>
              <a:rPr lang="zh-CN" altLang="en-US" dirty="0"/>
              <a:t>细</a:t>
            </a:r>
            <a:r>
              <a:rPr lang="zh-CN" altLang="en-US" dirty="0" smtClean="0"/>
              <a:t>胞信号通路：调控方向</a:t>
            </a:r>
            <a:endParaRPr lang="en-US" altLang="zh-CN" dirty="0" smtClean="0"/>
          </a:p>
          <a:p>
            <a:r>
              <a:rPr lang="zh-CN" altLang="en-US" dirty="0" smtClean="0"/>
              <a:t>其他特征：</a:t>
            </a:r>
            <a:r>
              <a:rPr lang="en-US" altLang="zh-CN" dirty="0" smtClean="0"/>
              <a:t>ORF(</a:t>
            </a:r>
            <a:r>
              <a:rPr lang="zh-CN" altLang="en-US" dirty="0" smtClean="0"/>
              <a:t>从</a:t>
            </a:r>
            <a:r>
              <a:rPr lang="en-US" altLang="zh-CN" dirty="0" smtClean="0"/>
              <a:t>AUG</a:t>
            </a:r>
            <a:r>
              <a:rPr lang="zh-CN" altLang="en-US" dirty="0" smtClean="0"/>
              <a:t>开始，至</a:t>
            </a:r>
            <a:r>
              <a:rPr lang="en-US" altLang="zh-CN" dirty="0" smtClean="0"/>
              <a:t>stop codon</a:t>
            </a:r>
            <a:r>
              <a:rPr lang="zh-CN" altLang="en-US" dirty="0" smtClean="0"/>
              <a:t>终止</a:t>
            </a:r>
            <a:r>
              <a:rPr lang="en-US" altLang="zh-CN" dirty="0" smtClean="0"/>
              <a:t>)</a:t>
            </a:r>
            <a:r>
              <a:rPr lang="zh-CN" altLang="en-US" dirty="0" smtClean="0"/>
              <a:t>，密码子使用偏好，</a:t>
            </a:r>
            <a:r>
              <a:rPr lang="en-US" altLang="zh-CN" dirty="0" smtClean="0"/>
              <a:t>GC</a:t>
            </a:r>
            <a:r>
              <a:rPr lang="zh-CN" altLang="en-US" dirty="0" smtClean="0"/>
              <a:t>含量</a:t>
            </a:r>
            <a:endParaRPr lang="en-US" altLang="zh-CN" dirty="0" smtClean="0"/>
          </a:p>
          <a:p>
            <a:r>
              <a:rPr lang="en-US" altLang="zh-CN" b="1" dirty="0" smtClean="0"/>
              <a:t>Gene Ontology</a:t>
            </a:r>
            <a:r>
              <a:rPr lang="zh-CN" altLang="en-US" b="1" dirty="0" smtClean="0"/>
              <a:t>：基因本体论</a:t>
            </a:r>
            <a:endParaRPr lang="en-US" altLang="zh-CN" b="1" dirty="0" smtClean="0"/>
          </a:p>
          <a:p>
            <a:pPr lvl="1"/>
            <a:r>
              <a:rPr lang="zh-CN" altLang="en-US" sz="2400" dirty="0"/>
              <a:t>描</a:t>
            </a:r>
            <a:r>
              <a:rPr lang="zh-CN" altLang="en-US" sz="2400" dirty="0" smtClean="0"/>
              <a:t>述基因、蛋白质功能</a:t>
            </a:r>
            <a:endParaRPr lang="en-US" altLang="zh-CN" sz="2400" dirty="0" smtClean="0"/>
          </a:p>
          <a:p>
            <a:pPr lvl="1"/>
            <a:r>
              <a:rPr lang="en-US" altLang="zh-CN" sz="2400" dirty="0" smtClean="0"/>
              <a:t>Cellular component</a:t>
            </a:r>
          </a:p>
          <a:p>
            <a:pPr lvl="1"/>
            <a:r>
              <a:rPr lang="en-US" altLang="zh-CN" sz="2400" dirty="0" smtClean="0"/>
              <a:t>Biological </a:t>
            </a:r>
            <a:r>
              <a:rPr lang="en-US" altLang="zh-CN" sz="2400" dirty="0" err="1" smtClean="0"/>
              <a:t>porcess</a:t>
            </a:r>
            <a:endParaRPr lang="en-US" altLang="zh-CN" sz="2400" dirty="0" smtClean="0"/>
          </a:p>
          <a:p>
            <a:pPr lvl="1"/>
            <a:r>
              <a:rPr lang="en-US" altLang="zh-CN" sz="2400" dirty="0" smtClean="0"/>
              <a:t>Molecular function</a:t>
            </a:r>
            <a:endParaRPr lang="zh-CN" altLang="zh-CN" sz="2400" dirty="0"/>
          </a:p>
        </p:txBody>
      </p:sp>
    </p:spTree>
    <p:extLst>
      <p:ext uri="{BB962C8B-B14F-4D97-AF65-F5344CB8AC3E}">
        <p14:creationId xmlns:p14="http://schemas.microsoft.com/office/powerpoint/2010/main" val="4247978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dirty="0"/>
              <a:t>基</a:t>
            </a:r>
            <a:r>
              <a:rPr lang="zh-CN" altLang="en-US" dirty="0" smtClean="0"/>
              <a:t>因分析</a:t>
            </a:r>
            <a:endParaRPr lang="zh-CN" altLang="zh-CN" dirty="0"/>
          </a:p>
        </p:txBody>
      </p:sp>
      <p:sp>
        <p:nvSpPr>
          <p:cNvPr id="10243" name="Rectangle 3"/>
          <p:cNvSpPr>
            <a:spLocks noGrp="1" noChangeArrowheads="1"/>
          </p:cNvSpPr>
          <p:nvPr>
            <p:ph type="body" idx="1"/>
          </p:nvPr>
        </p:nvSpPr>
        <p:spPr>
          <a:xfrm>
            <a:off x="467544" y="1700808"/>
            <a:ext cx="4077072" cy="3701008"/>
          </a:xfrm>
        </p:spPr>
        <p:txBody>
          <a:bodyPr/>
          <a:lstStyle/>
          <a:p>
            <a:r>
              <a:rPr lang="zh-CN" altLang="en-US" dirty="0" smtClean="0"/>
              <a:t>基因预测的主要内容</a:t>
            </a:r>
            <a:endParaRPr lang="en-US" altLang="zh-CN" dirty="0" smtClean="0"/>
          </a:p>
          <a:p>
            <a:pPr lvl="1"/>
            <a:r>
              <a:rPr lang="zh-CN" altLang="en-US" dirty="0" smtClean="0"/>
              <a:t>启动子的识别</a:t>
            </a:r>
          </a:p>
          <a:p>
            <a:pPr lvl="1"/>
            <a:r>
              <a:rPr lang="zh-CN" altLang="en-US" dirty="0" smtClean="0"/>
              <a:t>翻译起始位点的识别</a:t>
            </a:r>
          </a:p>
          <a:p>
            <a:pPr lvl="1"/>
            <a:r>
              <a:rPr lang="zh-CN" altLang="en-US" dirty="0" smtClean="0"/>
              <a:t>剪接位点的识别</a:t>
            </a:r>
          </a:p>
          <a:p>
            <a:pPr lvl="1"/>
            <a:r>
              <a:rPr lang="zh-CN" altLang="en-US" dirty="0" smtClean="0"/>
              <a:t>多腺苷化信号的识别</a:t>
            </a:r>
          </a:p>
          <a:p>
            <a:pPr lvl="1"/>
            <a:r>
              <a:rPr lang="zh-CN" altLang="en-US" dirty="0" smtClean="0"/>
              <a:t>蛋白编码区的识别</a:t>
            </a:r>
          </a:p>
          <a:p>
            <a:pPr lvl="1"/>
            <a:r>
              <a:rPr lang="zh-CN" altLang="en-US" dirty="0" smtClean="0"/>
              <a:t>内含子的识别</a:t>
            </a:r>
          </a:p>
          <a:p>
            <a:pPr lvl="1"/>
            <a:endParaRPr lang="zh-CN" altLang="zh-CN" dirty="0"/>
          </a:p>
        </p:txBody>
      </p:sp>
    </p:spTree>
    <p:extLst>
      <p:ext uri="{BB962C8B-B14F-4D97-AF65-F5344CB8AC3E}">
        <p14:creationId xmlns:p14="http://schemas.microsoft.com/office/powerpoint/2010/main" val="4247978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041">
  <a:themeElements>
    <a:clrScheme name="B04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041">
      <a:majorFont>
        <a:latin typeface="-윤체M"/>
        <a:ea typeface="-윤체M"/>
        <a:cs typeface=""/>
      </a:majorFont>
      <a:minorFont>
        <a:latin typeface="-윤고딕140"/>
        <a:ea typeface="-윤고딕140"/>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굴림" pitchFamily="50" charset="-127"/>
            <a:ea typeface="굴림"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굴림" pitchFamily="50" charset="-127"/>
            <a:ea typeface="굴림" pitchFamily="50" charset="-127"/>
          </a:defRPr>
        </a:defPPr>
      </a:lstStyle>
    </a:lnDef>
  </a:objectDefaults>
  <a:extraClrSchemeLst>
    <a:extraClrScheme>
      <a:clrScheme name="B04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4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4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4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4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4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4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2985</Words>
  <Application>Microsoft Office PowerPoint</Application>
  <PresentationFormat>全屏显示(4:3)</PresentationFormat>
  <Paragraphs>250</Paragraphs>
  <Slides>25</Slides>
  <Notes>7</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25</vt:i4>
      </vt:variant>
    </vt:vector>
  </HeadingPairs>
  <TitlesOfParts>
    <vt:vector size="28" baseType="lpstr">
      <vt:lpstr>Office 主题</vt:lpstr>
      <vt:lpstr>B041</vt:lpstr>
      <vt:lpstr>Microsoft Word Picture</vt:lpstr>
      <vt:lpstr>生物信息学简介</vt:lpstr>
      <vt:lpstr>生物信息学观点</vt:lpstr>
      <vt:lpstr>生物信息学发展重要事件</vt:lpstr>
      <vt:lpstr>双序列比对</vt:lpstr>
      <vt:lpstr>多序列比对</vt:lpstr>
      <vt:lpstr>序列模式识别</vt:lpstr>
      <vt:lpstr>更多内容</vt:lpstr>
      <vt:lpstr>基因分析</vt:lpstr>
      <vt:lpstr>基因分析</vt:lpstr>
      <vt:lpstr>基因分析——资源</vt:lpstr>
      <vt:lpstr>基因分析——资源</vt:lpstr>
      <vt:lpstr>基因分析——资源</vt:lpstr>
      <vt:lpstr>基因分析——资源</vt:lpstr>
      <vt:lpstr>基因分析——资源</vt:lpstr>
      <vt:lpstr>基因分析——资源</vt:lpstr>
      <vt:lpstr>基因分析——资源</vt:lpstr>
      <vt:lpstr>基因分析——资源</vt:lpstr>
      <vt:lpstr>其他</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oshyn</cp:lastModifiedBy>
  <cp:revision>16</cp:revision>
  <dcterms:modified xsi:type="dcterms:W3CDTF">2013-07-23T11:06:14Z</dcterms:modified>
</cp:coreProperties>
</file>