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9.xml.rels" ContentType="application/vnd.openxmlformats-package.relationships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6.jpeg" ContentType="image/jpeg"/>
  <Override PartName="/ppt/media/image35.jpeg" ContentType="image/jpeg"/>
  <Override PartName="/ppt/media/image32.png" ContentType="image/png"/>
  <Override PartName="/ppt/media/image30.png" ContentType="image/png"/>
  <Override PartName="/ppt/media/image27.jpeg" ContentType="image/jpeg"/>
  <Override PartName="/ppt/media/image26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24.jpeg" ContentType="image/jpeg"/>
  <Override PartName="/ppt/media/image21.png" ContentType="image/png"/>
  <Override PartName="/ppt/media/image20.png" ContentType="image/png"/>
  <Override PartName="/ppt/media/image29.jpeg" ContentType="image/jpeg"/>
  <Override PartName="/ppt/media/image17.jpeg" ContentType="image/jpeg"/>
  <Override PartName="/ppt/media/image16.wmf" ContentType="image/x-wmf"/>
  <Override PartName="/ppt/media/image14.png" ContentType="image/png"/>
  <Override PartName="/ppt/media/image23.png" ContentType="image/png"/>
  <Override PartName="/ppt/media/image12.png" ContentType="image/png"/>
  <Override PartName="/ppt/media/image11.jpeg" ContentType="image/jpeg"/>
  <Override PartName="/ppt/media/image15.wmf" ContentType="image/x-wmf"/>
  <Override PartName="/ppt/media/image10.png" ContentType="image/png"/>
  <Override PartName="/ppt/media/image9.png" ContentType="image/png"/>
  <Override PartName="/ppt/media/image8.jpeg" ContentType="image/jpeg"/>
  <Override PartName="/ppt/media/image22.png" ContentType="image/png"/>
  <Override PartName="/ppt/media/image31.png" ContentType="image/png"/>
  <Override PartName="/ppt/media/image34.png" ContentType="image/png"/>
  <Override PartName="/ppt/media/image6.png" ContentType="image/png"/>
  <Override PartName="/ppt/media/image18.png" ContentType="image/png"/>
  <Override PartName="/ppt/media/image13.jpeg" ContentType="image/jpeg"/>
  <Override PartName="/ppt/media/image7.png" ContentType="image/png"/>
  <Override PartName="/ppt/media/image4.png" ContentType="image/png"/>
  <Override PartName="/ppt/media/image3.png" ContentType="image/png"/>
  <Override PartName="/ppt/media/image19.png" ContentType="image/png"/>
  <Override PartName="/ppt/media/image5.jpeg" ContentType="image/jpe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567055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468FB0D-A75F-4255-AF5B-830C181C6787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8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8B76834-D7B3-4DC6-BB8E-E25199E81BED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92640" y="1509120"/>
            <a:ext cx="8693640" cy="1715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92640" y="3388320"/>
            <a:ext cx="8693640" cy="1715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92640" y="1509120"/>
            <a:ext cx="4242240" cy="1715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47280" y="1509120"/>
            <a:ext cx="4242240" cy="1715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47280" y="3388320"/>
            <a:ext cx="4242240" cy="1715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92640" y="3388320"/>
            <a:ext cx="4242240" cy="1715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92640" y="1509120"/>
            <a:ext cx="8693640" cy="359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92640" y="1509120"/>
            <a:ext cx="8693640" cy="359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84960" y="1509120"/>
            <a:ext cx="4508280" cy="35971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84960" y="1509120"/>
            <a:ext cx="4508280" cy="3597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92640" y="1509120"/>
            <a:ext cx="8693640" cy="35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92640" y="1509120"/>
            <a:ext cx="8693640" cy="359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92640" y="1509120"/>
            <a:ext cx="4242240" cy="359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47280" y="1509120"/>
            <a:ext cx="4242240" cy="359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92640" y="301680"/>
            <a:ext cx="8693640" cy="507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92640" y="1509120"/>
            <a:ext cx="4242240" cy="1715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92640" y="3388320"/>
            <a:ext cx="4242240" cy="1715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47280" y="1509120"/>
            <a:ext cx="4242240" cy="359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92640" y="1509120"/>
            <a:ext cx="8693640" cy="35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92640" y="1509120"/>
            <a:ext cx="4242240" cy="359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280" y="1509120"/>
            <a:ext cx="4242240" cy="1715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47280" y="3388320"/>
            <a:ext cx="4242240" cy="1715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92640" y="1509120"/>
            <a:ext cx="4242240" cy="1715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280" y="1509120"/>
            <a:ext cx="4242240" cy="1715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92640" y="3388320"/>
            <a:ext cx="8693640" cy="1715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92640" y="1509120"/>
            <a:ext cx="8693640" cy="1715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92640" y="3388320"/>
            <a:ext cx="8693640" cy="1715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92640" y="1509120"/>
            <a:ext cx="4242240" cy="1715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47280" y="1509120"/>
            <a:ext cx="4242240" cy="1715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47280" y="3388320"/>
            <a:ext cx="4242240" cy="1715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92640" y="3388320"/>
            <a:ext cx="4242240" cy="1715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92640" y="1509120"/>
            <a:ext cx="8693640" cy="359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92640" y="1509120"/>
            <a:ext cx="8693640" cy="359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84960" y="1509120"/>
            <a:ext cx="4508280" cy="359712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84960" y="1509120"/>
            <a:ext cx="4508280" cy="3597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92640" y="1509120"/>
            <a:ext cx="8693640" cy="359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92640" y="1509120"/>
            <a:ext cx="4242240" cy="359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47280" y="1509120"/>
            <a:ext cx="4242240" cy="359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92640" y="301680"/>
            <a:ext cx="8693640" cy="507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92640" y="1509120"/>
            <a:ext cx="4242240" cy="1715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92640" y="3388320"/>
            <a:ext cx="4242240" cy="1715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47280" y="1509120"/>
            <a:ext cx="4242240" cy="359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92640" y="1509120"/>
            <a:ext cx="4242240" cy="359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47280" y="1509120"/>
            <a:ext cx="4242240" cy="1715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47280" y="3388320"/>
            <a:ext cx="4242240" cy="1715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92640" y="1509120"/>
            <a:ext cx="4242240" cy="1715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47280" y="1509120"/>
            <a:ext cx="4242240" cy="1715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92640" y="3388320"/>
            <a:ext cx="8693640" cy="1715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56000" y="928440"/>
            <a:ext cx="8567640" cy="19735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92640" y="5255280"/>
            <a:ext cx="2267640" cy="301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9/23/19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339000" y="5255280"/>
            <a:ext cx="3401640" cy="301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119000" y="5255280"/>
            <a:ext cx="2267640" cy="301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F5ED494-2223-43F5-AAFD-F050E2C2154E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32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66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9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9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65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65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165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48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92640" y="1509120"/>
            <a:ext cx="8693640" cy="35971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692640" y="5255280"/>
            <a:ext cx="2267640" cy="301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9/23/19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339000" y="5255280"/>
            <a:ext cx="3401640" cy="301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119000" y="5255280"/>
            <a:ext cx="2267640" cy="301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289F631-7D11-46F3-AE03-BAB6F6760443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Relationship Id="rId3" Type="http://schemas.openxmlformats.org/officeDocument/2006/relationships/image" Target="../media/image17.jpe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jpeg"/><Relationship Id="rId8" Type="http://schemas.openxmlformats.org/officeDocument/2006/relationships/image" Target="../media/image25.png"/><Relationship Id="rId9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jpe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jpe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jpe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756000" y="927720"/>
            <a:ext cx="8567640" cy="19735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OPTICAL ENCODERS FOR AGV4000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1260000" y="2977920"/>
            <a:ext cx="7559640" cy="13683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???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V2 Sept 23, 2019 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Rama Jayaraman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CTI ONE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12/6/17 v1</a:t>
            </a:r>
            <a:endParaRPr/>
          </a:p>
        </p:txBody>
      </p:sp>
      <p:pic>
        <p:nvPicPr>
          <p:cNvPr id="85" name="图片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029880" y="360"/>
            <a:ext cx="1049760" cy="787320"/>
          </a:xfrm>
          <a:prstGeom prst="rect">
            <a:avLst/>
          </a:prstGeom>
          <a:ln>
            <a:solidFill>
              <a:srgbClr val="ccc1da"/>
            </a:solidFill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614520" y="274320"/>
            <a:ext cx="8693640" cy="10954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 Light"/>
              </a:rPr>
              <a:t>Mechanical Drawing and Coupling</a:t>
            </a:r>
            <a:endParaRPr/>
          </a:p>
        </p:txBody>
      </p:sp>
      <p:pic>
        <p:nvPicPr>
          <p:cNvPr id="185" name="图片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029880" y="360"/>
            <a:ext cx="1049760" cy="787320"/>
          </a:xfrm>
          <a:prstGeom prst="rect">
            <a:avLst/>
          </a:prstGeom>
          <a:ln>
            <a:solidFill>
              <a:srgbClr val="ccc1da"/>
            </a:solidFill>
          </a:ln>
        </p:spPr>
      </p:pic>
      <p:sp>
        <p:nvSpPr>
          <p:cNvPr id="186" name="TextShape 2"/>
          <p:cNvSpPr txBox="1"/>
          <p:nvPr/>
        </p:nvSpPr>
        <p:spPr>
          <a:xfrm>
            <a:off x="2926080" y="1737360"/>
            <a:ext cx="28346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Mechanical engineers 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92640" y="301680"/>
            <a:ext cx="8693640" cy="10954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OPTICAL ENCODER – WORKING PRINCIPLE</a:t>
            </a:r>
            <a:endParaRPr/>
          </a:p>
        </p:txBody>
      </p:sp>
      <p:pic>
        <p:nvPicPr>
          <p:cNvPr id="8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15960" y="1397520"/>
            <a:ext cx="3852720" cy="16740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88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15960" y="3313800"/>
            <a:ext cx="3852720" cy="170748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89" name="CustomShape 2"/>
          <p:cNvSpPr/>
          <p:nvPr/>
        </p:nvSpPr>
        <p:spPr>
          <a:xfrm>
            <a:off x="6060600" y="5052600"/>
            <a:ext cx="4350240" cy="30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Calibri"/>
              </a:rPr>
              <a:t>Ref: http://blog.nidec-avtron.com/encoders/how-optical-encoders-work</a:t>
            </a:r>
            <a:endParaRPr/>
          </a:p>
        </p:txBody>
      </p:sp>
      <p:sp>
        <p:nvSpPr>
          <p:cNvPr id="90" name="CustomShape 3"/>
          <p:cNvSpPr/>
          <p:nvPr/>
        </p:nvSpPr>
        <p:spPr>
          <a:xfrm>
            <a:off x="956520" y="1397520"/>
            <a:ext cx="4338000" cy="420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An infrared light beam is passed through an encoder disk with multiple slots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The slots interrupt continuous beam from light source falling onto a photo detector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These slots/lines produce transitions from light to dark and dark to light which is captured by the photocell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Encoder’s current position and direction can be deduced by counting transitions and state of the previous transitions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1" name="图片 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029880" y="360"/>
            <a:ext cx="1049760" cy="787320"/>
          </a:xfrm>
          <a:prstGeom prst="rect">
            <a:avLst/>
          </a:prstGeom>
          <a:ln>
            <a:solidFill>
              <a:srgbClr val="ccc1da"/>
            </a:solidFill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56960" y="57960"/>
            <a:ext cx="9386640" cy="10954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400">
                <a:solidFill>
                  <a:srgbClr val="000000"/>
                </a:solidFill>
                <a:latin typeface="Calibri Light"/>
              </a:rPr>
              <a:t>OPTICAL ENCODER – QUADRATURE MODE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718560" y="1134000"/>
            <a:ext cx="4091400" cy="38415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A two track encoder with channels A and B can be in four possible states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The direction of rotation can be determined by the order at which state transitions happen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Encoder’s position is derived by counting each state transitions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The optical encoders used in AGV4000 has 600 slots on each channel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Each slot on channels A and B together can produce 4 states. So, maximum count for each encoder rotation is 600x4 = 2400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Encoder maximum count per rotation = 2400 steps</a:t>
            </a:r>
            <a:endParaRPr/>
          </a:p>
        </p:txBody>
      </p:sp>
      <p:pic>
        <p:nvPicPr>
          <p:cNvPr id="94" name="Content Placeholder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45280" y="1134360"/>
            <a:ext cx="3011400" cy="228924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5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511960" y="3551040"/>
            <a:ext cx="2678400" cy="18216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96" name="CustomShape 3"/>
          <p:cNvSpPr/>
          <p:nvPr/>
        </p:nvSpPr>
        <p:spPr>
          <a:xfrm>
            <a:off x="5033160" y="5430600"/>
            <a:ext cx="402552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Calibri"/>
              </a:rPr>
              <a:t>Ref: http://www.robotoid.com/appnotes/circuits-quad-encoding.html</a:t>
            </a:r>
            <a:endParaRPr/>
          </a:p>
        </p:txBody>
      </p:sp>
      <p:sp>
        <p:nvSpPr>
          <p:cNvPr id="97" name="CustomShape 4"/>
          <p:cNvSpPr/>
          <p:nvPr/>
        </p:nvSpPr>
        <p:spPr>
          <a:xfrm>
            <a:off x="8357400" y="3693960"/>
            <a:ext cx="829080" cy="4093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Calibri"/>
              </a:rPr>
              <a:t>Channel A</a:t>
            </a:r>
            <a:endParaRPr/>
          </a:p>
        </p:txBody>
      </p:sp>
      <p:sp>
        <p:nvSpPr>
          <p:cNvPr id="98" name="CustomShape 5"/>
          <p:cNvSpPr/>
          <p:nvPr/>
        </p:nvSpPr>
        <p:spPr>
          <a:xfrm>
            <a:off x="8357040" y="4199400"/>
            <a:ext cx="829080" cy="4093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Calibri"/>
              </a:rPr>
              <a:t>Channel B</a:t>
            </a:r>
            <a:endParaRPr/>
          </a:p>
        </p:txBody>
      </p:sp>
      <p:sp>
        <p:nvSpPr>
          <p:cNvPr id="99" name="CustomShape 6"/>
          <p:cNvSpPr/>
          <p:nvPr/>
        </p:nvSpPr>
        <p:spPr>
          <a:xfrm flipV="1">
            <a:off x="7732080" y="4303080"/>
            <a:ext cx="624600" cy="162360"/>
          </a:xfrm>
          <a:prstGeom prst="straightConnector1">
            <a:avLst/>
          </a:prstGeom>
          <a:noFill/>
          <a:ln w="648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00" name="CustomShape 7"/>
          <p:cNvSpPr/>
          <p:nvPr/>
        </p:nvSpPr>
        <p:spPr>
          <a:xfrm flipV="1">
            <a:off x="7732080" y="3798360"/>
            <a:ext cx="624600" cy="104760"/>
          </a:xfrm>
          <a:prstGeom prst="straightConnector1">
            <a:avLst/>
          </a:prstGeom>
          <a:noFill/>
          <a:ln w="6480">
            <a:solidFill>
              <a:srgbClr val="000000"/>
            </a:solidFill>
            <a:miter/>
            <a:tailEnd len="med" type="triangle" w="med"/>
          </a:ln>
        </p:spPr>
      </p:sp>
      <p:pic>
        <p:nvPicPr>
          <p:cNvPr id="101" name="图片 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029880" y="360"/>
            <a:ext cx="1049760" cy="787320"/>
          </a:xfrm>
          <a:prstGeom prst="rect">
            <a:avLst/>
          </a:prstGeom>
          <a:ln>
            <a:solidFill>
              <a:srgbClr val="ccc1da"/>
            </a:solidFill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692640" y="234720"/>
            <a:ext cx="8901720" cy="109548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3400">
                <a:solidFill>
                  <a:srgbClr val="000000"/>
                </a:solidFill>
                <a:latin typeface="Calibri Light"/>
              </a:rPr>
              <a:t>OPTICAL ENCODER – QUADRATURE MODE</a:t>
            </a:r>
            <a:endParaRPr/>
          </a:p>
        </p:txBody>
      </p:sp>
      <p:pic>
        <p:nvPicPr>
          <p:cNvPr id="103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703480" y="1431360"/>
            <a:ext cx="3993480" cy="169308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04" name="TextShape 2"/>
          <p:cNvSpPr txBox="1"/>
          <p:nvPr/>
        </p:nvSpPr>
        <p:spPr>
          <a:xfrm>
            <a:off x="692640" y="1431000"/>
            <a:ext cx="4703760" cy="359712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The two channels are out of phase by 90 degrees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The order in which the signal changes from low to high indicates direction of rotation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Pins 2 and 3 of ARNOD1 and ARNOD2 are connected to channel A and channel B of encoders on each wheel of AGV4000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The changes in signal can be accurately captured by attaching interrupts to pins 2 and 3 of the Arduinos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So, every time there is an interrupt from the pins 2 and 3, a counter is incremented or decremented depending on the direction of rotation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105" name="图片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029880" y="360"/>
            <a:ext cx="1049760" cy="787320"/>
          </a:xfrm>
          <a:prstGeom prst="rect">
            <a:avLst/>
          </a:prstGeom>
          <a:ln>
            <a:solidFill>
              <a:srgbClr val="ccc1da"/>
            </a:solidFill>
          </a:ln>
        </p:spPr>
      </p:pic>
      <p:sp>
        <p:nvSpPr>
          <p:cNvPr id="106" name="CustomShape 3"/>
          <p:cNvSpPr/>
          <p:nvPr/>
        </p:nvSpPr>
        <p:spPr>
          <a:xfrm>
            <a:off x="5858640" y="3107520"/>
            <a:ext cx="402552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Calibri"/>
              </a:rPr>
              <a:t>Ref: http://www.robotoid.com/appnotes/circuits-quad-encoding.html</a:t>
            </a:r>
            <a:endParaRPr/>
          </a:p>
        </p:txBody>
      </p:sp>
      <p:pic>
        <p:nvPicPr>
          <p:cNvPr id="107" name="Picture 10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703480" y="3298680"/>
            <a:ext cx="4070160" cy="191196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692640" y="301680"/>
            <a:ext cx="8693640" cy="109548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ENCODER – WHEEL CALIBRATION</a:t>
            </a:r>
            <a:endParaRPr/>
          </a:p>
        </p:txBody>
      </p:sp>
      <p:pic>
        <p:nvPicPr>
          <p:cNvPr id="109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56120" y="2275560"/>
            <a:ext cx="7153560" cy="850320"/>
          </a:xfrm>
          <a:prstGeom prst="rect">
            <a:avLst/>
          </a:prstGeom>
          <a:ln>
            <a:noFill/>
          </a:ln>
        </p:spPr>
      </p:pic>
      <p:pic>
        <p:nvPicPr>
          <p:cNvPr id="110" name="Picture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56120" y="3238560"/>
            <a:ext cx="7153560" cy="850320"/>
          </a:xfrm>
          <a:prstGeom prst="rect">
            <a:avLst/>
          </a:prstGeom>
          <a:ln>
            <a:noFill/>
          </a:ln>
        </p:spPr>
      </p:pic>
      <p:sp>
        <p:nvSpPr>
          <p:cNvPr id="111" name="CustomShape 2"/>
          <p:cNvSpPr/>
          <p:nvPr/>
        </p:nvSpPr>
        <p:spPr>
          <a:xfrm>
            <a:off x="692640" y="1268280"/>
            <a:ext cx="8694000" cy="154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To calibrate the encoder revolutions to match wheel revolution, a number of test data was collected by rotating AGV 4000’s wheel different number of times at different speeds.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Based on the data collected, 28 encoder rotation = 1 wheel rotation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2" name="图片 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029880" y="360"/>
            <a:ext cx="1049760" cy="787320"/>
          </a:xfrm>
          <a:prstGeom prst="rect">
            <a:avLst/>
          </a:prstGeom>
          <a:ln>
            <a:solidFill>
              <a:srgbClr val="ccc1da"/>
            </a:solidFill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614520" y="463680"/>
            <a:ext cx="8693640" cy="10954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ENCODER – CALCULATE DISTANCE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3962520" y="1797120"/>
            <a:ext cx="848160" cy="2739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</a:t>
            </a:r>
            <a:r>
              <a:rPr lang="en-US">
                <a:solidFill>
                  <a:srgbClr val="000000"/>
                </a:solidFill>
                <a:latin typeface="Cambria Math"/>
                <a:ea typeface="Cambria Math"/>
              </a:rPr>
              <a:t>*</a:t>
            </a:r>
            <a:r>
              <a:rPr lang="en-US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lang="en-US">
                <a:solidFill>
                  <a:srgbClr val="000000"/>
                </a:solidFill>
                <a:latin typeface="Cambria Math"/>
                <a:ea typeface="Cambria Math"/>
              </a:rPr>
              <a:t>360</a:t>
            </a:r>
            <a:r>
              <a:rPr lang="en-US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endParaRPr/>
          </a:p>
        </p:txBody>
      </p:sp>
      <p:sp>
        <p:nvSpPr>
          <p:cNvPr id="115" name="CustomShape 3"/>
          <p:cNvSpPr/>
          <p:nvPr/>
        </p:nvSpPr>
        <p:spPr>
          <a:xfrm>
            <a:off x="1044000" y="1797480"/>
            <a:ext cx="6686280" cy="3578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116" name="CustomShape 4"/>
          <p:cNvSpPr/>
          <p:nvPr/>
        </p:nvSpPr>
        <p:spPr>
          <a:xfrm>
            <a:off x="3268800" y="2268000"/>
            <a:ext cx="928080" cy="2739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</a:t>
            </a:r>
            <a:r>
              <a:rPr lang="en-US">
                <a:solidFill>
                  <a:srgbClr val="000000"/>
                </a:solidFill>
                <a:latin typeface="Cambria Math"/>
                <a:ea typeface="Cambria Math"/>
              </a:rPr>
              <a:t>* 360 </a:t>
            </a:r>
            <a:endParaRPr/>
          </a:p>
        </p:txBody>
      </p:sp>
      <p:sp>
        <p:nvSpPr>
          <p:cNvPr id="117" name="CustomShape 5"/>
          <p:cNvSpPr/>
          <p:nvPr/>
        </p:nvSpPr>
        <p:spPr>
          <a:xfrm>
            <a:off x="1044000" y="2268360"/>
            <a:ext cx="5378040" cy="333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118" name="CustomShape 6"/>
          <p:cNvSpPr/>
          <p:nvPr/>
        </p:nvSpPr>
        <p:spPr>
          <a:xfrm>
            <a:off x="3576600" y="3156840"/>
            <a:ext cx="545400" cy="2739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</a:t>
            </a:r>
            <a:r>
              <a:rPr lang="en-US">
                <a:solidFill>
                  <a:srgbClr val="000000"/>
                </a:solidFill>
                <a:latin typeface="Cambria Math"/>
                <a:ea typeface="Cambria Math"/>
              </a:rPr>
              <a:t>cm</a:t>
            </a:r>
            <a:endParaRPr/>
          </a:p>
        </p:txBody>
      </p:sp>
      <p:sp>
        <p:nvSpPr>
          <p:cNvPr id="119" name="CustomShape 7"/>
          <p:cNvSpPr/>
          <p:nvPr/>
        </p:nvSpPr>
        <p:spPr>
          <a:xfrm>
            <a:off x="1029240" y="3156840"/>
            <a:ext cx="5640120" cy="3250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120" name="CustomShape 8"/>
          <p:cNvSpPr/>
          <p:nvPr/>
        </p:nvSpPr>
        <p:spPr>
          <a:xfrm>
            <a:off x="952560" y="3565800"/>
            <a:ext cx="729792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Considering, </a:t>
            </a:r>
            <a:endParaRPr/>
          </a:p>
        </p:txBody>
      </p:sp>
      <p:sp>
        <p:nvSpPr>
          <p:cNvPr id="121" name="CustomShape 9"/>
          <p:cNvSpPr/>
          <p:nvPr/>
        </p:nvSpPr>
        <p:spPr>
          <a:xfrm>
            <a:off x="952560" y="3565800"/>
            <a:ext cx="7297920" cy="30492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122" name="CustomShape 10"/>
          <p:cNvSpPr/>
          <p:nvPr/>
        </p:nvSpPr>
        <p:spPr>
          <a:xfrm>
            <a:off x="3886920" y="4031280"/>
            <a:ext cx="464760" cy="2739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r>
              <a:rPr lang="en-US">
                <a:solidFill>
                  <a:srgbClr val="000000"/>
                </a:solidFill>
                <a:latin typeface="Cambria Math"/>
                <a:ea typeface="Cambria Math"/>
              </a:rPr>
              <a:t>cm</a:t>
            </a:r>
            <a:endParaRPr/>
          </a:p>
        </p:txBody>
      </p:sp>
      <p:sp>
        <p:nvSpPr>
          <p:cNvPr id="123" name="CustomShape 11"/>
          <p:cNvSpPr/>
          <p:nvPr/>
        </p:nvSpPr>
        <p:spPr>
          <a:xfrm>
            <a:off x="1044000" y="4031280"/>
            <a:ext cx="6151320" cy="32508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124" name="CustomShape 12"/>
          <p:cNvSpPr/>
          <p:nvPr/>
        </p:nvSpPr>
        <p:spPr>
          <a:xfrm>
            <a:off x="952920" y="4539240"/>
            <a:ext cx="278352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2r = 39.37 cm,</a:t>
            </a:r>
            <a:endParaRPr/>
          </a:p>
        </p:txBody>
      </p:sp>
      <p:sp>
        <p:nvSpPr>
          <p:cNvPr id="125" name="CustomShape 13"/>
          <p:cNvSpPr/>
          <p:nvPr/>
        </p:nvSpPr>
        <p:spPr>
          <a:xfrm>
            <a:off x="4128480" y="4875480"/>
            <a:ext cx="464760" cy="2739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r>
              <a:rPr lang="en-US">
                <a:solidFill>
                  <a:srgbClr val="000000"/>
                </a:solidFill>
                <a:latin typeface="Cambria Math"/>
                <a:ea typeface="Cambria Math"/>
              </a:rPr>
              <a:t>cm</a:t>
            </a:r>
            <a:endParaRPr/>
          </a:p>
        </p:txBody>
      </p:sp>
      <p:sp>
        <p:nvSpPr>
          <p:cNvPr id="126" name="CustomShape 14"/>
          <p:cNvSpPr/>
          <p:nvPr/>
        </p:nvSpPr>
        <p:spPr>
          <a:xfrm>
            <a:off x="1033200" y="4875480"/>
            <a:ext cx="6655680" cy="22860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solidFill>
              <a:srgbClr val="000000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pic>
        <p:nvPicPr>
          <p:cNvPr id="127" name="图片 3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9029880" y="360"/>
            <a:ext cx="1049760" cy="787320"/>
          </a:xfrm>
          <a:prstGeom prst="rect">
            <a:avLst/>
          </a:prstGeom>
          <a:ln>
            <a:solidFill>
              <a:srgbClr val="ccc1da"/>
            </a:solidFill>
          </a:ln>
        </p:spPr>
      </p:pic>
      <p:sp>
        <p:nvSpPr>
          <p:cNvPr id="128" name="CustomShape 15"/>
          <p:cNvSpPr/>
          <p:nvPr/>
        </p:nvSpPr>
        <p:spPr>
          <a:xfrm>
            <a:off x="1029240" y="2690280"/>
            <a:ext cx="5074560" cy="228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sp>
      <p:sp>
        <p:nvSpPr>
          <p:cNvPr id="129" name="CustomShape 16"/>
          <p:cNvSpPr/>
          <p:nvPr/>
        </p:nvSpPr>
        <p:spPr>
          <a:xfrm>
            <a:off x="1029240" y="2690280"/>
            <a:ext cx="5074560" cy="22860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solidFill>
              <a:srgbClr val="000000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65560" y="173160"/>
            <a:ext cx="8848440" cy="109548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000">
                <a:solidFill>
                  <a:srgbClr val="000000"/>
                </a:solidFill>
                <a:latin typeface="Calibri Light"/>
              </a:rPr>
              <a:t>ENCODER FUNCTION: readEncoder()</a:t>
            </a:r>
            <a:endParaRPr/>
          </a:p>
        </p:txBody>
      </p:sp>
      <p:pic>
        <p:nvPicPr>
          <p:cNvPr id="131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65560" y="1574640"/>
            <a:ext cx="6094440" cy="285552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32" name="CustomShape 2"/>
          <p:cNvSpPr/>
          <p:nvPr/>
        </p:nvSpPr>
        <p:spPr>
          <a:xfrm>
            <a:off x="889920" y="1781640"/>
            <a:ext cx="2520720" cy="135360"/>
          </a:xfrm>
          <a:prstGeom prst="rect">
            <a:avLst/>
          </a:prstGeom>
          <a:noFill/>
          <a:ln w="28440">
            <a:solidFill>
              <a:srgbClr val="7030a0"/>
            </a:solidFill>
            <a:miter/>
          </a:ln>
        </p:spPr>
      </p:sp>
      <p:sp>
        <p:nvSpPr>
          <p:cNvPr id="133" name="CustomShape 3"/>
          <p:cNvSpPr/>
          <p:nvPr/>
        </p:nvSpPr>
        <p:spPr>
          <a:xfrm>
            <a:off x="681840" y="2110680"/>
            <a:ext cx="1809720" cy="136440"/>
          </a:xfrm>
          <a:prstGeom prst="rect">
            <a:avLst/>
          </a:prstGeom>
          <a:noFill/>
          <a:ln w="28440">
            <a:solidFill>
              <a:srgbClr val="7030a0"/>
            </a:solidFill>
            <a:miter/>
          </a:ln>
        </p:spPr>
      </p:sp>
      <p:sp>
        <p:nvSpPr>
          <p:cNvPr id="134" name="CustomShape 4"/>
          <p:cNvSpPr/>
          <p:nvPr/>
        </p:nvSpPr>
        <p:spPr>
          <a:xfrm>
            <a:off x="681840" y="3214440"/>
            <a:ext cx="2111760" cy="124920"/>
          </a:xfrm>
          <a:prstGeom prst="rect">
            <a:avLst/>
          </a:prstGeom>
          <a:noFill/>
          <a:ln w="28440">
            <a:solidFill>
              <a:srgbClr val="7030a0"/>
            </a:solidFill>
            <a:miter/>
          </a:ln>
        </p:spPr>
      </p:sp>
      <p:sp>
        <p:nvSpPr>
          <p:cNvPr id="135" name="CustomShape 5"/>
          <p:cNvSpPr/>
          <p:nvPr/>
        </p:nvSpPr>
        <p:spPr>
          <a:xfrm>
            <a:off x="1075680" y="4198680"/>
            <a:ext cx="3056760" cy="146520"/>
          </a:xfrm>
          <a:prstGeom prst="rect">
            <a:avLst/>
          </a:prstGeom>
          <a:noFill/>
          <a:ln w="28440">
            <a:solidFill>
              <a:srgbClr val="7030a0"/>
            </a:solidFill>
            <a:miter/>
          </a:ln>
        </p:spPr>
      </p:sp>
      <p:sp>
        <p:nvSpPr>
          <p:cNvPr id="136" name="CustomShape 6"/>
          <p:cNvSpPr/>
          <p:nvPr/>
        </p:nvSpPr>
        <p:spPr>
          <a:xfrm>
            <a:off x="550440" y="2440800"/>
            <a:ext cx="2520720" cy="135000"/>
          </a:xfrm>
          <a:prstGeom prst="rect">
            <a:avLst/>
          </a:prstGeom>
          <a:noFill/>
          <a:ln w="28440">
            <a:solidFill>
              <a:srgbClr val="7030a0"/>
            </a:solidFill>
            <a:miter/>
          </a:ln>
        </p:spPr>
      </p:sp>
      <p:sp>
        <p:nvSpPr>
          <p:cNvPr id="137" name="CustomShape 7"/>
          <p:cNvSpPr/>
          <p:nvPr/>
        </p:nvSpPr>
        <p:spPr>
          <a:xfrm>
            <a:off x="6736680" y="1517760"/>
            <a:ext cx="3214800" cy="94212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Read Optical encoder’s current position. Position determined by interrupts on pin 2 and 3 in ARNOD 1 </a:t>
            </a:r>
            <a:endParaRPr/>
          </a:p>
        </p:txBody>
      </p:sp>
      <p:sp>
        <p:nvSpPr>
          <p:cNvPr id="138" name="CustomShape 8"/>
          <p:cNvSpPr/>
          <p:nvPr/>
        </p:nvSpPr>
        <p:spPr>
          <a:xfrm>
            <a:off x="6751800" y="2304360"/>
            <a:ext cx="3214800" cy="94212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If position is greater than maximum encoder steps per revolution i.e. 2400, reset it to zero</a:t>
            </a:r>
            <a:endParaRPr/>
          </a:p>
        </p:txBody>
      </p:sp>
      <p:sp>
        <p:nvSpPr>
          <p:cNvPr id="139" name="CustomShape 9"/>
          <p:cNvSpPr/>
          <p:nvPr/>
        </p:nvSpPr>
        <p:spPr>
          <a:xfrm>
            <a:off x="6753600" y="3100320"/>
            <a:ext cx="3214800" cy="51588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Check if encoder has changed position before entering loop</a:t>
            </a:r>
            <a:endParaRPr/>
          </a:p>
        </p:txBody>
      </p:sp>
      <p:sp>
        <p:nvSpPr>
          <p:cNvPr id="140" name="CustomShape 10"/>
          <p:cNvSpPr/>
          <p:nvPr/>
        </p:nvSpPr>
        <p:spPr>
          <a:xfrm>
            <a:off x="6781680" y="3742920"/>
            <a:ext cx="3214800" cy="94212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Calculate how much encoder has moved compared to previous function call and find degree of motion</a:t>
            </a:r>
            <a:endParaRPr/>
          </a:p>
        </p:txBody>
      </p:sp>
      <p:sp>
        <p:nvSpPr>
          <p:cNvPr id="141" name="CustomShape 11"/>
          <p:cNvSpPr/>
          <p:nvPr/>
        </p:nvSpPr>
        <p:spPr>
          <a:xfrm>
            <a:off x="6781680" y="4536720"/>
            <a:ext cx="3214800" cy="729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Calculate linear distance using distance travelled formula in previous slide</a:t>
            </a:r>
            <a:endParaRPr/>
          </a:p>
        </p:txBody>
      </p:sp>
      <p:sp>
        <p:nvSpPr>
          <p:cNvPr id="142" name="CustomShape 12"/>
          <p:cNvSpPr/>
          <p:nvPr/>
        </p:nvSpPr>
        <p:spPr>
          <a:xfrm flipV="1">
            <a:off x="3411000" y="1822320"/>
            <a:ext cx="3325320" cy="26280"/>
          </a:xfrm>
          <a:prstGeom prst="straightConnector1">
            <a:avLst/>
          </a:prstGeom>
          <a:noFill/>
          <a:ln w="6480">
            <a:solidFill>
              <a:srgbClr val="7030a0"/>
            </a:solidFill>
            <a:miter/>
            <a:tailEnd len="med" type="triangle" w="med"/>
          </a:ln>
        </p:spPr>
      </p:sp>
      <p:sp>
        <p:nvSpPr>
          <p:cNvPr id="143" name="CustomShape 13"/>
          <p:cNvSpPr/>
          <p:nvPr/>
        </p:nvSpPr>
        <p:spPr>
          <a:xfrm>
            <a:off x="2506680" y="2178720"/>
            <a:ext cx="4244760" cy="430560"/>
          </a:xfrm>
          <a:prstGeom prst="straightConnector1">
            <a:avLst/>
          </a:prstGeom>
          <a:noFill/>
          <a:ln w="6480">
            <a:solidFill>
              <a:srgbClr val="7030a0"/>
            </a:solidFill>
            <a:miter/>
            <a:tailEnd len="med" type="triangle" w="med"/>
          </a:ln>
        </p:spPr>
      </p:sp>
      <p:sp>
        <p:nvSpPr>
          <p:cNvPr id="144" name="CustomShape 14"/>
          <p:cNvSpPr/>
          <p:nvPr/>
        </p:nvSpPr>
        <p:spPr>
          <a:xfrm>
            <a:off x="3086640" y="2521440"/>
            <a:ext cx="3666600" cy="794520"/>
          </a:xfrm>
          <a:prstGeom prst="straightConnector1">
            <a:avLst/>
          </a:prstGeom>
          <a:noFill/>
          <a:ln w="6480">
            <a:solidFill>
              <a:srgbClr val="7030a0"/>
            </a:solidFill>
            <a:miter/>
            <a:tailEnd len="med" type="triangle" w="med"/>
          </a:ln>
        </p:spPr>
      </p:sp>
      <p:sp>
        <p:nvSpPr>
          <p:cNvPr id="145" name="CustomShape 15"/>
          <p:cNvSpPr/>
          <p:nvPr/>
        </p:nvSpPr>
        <p:spPr>
          <a:xfrm>
            <a:off x="2793960" y="3260880"/>
            <a:ext cx="3987360" cy="875880"/>
          </a:xfrm>
          <a:prstGeom prst="straightConnector1">
            <a:avLst/>
          </a:prstGeom>
          <a:noFill/>
          <a:ln w="6480">
            <a:solidFill>
              <a:srgbClr val="7030a0"/>
            </a:solidFill>
            <a:miter/>
            <a:tailEnd len="med" type="triangle" w="med"/>
          </a:ln>
        </p:spPr>
      </p:sp>
      <p:sp>
        <p:nvSpPr>
          <p:cNvPr id="146" name="CustomShape 16"/>
          <p:cNvSpPr/>
          <p:nvPr/>
        </p:nvSpPr>
        <p:spPr>
          <a:xfrm>
            <a:off x="4133160" y="4244760"/>
            <a:ext cx="2647800" cy="597600"/>
          </a:xfrm>
          <a:prstGeom prst="straightConnector1">
            <a:avLst/>
          </a:prstGeom>
          <a:noFill/>
          <a:ln w="6480">
            <a:solidFill>
              <a:srgbClr val="7030a0"/>
            </a:solidFill>
            <a:miter/>
            <a:tailEnd len="med" type="triangle" w="med"/>
          </a:ln>
        </p:spPr>
      </p:sp>
      <p:sp>
        <p:nvSpPr>
          <p:cNvPr id="147" name="CustomShape 17"/>
          <p:cNvSpPr/>
          <p:nvPr/>
        </p:nvSpPr>
        <p:spPr>
          <a:xfrm>
            <a:off x="565560" y="1012680"/>
            <a:ext cx="8454960" cy="51588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readEncoder() is called from ARNODModbusSlave sketch in the loop function where all sensor data are obtained and sent to TX1 through Modbus</a:t>
            </a:r>
            <a:endParaRPr/>
          </a:p>
        </p:txBody>
      </p:sp>
      <p:pic>
        <p:nvPicPr>
          <p:cNvPr id="148" name="图片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029880" y="360"/>
            <a:ext cx="1049760" cy="787320"/>
          </a:xfrm>
          <a:prstGeom prst="rect">
            <a:avLst/>
          </a:prstGeom>
          <a:ln>
            <a:solidFill>
              <a:srgbClr val="ccc1da"/>
            </a:solidFill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24080" y="494640"/>
            <a:ext cx="9386640" cy="109548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000">
                <a:solidFill>
                  <a:srgbClr val="000000"/>
                </a:solidFill>
                <a:latin typeface="Calibri Light"/>
              </a:rPr>
              <a:t>ODOMETER USING ENCODER DISTANCES</a:t>
            </a:r>
            <a:endParaRPr/>
          </a:p>
        </p:txBody>
      </p:sp>
      <p:pic>
        <p:nvPicPr>
          <p:cNvPr id="15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12000" y="2037960"/>
            <a:ext cx="5489640" cy="291816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51" name="CustomShape 2"/>
          <p:cNvSpPr/>
          <p:nvPr/>
        </p:nvSpPr>
        <p:spPr>
          <a:xfrm>
            <a:off x="793080" y="2487960"/>
            <a:ext cx="4424760" cy="296640"/>
          </a:xfrm>
          <a:prstGeom prst="rect">
            <a:avLst/>
          </a:prstGeom>
          <a:noFill/>
          <a:ln w="28440">
            <a:solidFill>
              <a:srgbClr val="7030a0"/>
            </a:solidFill>
            <a:miter/>
          </a:ln>
        </p:spPr>
      </p:sp>
      <p:sp>
        <p:nvSpPr>
          <p:cNvPr id="152" name="CustomShape 3"/>
          <p:cNvSpPr/>
          <p:nvPr/>
        </p:nvSpPr>
        <p:spPr>
          <a:xfrm>
            <a:off x="785160" y="3023280"/>
            <a:ext cx="5265720" cy="497880"/>
          </a:xfrm>
          <a:prstGeom prst="rect">
            <a:avLst/>
          </a:prstGeom>
          <a:noFill/>
          <a:ln w="28440">
            <a:solidFill>
              <a:srgbClr val="7030a0"/>
            </a:solidFill>
            <a:miter/>
          </a:ln>
        </p:spPr>
      </p:sp>
      <p:sp>
        <p:nvSpPr>
          <p:cNvPr id="153" name="CustomShape 4"/>
          <p:cNvSpPr/>
          <p:nvPr/>
        </p:nvSpPr>
        <p:spPr>
          <a:xfrm>
            <a:off x="894960" y="4259160"/>
            <a:ext cx="2520720" cy="315000"/>
          </a:xfrm>
          <a:prstGeom prst="rect">
            <a:avLst/>
          </a:prstGeom>
          <a:noFill/>
          <a:ln w="28440">
            <a:solidFill>
              <a:srgbClr val="7030a0"/>
            </a:solidFill>
            <a:miter/>
          </a:ln>
        </p:spPr>
      </p:sp>
      <p:sp>
        <p:nvSpPr>
          <p:cNvPr id="154" name="CustomShape 5"/>
          <p:cNvSpPr/>
          <p:nvPr/>
        </p:nvSpPr>
        <p:spPr>
          <a:xfrm>
            <a:off x="6407280" y="2158560"/>
            <a:ext cx="3214800" cy="115524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Extract encoder linear distances (one for each wheel of the AGV4000) from data packet sent from ARNOD1 and ARNOD2 to TX1 through Modbus</a:t>
            </a:r>
            <a:endParaRPr/>
          </a:p>
        </p:txBody>
      </p:sp>
      <p:sp>
        <p:nvSpPr>
          <p:cNvPr id="155" name="CustomShape 6"/>
          <p:cNvSpPr/>
          <p:nvPr/>
        </p:nvSpPr>
        <p:spPr>
          <a:xfrm>
            <a:off x="6407280" y="3058200"/>
            <a:ext cx="3214800" cy="729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Create and open file distance.txt to write distance data of both encoders </a:t>
            </a:r>
            <a:endParaRPr/>
          </a:p>
        </p:txBody>
      </p:sp>
      <p:sp>
        <p:nvSpPr>
          <p:cNvPr id="156" name="CustomShape 7"/>
          <p:cNvSpPr/>
          <p:nvPr/>
        </p:nvSpPr>
        <p:spPr>
          <a:xfrm>
            <a:off x="6407280" y="4375800"/>
            <a:ext cx="3214800" cy="30276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Write distances to file</a:t>
            </a:r>
            <a:endParaRPr/>
          </a:p>
        </p:txBody>
      </p:sp>
      <p:sp>
        <p:nvSpPr>
          <p:cNvPr id="157" name="CustomShape 8"/>
          <p:cNvSpPr/>
          <p:nvPr/>
        </p:nvSpPr>
        <p:spPr>
          <a:xfrm>
            <a:off x="612000" y="1656720"/>
            <a:ext cx="9010080" cy="51588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writeEncoderDistanceToFile() is called every time data is received on the Modbus from ARNOD 1 and ARNOD 2 </a:t>
            </a:r>
            <a:endParaRPr/>
          </a:p>
        </p:txBody>
      </p:sp>
      <p:sp>
        <p:nvSpPr>
          <p:cNvPr id="158" name="CustomShape 9"/>
          <p:cNvSpPr/>
          <p:nvPr/>
        </p:nvSpPr>
        <p:spPr>
          <a:xfrm flipV="1">
            <a:off x="5218200" y="2552040"/>
            <a:ext cx="1188360" cy="83160"/>
          </a:xfrm>
          <a:prstGeom prst="straightConnector1">
            <a:avLst/>
          </a:prstGeom>
          <a:noFill/>
          <a:ln w="6480">
            <a:solidFill>
              <a:srgbClr val="7030a0"/>
            </a:solidFill>
            <a:miter/>
            <a:tailEnd len="med" type="triangle" w="med"/>
          </a:ln>
        </p:spPr>
      </p:sp>
      <p:sp>
        <p:nvSpPr>
          <p:cNvPr id="159" name="CustomShape 10"/>
          <p:cNvSpPr/>
          <p:nvPr/>
        </p:nvSpPr>
        <p:spPr>
          <a:xfrm>
            <a:off x="6051240" y="3239640"/>
            <a:ext cx="355680" cy="34560"/>
          </a:xfrm>
          <a:prstGeom prst="straightConnector1">
            <a:avLst/>
          </a:prstGeom>
          <a:noFill/>
          <a:ln w="6480">
            <a:solidFill>
              <a:srgbClr val="7030a0"/>
            </a:solidFill>
            <a:miter/>
            <a:tailEnd len="med" type="triangle" w="med"/>
          </a:ln>
        </p:spPr>
      </p:sp>
      <p:sp>
        <p:nvSpPr>
          <p:cNvPr id="160" name="CustomShape 11"/>
          <p:cNvSpPr/>
          <p:nvPr/>
        </p:nvSpPr>
        <p:spPr>
          <a:xfrm>
            <a:off x="3420360" y="4416480"/>
            <a:ext cx="2973600" cy="86040"/>
          </a:xfrm>
          <a:prstGeom prst="straightConnector1">
            <a:avLst/>
          </a:prstGeom>
          <a:noFill/>
          <a:ln w="6480">
            <a:solidFill>
              <a:srgbClr val="7030a0"/>
            </a:solidFill>
            <a:miter/>
            <a:tailEnd len="med" type="triangle" w="med"/>
          </a:ln>
        </p:spPr>
      </p:sp>
      <p:pic>
        <p:nvPicPr>
          <p:cNvPr id="161" name="图片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029880" y="360"/>
            <a:ext cx="1049760" cy="787320"/>
          </a:xfrm>
          <a:prstGeom prst="rect">
            <a:avLst/>
          </a:prstGeom>
          <a:ln>
            <a:solidFill>
              <a:srgbClr val="ccc1da"/>
            </a:solidFill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141560" y="161640"/>
            <a:ext cx="7835400" cy="94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DISTANCE COLLECTED AT ARDUINO SIDE Vs DISTANCE RECEIVED BY TX1</a:t>
            </a:r>
            <a:r>
              <a:rPr lang="en-US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822240" y="1131480"/>
            <a:ext cx="8637840" cy="115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Calibri"/>
              </a:rPr>
              <a:t>TX1 misses a majority of data points generated by the Arduino for Encoder revolutions.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Calibri"/>
              </a:rPr>
              <a:t>Number of data points on the Arduino side for 5 wheel revolutions: 1441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Calibri"/>
              </a:rPr>
              <a:t>Number of data points on TX1 side: 18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Calibri"/>
              </a:rPr>
              <a:t>It is clear where the TX1 is reading data from Arduino since TX1 sends a garbage data to the memory address after it reads the data.</a:t>
            </a:r>
            <a:endParaRPr/>
          </a:p>
        </p:txBody>
      </p:sp>
      <p:pic>
        <p:nvPicPr>
          <p:cNvPr id="164" name="Picture 1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93320" y="2631600"/>
            <a:ext cx="923400" cy="226764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65" name="Picture 1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02040" y="2631600"/>
            <a:ext cx="871200" cy="203148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66" name="Picture 1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958560" y="2631600"/>
            <a:ext cx="807840" cy="207864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67" name="Picture 16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843800" y="2633400"/>
            <a:ext cx="755640" cy="229932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68" name="CustomShape 3"/>
          <p:cNvSpPr/>
          <p:nvPr/>
        </p:nvSpPr>
        <p:spPr>
          <a:xfrm>
            <a:off x="3029400" y="2312640"/>
            <a:ext cx="1688400" cy="302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ARDUINO DATA</a:t>
            </a:r>
            <a:endParaRPr/>
          </a:p>
        </p:txBody>
      </p:sp>
      <p:sp>
        <p:nvSpPr>
          <p:cNvPr id="169" name="CustomShape 4"/>
          <p:cNvSpPr/>
          <p:nvPr/>
        </p:nvSpPr>
        <p:spPr>
          <a:xfrm>
            <a:off x="4808520" y="3783240"/>
            <a:ext cx="790560" cy="239040"/>
          </a:xfrm>
          <a:prstGeom prst="rect">
            <a:avLst/>
          </a:prstGeom>
          <a:noFill/>
          <a:ln w="12600">
            <a:solidFill>
              <a:srgbClr val="ff0000"/>
            </a:solidFill>
            <a:miter/>
          </a:ln>
        </p:spPr>
      </p:sp>
      <p:sp>
        <p:nvSpPr>
          <p:cNvPr id="170" name="CustomShape 5"/>
          <p:cNvSpPr/>
          <p:nvPr/>
        </p:nvSpPr>
        <p:spPr>
          <a:xfrm>
            <a:off x="1961640" y="3384720"/>
            <a:ext cx="790560" cy="239040"/>
          </a:xfrm>
          <a:prstGeom prst="rect">
            <a:avLst/>
          </a:prstGeom>
          <a:noFill/>
          <a:ln w="12600">
            <a:solidFill>
              <a:srgbClr val="ff0000"/>
            </a:solidFill>
            <a:miter/>
          </a:ln>
        </p:spPr>
      </p:sp>
      <p:sp>
        <p:nvSpPr>
          <p:cNvPr id="171" name="CustomShape 6"/>
          <p:cNvSpPr/>
          <p:nvPr/>
        </p:nvSpPr>
        <p:spPr>
          <a:xfrm>
            <a:off x="2969640" y="3394080"/>
            <a:ext cx="790560" cy="239040"/>
          </a:xfrm>
          <a:prstGeom prst="rect">
            <a:avLst/>
          </a:prstGeom>
          <a:noFill/>
          <a:ln w="12600">
            <a:solidFill>
              <a:srgbClr val="ff0000"/>
            </a:solidFill>
            <a:miter/>
          </a:ln>
        </p:spPr>
      </p:sp>
      <p:sp>
        <p:nvSpPr>
          <p:cNvPr id="172" name="CustomShape 7"/>
          <p:cNvSpPr/>
          <p:nvPr/>
        </p:nvSpPr>
        <p:spPr>
          <a:xfrm>
            <a:off x="3913920" y="3422880"/>
            <a:ext cx="790560" cy="238680"/>
          </a:xfrm>
          <a:prstGeom prst="rect">
            <a:avLst/>
          </a:prstGeom>
          <a:noFill/>
          <a:ln w="12600">
            <a:solidFill>
              <a:srgbClr val="ff0000"/>
            </a:solidFill>
            <a:miter/>
          </a:ln>
        </p:spPr>
      </p:sp>
      <p:pic>
        <p:nvPicPr>
          <p:cNvPr id="173" name="Picture 5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6040080" y="2186280"/>
            <a:ext cx="1270080" cy="34326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74" name="CustomShape 8"/>
          <p:cNvSpPr/>
          <p:nvPr/>
        </p:nvSpPr>
        <p:spPr>
          <a:xfrm>
            <a:off x="6171840" y="1944000"/>
            <a:ext cx="1007640" cy="2721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TX1 DATA</a:t>
            </a:r>
            <a:endParaRPr/>
          </a:p>
        </p:txBody>
      </p:sp>
      <p:sp>
        <p:nvSpPr>
          <p:cNvPr id="175" name="CustomShape 9"/>
          <p:cNvSpPr/>
          <p:nvPr/>
        </p:nvSpPr>
        <p:spPr>
          <a:xfrm>
            <a:off x="6053040" y="2584800"/>
            <a:ext cx="542880" cy="123120"/>
          </a:xfrm>
          <a:prstGeom prst="rect">
            <a:avLst/>
          </a:prstGeom>
          <a:noFill/>
          <a:ln w="12600">
            <a:solidFill>
              <a:srgbClr val="ff0000"/>
            </a:solidFill>
            <a:miter/>
          </a:ln>
        </p:spPr>
      </p:sp>
      <p:sp>
        <p:nvSpPr>
          <p:cNvPr id="176" name="CustomShape 10"/>
          <p:cNvSpPr/>
          <p:nvPr/>
        </p:nvSpPr>
        <p:spPr>
          <a:xfrm>
            <a:off x="6042600" y="2423520"/>
            <a:ext cx="542880" cy="123120"/>
          </a:xfrm>
          <a:prstGeom prst="rect">
            <a:avLst/>
          </a:prstGeom>
          <a:noFill/>
          <a:ln w="12600">
            <a:solidFill>
              <a:srgbClr val="ff0000"/>
            </a:solidFill>
            <a:miter/>
          </a:ln>
        </p:spPr>
      </p:sp>
      <p:sp>
        <p:nvSpPr>
          <p:cNvPr id="177" name="CustomShape 11"/>
          <p:cNvSpPr/>
          <p:nvPr/>
        </p:nvSpPr>
        <p:spPr>
          <a:xfrm>
            <a:off x="6042600" y="2768040"/>
            <a:ext cx="542880" cy="123120"/>
          </a:xfrm>
          <a:prstGeom prst="rect">
            <a:avLst/>
          </a:prstGeom>
          <a:noFill/>
          <a:ln w="12600">
            <a:solidFill>
              <a:srgbClr val="ff0000"/>
            </a:solidFill>
            <a:miter/>
          </a:ln>
        </p:spPr>
      </p:sp>
      <p:sp>
        <p:nvSpPr>
          <p:cNvPr id="178" name="CustomShape 12"/>
          <p:cNvSpPr/>
          <p:nvPr/>
        </p:nvSpPr>
        <p:spPr>
          <a:xfrm>
            <a:off x="6042600" y="2930400"/>
            <a:ext cx="542880" cy="123480"/>
          </a:xfrm>
          <a:prstGeom prst="rect">
            <a:avLst/>
          </a:prstGeom>
          <a:noFill/>
          <a:ln w="12600">
            <a:solidFill>
              <a:srgbClr val="ff0000"/>
            </a:solidFill>
            <a:miter/>
          </a:ln>
        </p:spPr>
      </p:sp>
      <p:sp>
        <p:nvSpPr>
          <p:cNvPr id="179" name="CustomShape 13"/>
          <p:cNvSpPr/>
          <p:nvPr/>
        </p:nvSpPr>
        <p:spPr>
          <a:xfrm flipV="1">
            <a:off x="2602800" y="2484360"/>
            <a:ext cx="3436920" cy="89892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180" name="CustomShape 14"/>
          <p:cNvSpPr/>
          <p:nvPr/>
        </p:nvSpPr>
        <p:spPr>
          <a:xfrm flipV="1">
            <a:off x="3365280" y="2692440"/>
            <a:ext cx="2674800" cy="70020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181" name="CustomShape 15"/>
          <p:cNvSpPr/>
          <p:nvPr/>
        </p:nvSpPr>
        <p:spPr>
          <a:xfrm flipV="1">
            <a:off x="4309200" y="2828880"/>
            <a:ext cx="1732680" cy="59292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182" name="CustomShape 16"/>
          <p:cNvSpPr/>
          <p:nvPr/>
        </p:nvSpPr>
        <p:spPr>
          <a:xfrm flipV="1">
            <a:off x="5203800" y="2991600"/>
            <a:ext cx="838440" cy="79020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tailEnd len="med" type="triangle" w="med"/>
          </a:ln>
        </p:spPr>
      </p:sp>
      <p:pic>
        <p:nvPicPr>
          <p:cNvPr id="183" name="图片 3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9029880" y="360"/>
            <a:ext cx="1049760" cy="787320"/>
          </a:xfrm>
          <a:prstGeom prst="rect">
            <a:avLst/>
          </a:prstGeom>
          <a:ln>
            <a:solidFill>
              <a:srgbClr val="ccc1da"/>
            </a:solidFill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