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4.xml" ContentType="application/vnd.openxmlformats-officedocument.presentationml.notesSlide+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83C935BF-2FA5-495E-B63A-448EE6860C71}"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3881520" y="8686440"/>
            <a:ext cx="2930040" cy="409680"/>
          </a:xfrm>
          <a:prstGeom prst="rect">
            <a:avLst/>
          </a:prstGeom>
          <a:noFill/>
          <a:ln>
            <a:noFill/>
          </a:ln>
        </p:spPr>
        <p:txBody>
          <a:bodyPr lIns="0" rIns="0" tIns="0" bIns="0" anchor="b"/>
          <a:p>
            <a:pPr algn="r">
              <a:lnSpc>
                <a:spcPct val="93000"/>
              </a:lnSpc>
            </a:pPr>
            <a:fld id="{9108A789-9BD7-41BA-9FFB-3156E0F53F5F}" type="slidenum">
              <a:rPr lang="en-US" sz="1300">
                <a:solidFill>
                  <a:srgbClr val="000000"/>
                </a:solidFill>
                <a:latin typeface="Times New Roman"/>
                <a:ea typeface="Times New Roman"/>
              </a:rPr>
              <a:t>&lt;number&gt;</a:t>
            </a:fld>
            <a:endParaRPr/>
          </a:p>
        </p:txBody>
      </p:sp>
      <p:sp>
        <p:nvSpPr>
          <p:cNvPr id="58" name="CustomShape 2"/>
          <p:cNvSpPr/>
          <p:nvPr/>
        </p:nvSpPr>
        <p:spPr>
          <a:xfrm>
            <a:off x="686520" y="4342680"/>
            <a:ext cx="5483520" cy="4111200"/>
          </a:xfrm>
          <a:prstGeom prst="rect">
            <a:avLst/>
          </a:prstGeom>
          <a:noFill/>
          <a:ln>
            <a:noFill/>
          </a:ln>
        </p:spPr>
      </p:sp>
      <p:sp>
        <p:nvSpPr>
          <p:cNvPr id="59" name="PlaceHolder 3"/>
          <p:cNvSpPr>
            <a:spLocks noGrp="1"/>
          </p:cNvSpPr>
          <p:nvPr>
            <p:ph type="body"/>
          </p:nvPr>
        </p:nvSpPr>
        <p:spPr>
          <a:xfrm>
            <a:off x="686520" y="4342680"/>
            <a:ext cx="5439960" cy="4066560"/>
          </a:xfrm>
          <a:prstGeom prst="rect">
            <a:avLst/>
          </a:prstGeom>
        </p:spPr>
        <p:txBody>
          <a:bodyPr lIns="0" rIns="0" tIns="0" bIns="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PlaceHolder 1"/>
          <p:cNvSpPr>
            <a:spLocks noGrp="1"/>
          </p:cNvSpPr>
          <p:nvPr>
            <p:ph type="body"/>
          </p:nvPr>
        </p:nvSpPr>
        <p:spPr>
          <a:xfrm>
            <a:off x="685800" y="4343400"/>
            <a:ext cx="5486040" cy="4114440"/>
          </a:xfrm>
          <a:prstGeom prst="rect">
            <a:avLst/>
          </a:prstGeom>
        </p:spPr>
        <p:txBody>
          <a:bodyPr/>
          <a:p>
            <a:endParaRPr/>
          </a:p>
        </p:txBody>
      </p:sp>
      <p:sp>
        <p:nvSpPr>
          <p:cNvPr id="61" name="TextShape 2"/>
          <p:cNvSpPr txBox="1"/>
          <p:nvPr/>
        </p:nvSpPr>
        <p:spPr>
          <a:xfrm>
            <a:off x="3884760" y="8685360"/>
            <a:ext cx="2971440" cy="456840"/>
          </a:xfrm>
          <a:prstGeom prst="rect">
            <a:avLst/>
          </a:prstGeom>
        </p:spPr>
        <p:txBody>
          <a:bodyPr anchor="b"/>
          <a:p>
            <a:pPr algn="r">
              <a:lnSpc>
                <a:spcPct val="100000"/>
              </a:lnSpc>
            </a:pPr>
            <a:fld id="{CE9F5642-F7AB-4149-92A7-784F675486FA}"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2160" cy="4525560"/>
          </a:xfrm>
          <a:prstGeom prst="rect">
            <a:avLst/>
          </a:prstGeom>
          <a:ln>
            <a:noFill/>
          </a:ln>
        </p:spPr>
      </p:pic>
      <p:pic>
        <p:nvPicPr>
          <p:cNvPr id="38" name="" descr=""/>
          <p:cNvPicPr/>
          <p:nvPr/>
        </p:nvPicPr>
        <p:blipFill>
          <a:blip r:embed="rId3"/>
          <a:stretch>
            <a:fillRect/>
          </a:stretch>
        </p:blipFill>
        <p:spPr>
          <a:xfrm>
            <a:off x="1735560" y="1599840"/>
            <a:ext cx="5672160" cy="4525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zh-CN" sz="4400">
                <a:solidFill>
                  <a:srgbClr val="000000"/>
                </a:solidFill>
                <a:latin typeface="Calibri"/>
              </a:rPr>
              <a:t>Click to edit the title text format</a:t>
            </a:r>
            <a:r>
              <a:rPr lang="zh-CN" sz="4400">
                <a:solidFill>
                  <a:srgbClr val="000000"/>
                </a:solidFill>
                <a:latin typeface="Calibri"/>
              </a:rPr>
              <a:t>单击此处编辑母版标题样式</a:t>
            </a:r>
            <a:endParaRPr/>
          </a:p>
        </p:txBody>
      </p:sp>
      <p:sp>
        <p:nvSpPr>
          <p:cNvPr id="1"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zh-CN" sz="3200">
                <a:solidFill>
                  <a:srgbClr val="000000"/>
                </a:solidFill>
                <a:latin typeface="Calibri"/>
              </a:rPr>
              <a:t>Click to edit the outline text format</a:t>
            </a:r>
            <a:endParaRPr/>
          </a:p>
          <a:p>
            <a:pPr lvl="1">
              <a:buSzPct val="75000"/>
              <a:buFont typeface="StarSymbol"/>
              <a:buChar char=""/>
            </a:pPr>
            <a:r>
              <a:rPr lang="zh-CN" sz="3200">
                <a:solidFill>
                  <a:srgbClr val="000000"/>
                </a:solidFill>
                <a:latin typeface="Calibri"/>
              </a:rPr>
              <a:t>Second Outline Level</a:t>
            </a:r>
            <a:endParaRPr/>
          </a:p>
          <a:p>
            <a:pPr lvl="2">
              <a:buSzPct val="45000"/>
              <a:buFont typeface="StarSymbol"/>
              <a:buChar char=""/>
            </a:pPr>
            <a:r>
              <a:rPr lang="zh-CN" sz="3200">
                <a:solidFill>
                  <a:srgbClr val="000000"/>
                </a:solidFill>
                <a:latin typeface="Calibri"/>
              </a:rPr>
              <a:t>Third Outline Level</a:t>
            </a:r>
            <a:endParaRPr/>
          </a:p>
          <a:p>
            <a:pPr lvl="3">
              <a:buSzPct val="75000"/>
              <a:buFont typeface="StarSymbol"/>
              <a:buChar char=""/>
            </a:pPr>
            <a:r>
              <a:rPr lang="zh-CN" sz="3200">
                <a:solidFill>
                  <a:srgbClr val="000000"/>
                </a:solidFill>
                <a:latin typeface="Calibri"/>
              </a:rPr>
              <a:t>Fourth Outline Level</a:t>
            </a:r>
            <a:endParaRPr/>
          </a:p>
          <a:p>
            <a:pPr lvl="4">
              <a:buSzPct val="45000"/>
              <a:buFont typeface="StarSymbol"/>
              <a:buChar char=""/>
            </a:pPr>
            <a:r>
              <a:rPr lang="zh-CN" sz="3200">
                <a:solidFill>
                  <a:srgbClr val="000000"/>
                </a:solidFill>
                <a:latin typeface="Calibri"/>
              </a:rPr>
              <a:t>Fifth Outline Level</a:t>
            </a:r>
            <a:endParaRPr/>
          </a:p>
          <a:p>
            <a:pPr lvl="5">
              <a:buSzPct val="45000"/>
              <a:buFont typeface="StarSymbol"/>
              <a:buChar char=""/>
            </a:pPr>
            <a:r>
              <a:rPr lang="zh-CN" sz="3200">
                <a:solidFill>
                  <a:srgbClr val="000000"/>
                </a:solidFill>
                <a:latin typeface="Calibri"/>
              </a:rPr>
              <a:t>Sixth Outline Level</a:t>
            </a:r>
            <a:endParaRPr/>
          </a:p>
          <a:p>
            <a:pPr>
              <a:lnSpc>
                <a:spcPct val="100000"/>
              </a:lnSpc>
              <a:buFont typeface="Arial"/>
              <a:buChar char="•"/>
            </a:pPr>
            <a:r>
              <a:rPr lang="zh-CN" sz="3200">
                <a:solidFill>
                  <a:srgbClr val="000000"/>
                </a:solidFill>
                <a:latin typeface="Calibri"/>
              </a:rPr>
              <a:t>Seventh Outline Level</a:t>
            </a:r>
            <a:r>
              <a:rPr lang="zh-CN" sz="3200">
                <a:solidFill>
                  <a:srgbClr val="000000"/>
                </a:solidFill>
                <a:latin typeface="Calibri"/>
              </a:rPr>
              <a:t>单击此处编辑母版文本样式</a:t>
            </a:r>
            <a:endParaRPr/>
          </a:p>
          <a:p>
            <a:pPr lvl="1">
              <a:lnSpc>
                <a:spcPct val="100000"/>
              </a:lnSpc>
              <a:buFont typeface="Arial"/>
              <a:buChar char="–"/>
            </a:pPr>
            <a:r>
              <a:rPr lang="zh-CN" sz="2800">
                <a:solidFill>
                  <a:srgbClr val="000000"/>
                </a:solidFill>
                <a:latin typeface="Calibri"/>
              </a:rPr>
              <a:t>二级</a:t>
            </a:r>
            <a:endParaRPr/>
          </a:p>
          <a:p>
            <a:pPr lvl="2">
              <a:lnSpc>
                <a:spcPct val="100000"/>
              </a:lnSpc>
              <a:buFont typeface="Arial"/>
              <a:buChar char="•"/>
            </a:pPr>
            <a:r>
              <a:rPr lang="zh-CN" sz="2400">
                <a:solidFill>
                  <a:srgbClr val="000000"/>
                </a:solidFill>
                <a:latin typeface="Calibri"/>
              </a:rPr>
              <a:t>三级</a:t>
            </a:r>
            <a:endParaRPr/>
          </a:p>
          <a:p>
            <a:pPr lvl="3">
              <a:lnSpc>
                <a:spcPct val="100000"/>
              </a:lnSpc>
              <a:buFont typeface="Arial"/>
              <a:buChar char="–"/>
            </a:pPr>
            <a:r>
              <a:rPr lang="zh-CN" sz="2000">
                <a:solidFill>
                  <a:srgbClr val="000000"/>
                </a:solidFill>
                <a:latin typeface="Calibri"/>
              </a:rPr>
              <a:t>四级</a:t>
            </a:r>
            <a:endParaRPr/>
          </a:p>
          <a:p>
            <a:pPr lvl="4">
              <a:lnSpc>
                <a:spcPct val="100000"/>
              </a:lnSpc>
              <a:buFont typeface="Arial"/>
              <a:buChar char="»"/>
            </a:pPr>
            <a:r>
              <a:rPr lang="zh-CN" sz="2000">
                <a:solidFill>
                  <a:srgbClr val="000000"/>
                </a:solidFill>
                <a:latin typeface="Calibri"/>
              </a:rPr>
              <a:t>五级</a:t>
            </a:r>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5/24/19</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F9462F6-271B-4C51-9AA2-73FA1F7C118D}"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80320" y="977760"/>
            <a:ext cx="8224920" cy="1179000"/>
          </a:xfrm>
          <a:prstGeom prst="rect">
            <a:avLst/>
          </a:prstGeom>
        </p:spPr>
        <p:txBody>
          <a:bodyPr lIns="0" rIns="0" tIns="0" bIns="0" anchor="ctr"/>
          <a:p>
            <a:pPr algn="ctr">
              <a:lnSpc>
                <a:spcPct val="94000"/>
              </a:lnSpc>
            </a:pPr>
            <a:r>
              <a:rPr lang="zh-CN" sz="4000">
                <a:solidFill>
                  <a:srgbClr val="000000"/>
                </a:solidFill>
                <a:latin typeface="Calibri"/>
              </a:rPr>
              <a:t>Lec3-1-5-0-Intern Guidelines</a:t>
            </a:r>
            <a:r>
              <a:rPr lang="zh-CN" sz="4000">
                <a:solidFill>
                  <a:srgbClr val="000000"/>
                </a:solidFill>
                <a:latin typeface="Calibri"/>
              </a:rPr>
              <a:t>
</a:t>
            </a:r>
            <a:r>
              <a:rPr lang="zh-CN" sz="4000">
                <a:solidFill>
                  <a:srgbClr val="000000"/>
                </a:solidFill>
                <a:latin typeface="Calibri"/>
              </a:rPr>
              <a:t>2019-4-29</a:t>
            </a:r>
            <a:endParaRPr/>
          </a:p>
        </p:txBody>
      </p:sp>
      <p:sp>
        <p:nvSpPr>
          <p:cNvPr id="45" name="CustomShape 2"/>
          <p:cNvSpPr/>
          <p:nvPr/>
        </p:nvSpPr>
        <p:spPr>
          <a:xfrm>
            <a:off x="1740960" y="3152520"/>
            <a:ext cx="5889240" cy="2717280"/>
          </a:xfrm>
          <a:prstGeom prst="rect">
            <a:avLst/>
          </a:prstGeom>
          <a:noFill/>
          <a:ln>
            <a:noFill/>
          </a:ln>
        </p:spPr>
        <p:txBody>
          <a:bodyPr lIns="81720" rIns="81720" tIns="40680" bIns="40680"/>
          <a:p>
            <a:pPr algn="ctr">
              <a:lnSpc>
                <a:spcPct val="94000"/>
              </a:lnSpc>
            </a:pPr>
            <a:r>
              <a:rPr lang="en-US" sz="1600">
                <a:solidFill>
                  <a:srgbClr val="000000"/>
                </a:solidFill>
                <a:latin typeface="Arial"/>
                <a:ea typeface="Arial"/>
              </a:rPr>
              <a:t>CTI One Corporation</a:t>
            </a:r>
            <a:endParaRPr/>
          </a:p>
          <a:p>
            <a:pPr algn="ctr">
              <a:lnSpc>
                <a:spcPct val="94000"/>
              </a:lnSpc>
            </a:pPr>
            <a:endParaRPr/>
          </a:p>
          <a:p>
            <a:pPr algn="ctr">
              <a:lnSpc>
                <a:spcPct val="94000"/>
              </a:lnSpc>
            </a:pPr>
            <a:r>
              <a:rPr lang="en-US" sz="1600">
                <a:solidFill>
                  <a:srgbClr val="000000"/>
                </a:solidFill>
                <a:latin typeface="Arial"/>
                <a:ea typeface="Arial"/>
              </a:rPr>
              <a:t>Version: x0.1</a:t>
            </a:r>
            <a:endParaRPr/>
          </a:p>
          <a:p>
            <a:pPr algn="ctr">
              <a:lnSpc>
                <a:spcPct val="94000"/>
              </a:lnSpc>
            </a:pPr>
            <a:r>
              <a:rPr lang="en-US" sz="1600">
                <a:solidFill>
                  <a:srgbClr val="000000"/>
                </a:solidFill>
                <a:latin typeface="Arial"/>
                <a:ea typeface="Arial"/>
              </a:rPr>
              <a:t>Date: Sep 17, 2018</a:t>
            </a:r>
            <a:endParaRPr/>
          </a:p>
          <a:p>
            <a:pPr algn="ctr">
              <a:lnSpc>
                <a:spcPct val="94000"/>
              </a:lnSpc>
            </a:pPr>
            <a:r>
              <a:rPr lang="en-US" sz="1600">
                <a:solidFill>
                  <a:srgbClr val="000000"/>
                </a:solidFill>
                <a:latin typeface="Arial"/>
                <a:ea typeface="Arial"/>
              </a:rPr>
              <a:t>Project Lead: Management Group </a:t>
            </a:r>
            <a:endParaRPr/>
          </a:p>
          <a:p>
            <a:pPr algn="ctr">
              <a:lnSpc>
                <a:spcPct val="94000"/>
              </a:lnSpc>
            </a:pPr>
            <a:endParaRPr/>
          </a:p>
          <a:p>
            <a:pPr algn="ctr">
              <a:lnSpc>
                <a:spcPct val="94000"/>
              </a:lnSpc>
            </a:pPr>
            <a:r>
              <a:rPr lang="en-US" sz="1600">
                <a:solidFill>
                  <a:srgbClr val="000000"/>
                </a:solidFill>
                <a:latin typeface="Arial"/>
                <a:ea typeface="Arial"/>
              </a:rPr>
              <a:t>Group Leaders: Management Group</a:t>
            </a:r>
            <a:endParaRPr/>
          </a:p>
          <a:p>
            <a:pPr algn="ctr">
              <a:lnSpc>
                <a:spcPct val="94000"/>
              </a:lnSpc>
            </a:pPr>
            <a:r>
              <a:rPr lang="en-US" sz="1600">
                <a:solidFill>
                  <a:srgbClr val="000000"/>
                </a:solidFill>
                <a:latin typeface="Arial"/>
                <a:ea typeface="Arial"/>
              </a:rPr>
              <a:t> </a:t>
            </a:r>
            <a:endParaRPr/>
          </a:p>
          <a:p>
            <a:pPr algn="ctr">
              <a:lnSpc>
                <a:spcPct val="94000"/>
              </a:lnSpc>
            </a:pPr>
            <a:endParaRPr/>
          </a:p>
          <a:p>
            <a:pPr algn="ctr">
              <a:lnSpc>
                <a:spcPct val="94000"/>
              </a:lnSpc>
            </a:pPr>
            <a:r>
              <a:rPr lang="en-US" sz="1600">
                <a:solidFill>
                  <a:srgbClr val="000000"/>
                </a:solidFill>
                <a:latin typeface="Arial"/>
                <a:ea typeface="Arial"/>
              </a:rPr>
              <a:t>Team members:</a:t>
            </a:r>
            <a:endParaRPr/>
          </a:p>
          <a:p>
            <a:pPr algn="ctr">
              <a:lnSpc>
                <a:spcPct val="94000"/>
              </a:lnSpc>
            </a:pPr>
            <a:r>
              <a:rPr lang="en-US" sz="1600">
                <a:solidFill>
                  <a:srgbClr val="000000"/>
                </a:solidFill>
                <a:latin typeface="Arial"/>
                <a:ea typeface="Arial"/>
              </a:rPr>
              <a:t>  </a:t>
            </a:r>
            <a:endParaRPr/>
          </a:p>
        </p:txBody>
      </p:sp>
      <p:pic>
        <p:nvPicPr>
          <p:cNvPr id="46" name="Google Shape;129;p14" descr=""/>
          <p:cNvPicPr/>
          <p:nvPr/>
        </p:nvPicPr>
        <p:blipFill>
          <a:blip r:embed="rId1"/>
          <a:stretch>
            <a:fillRect/>
          </a:stretch>
        </p:blipFill>
        <p:spPr>
          <a:xfrm>
            <a:off x="491040" y="241920"/>
            <a:ext cx="503640" cy="503640"/>
          </a:xfrm>
          <a:prstGeom prst="rect">
            <a:avLst/>
          </a:prstGeom>
          <a:ln>
            <a:noFill/>
          </a:ln>
        </p:spPr>
      </p:pic>
      <p:sp>
        <p:nvSpPr>
          <p:cNvPr id="47" name="CustomShape 3"/>
          <p:cNvSpPr/>
          <p:nvPr/>
        </p:nvSpPr>
        <p:spPr>
          <a:xfrm>
            <a:off x="297720" y="6342840"/>
            <a:ext cx="1766880" cy="330840"/>
          </a:xfrm>
          <a:prstGeom prst="rect">
            <a:avLst/>
          </a:prstGeom>
          <a:solidFill>
            <a:srgbClr val="ff9900"/>
          </a:solidFill>
          <a:ln>
            <a:noFill/>
          </a:ln>
        </p:spPr>
        <p:txBody>
          <a:bodyPr lIns="81720" rIns="81720" tIns="40680" bIns="40680"/>
          <a:p>
            <a:pPr>
              <a:lnSpc>
                <a:spcPct val="94000"/>
              </a:lnSpc>
            </a:pPr>
            <a:r>
              <a:rPr lang="en-US" sz="1600">
                <a:solidFill>
                  <a:srgbClr val="000000"/>
                </a:solidFill>
                <a:latin typeface="Arial"/>
                <a:ea typeface="Arial"/>
              </a:rPr>
              <a:t>Confidential</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457200" y="274680"/>
            <a:ext cx="8229240" cy="1142640"/>
          </a:xfrm>
          <a:prstGeom prst="rect">
            <a:avLst/>
          </a:prstGeom>
        </p:spPr>
        <p:txBody>
          <a:bodyPr anchor="ctr"/>
          <a:p>
            <a:pPr algn="ctr">
              <a:lnSpc>
                <a:spcPct val="100000"/>
              </a:lnSpc>
            </a:pPr>
            <a:r>
              <a:rPr lang="zh-CN" sz="4400">
                <a:solidFill>
                  <a:srgbClr val="000000"/>
                </a:solidFill>
                <a:latin typeface="Calibri"/>
              </a:rPr>
              <a:t>Before You Start</a:t>
            </a:r>
            <a:endParaRPr/>
          </a:p>
        </p:txBody>
      </p:sp>
      <p:sp>
        <p:nvSpPr>
          <p:cNvPr id="49" name="TextShape 2"/>
          <p:cNvSpPr txBox="1"/>
          <p:nvPr/>
        </p:nvSpPr>
        <p:spPr>
          <a:xfrm>
            <a:off x="906120" y="1554480"/>
            <a:ext cx="7963560" cy="4525560"/>
          </a:xfrm>
          <a:prstGeom prst="rect">
            <a:avLst/>
          </a:prstGeom>
        </p:spPr>
        <p:txBody>
          <a:bodyPr/>
          <a:p>
            <a:pPr>
              <a:lnSpc>
                <a:spcPct val="100000"/>
              </a:lnSpc>
            </a:pPr>
            <a:r>
              <a:rPr lang="zh-CN" sz="3200">
                <a:solidFill>
                  <a:srgbClr val="000000"/>
                </a:solidFill>
                <a:latin typeface="Calibri"/>
              </a:rPr>
              <a:t>Please email us or bring the following </a:t>
            </a:r>
            <a:endParaRPr/>
          </a:p>
          <a:p>
            <a:pPr>
              <a:lnSpc>
                <a:spcPct val="100000"/>
              </a:lnSpc>
            </a:pPr>
            <a:r>
              <a:rPr lang="zh-CN" sz="3200">
                <a:solidFill>
                  <a:srgbClr val="000000"/>
                </a:solidFill>
                <a:latin typeface="Calibri"/>
              </a:rPr>
              <a:t>documents:</a:t>
            </a:r>
            <a:endParaRPr/>
          </a:p>
          <a:p>
            <a:pPr>
              <a:lnSpc>
                <a:spcPct val="100000"/>
              </a:lnSpc>
              <a:buFont typeface="Arial"/>
              <a:buChar char="•"/>
            </a:pPr>
            <a:r>
              <a:rPr lang="zh-CN" sz="2400">
                <a:solidFill>
                  <a:srgbClr val="000000"/>
                </a:solidFill>
                <a:latin typeface="Calibri"/>
              </a:rPr>
              <a:t>Your official transcript or copy of the transcript;</a:t>
            </a:r>
            <a:endParaRPr/>
          </a:p>
          <a:p>
            <a:pPr>
              <a:lnSpc>
                <a:spcPct val="100000"/>
              </a:lnSpc>
              <a:buFont typeface="Arial"/>
              <a:buChar char="•"/>
            </a:pPr>
            <a:r>
              <a:rPr lang="zh-CN" sz="2400">
                <a:solidFill>
                  <a:srgbClr val="000000"/>
                </a:solidFill>
                <a:latin typeface="Calibri"/>
              </a:rPr>
              <a:t>Copy of your degree certificate if you have (BS or MS degree);</a:t>
            </a:r>
            <a:endParaRPr/>
          </a:p>
          <a:p>
            <a:pPr>
              <a:lnSpc>
                <a:spcPct val="100000"/>
              </a:lnSpc>
              <a:buFont typeface="Arial"/>
              <a:buChar char="•"/>
            </a:pPr>
            <a:r>
              <a:rPr lang="zh-CN" sz="2400">
                <a:solidFill>
                  <a:srgbClr val="000000"/>
                </a:solidFill>
                <a:latin typeface="Calibri"/>
              </a:rPr>
              <a:t>University CPT/OPT authorization letter or I20 form(for International Students);</a:t>
            </a:r>
            <a:endParaRPr/>
          </a:p>
          <a:p>
            <a:pPr>
              <a:lnSpc>
                <a:spcPct val="100000"/>
              </a:lnSpc>
              <a:buFont typeface="Arial"/>
              <a:buChar char="•"/>
            </a:pPr>
            <a:r>
              <a:rPr lang="zh-CN" sz="2400">
                <a:solidFill>
                  <a:srgbClr val="000000"/>
                </a:solidFill>
                <a:latin typeface="Calibri"/>
              </a:rPr>
              <a:t>Copy of your passport or legal photo ID.</a:t>
            </a:r>
            <a:endParaRPr/>
          </a:p>
          <a:p>
            <a:pPr>
              <a:lnSpc>
                <a:spcPct val="100000"/>
              </a:lnSpc>
            </a:pPr>
            <a:endParaRPr/>
          </a:p>
        </p:txBody>
      </p:sp>
      <p:pic>
        <p:nvPicPr>
          <p:cNvPr id="50" name="Google Shape;129;p14" descr=""/>
          <p:cNvPicPr/>
          <p:nvPr/>
        </p:nvPicPr>
        <p:blipFill>
          <a:blip r:embed="rId1"/>
          <a:stretch>
            <a:fillRect/>
          </a:stretch>
        </p:blipFill>
        <p:spPr>
          <a:xfrm>
            <a:off x="491040" y="241920"/>
            <a:ext cx="503640" cy="5036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457200" y="274680"/>
            <a:ext cx="8229240" cy="1142640"/>
          </a:xfrm>
          <a:prstGeom prst="rect">
            <a:avLst/>
          </a:prstGeom>
        </p:spPr>
        <p:txBody>
          <a:bodyPr anchor="ctr"/>
          <a:p>
            <a:pPr algn="ctr">
              <a:lnSpc>
                <a:spcPct val="100000"/>
              </a:lnSpc>
            </a:pPr>
            <a:r>
              <a:rPr lang="zh-CN" sz="4400">
                <a:solidFill>
                  <a:srgbClr val="000000"/>
                </a:solidFill>
                <a:latin typeface="Calibri"/>
              </a:rPr>
              <a:t>Your First Day</a:t>
            </a:r>
            <a:endParaRPr/>
          </a:p>
        </p:txBody>
      </p:sp>
      <p:sp>
        <p:nvSpPr>
          <p:cNvPr id="52" name="TextShape 2"/>
          <p:cNvSpPr txBox="1"/>
          <p:nvPr/>
        </p:nvSpPr>
        <p:spPr>
          <a:xfrm>
            <a:off x="606600" y="1600200"/>
            <a:ext cx="8079840" cy="4525560"/>
          </a:xfrm>
          <a:prstGeom prst="rect">
            <a:avLst/>
          </a:prstGeom>
        </p:spPr>
        <p:txBody>
          <a:bodyPr/>
          <a:p>
            <a:pPr>
              <a:lnSpc>
                <a:spcPct val="100000"/>
              </a:lnSpc>
            </a:pPr>
            <a:r>
              <a:rPr lang="zh-CN" sz="2400">
                <a:solidFill>
                  <a:srgbClr val="000000"/>
                </a:solidFill>
                <a:latin typeface="Calibri"/>
              </a:rPr>
              <a:t>Follow</a:t>
            </a:r>
            <a:endParaRPr/>
          </a:p>
          <a:p>
            <a:pPr>
              <a:lnSpc>
                <a:spcPct val="100000"/>
              </a:lnSpc>
              <a:buFont typeface="Arial"/>
              <a:buChar char="•"/>
            </a:pPr>
            <a:r>
              <a:rPr lang="zh-CN" sz="2400">
                <a:solidFill>
                  <a:srgbClr val="000000"/>
                </a:solidFill>
                <a:latin typeface="Calibri"/>
              </a:rPr>
              <a:t>You will be handed with NDA (Non Disclosure Agreement) form, please read through and you will need to sign this NDA form</a:t>
            </a:r>
            <a:endParaRPr/>
          </a:p>
          <a:p>
            <a:pPr>
              <a:lnSpc>
                <a:spcPct val="100000"/>
              </a:lnSpc>
              <a:buFont typeface="Arial"/>
              <a:buChar char="•"/>
            </a:pPr>
            <a:r>
              <a:rPr lang="zh-CN" sz="2400">
                <a:solidFill>
                  <a:srgbClr val="000000"/>
                </a:solidFill>
                <a:latin typeface="Calibri"/>
              </a:rPr>
              <a:t>Set your working schedule, and you need to stay on it. Unexcused absence is not allowed in our company. You will have to inform you supervisor in advance if you have any other plan on your working day</a:t>
            </a:r>
            <a:endParaRPr/>
          </a:p>
          <a:p>
            <a:pPr>
              <a:lnSpc>
                <a:spcPct val="100000"/>
              </a:lnSpc>
              <a:buFont typeface="Arial"/>
              <a:buChar char="•"/>
            </a:pPr>
            <a:r>
              <a:rPr lang="zh-CN" sz="2400">
                <a:solidFill>
                  <a:srgbClr val="000000"/>
                </a:solidFill>
                <a:latin typeface="Calibri"/>
              </a:rPr>
              <a:t>Start to use the card punch system, you have to punch the time card every morning when you arrive, and punch again when you leave.</a:t>
            </a:r>
            <a:endParaRPr/>
          </a:p>
        </p:txBody>
      </p:sp>
      <p:pic>
        <p:nvPicPr>
          <p:cNvPr id="53" name="Google Shape;129;p14" descr=""/>
          <p:cNvPicPr/>
          <p:nvPr/>
        </p:nvPicPr>
        <p:blipFill>
          <a:blip r:embed="rId1"/>
          <a:stretch>
            <a:fillRect/>
          </a:stretch>
        </p:blipFill>
        <p:spPr>
          <a:xfrm>
            <a:off x="491040" y="241920"/>
            <a:ext cx="503640" cy="503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457200" y="274680"/>
            <a:ext cx="8229240" cy="1142640"/>
          </a:xfrm>
          <a:prstGeom prst="rect">
            <a:avLst/>
          </a:prstGeom>
        </p:spPr>
        <p:txBody>
          <a:bodyPr anchor="ctr"/>
          <a:p>
            <a:pPr algn="ctr">
              <a:lnSpc>
                <a:spcPct val="100000"/>
              </a:lnSpc>
            </a:pPr>
            <a:r>
              <a:rPr lang="zh-CN" sz="4400">
                <a:solidFill>
                  <a:srgbClr val="000000"/>
                </a:solidFill>
                <a:latin typeface="Calibri"/>
              </a:rPr>
              <a:t>Other Working Policy</a:t>
            </a:r>
            <a:endParaRPr/>
          </a:p>
        </p:txBody>
      </p:sp>
      <p:sp>
        <p:nvSpPr>
          <p:cNvPr id="55" name="TextShape 2"/>
          <p:cNvSpPr txBox="1"/>
          <p:nvPr/>
        </p:nvSpPr>
        <p:spPr>
          <a:xfrm>
            <a:off x="338760" y="1247400"/>
            <a:ext cx="8347680" cy="5243400"/>
          </a:xfrm>
          <a:prstGeom prst="rect">
            <a:avLst/>
          </a:prstGeom>
        </p:spPr>
        <p:txBody>
          <a:bodyPr/>
          <a:p>
            <a:pPr>
              <a:lnSpc>
                <a:spcPct val="100000"/>
              </a:lnSpc>
            </a:pPr>
            <a:r>
              <a:rPr lang="zh-CN" sz="2400">
                <a:solidFill>
                  <a:srgbClr val="000000"/>
                </a:solidFill>
                <a:latin typeface="Calibri"/>
              </a:rPr>
              <a:t>Follow</a:t>
            </a:r>
            <a:endParaRPr/>
          </a:p>
          <a:p>
            <a:pPr>
              <a:lnSpc>
                <a:spcPct val="100000"/>
              </a:lnSpc>
              <a:buFont typeface="Arial"/>
              <a:buChar char="•"/>
            </a:pPr>
            <a:r>
              <a:rPr lang="zh-CN" sz="2400">
                <a:solidFill>
                  <a:srgbClr val="000000"/>
                </a:solidFill>
                <a:latin typeface="Calibri"/>
              </a:rPr>
              <a:t>When people sign up as a intern please realize this is a job that requires commitment and demonstration of professionalism. Be on time and stay for the entire assigned period. Please observe the attendance rule and do not leave early. 3 notices will be given upon the violations.</a:t>
            </a:r>
            <a:endParaRPr/>
          </a:p>
          <a:p>
            <a:pPr>
              <a:lnSpc>
                <a:spcPct val="100000"/>
              </a:lnSpc>
              <a:buFont typeface="Arial"/>
              <a:buChar char="•"/>
            </a:pPr>
            <a:r>
              <a:rPr lang="zh-CN" sz="2400">
                <a:solidFill>
                  <a:srgbClr val="000000"/>
                </a:solidFill>
                <a:latin typeface="Calibri"/>
              </a:rPr>
              <a:t>We have morning meetings with the whole team every day, and you will need to send a report of your work progress to your supervisor and your group leader daily.</a:t>
            </a:r>
            <a:endParaRPr/>
          </a:p>
          <a:p>
            <a:pPr>
              <a:lnSpc>
                <a:spcPct val="100000"/>
              </a:lnSpc>
              <a:buFont typeface="Arial"/>
              <a:buChar char="•"/>
            </a:pPr>
            <a:r>
              <a:rPr lang="zh-CN" sz="2400">
                <a:solidFill>
                  <a:srgbClr val="000000"/>
                </a:solidFill>
                <a:latin typeface="Calibri"/>
              </a:rPr>
              <a:t>You will have to stay on the project timelines, please inform your team leader or supervisor in advance when you have any difficulties or questions. </a:t>
            </a:r>
            <a:endParaRPr/>
          </a:p>
          <a:p>
            <a:pPr>
              <a:lnSpc>
                <a:spcPct val="100000"/>
              </a:lnSpc>
              <a:buFont typeface="Arial"/>
              <a:buChar char="•"/>
            </a:pPr>
            <a:r>
              <a:rPr lang="zh-CN" sz="2400">
                <a:solidFill>
                  <a:srgbClr val="000000"/>
                </a:solidFill>
                <a:latin typeface="Calibri"/>
              </a:rPr>
              <a:t>Every Monday is our dress-up day, please be in formal wear with a tie.</a:t>
            </a:r>
            <a:endParaRPr/>
          </a:p>
          <a:p>
            <a:pPr>
              <a:lnSpc>
                <a:spcPct val="100000"/>
              </a:lnSpc>
            </a:pPr>
            <a:endParaRPr/>
          </a:p>
        </p:txBody>
      </p:sp>
      <p:pic>
        <p:nvPicPr>
          <p:cNvPr id="56" name="Google Shape;129;p14" descr=""/>
          <p:cNvPicPr/>
          <p:nvPr/>
        </p:nvPicPr>
        <p:blipFill>
          <a:blip r:embed="rId1"/>
          <a:stretch>
            <a:fillRect/>
          </a:stretch>
        </p:blipFill>
        <p:spPr>
          <a:xfrm>
            <a:off x="491040" y="241920"/>
            <a:ext cx="503640" cy="503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