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8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A4578D-507A-4C29-93CE-926C26479A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2"/>
          <p:cNvSpPr/>
          <p:nvPr/>
        </p:nvSpPr>
        <p:spPr>
          <a:xfrm>
            <a:off x="777960" y="4776840"/>
            <a:ext cx="6213960" cy="45216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77600" y="4776840"/>
            <a:ext cx="6201360" cy="4509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398840" y="9555120"/>
            <a:ext cx="3356640" cy="48636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CustomShape 2"/>
          <p:cNvSpPr/>
          <p:nvPr/>
        </p:nvSpPr>
        <p:spPr>
          <a:xfrm>
            <a:off x="77796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280" y="5164920"/>
            <a:ext cx="2330640" cy="37800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3447720" y="5164920"/>
            <a:ext cx="3178800" cy="37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39360" y="808200"/>
            <a:ext cx="9066240" cy="97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000000"/>
                </a:solidFill>
                <a:latin typeface="Arial"/>
                <a:ea typeface="宋体"/>
              </a:rPr>
              <a:t>　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宋体"/>
              </a:rPr>
              <a:t>lec9-2-2-IP-2019-2-1.ppt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918800" y="2606400"/>
            <a:ext cx="6491520" cy="23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CTI One Corporation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Version: x0.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2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Date: June 28, 2018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Project Lead: Harry Li, Ph.D.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Updated Feb 1, 2019 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Team members:  Meng-Huan Lee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	</a:t>
            </a: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Rahul Devaragudde Gopala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新細明體"/>
              </a:rPr>
              <a:t>  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080" y="199800"/>
            <a:ext cx="554400" cy="41580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877680" y="5032800"/>
            <a:ext cx="2284920" cy="3420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731520" y="5033880"/>
            <a:ext cx="2377080" cy="2732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Company confidential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45920" y="129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Testing and Verification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1360" y="834480"/>
            <a:ext cx="9002520" cy="402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Message loop-back test using Netcat:</a:t>
            </a:r>
            <a:endParaRPr/>
          </a:p>
          <a:p>
            <a:pPr lvl="1">
              <a:lnSpc>
                <a:spcPct val="9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Type message and enter, and LPC will send back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 lvl="1">
              <a:lnSpc>
                <a:spcPct val="9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Transmit Round trip time</a:t>
            </a: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 (1kB and 2kB)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2296800" y="1825920"/>
            <a:ext cx="1437120" cy="480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70c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NC Console Output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6563520" y="1837800"/>
            <a:ext cx="1632600" cy="480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70c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LPC Console Output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45920" y="129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About Netcat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3383280" y="640080"/>
            <a:ext cx="368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https://en.wikipedia.org/wiki/Netcat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274320" y="1047600"/>
            <a:ext cx="9635760" cy="6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netcat (often abbreviated to nc) is a computer networking utility for reading from and writing to network connections using TCP or UDP. The command is designed to be a dependable back-end that can be used directly or easily driven by other programs and scripts.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279360" y="1920240"/>
            <a:ext cx="520668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to install and use netcat in ubuntu. You can choose to install netcat with the ‘apt-get install netat’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62080" y="2401560"/>
            <a:ext cx="454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https://www.unixmen.com/play-with-netcat-in-ubuntu/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365760" y="2834640"/>
            <a:ext cx="133704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Arial"/>
              </a:rPr>
              <a:t>Chatting With Netcat</a:t>
            </a:r>
            <a:endParaRPr/>
          </a:p>
        </p:txBody>
      </p:sp>
      <p:sp>
        <p:nvSpPr>
          <p:cNvPr id="130" name="CustomShape 7"/>
          <p:cNvSpPr/>
          <p:nvPr/>
        </p:nvSpPr>
        <p:spPr>
          <a:xfrm>
            <a:off x="354600" y="3108960"/>
            <a:ext cx="189504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Arial"/>
              </a:rPr>
              <a:t>Creating the server with netcat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366480" y="3342960"/>
            <a:ext cx="1461960" cy="2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Arial"/>
              </a:rPr>
              <a:t>HTTP banner grabbing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56760" y="1104840"/>
            <a:ext cx="2646720" cy="284616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Main()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96960" y="12960"/>
            <a:ext cx="9069120" cy="65160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Program Overview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327120" y="1269000"/>
            <a:ext cx="2778120" cy="242208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vSetupIFTask()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 </a:t>
            </a: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endParaRPr/>
          </a:p>
          <a:p>
            <a:pPr algn="ctr">
              <a:lnSpc>
                <a:spcPct val="94000"/>
              </a:lnSpc>
            </a:pP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848880" y="1691640"/>
            <a:ext cx="1675440" cy="5133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Create task:   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50">
                <a:solidFill>
                  <a:srgbClr val="000000"/>
                </a:solidFill>
                <a:latin typeface="Arial"/>
              </a:rPr>
              <a:t>xTaskCreate()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522000" y="2711160"/>
            <a:ext cx="2329200" cy="7160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Start the task </a:t>
            </a:r>
            <a:endParaRPr/>
          </a:p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vTaskStartScheduler()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3524040" y="1837080"/>
            <a:ext cx="2422800" cy="5133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Start server program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3514320" y="2777760"/>
            <a:ext cx="2423160" cy="5133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Detect connection status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1687320" y="2239560"/>
            <a:ext cx="1080" cy="4399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1" name="CustomShape 9"/>
          <p:cNvSpPr/>
          <p:nvPr/>
        </p:nvSpPr>
        <p:spPr>
          <a:xfrm>
            <a:off x="4735800" y="2351520"/>
            <a:ext cx="360" cy="4147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2" name="CustomShape 10"/>
          <p:cNvSpPr/>
          <p:nvPr/>
        </p:nvSpPr>
        <p:spPr>
          <a:xfrm>
            <a:off x="6636600" y="567720"/>
            <a:ext cx="3319560" cy="495828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Server Thread</a:t>
            </a:r>
            <a:endParaRPr/>
          </a:p>
        </p:txBody>
      </p:sp>
      <p:sp>
        <p:nvSpPr>
          <p:cNvPr id="143" name="CustomShape 11"/>
          <p:cNvSpPr/>
          <p:nvPr/>
        </p:nvSpPr>
        <p:spPr>
          <a:xfrm>
            <a:off x="7146360" y="950040"/>
            <a:ext cx="2178360" cy="4359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Create new connection</a:t>
            </a:r>
            <a:endParaRPr/>
          </a:p>
        </p:txBody>
      </p:sp>
      <p:sp>
        <p:nvSpPr>
          <p:cNvPr id="144" name="CustomShape 12"/>
          <p:cNvSpPr/>
          <p:nvPr/>
        </p:nvSpPr>
        <p:spPr>
          <a:xfrm>
            <a:off x="7195320" y="1629720"/>
            <a:ext cx="2151720" cy="2944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Bind (IP,Port)</a:t>
            </a:r>
            <a:endParaRPr/>
          </a:p>
        </p:txBody>
      </p:sp>
      <p:sp>
        <p:nvSpPr>
          <p:cNvPr id="145" name="CustomShape 13"/>
          <p:cNvSpPr/>
          <p:nvPr/>
        </p:nvSpPr>
        <p:spPr>
          <a:xfrm>
            <a:off x="7500240" y="2151360"/>
            <a:ext cx="1705320" cy="2919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Listen</a:t>
            </a:r>
            <a:endParaRPr/>
          </a:p>
        </p:txBody>
      </p:sp>
      <p:sp>
        <p:nvSpPr>
          <p:cNvPr id="146" name="CustomShape 14"/>
          <p:cNvSpPr/>
          <p:nvPr/>
        </p:nvSpPr>
        <p:spPr>
          <a:xfrm>
            <a:off x="7455600" y="2697840"/>
            <a:ext cx="1705680" cy="3016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Accept</a:t>
            </a:r>
            <a:endParaRPr/>
          </a:p>
        </p:txBody>
      </p:sp>
      <p:sp>
        <p:nvSpPr>
          <p:cNvPr id="147" name="CustomShape 15"/>
          <p:cNvSpPr/>
          <p:nvPr/>
        </p:nvSpPr>
        <p:spPr>
          <a:xfrm>
            <a:off x="7436880" y="3237480"/>
            <a:ext cx="1787760" cy="3207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Receive data</a:t>
            </a:r>
            <a:endParaRPr/>
          </a:p>
        </p:txBody>
      </p:sp>
      <p:sp>
        <p:nvSpPr>
          <p:cNvPr id="148" name="CustomShape 16"/>
          <p:cNvSpPr/>
          <p:nvPr/>
        </p:nvSpPr>
        <p:spPr>
          <a:xfrm>
            <a:off x="7379640" y="3841200"/>
            <a:ext cx="1873800" cy="3099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Read buffer</a:t>
            </a:r>
            <a:endParaRPr/>
          </a:p>
        </p:txBody>
      </p:sp>
      <p:sp>
        <p:nvSpPr>
          <p:cNvPr id="149" name="CustomShape 17"/>
          <p:cNvSpPr/>
          <p:nvPr/>
        </p:nvSpPr>
        <p:spPr>
          <a:xfrm>
            <a:off x="7185960" y="4404240"/>
            <a:ext cx="2343600" cy="320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Send Data (Echo)</a:t>
            </a:r>
            <a:endParaRPr/>
          </a:p>
        </p:txBody>
      </p:sp>
      <p:sp>
        <p:nvSpPr>
          <p:cNvPr id="150" name="CustomShape 18"/>
          <p:cNvSpPr/>
          <p:nvPr/>
        </p:nvSpPr>
        <p:spPr>
          <a:xfrm>
            <a:off x="7520760" y="5016240"/>
            <a:ext cx="1684800" cy="29448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2000">
                <a:solidFill>
                  <a:srgbClr val="0d0d0d"/>
                </a:solidFill>
                <a:latin typeface="Arial"/>
              </a:rPr>
              <a:t>Clear buffer</a:t>
            </a:r>
            <a:endParaRPr/>
          </a:p>
        </p:txBody>
      </p:sp>
      <p:sp>
        <p:nvSpPr>
          <p:cNvPr id="151" name="CustomShape 19"/>
          <p:cNvSpPr/>
          <p:nvPr/>
        </p:nvSpPr>
        <p:spPr>
          <a:xfrm>
            <a:off x="8279280" y="141192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2" name="CustomShape 20"/>
          <p:cNvSpPr/>
          <p:nvPr/>
        </p:nvSpPr>
        <p:spPr>
          <a:xfrm>
            <a:off x="8309520" y="192636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3" name="CustomShape 21"/>
          <p:cNvSpPr/>
          <p:nvPr/>
        </p:nvSpPr>
        <p:spPr>
          <a:xfrm>
            <a:off x="8333280" y="248832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4" name="CustomShape 22"/>
          <p:cNvSpPr/>
          <p:nvPr/>
        </p:nvSpPr>
        <p:spPr>
          <a:xfrm>
            <a:off x="8334720" y="300168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5" name="CustomShape 23"/>
          <p:cNvSpPr/>
          <p:nvPr/>
        </p:nvSpPr>
        <p:spPr>
          <a:xfrm>
            <a:off x="8333280" y="361224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6" name="CustomShape 24"/>
          <p:cNvSpPr/>
          <p:nvPr/>
        </p:nvSpPr>
        <p:spPr>
          <a:xfrm>
            <a:off x="8355600" y="415296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7" name="CustomShape 25"/>
          <p:cNvSpPr/>
          <p:nvPr/>
        </p:nvSpPr>
        <p:spPr>
          <a:xfrm>
            <a:off x="8347680" y="4763880"/>
            <a:ext cx="360" cy="2091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8" name="CustomShape 26"/>
          <p:cNvSpPr/>
          <p:nvPr/>
        </p:nvSpPr>
        <p:spPr>
          <a:xfrm flipH="1">
            <a:off x="6919200" y="3433680"/>
            <a:ext cx="4982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headEnd len="med" type="triangle" w="med"/>
          </a:ln>
        </p:spPr>
      </p:sp>
      <p:sp>
        <p:nvSpPr>
          <p:cNvPr id="159" name="CustomShape 27"/>
          <p:cNvSpPr/>
          <p:nvPr/>
        </p:nvSpPr>
        <p:spPr>
          <a:xfrm>
            <a:off x="6920280" y="3429000"/>
            <a:ext cx="360" cy="175680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60" name="CustomShape 28"/>
          <p:cNvSpPr/>
          <p:nvPr/>
        </p:nvSpPr>
        <p:spPr>
          <a:xfrm flipH="1">
            <a:off x="6930360" y="5176440"/>
            <a:ext cx="58536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61" name="Line 29"/>
          <p:cNvSpPr/>
          <p:nvPr/>
        </p:nvSpPr>
        <p:spPr>
          <a:xfrm flipV="1">
            <a:off x="5947560" y="560880"/>
            <a:ext cx="717480" cy="1277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2" name="Line 30"/>
          <p:cNvSpPr/>
          <p:nvPr/>
        </p:nvSpPr>
        <p:spPr>
          <a:xfrm>
            <a:off x="5947560" y="2351160"/>
            <a:ext cx="689040" cy="3102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3" name="Line 31"/>
          <p:cNvSpPr/>
          <p:nvPr/>
        </p:nvSpPr>
        <p:spPr>
          <a:xfrm flipV="1">
            <a:off x="2525400" y="1267560"/>
            <a:ext cx="801720" cy="425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4" name="Line 32"/>
          <p:cNvSpPr/>
          <p:nvPr/>
        </p:nvSpPr>
        <p:spPr>
          <a:xfrm>
            <a:off x="2525400" y="2206080"/>
            <a:ext cx="801720" cy="1486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5" name="CustomShape 33"/>
          <p:cNvSpPr/>
          <p:nvPr/>
        </p:nvSpPr>
        <p:spPr>
          <a:xfrm flipH="1">
            <a:off x="8467200" y="2606040"/>
            <a:ext cx="786960" cy="72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6" name="CustomShape 34"/>
          <p:cNvSpPr/>
          <p:nvPr/>
        </p:nvSpPr>
        <p:spPr>
          <a:xfrm>
            <a:off x="9257760" y="2439720"/>
            <a:ext cx="700560" cy="3373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6800" bIns="46800" anchor="ctr"/>
          <a:p>
            <a:pPr algn="ctr">
              <a:lnSpc>
                <a:spcPct val="94000"/>
              </a:lnSpc>
            </a:pPr>
            <a:r>
              <a:rPr lang="en-US" sz="1400">
                <a:solidFill>
                  <a:srgbClr val="0d0d0d"/>
                </a:solidFill>
                <a:latin typeface="Arial"/>
              </a:rPr>
              <a:t>Conn in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45920" y="13320"/>
            <a:ext cx="906912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6-21-18 Ethernet Connection And Webserver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lang="en-US" sz="4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3440" y="906120"/>
            <a:ext cx="4599720" cy="464832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793440" y="891720"/>
            <a:ext cx="4599720" cy="4593960"/>
          </a:xfrm>
          <a:prstGeom prst="rect">
            <a:avLst/>
          </a:prstGeom>
          <a:noFill/>
          <a:ln w="18360">
            <a:solidFill>
              <a:srgbClr val="3465a4"/>
            </a:solidFill>
            <a:round/>
          </a:ln>
        </p:spPr>
      </p:sp>
      <p:sp>
        <p:nvSpPr>
          <p:cNvPr id="52" name="Line 3"/>
          <p:cNvSpPr/>
          <p:nvPr/>
        </p:nvSpPr>
        <p:spPr>
          <a:xfrm>
            <a:off x="1285560" y="1550160"/>
            <a:ext cx="1828800" cy="1080"/>
          </a:xfrm>
          <a:prstGeom prst="line">
            <a:avLst/>
          </a:prstGeom>
          <a:ln w="18360">
            <a:solidFill>
              <a:srgbClr val="ff3333"/>
            </a:solidFill>
            <a:miter/>
          </a:ln>
        </p:spPr>
      </p:sp>
      <p:sp>
        <p:nvSpPr>
          <p:cNvPr id="53" name="Line 4"/>
          <p:cNvSpPr/>
          <p:nvPr/>
        </p:nvSpPr>
        <p:spPr>
          <a:xfrm>
            <a:off x="1429920" y="3786480"/>
            <a:ext cx="1554120" cy="1080"/>
          </a:xfrm>
          <a:prstGeom prst="line">
            <a:avLst/>
          </a:prstGeom>
          <a:ln w="18360">
            <a:solidFill>
              <a:srgbClr val="ff3333"/>
            </a:solidFill>
            <a:miter/>
          </a:ln>
        </p:spPr>
      </p:sp>
      <p:sp>
        <p:nvSpPr>
          <p:cNvPr id="54" name="Line 5"/>
          <p:cNvSpPr/>
          <p:nvPr/>
        </p:nvSpPr>
        <p:spPr>
          <a:xfrm>
            <a:off x="3719160" y="5074560"/>
            <a:ext cx="1096920" cy="1080"/>
          </a:xfrm>
          <a:prstGeom prst="line">
            <a:avLst/>
          </a:prstGeom>
          <a:ln w="18360">
            <a:solidFill>
              <a:srgbClr val="ff3333"/>
            </a:solidFill>
            <a:miter/>
          </a:ln>
        </p:spPr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914040" y="-360"/>
            <a:ext cx="85327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2019-2-1 LPC1769 Rev D Ethernet Pins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960" y="1173960"/>
            <a:ext cx="4570560" cy="3202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41120" y="1259280"/>
            <a:ext cx="4091400" cy="27259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039200" y="4260240"/>
            <a:ext cx="1021680" cy="16236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5773680" y="1259280"/>
            <a:ext cx="3839040" cy="272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61" name="Line 3"/>
          <p:cNvSpPr/>
          <p:nvPr/>
        </p:nvSpPr>
        <p:spPr>
          <a:xfrm flipV="1">
            <a:off x="4421880" y="1996920"/>
            <a:ext cx="1280160" cy="2743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62" name="CustomShape 4"/>
          <p:cNvSpPr/>
          <p:nvPr/>
        </p:nvSpPr>
        <p:spPr>
          <a:xfrm>
            <a:off x="3690360" y="2271240"/>
            <a:ext cx="118764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914040" y="-360"/>
            <a:ext cx="85327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2019-2-1 LPC1769 Rev B Ethernet Pins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39200" y="4260240"/>
            <a:ext cx="1021680" cy="1623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000" y="1260720"/>
            <a:ext cx="3753720" cy="2578680"/>
          </a:xfrm>
          <a:prstGeom prst="rect">
            <a:avLst/>
          </a:prstGeom>
          <a:ln>
            <a:noFill/>
          </a:ln>
        </p:spPr>
      </p:pic>
      <p:sp>
        <p:nvSpPr>
          <p:cNvPr id="67" name="Line 2"/>
          <p:cNvSpPr/>
          <p:nvPr/>
        </p:nvSpPr>
        <p:spPr>
          <a:xfrm>
            <a:off x="5394240" y="2743200"/>
            <a:ext cx="1097280" cy="2055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68" name="CustomShape 3"/>
          <p:cNvSpPr/>
          <p:nvPr/>
        </p:nvSpPr>
        <p:spPr>
          <a:xfrm>
            <a:off x="6217200" y="1205280"/>
            <a:ext cx="3395520" cy="272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pic>
        <p:nvPicPr>
          <p:cNvPr id="6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1160" y="1097280"/>
            <a:ext cx="4385160" cy="377100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4205880" y="2331720"/>
            <a:ext cx="1187640" cy="1096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71" name="CustomShape 5"/>
          <p:cNvSpPr/>
          <p:nvPr/>
        </p:nvSpPr>
        <p:spPr>
          <a:xfrm>
            <a:off x="5577120" y="4183560"/>
            <a:ext cx="4204800" cy="88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50">
                <a:solidFill>
                  <a:srgbClr val="000000"/>
                </a:solidFill>
                <a:latin typeface="Arial"/>
              </a:rPr>
              <a:t>Same pin numbers except the connector name is J6, later in Rev D, the connector name is changed from J6 J2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25200" y="12960"/>
            <a:ext cx="853308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Ethernet Hardware Connection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00" y="783720"/>
            <a:ext cx="5308920" cy="2308320"/>
          </a:xfrm>
          <a:prstGeom prst="rect">
            <a:avLst/>
          </a:prstGeom>
          <a:ln w="12600">
            <a:solidFill>
              <a:srgbClr val="00b0f0"/>
            </a:solidFill>
            <a:miter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25640" y="2817720"/>
            <a:ext cx="1805400" cy="2518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360" y="1005840"/>
            <a:ext cx="2013120" cy="158472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 rot="20777400">
            <a:off x="6457680" y="1126800"/>
            <a:ext cx="1308960" cy="23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4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8 7 6 5 4 3 2 1</a:t>
            </a:r>
            <a:endParaRPr/>
          </a:p>
        </p:txBody>
      </p:sp>
      <p:graphicFrame>
        <p:nvGraphicFramePr>
          <p:cNvPr id="78" name="Table 3"/>
          <p:cNvGraphicFramePr/>
          <p:nvPr/>
        </p:nvGraphicFramePr>
        <p:xfrm>
          <a:off x="1009800" y="3235320"/>
          <a:ext cx="5181480" cy="1650240"/>
        </p:xfrm>
        <a:graphic>
          <a:graphicData uri="http://schemas.openxmlformats.org/drawingml/2006/table">
            <a:tbl>
              <a:tblPr/>
              <a:tblGrid>
                <a:gridCol w="1295640"/>
                <a:gridCol w="1296000"/>
                <a:gridCol w="1295640"/>
                <a:gridCol w="1294560"/>
              </a:tblGrid>
              <a:tr h="46440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LPC1769 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RJ-45 Jack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Pin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Definition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Pin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Definition</a:t>
                      </a:r>
                      <a:endParaRPr/>
                    </a:p>
                  </a:txBody>
                  <a:tcPr/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J2_32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ETH_RXN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RX-</a:t>
                      </a:r>
                      <a:endParaRPr/>
                    </a:p>
                  </a:txBody>
                  <a:tcPr/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J2_33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ETH_RXP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RX+</a:t>
                      </a:r>
                      <a:endParaRPr/>
                    </a:p>
                  </a:txBody>
                  <a:tcPr/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J2_34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ETH_TXN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TX-</a:t>
                      </a:r>
                      <a:endParaRPr/>
                    </a:p>
                  </a:txBody>
                  <a:tcPr/>
                </a:tc>
              </a:tr>
              <a:tr h="284040"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J2_35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ETH_TXP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4000"/>
                        </a:lnSpc>
                      </a:pPr>
                      <a:r>
                        <a:rPr lang="en-US" sz="1350">
                          <a:solidFill>
                            <a:srgbClr val="000000"/>
                          </a:solidFill>
                          <a:latin typeface="Arial"/>
                        </a:rPr>
                        <a:t>TX+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CustomShape 4"/>
          <p:cNvSpPr/>
          <p:nvPr/>
        </p:nvSpPr>
        <p:spPr>
          <a:xfrm>
            <a:off x="2720160" y="810360"/>
            <a:ext cx="1084680" cy="246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LPC1769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1110240" y="1999800"/>
            <a:ext cx="756720" cy="247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RJ-45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7511400" y="734400"/>
            <a:ext cx="1266480" cy="27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RJ-45 Header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6400800" y="5026320"/>
            <a:ext cx="1096920" cy="27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CAT5 Cable</a:t>
            </a:r>
            <a:endParaRPr/>
          </a:p>
        </p:txBody>
      </p:sp>
      <p:sp>
        <p:nvSpPr>
          <p:cNvPr id="83" name="CustomShape 8"/>
          <p:cNvSpPr/>
          <p:nvPr/>
        </p:nvSpPr>
        <p:spPr>
          <a:xfrm>
            <a:off x="2720160" y="1633680"/>
            <a:ext cx="291960" cy="3657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  <p:pic>
        <p:nvPicPr>
          <p:cNvPr id="8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503200" y="1165680"/>
            <a:ext cx="1187640" cy="1027800"/>
          </a:xfrm>
          <a:prstGeom prst="rect">
            <a:avLst/>
          </a:prstGeom>
          <a:ln>
            <a:noFill/>
          </a:ln>
        </p:spPr>
      </p:pic>
      <p:sp>
        <p:nvSpPr>
          <p:cNvPr id="85" name="CustomShape 9"/>
          <p:cNvSpPr/>
          <p:nvPr/>
        </p:nvSpPr>
        <p:spPr>
          <a:xfrm>
            <a:off x="8503200" y="2140560"/>
            <a:ext cx="118764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solidFill>
                  <a:srgbClr val="000000"/>
                </a:solidFill>
                <a:latin typeface="Arial"/>
              </a:rPr>
              <a:t>View from beneath </a:t>
            </a:r>
            <a:endParaRPr/>
          </a:p>
        </p:txBody>
      </p:sp>
      <p:sp>
        <p:nvSpPr>
          <p:cNvPr id="86" name="CustomShape 10"/>
          <p:cNvSpPr/>
          <p:nvPr/>
        </p:nvSpPr>
        <p:spPr>
          <a:xfrm>
            <a:off x="8245440" y="2181960"/>
            <a:ext cx="3290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35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87" name="Line 11"/>
          <p:cNvSpPr/>
          <p:nvPr/>
        </p:nvSpPr>
        <p:spPr>
          <a:xfrm flipV="1">
            <a:off x="8411760" y="2057400"/>
            <a:ext cx="365760" cy="2059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56920" y="226080"/>
            <a:ext cx="9053640" cy="60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System Connection Diagram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2920" y="3358800"/>
            <a:ext cx="1597320" cy="8967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3120" y="1640520"/>
            <a:ext cx="2140200" cy="749160"/>
          </a:xfrm>
          <a:prstGeom prst="rect">
            <a:avLst/>
          </a:prstGeom>
          <a:ln>
            <a:noFill/>
          </a:ln>
        </p:spPr>
      </p:pic>
      <p:sp>
        <p:nvSpPr>
          <p:cNvPr id="91" name="Line 2"/>
          <p:cNvSpPr/>
          <p:nvPr/>
        </p:nvSpPr>
        <p:spPr>
          <a:xfrm>
            <a:off x="1572840" y="4158720"/>
            <a:ext cx="0" cy="5191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2" name="Line 3"/>
          <p:cNvSpPr/>
          <p:nvPr/>
        </p:nvSpPr>
        <p:spPr>
          <a:xfrm flipV="1">
            <a:off x="1572840" y="4676760"/>
            <a:ext cx="6291000" cy="3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06400" y="2316600"/>
            <a:ext cx="3314880" cy="1541160"/>
          </a:xfrm>
          <a:prstGeom prst="rect">
            <a:avLst/>
          </a:prstGeom>
          <a:ln w="12600">
            <a:solidFill>
              <a:srgbClr val="00b0f0"/>
            </a:solidFill>
            <a:miter/>
          </a:ln>
        </p:spPr>
      </p:pic>
      <p:sp>
        <p:nvSpPr>
          <p:cNvPr id="94" name="Line 4"/>
          <p:cNvSpPr/>
          <p:nvPr/>
        </p:nvSpPr>
        <p:spPr>
          <a:xfrm flipV="1">
            <a:off x="7865280" y="3859920"/>
            <a:ext cx="0" cy="818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5" name="Line 5"/>
          <p:cNvSpPr/>
          <p:nvPr/>
        </p:nvSpPr>
        <p:spPr>
          <a:xfrm flipV="1">
            <a:off x="2068200" y="2390760"/>
            <a:ext cx="1374840" cy="15951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6" name="Line 6"/>
          <p:cNvSpPr/>
          <p:nvPr/>
        </p:nvSpPr>
        <p:spPr>
          <a:xfrm>
            <a:off x="3444480" y="2392200"/>
            <a:ext cx="3041280" cy="1466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7" name="CustomShape 7"/>
          <p:cNvSpPr/>
          <p:nvPr/>
        </p:nvSpPr>
        <p:spPr>
          <a:xfrm>
            <a:off x="6211080" y="3126600"/>
            <a:ext cx="787680" cy="275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lang="en-US" sz="1350">
                <a:solidFill>
                  <a:srgbClr val="000000"/>
                </a:solidFill>
                <a:latin typeface="Arial"/>
              </a:rPr>
              <a:t>RJ-45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3444480" y="4443480"/>
            <a:ext cx="186516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USB Connection</a:t>
            </a:r>
            <a:endParaRPr/>
          </a:p>
        </p:txBody>
      </p:sp>
      <p:sp>
        <p:nvSpPr>
          <p:cNvPr id="99" name="CustomShape 9"/>
          <p:cNvSpPr/>
          <p:nvPr/>
        </p:nvSpPr>
        <p:spPr>
          <a:xfrm rot="18587400">
            <a:off x="2139120" y="2879640"/>
            <a:ext cx="885240" cy="33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Ethernet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 rot="1405200">
            <a:off x="4627440" y="2818800"/>
            <a:ext cx="1008720" cy="2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Ethernet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772920" y="3031200"/>
            <a:ext cx="126036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      </a:t>
            </a:r>
            <a:r>
              <a:rPr lang="en-US" sz="1350">
                <a:solidFill>
                  <a:srgbClr val="0d0d0d"/>
                </a:solidFill>
                <a:latin typeface="Arial"/>
              </a:rPr>
              <a:t>Laptop</a:t>
            </a:r>
            <a:endParaRPr/>
          </a:p>
        </p:txBody>
      </p:sp>
      <p:sp>
        <p:nvSpPr>
          <p:cNvPr id="102" name="CustomShape 12"/>
          <p:cNvSpPr/>
          <p:nvPr/>
        </p:nvSpPr>
        <p:spPr>
          <a:xfrm>
            <a:off x="3006360" y="1279440"/>
            <a:ext cx="86400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Router</a:t>
            </a:r>
            <a:endParaRPr/>
          </a:p>
        </p:txBody>
      </p:sp>
      <p:sp>
        <p:nvSpPr>
          <p:cNvPr id="103" name="CustomShape 13"/>
          <p:cNvSpPr/>
          <p:nvPr/>
        </p:nvSpPr>
        <p:spPr>
          <a:xfrm>
            <a:off x="7233480" y="1845360"/>
            <a:ext cx="112896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d0d0d"/>
                </a:solidFill>
                <a:latin typeface="Arial"/>
              </a:rPr>
              <a:t>LPC1769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87440" y="146160"/>
            <a:ext cx="8802360" cy="60804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Software Setup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93200" y="891720"/>
            <a:ext cx="9117000" cy="3713760"/>
          </a:xfrm>
          <a:prstGeom prst="rect">
            <a:avLst/>
          </a:prstGeom>
          <a:noFill/>
          <a:ln>
            <a:noFill/>
          </a:ln>
        </p:spPr>
        <p:txBody>
          <a:bodyPr lIns="0" rIns="0" tIns="24120" bIns="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Environment: MCUExpresso IDE v10.1.1 [Build 606]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Test code: LPCOpen </a:t>
            </a: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“webserver” example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Varialbe “LWIP_DHCP” in “lwipopts.h” decide to use DHCP or manual setup IP Address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LPC1769 IP setting: IP 192.168.0.3, GW 192.168.0.1, Mask 255.255.255.0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PC IP setting: </a:t>
            </a: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IP 192.168.0.1, Mask 255.255.255.0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0240" y="2748240"/>
            <a:ext cx="5488200" cy="198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7080" y="146160"/>
            <a:ext cx="8802360" cy="60768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Software Setup (Optional for Debug)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93200" y="891720"/>
            <a:ext cx="9117000" cy="3713760"/>
          </a:xfrm>
          <a:prstGeom prst="rect">
            <a:avLst/>
          </a:prstGeom>
          <a:noFill/>
          <a:ln>
            <a:noFill/>
          </a:ln>
        </p:spPr>
        <p:txBody>
          <a:bodyPr lIns="0" rIns="0" tIns="24120" bIns="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If like to print debug information on MCUExpresso console:</a:t>
            </a:r>
            <a:endParaRPr/>
          </a:p>
          <a:p>
            <a:pPr lvl="1">
              <a:lnSpc>
                <a:spcPct val="94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Right click on project name -&gt; properties</a:t>
            </a:r>
            <a:endParaRPr/>
          </a:p>
          <a:p>
            <a:pPr lvl="1">
              <a:lnSpc>
                <a:spcPct val="94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Changed to Redlib (semihost)</a:t>
            </a: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Otherwise, keep as Redlib (nohost)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6600" y="2377440"/>
            <a:ext cx="2581200" cy="30283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55800" y="2377440"/>
            <a:ext cx="564192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45920" y="12960"/>
            <a:ext cx="906948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27360" bIns="0" anchor="ctr"/>
          <a:p>
            <a:pPr algn="ctr">
              <a:lnSpc>
                <a:spcPct val="94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Testing and Verification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00" y="146160"/>
            <a:ext cx="554400" cy="4161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531360" y="959400"/>
            <a:ext cx="9002520" cy="402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PC: ping 192.168.0.3 successfully</a:t>
            </a: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</a:pPr>
            <a:endParaRPr/>
          </a:p>
          <a:p>
            <a:pPr>
              <a:lnSpc>
                <a:spcPct val="94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Use Netcat (NC) to test the IP and port: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rcRect l="0" t="0" r="0" b="41185"/>
          <a:stretch>
            <a:fillRect/>
          </a:stretch>
        </p:blipFill>
        <p:spPr>
          <a:xfrm>
            <a:off x="1839600" y="1348920"/>
            <a:ext cx="6170760" cy="17136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09360" y="3687480"/>
            <a:ext cx="6315120" cy="17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