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7"/>
  </p:notesMasterIdLst>
  <p:sldIdLst>
    <p:sldId id="256" r:id="rId6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7559675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p>
            <a:r>
              <a:rPr lang="en-US" sz="2000">
                <a:latin typeface="Arial" panose="020B0604020202020204"/>
              </a:rPr>
              <a:t>Click to edit the notes format</a:t>
            </a:r>
            <a:endParaRPr lang="en-US" sz="2000"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r>
              <a:rPr lang="en-US" sz="1400">
                <a:latin typeface="Times New Roman" panose="02020603050405020304"/>
              </a:rPr>
              <a:t>&lt;header&gt;</a:t>
            </a:r>
            <a:endParaRPr lang="en-US" sz="1400">
              <a:latin typeface="Times New Roman" panose="020206030504050203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en-US" sz="1400">
                <a:latin typeface="Times New Roman" panose="02020603050405020304"/>
              </a:rPr>
              <a:t>&lt;date/time&gt;</a:t>
            </a:r>
            <a:endParaRPr lang="en-US" sz="1400">
              <a:latin typeface="Times New Roman" panose="020206030504050203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r>
              <a:rPr lang="en-US" sz="1400">
                <a:latin typeface="Times New Roman" panose="02020603050405020304"/>
              </a:rPr>
              <a:t>&lt;footer&gt;</a:t>
            </a:r>
            <a:endParaRPr lang="en-US" sz="1400">
              <a:latin typeface="Times New Roman" panose="02020603050405020304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CF50D230-A672-42E9-A95F-B0068E88CF2A}" type="slidenum">
              <a:rPr lang="en-US" sz="1400">
                <a:latin typeface="Times New Roman" panose="02020603050405020304"/>
              </a:rPr>
            </a:fld>
            <a:endParaRPr lang="en-US" sz="1400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398840" y="9555120"/>
            <a:ext cx="3353040" cy="48276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CustomShape 2"/>
          <p:cNvSpPr/>
          <p:nvPr/>
        </p:nvSpPr>
        <p:spPr>
          <a:xfrm>
            <a:off x="777960" y="4776840"/>
            <a:ext cx="6210360" cy="451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77960" y="4776840"/>
            <a:ext cx="6213600" cy="4521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77960" y="4776840"/>
            <a:ext cx="6213600" cy="4521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77960" y="4776840"/>
            <a:ext cx="6213600" cy="4521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77960" y="4776840"/>
            <a:ext cx="6213600" cy="4521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77960" y="4776840"/>
            <a:ext cx="6213600" cy="4521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77960" y="4776840"/>
            <a:ext cx="6213600" cy="4521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77960" y="4776840"/>
            <a:ext cx="6213600" cy="4521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77960" y="4776840"/>
            <a:ext cx="6213600" cy="4521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77960" y="4776840"/>
            <a:ext cx="6213600" cy="45212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74" name="Picture 7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12" name="Picture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/>
        </p:txBody>
      </p:sp>
      <p:pic>
        <p:nvPicPr>
          <p:cNvPr id="150" name="Picture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p>
            <a:pPr algn="ctr"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/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3280" y="6886440"/>
            <a:ext cx="2327400" cy="500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stomShape 2"/>
          <p:cNvSpPr/>
          <p:nvPr/>
        </p:nvSpPr>
        <p:spPr>
          <a:xfrm>
            <a:off x="3448080" y="6886440"/>
            <a:ext cx="3175200" cy="5004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>
                <a:latin typeface="Arial" panose="020B0604020202020204"/>
              </a:rPr>
              <a:t>Click to edit the title text format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 panose="020B0604020202020204"/>
              </a:rPr>
              <a:t>Click to edit the outline text format</a:t>
            </a:r>
            <a:endParaRPr lang="en-US" sz="320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 panose="020B0604020202020204"/>
              </a:rPr>
              <a:t>Second Outline Level</a:t>
            </a:r>
            <a:endParaRPr lang="en-US" sz="2800">
              <a:latin typeface="Arial" panose="020B0604020202020204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 panose="020B0604020202020204"/>
              </a:rPr>
              <a:t>Third Outline Level</a:t>
            </a:r>
            <a:endParaRPr lang="en-US" sz="2400">
              <a:latin typeface="Arial" panose="020B0604020202020204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 panose="020B0604020202020204"/>
              </a:rPr>
              <a:t>Fourth Outline Level</a:t>
            </a:r>
            <a:endParaRPr lang="en-US" sz="2000">
              <a:latin typeface="Arial" panose="020B0604020202020204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Fifth Outline Level</a:t>
            </a:r>
            <a:endParaRPr lang="en-US" sz="2000">
              <a:latin typeface="Arial" panose="020B0604020202020204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Sixth Outline Level</a:t>
            </a:r>
            <a:endParaRPr lang="en-US" sz="2000">
              <a:latin typeface="Arial" panose="020B0604020202020204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Seventh Outline Level</a:t>
            </a:r>
            <a:endParaRPr lang="en-US" sz="2000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3280" y="6886440"/>
            <a:ext cx="2327400" cy="5004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CustomShape 2"/>
          <p:cNvSpPr/>
          <p:nvPr/>
        </p:nvSpPr>
        <p:spPr>
          <a:xfrm>
            <a:off x="3448080" y="6886440"/>
            <a:ext cx="3175200" cy="5004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>
                <a:latin typeface="Arial" panose="020B0604020202020204"/>
              </a:rPr>
              <a:t>Click to edit the title text format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 panose="020B0604020202020204"/>
              </a:rPr>
              <a:t>Click to edit the outline text format</a:t>
            </a:r>
            <a:endParaRPr lang="en-US" sz="320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 panose="020B0604020202020204"/>
              </a:rPr>
              <a:t>Second Outline Level</a:t>
            </a:r>
            <a:endParaRPr lang="en-US" sz="2800">
              <a:latin typeface="Arial" panose="020B0604020202020204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 panose="020B0604020202020204"/>
              </a:rPr>
              <a:t>Third Outline Level</a:t>
            </a:r>
            <a:endParaRPr lang="en-US" sz="2400">
              <a:latin typeface="Arial" panose="020B0604020202020204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 panose="020B0604020202020204"/>
              </a:rPr>
              <a:t>Fourth Outline Level</a:t>
            </a:r>
            <a:endParaRPr lang="en-US" sz="2000">
              <a:latin typeface="Arial" panose="020B0604020202020204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Fifth Outline Level</a:t>
            </a:r>
            <a:endParaRPr lang="en-US" sz="2000">
              <a:latin typeface="Arial" panose="020B0604020202020204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Sixth Outline Level</a:t>
            </a:r>
            <a:endParaRPr lang="en-US" sz="2000">
              <a:latin typeface="Arial" panose="020B0604020202020204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Seventh Outline Level</a:t>
            </a:r>
            <a:endParaRPr lang="en-US" sz="2000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280" y="6886440"/>
            <a:ext cx="2327400" cy="500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CustomShape 2"/>
          <p:cNvSpPr/>
          <p:nvPr/>
        </p:nvSpPr>
        <p:spPr>
          <a:xfrm>
            <a:off x="3448080" y="6886440"/>
            <a:ext cx="3175200" cy="5004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>
                <a:latin typeface="Arial" panose="020B0604020202020204"/>
              </a:rPr>
              <a:t>Click to edit the title text format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 panose="020B0604020202020204"/>
              </a:rPr>
              <a:t>Click to edit the outline text format</a:t>
            </a:r>
            <a:endParaRPr lang="en-US" sz="320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 panose="020B0604020202020204"/>
              </a:rPr>
              <a:t>Second Outline Level</a:t>
            </a:r>
            <a:endParaRPr lang="en-US" sz="2800">
              <a:latin typeface="Arial" panose="020B0604020202020204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 panose="020B0604020202020204"/>
              </a:rPr>
              <a:t>Third Outline Level</a:t>
            </a:r>
            <a:endParaRPr lang="en-US" sz="2400">
              <a:latin typeface="Arial" panose="020B0604020202020204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 panose="020B0604020202020204"/>
              </a:rPr>
              <a:t>Fourth Outline Level</a:t>
            </a:r>
            <a:endParaRPr lang="en-US" sz="2000">
              <a:latin typeface="Arial" panose="020B0604020202020204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Fifth Outline Level</a:t>
            </a:r>
            <a:endParaRPr lang="en-US" sz="2000">
              <a:latin typeface="Arial" panose="020B0604020202020204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Sixth Outline Level</a:t>
            </a:r>
            <a:endParaRPr lang="en-US" sz="2000">
              <a:latin typeface="Arial" panose="020B0604020202020204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Seventh Outline Level</a:t>
            </a:r>
            <a:endParaRPr lang="en-US" sz="2000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6886440"/>
            <a:ext cx="2327400" cy="500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2"/>
          <p:cNvSpPr/>
          <p:nvPr/>
        </p:nvSpPr>
        <p:spPr>
          <a:xfrm>
            <a:off x="3448080" y="6886440"/>
            <a:ext cx="3175200" cy="5004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>
                <a:latin typeface="Arial" panose="020B0604020202020204"/>
              </a:rPr>
              <a:t>Click to edit the title text format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 panose="020B0604020202020204"/>
              </a:rPr>
              <a:t>Click to edit the outline text format</a:t>
            </a:r>
            <a:endParaRPr lang="en-US" sz="3200">
              <a:latin typeface="Arial" panose="020B0604020202020204"/>
            </a:endParaRPr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 panose="020B0604020202020204"/>
              </a:rPr>
              <a:t>Second Outline Level</a:t>
            </a:r>
            <a:endParaRPr lang="en-US" sz="2800">
              <a:latin typeface="Arial" panose="020B0604020202020204"/>
            </a:endParaRPr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 panose="020B0604020202020204"/>
              </a:rPr>
              <a:t>Third Outline Level</a:t>
            </a:r>
            <a:endParaRPr lang="en-US" sz="2400">
              <a:latin typeface="Arial" panose="020B0604020202020204"/>
            </a:endParaRPr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 panose="020B0604020202020204"/>
              </a:rPr>
              <a:t>Fourth Outline Level</a:t>
            </a:r>
            <a:endParaRPr lang="en-US" sz="2000">
              <a:latin typeface="Arial" panose="020B0604020202020204"/>
            </a:endParaRPr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Fifth Outline Level</a:t>
            </a:r>
            <a:endParaRPr lang="en-US" sz="2000">
              <a:latin typeface="Arial" panose="020B0604020202020204"/>
            </a:endParaRPr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Sixth Outline Level</a:t>
            </a:r>
            <a:endParaRPr lang="en-US" sz="2000">
              <a:latin typeface="Arial" panose="020B0604020202020204"/>
            </a:endParaRPr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 panose="020B0604020202020204"/>
              </a:rPr>
              <a:t>Seventh Outline Level</a:t>
            </a:r>
            <a:endParaRPr lang="en-US" sz="2000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26040" y="1097280"/>
            <a:ext cx="9063000" cy="12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94000"/>
              </a:lnSpc>
            </a:pPr>
            <a:r>
              <a:rPr lang="en-US" sz="4400">
                <a:solidFill>
                  <a:srgbClr val="000000"/>
                </a:solidFill>
                <a:latin typeface="Arial" panose="020B0604020202020204"/>
              </a:rPr>
              <a:t>3-1-14-AGV2000-Total-Solution-2019-5-15</a:t>
            </a:r>
            <a:endParaRPr lang="en-US" sz="440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919160" y="3475080"/>
            <a:ext cx="6488280" cy="319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pPr algn="ctr"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</a:rPr>
              <a:t>CTI One Corporation</a:t>
            </a:r>
            <a:endParaRPr lang="en-US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94000"/>
              </a:lnSpc>
            </a:pPr>
          </a:p>
          <a:p>
            <a:pPr algn="ctr"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</a:rPr>
              <a:t>Version: x0.</a:t>
            </a:r>
            <a:r>
              <a:rPr lang="en-US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4</a:t>
            </a:r>
            <a:endParaRPr lang="en-US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  <a:p>
            <a:pPr algn="ctr"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Date: Sep 7, 2018</a:t>
            </a:r>
            <a:endParaRPr lang="en-US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  <a:p>
            <a:pPr algn="ctr"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Project Lead: Harry Li, Ph.D. </a:t>
            </a:r>
            <a:endParaRPr lang="en-US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  <a:p>
            <a:pPr algn="ctr">
              <a:lnSpc>
                <a:spcPct val="94000"/>
              </a:lnSpc>
            </a:pPr>
          </a:p>
          <a:p>
            <a:pPr algn="ctr"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 </a:t>
            </a:r>
            <a:endParaRPr lang="en-US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  <a:p>
            <a:pPr algn="ctr"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 </a:t>
            </a:r>
            <a:endParaRPr lang="en-US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  <a:p>
            <a:pPr algn="ctr">
              <a:lnSpc>
                <a:spcPct val="94000"/>
              </a:lnSpc>
            </a:pPr>
          </a:p>
          <a:p>
            <a:pPr algn="ctr"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Team members: Zhixuan Zhou, Shuwen Zheng    </a:t>
            </a:r>
            <a:endParaRPr lang="en-US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  <a:p>
            <a:pPr algn="ctr"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                          </a:t>
            </a:r>
            <a:endParaRPr lang="en-US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  <a:p>
            <a:pPr algn="ctr">
              <a:lnSpc>
                <a:spcPct val="94000"/>
              </a:lnSpc>
            </a:pPr>
          </a:p>
          <a:p>
            <a:pPr algn="ctr"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PMingLiU" panose="02020500000000000000" charset="-120"/>
              </a:rPr>
              <a:t>  </a:t>
            </a:r>
            <a:endParaRPr lang="en-US">
              <a:solidFill>
                <a:srgbClr val="000000"/>
              </a:solidFill>
              <a:latin typeface="Arial" panose="020B0604020202020204"/>
              <a:ea typeface="PMingLiU" panose="02020500000000000000" charset="-120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1"/>
          <a:stretch>
            <a:fillRect/>
          </a:stretch>
        </p:blipFill>
        <p:spPr>
          <a:xfrm>
            <a:off x="541440" y="266760"/>
            <a:ext cx="550800" cy="55080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878040" y="6710400"/>
            <a:ext cx="2281320" cy="4525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</p:sp>
      <p:sp>
        <p:nvSpPr>
          <p:cNvPr id="161" name="CustomShape 4"/>
          <p:cNvSpPr/>
          <p:nvPr/>
        </p:nvSpPr>
        <p:spPr>
          <a:xfrm>
            <a:off x="731880" y="6711840"/>
            <a:ext cx="2373480" cy="36072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90000" tIns="45000" rIns="90000" bIns="45000"/>
          <a:p>
            <a:pPr>
              <a:lnSpc>
                <a:spcPct val="94000"/>
              </a:lnSpc>
            </a:pPr>
            <a:r>
              <a:rPr lang="en-US">
                <a:solidFill>
                  <a:srgbClr val="000000"/>
                </a:solidFill>
                <a:latin typeface="Arial" panose="020B0604020202020204"/>
              </a:rPr>
              <a:t>Company confidential</a:t>
            </a:r>
            <a:endParaRPr lang="en-US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47280" y="289800"/>
            <a:ext cx="9066240" cy="125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 panose="020B0604020202020204"/>
              </a:rPr>
              <a:t>Feb-21-2019 System Block Diagram  </a:t>
            </a:r>
            <a:r>
              <a:rPr lang="en-US" sz="4400">
                <a:latin typeface="Arial" panose="020B0604020202020204"/>
              </a:rPr>
              <a:t>  </a:t>
            </a:r>
            <a:endParaRPr lang="en-US" sz="440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 panose="020B0604020202020204"/>
              </a:rPr>
              <a:t> 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097640" y="1463040"/>
            <a:ext cx="7495200" cy="502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>
                <a:latin typeface="Arial" panose="020B0604020202020204"/>
              </a:rPr>
              <a:t> </a:t>
            </a:r>
            <a:endParaRPr lang="en-US" sz="280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47280" y="289800"/>
            <a:ext cx="9066240" cy="125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 panose="020B0604020202020204"/>
              </a:rPr>
              <a:t>May-17-2019 AGV2000 Handheld Controller </a:t>
            </a:r>
            <a:r>
              <a:rPr lang="en-US" sz="4400">
                <a:latin typeface="Arial" panose="020B0604020202020204"/>
              </a:rPr>
              <a:t>  </a:t>
            </a:r>
            <a:endParaRPr lang="en-US" sz="440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 panose="020B0604020202020204"/>
              </a:rPr>
              <a:t> 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97640" y="1463040"/>
            <a:ext cx="7495200" cy="502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>
                <a:latin typeface="Arial" panose="020B0604020202020204"/>
              </a:rPr>
              <a:t> </a:t>
            </a:r>
            <a:endParaRPr lang="en-US" sz="2800">
              <a:latin typeface="Arial" panose="020B0604020202020204"/>
            </a:endParaRPr>
          </a:p>
        </p:txBody>
      </p:sp>
      <p:pic>
        <p:nvPicPr>
          <p:cNvPr id="164" name="Picture 163"/>
          <p:cNvPicPr/>
          <p:nvPr/>
        </p:nvPicPr>
        <p:blipFill>
          <a:blip r:embed="rId1"/>
          <a:stretch>
            <a:fillRect/>
          </a:stretch>
        </p:blipFill>
        <p:spPr>
          <a:xfrm>
            <a:off x="422640" y="1005840"/>
            <a:ext cx="4789440" cy="2220480"/>
          </a:xfrm>
          <a:prstGeom prst="rect">
            <a:avLst/>
          </a:prstGeom>
          <a:ln>
            <a:noFill/>
          </a:ln>
        </p:spPr>
      </p:pic>
      <p:pic>
        <p:nvPicPr>
          <p:cNvPr id="165" name="Picture 16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2200" y="1005840"/>
            <a:ext cx="2459880" cy="293400"/>
          </a:xfrm>
          <a:prstGeom prst="rect">
            <a:avLst/>
          </a:prstGeom>
          <a:ln>
            <a:noFill/>
          </a:ln>
        </p:spPr>
      </p:pic>
      <p:sp>
        <p:nvSpPr>
          <p:cNvPr id="166" name="TextShape 3"/>
          <p:cNvSpPr txBox="1"/>
          <p:nvPr/>
        </p:nvSpPr>
        <p:spPr>
          <a:xfrm>
            <a:off x="3840480" y="2560320"/>
            <a:ext cx="1828800" cy="602280"/>
          </a:xfrm>
          <a:prstGeom prst="rect">
            <a:avLst/>
          </a:prstGeom>
        </p:spPr>
        <p:txBody>
          <a:bodyPr lIns="90000" tIns="45000" rIns="90000" bIns="45000"/>
          <a:p>
            <a:r>
              <a:rPr lang="en-US">
                <a:latin typeface="Arial" panose="020B0604020202020204"/>
              </a:rPr>
              <a:t>Add 2 mounting plates </a:t>
            </a:r>
            <a:endParaRPr lang="en-US">
              <a:latin typeface="Arial" panose="020B0604020202020204"/>
            </a:endParaRPr>
          </a:p>
        </p:txBody>
      </p:sp>
      <p:pic>
        <p:nvPicPr>
          <p:cNvPr id="2" name="Picture 1" descr="IMG_84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3908425"/>
            <a:ext cx="4141470" cy="31057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95850" y="5260975"/>
            <a:ext cx="2900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button parameters:</a:t>
            </a:r>
            <a:endParaRPr lang="en-US"/>
          </a:p>
          <a:p>
            <a:r>
              <a:rPr lang="en-US"/>
              <a:t>total height: 21.3mm</a:t>
            </a:r>
            <a:endParaRPr lang="en-US"/>
          </a:p>
          <a:p>
            <a:r>
              <a:rPr lang="en-US"/>
              <a:t>max hat diameter:17.4mm </a:t>
            </a:r>
            <a:endParaRPr lang="en-US"/>
          </a:p>
          <a:p>
            <a:r>
              <a:rPr lang="en-US"/>
              <a:t>hat height: 7.5</a:t>
            </a:r>
            <a:endParaRPr lang="en-US"/>
          </a:p>
          <a:p>
            <a:r>
              <a:rPr lang="en-US"/>
              <a:t>screw diameter: 1.6mm</a:t>
            </a:r>
            <a:endParaRPr lang="en-US"/>
          </a:p>
          <a:p>
            <a:r>
              <a:rPr lang="en-US"/>
              <a:t>screw height: 8mm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47280" y="289800"/>
            <a:ext cx="9066240" cy="125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 panose="020B0604020202020204"/>
              </a:rPr>
              <a:t>May-15-2019 AGV2000 Handheld Controller </a:t>
            </a:r>
            <a:r>
              <a:rPr lang="en-US" sz="4400">
                <a:latin typeface="Arial" panose="020B0604020202020204"/>
              </a:rPr>
              <a:t>  </a:t>
            </a:r>
            <a:endParaRPr lang="en-US" sz="440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 panose="020B0604020202020204"/>
              </a:rPr>
              <a:t> 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097640" y="1463040"/>
            <a:ext cx="7495200" cy="502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>
                <a:latin typeface="Arial" panose="020B0604020202020204"/>
              </a:rPr>
              <a:t> </a:t>
            </a:r>
            <a:endParaRPr lang="en-US" sz="2800">
              <a:latin typeface="Arial" panose="020B0604020202020204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1"/>
          <a:stretch>
            <a:fillRect/>
          </a:stretch>
        </p:blipFill>
        <p:spPr>
          <a:xfrm>
            <a:off x="177480" y="1188720"/>
            <a:ext cx="6040440" cy="4092480"/>
          </a:xfrm>
          <a:prstGeom prst="rect">
            <a:avLst/>
          </a:prstGeom>
          <a:ln>
            <a:noFill/>
          </a:ln>
        </p:spPr>
      </p:pic>
      <p:sp>
        <p:nvSpPr>
          <p:cNvPr id="170" name="TextShape 3"/>
          <p:cNvSpPr txBox="1"/>
          <p:nvPr/>
        </p:nvSpPr>
        <p:spPr>
          <a:xfrm>
            <a:off x="6309360" y="1263960"/>
            <a:ext cx="3657600" cy="5209560"/>
          </a:xfrm>
          <a:prstGeom prst="rect">
            <a:avLst/>
          </a:prstGeom>
        </p:spPr>
        <p:txBody>
          <a:bodyPr lIns="90000" tIns="45000" rIns="90000" bIns="45000"/>
          <a:p>
            <a:r>
              <a:rPr lang="en-US">
                <a:latin typeface="Arial" panose="020B0604020202020204"/>
              </a:rPr>
              <a:t>May 15, 2019 </a:t>
            </a:r>
            <a:endParaRPr lang="en-US">
              <a:latin typeface="Arial" panose="020B0604020202020204"/>
            </a:endParaRPr>
          </a:p>
          <a:p>
            <a:r>
              <a:rPr lang="en-US">
                <a:latin typeface="Arial" panose="020B0604020202020204"/>
              </a:rPr>
              <a:t>1. Design requirement: battery </a:t>
            </a:r>
            <a:endParaRPr lang="en-US">
              <a:latin typeface="Arial" panose="020B0604020202020204"/>
            </a:endParaRPr>
          </a:p>
          <a:p>
            <a:r>
              <a:rPr lang="en-US">
                <a:latin typeface="Arial" panose="020B0604020202020204"/>
              </a:rPr>
              <a:t>2. loading and unloading batteries – openings </a:t>
            </a:r>
            <a:endParaRPr lang="en-US">
              <a:latin typeface="Arial" panose="020B0604020202020204"/>
            </a:endParaRPr>
          </a:p>
          <a:p>
            <a:r>
              <a:rPr lang="en-US">
                <a:latin typeface="Arial" panose="020B0604020202020204"/>
              </a:rPr>
              <a:t>And internal mechanism to secure the battery </a:t>
            </a:r>
            <a:endParaRPr lang="en-US">
              <a:latin typeface="Arial" panose="020B0604020202020204"/>
            </a:endParaRPr>
          </a:p>
          <a:p>
            <a:r>
              <a:rPr lang="en-US">
                <a:latin typeface="Arial" panose="020B0604020202020204"/>
              </a:rPr>
              <a:t>3. Mounting ears enlargement upto 20-30 mm with bump ups to 10 mm and add reenforcement beams on both sides </a:t>
            </a:r>
            <a:endParaRPr lang="en-US">
              <a:latin typeface="Arial" panose="020B0604020202020204"/>
            </a:endParaRPr>
          </a:p>
          <a:p>
            <a:r>
              <a:rPr lang="en-US">
                <a:latin typeface="Arial" panose="020B0604020202020204"/>
              </a:rPr>
              <a:t>4. corresponds to modification 3 in the hand-writing requirements, add mounting screw mechanism to hold mounting caps  </a:t>
            </a:r>
            <a:endParaRPr lang="en-US">
              <a:latin typeface="Arial" panose="020B0604020202020204"/>
            </a:endParaRPr>
          </a:p>
          <a:p>
            <a:r>
              <a:rPr lang="en-US">
                <a:latin typeface="Arial" panose="020B0604020202020204"/>
              </a:rPr>
              <a:t>5. boards inside: </a:t>
            </a:r>
            <a:endParaRPr lang="en-US">
              <a:latin typeface="Arial" panose="020B0604020202020204"/>
            </a:endParaRPr>
          </a:p>
          <a:p>
            <a:r>
              <a:rPr lang="en-US">
                <a:latin typeface="Arial" panose="020B0604020202020204"/>
              </a:rPr>
              <a:t>(1) PIENOD</a:t>
            </a:r>
            <a:endParaRPr lang="en-US">
              <a:latin typeface="Arial" panose="020B0604020202020204"/>
            </a:endParaRPr>
          </a:p>
          <a:p>
            <a:r>
              <a:rPr lang="en-US">
                <a:latin typeface="Arial" panose="020B0604020202020204"/>
              </a:rPr>
              <a:t>(2) all RF modules (4 boards) </a:t>
            </a:r>
            <a:endParaRPr lang="en-US">
              <a:latin typeface="Arial" panose="020B0604020202020204"/>
            </a:endParaRPr>
          </a:p>
          <a:p/>
          <a:p/>
          <a:p/>
        </p:txBody>
      </p:sp>
      <p:sp>
        <p:nvSpPr>
          <p:cNvPr id="171" name="Freeform 4"/>
          <p:cNvSpPr/>
          <p:nvPr/>
        </p:nvSpPr>
        <p:spPr>
          <a:xfrm>
            <a:off x="3291840" y="2103120"/>
            <a:ext cx="3017880" cy="1646280"/>
          </a:xfrm>
          <a:custGeom>
            <a:avLst/>
            <a:gdLst/>
            <a:ahLst/>
            <a:cxnLst/>
            <a:rect l="0" t="0" r="r" b="b"/>
            <a:pathLst>
              <a:path w="8383" h="4573">
                <a:moveTo>
                  <a:pt x="8382" y="0"/>
                </a:moveTo>
                <a:cubicBezTo>
                  <a:pt x="0" y="3048"/>
                  <a:pt x="762" y="4572"/>
                  <a:pt x="762" y="4572"/>
                </a:cubicBezTo>
              </a:path>
            </a:pathLst>
          </a:custGeom>
          <a:ln w="36720">
            <a:solidFill>
              <a:srgbClr val="FF3333"/>
            </a:solidFill>
            <a:round/>
            <a:headEnd type="triangle" w="med" len="med"/>
          </a:ln>
        </p:spPr>
      </p:sp>
      <p:sp>
        <p:nvSpPr>
          <p:cNvPr id="172" name="TextShape 5"/>
          <p:cNvSpPr txBox="1"/>
          <p:nvPr/>
        </p:nvSpPr>
        <p:spPr>
          <a:xfrm>
            <a:off x="2286000" y="5153760"/>
            <a:ext cx="2468880" cy="858240"/>
          </a:xfrm>
          <a:prstGeom prst="rect">
            <a:avLst/>
          </a:prstGeom>
        </p:spPr>
        <p:txBody>
          <a:bodyPr lIns="90000" tIns="45000" rIns="90000" bIns="45000"/>
          <a:p>
            <a:r>
              <a:rPr lang="en-US">
                <a:latin typeface="Arial" panose="020B0604020202020204"/>
              </a:rPr>
              <a:t>Reduction should not cause battery holding and loading problem</a:t>
            </a:r>
            <a:endParaRPr lang="en-US">
              <a:latin typeface="Arial" panose="020B0604020202020204"/>
            </a:endParaRPr>
          </a:p>
        </p:txBody>
      </p:sp>
      <p:sp>
        <p:nvSpPr>
          <p:cNvPr id="173" name="TextShape 6"/>
          <p:cNvSpPr txBox="1"/>
          <p:nvPr/>
        </p:nvSpPr>
        <p:spPr>
          <a:xfrm>
            <a:off x="365760" y="6309360"/>
            <a:ext cx="9052560" cy="602280"/>
          </a:xfrm>
          <a:prstGeom prst="rect">
            <a:avLst/>
          </a:prstGeom>
        </p:spPr>
        <p:txBody>
          <a:bodyPr lIns="90000" tIns="45000" rIns="90000" bIns="45000"/>
          <a:p>
            <a:r>
              <a:rPr lang="en-US">
                <a:latin typeface="Arial" panose="020B0604020202020204"/>
              </a:rPr>
              <a:t>Shuwen (2019-5-15) : add battery charging design with external connector on the device, need to identify the connector for charging. </a:t>
            </a:r>
            <a:endParaRPr lang="en-US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47280" y="289800"/>
            <a:ext cx="9066240" cy="125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 panose="020B0604020202020204"/>
              </a:rPr>
              <a:t>Feb-21-2019 AGV2000 Handheld Controller </a:t>
            </a:r>
            <a:r>
              <a:rPr lang="en-US" sz="4400">
                <a:latin typeface="Arial" panose="020B0604020202020204"/>
              </a:rPr>
              <a:t>  </a:t>
            </a:r>
            <a:endParaRPr lang="en-US" sz="440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 panose="020B0604020202020204"/>
              </a:rPr>
              <a:t> 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097640" y="1463040"/>
            <a:ext cx="7495200" cy="502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>
                <a:latin typeface="Arial" panose="020B0604020202020204"/>
              </a:rPr>
              <a:t> </a:t>
            </a:r>
            <a:endParaRPr lang="en-US" sz="2800">
              <a:latin typeface="Arial" panose="020B0604020202020204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993240"/>
            <a:ext cx="4845240" cy="6565320"/>
          </a:xfrm>
          <a:prstGeom prst="rect">
            <a:avLst/>
          </a:prstGeom>
          <a:ln>
            <a:noFill/>
          </a:ln>
        </p:spPr>
      </p:pic>
      <p:pic>
        <p:nvPicPr>
          <p:cNvPr id="177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4994640" y="1032480"/>
            <a:ext cx="4971240" cy="637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47280" y="289800"/>
            <a:ext cx="9066240" cy="125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 panose="020B0604020202020204"/>
              </a:rPr>
              <a:t>April 2019 Handheld Sample System 1 </a:t>
            </a:r>
            <a:r>
              <a:rPr lang="en-US" sz="4400">
                <a:latin typeface="Arial" panose="020B0604020202020204"/>
              </a:rPr>
              <a:t>  </a:t>
            </a:r>
            <a:endParaRPr lang="en-US" sz="440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 panose="020B0604020202020204"/>
              </a:rPr>
              <a:t> 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097640" y="1463040"/>
            <a:ext cx="7495200" cy="502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>
                <a:latin typeface="Arial" panose="020B0604020202020204"/>
              </a:rPr>
              <a:t> </a:t>
            </a:r>
            <a:endParaRPr lang="en-US" sz="2800">
              <a:latin typeface="Arial" panose="020B0604020202020204"/>
            </a:endParaRPr>
          </a:p>
        </p:txBody>
      </p:sp>
      <p:pic>
        <p:nvPicPr>
          <p:cNvPr id="180" name="Picture 179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280160"/>
            <a:ext cx="3467880" cy="2651760"/>
          </a:xfrm>
          <a:prstGeom prst="rect">
            <a:avLst/>
          </a:prstGeom>
          <a:ln>
            <a:noFill/>
          </a:ln>
        </p:spPr>
      </p:pic>
      <p:pic>
        <p:nvPicPr>
          <p:cNvPr id="181" name="Picture 180"/>
          <p:cNvPicPr/>
          <p:nvPr/>
        </p:nvPicPr>
        <p:blipFill>
          <a:blip r:embed="rId2"/>
          <a:stretch>
            <a:fillRect/>
          </a:stretch>
        </p:blipFill>
        <p:spPr>
          <a:xfrm>
            <a:off x="5016600" y="1280160"/>
            <a:ext cx="3578760" cy="2651760"/>
          </a:xfrm>
          <a:prstGeom prst="rect">
            <a:avLst/>
          </a:prstGeom>
          <a:ln>
            <a:noFill/>
          </a:ln>
        </p:spPr>
      </p:pic>
      <p:pic>
        <p:nvPicPr>
          <p:cNvPr id="182" name="Picture 181"/>
          <p:cNvPicPr/>
          <p:nvPr/>
        </p:nvPicPr>
        <p:blipFill>
          <a:blip r:embed="rId3"/>
          <a:stretch>
            <a:fillRect/>
          </a:stretch>
        </p:blipFill>
        <p:spPr>
          <a:xfrm>
            <a:off x="822960" y="4114800"/>
            <a:ext cx="3232800" cy="284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47280" y="289800"/>
            <a:ext cx="9066240" cy="125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 panose="020B0604020202020204"/>
              </a:rPr>
              <a:t>April 2019 Handheld Sample System 2 </a:t>
            </a:r>
            <a:r>
              <a:rPr lang="en-US" sz="4400">
                <a:latin typeface="Arial" panose="020B0604020202020204"/>
              </a:rPr>
              <a:t>  </a:t>
            </a:r>
            <a:endParaRPr lang="en-US" sz="440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 panose="020B0604020202020204"/>
              </a:rPr>
              <a:t> 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097640" y="1463040"/>
            <a:ext cx="7495200" cy="502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>
                <a:latin typeface="Arial" panose="020B0604020202020204"/>
              </a:rPr>
              <a:t> </a:t>
            </a:r>
            <a:endParaRPr lang="en-US" sz="2800">
              <a:latin typeface="Arial" panose="020B0604020202020204"/>
            </a:endParaRPr>
          </a:p>
        </p:txBody>
      </p:sp>
      <p:pic>
        <p:nvPicPr>
          <p:cNvPr id="185" name="Picture 184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" y="1197720"/>
            <a:ext cx="3407040" cy="291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47280" y="289800"/>
            <a:ext cx="9066240" cy="125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 panose="020B0604020202020204"/>
              </a:rPr>
              <a:t>Feb-21-2019 Subsystem To Be Integrated </a:t>
            </a:r>
            <a:r>
              <a:rPr lang="en-US" sz="4400">
                <a:latin typeface="Arial" panose="020B0604020202020204"/>
              </a:rPr>
              <a:t>  </a:t>
            </a:r>
            <a:endParaRPr lang="en-US" sz="440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 panose="020B0604020202020204"/>
              </a:rPr>
              <a:t> 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97640" y="1463040"/>
            <a:ext cx="7495200" cy="502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>
                <a:latin typeface="Arial" panose="020B0604020202020204"/>
              </a:rPr>
              <a:t> </a:t>
            </a:r>
            <a:endParaRPr lang="en-US" sz="2800">
              <a:latin typeface="Arial" panose="020B0604020202020204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005840"/>
            <a:ext cx="2862720" cy="2862720"/>
          </a:xfrm>
          <a:prstGeom prst="rect">
            <a:avLst/>
          </a:prstGeom>
          <a:ln>
            <a:noFill/>
          </a:ln>
        </p:spPr>
      </p:pic>
      <p:pic>
        <p:nvPicPr>
          <p:cNvPr id="189" name="Picture 188"/>
          <p:cNvPicPr/>
          <p:nvPr/>
        </p:nvPicPr>
        <p:blipFill>
          <a:blip r:embed="rId2"/>
          <a:stretch>
            <a:fillRect/>
          </a:stretch>
        </p:blipFill>
        <p:spPr>
          <a:xfrm>
            <a:off x="4596480" y="1097280"/>
            <a:ext cx="436464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47280" y="289800"/>
            <a:ext cx="9066240" cy="125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 panose="020B0604020202020204"/>
              </a:rPr>
              <a:t>Feb-21-2019 Industrial Grade Joystick  </a:t>
            </a:r>
            <a:r>
              <a:rPr lang="en-US" sz="4400">
                <a:latin typeface="Arial" panose="020B0604020202020204"/>
              </a:rPr>
              <a:t>  </a:t>
            </a:r>
            <a:endParaRPr lang="en-US" sz="440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 panose="020B0604020202020204"/>
              </a:rPr>
              <a:t> 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097640" y="1463040"/>
            <a:ext cx="7495200" cy="502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>
                <a:latin typeface="Arial" panose="020B0604020202020204"/>
              </a:rPr>
              <a:t> </a:t>
            </a:r>
            <a:endParaRPr lang="en-US" sz="2800">
              <a:latin typeface="Arial" panose="020B0604020202020204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274320" y="6054120"/>
            <a:ext cx="4137120" cy="346680"/>
          </a:xfrm>
          <a:prstGeom prst="rect">
            <a:avLst/>
          </a:prstGeom>
        </p:spPr>
        <p:txBody>
          <a:bodyPr lIns="90000" tIns="45000" rIns="90000" bIns="45000"/>
          <a:p>
            <a:r>
              <a:rPr lang="en-US">
                <a:latin typeface="Arial" panose="020B0604020202020204"/>
              </a:rPr>
              <a:t>DROP-IN STANDARD SQUARE BEZE</a:t>
            </a:r>
            <a:endParaRPr lang="en-US">
              <a:latin typeface="Arial" panose="020B0604020202020204"/>
            </a:endParaRPr>
          </a:p>
        </p:txBody>
      </p:sp>
      <p:pic>
        <p:nvPicPr>
          <p:cNvPr id="193" name="Picture 192"/>
          <p:cNvPicPr/>
          <p:nvPr/>
        </p:nvPicPr>
        <p:blipFill>
          <a:blip r:embed="rId1"/>
          <a:stretch>
            <a:fillRect/>
          </a:stretch>
        </p:blipFill>
        <p:spPr>
          <a:xfrm>
            <a:off x="3642840" y="1280160"/>
            <a:ext cx="6324120" cy="445176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63040"/>
            <a:ext cx="3123720" cy="448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47280" y="289800"/>
            <a:ext cx="9066240" cy="125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 panose="020B0604020202020204"/>
              </a:rPr>
              <a:t>Feb-21-2019 Wifi SMA Connector  </a:t>
            </a:r>
            <a:r>
              <a:rPr lang="en-US" sz="4400">
                <a:latin typeface="Arial" panose="020B0604020202020204"/>
              </a:rPr>
              <a:t>  </a:t>
            </a:r>
            <a:endParaRPr lang="en-US" sz="440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4400">
                <a:latin typeface="Arial" panose="020B0604020202020204"/>
              </a:rPr>
              <a:t> </a:t>
            </a:r>
            <a:endParaRPr lang="en-US" sz="4400">
              <a:latin typeface="Arial" panose="020B0604020202020204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097640" y="1463040"/>
            <a:ext cx="7495200" cy="502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p>
            <a:r>
              <a:rPr lang="en-US" sz="2800">
                <a:latin typeface="Arial" panose="020B0604020202020204"/>
              </a:rPr>
              <a:t> </a:t>
            </a:r>
            <a:endParaRPr lang="en-US" sz="2800">
              <a:latin typeface="Arial" panose="020B0604020202020204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1"/>
          <a:stretch>
            <a:fillRect/>
          </a:stretch>
        </p:blipFill>
        <p:spPr>
          <a:xfrm>
            <a:off x="784080" y="1280160"/>
            <a:ext cx="4245120" cy="347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WPS Presentation</Application>
  <PresentationFormat/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StarSymbol</vt:lpstr>
      <vt:lpstr>Times New Roman</vt:lpstr>
      <vt:lpstr>PMingLiU</vt:lpstr>
      <vt:lpstr>Arial Unicode MS</vt:lpstr>
      <vt:lpstr>SWAstro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agoraserver</cp:lastModifiedBy>
  <cp:revision>1</cp:revision>
  <dcterms:created xsi:type="dcterms:W3CDTF">2019-05-17T23:30:32Z</dcterms:created>
  <dcterms:modified xsi:type="dcterms:W3CDTF">2019-05-17T23:30:32Z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