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CFBCC53-6555-4A76-8A28-E0AA185B42D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881520" y="8686440"/>
            <a:ext cx="2928960" cy="4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8BA43229-C680-4CBB-824D-B1251524B66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Img"/>
          </p:nvPr>
        </p:nvSpPr>
        <p:spPr>
          <a:xfrm>
            <a:off x="1144440" y="693720"/>
            <a:ext cx="4564080" cy="3424320"/>
          </a:xfrm>
          <a:prstGeom prst="rect">
            <a:avLst/>
          </a:prstGeom>
        </p:spPr>
      </p:sp>
      <p:sp>
        <p:nvSpPr>
          <p:cNvPr id="150" name="CustomShape 3"/>
          <p:cNvSpPr/>
          <p:nvPr/>
        </p:nvSpPr>
        <p:spPr>
          <a:xfrm>
            <a:off x="686520" y="4342680"/>
            <a:ext cx="5482440" cy="41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38880" cy="4065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19040" cy="353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19040" cy="353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040" cy="762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91040" y="977760"/>
            <a:ext cx="8313840" cy="16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  <a:ea typeface="Arial"/>
              </a:rPr>
              <a:t>VG100: Technical Specification and Testing with NVDIA TX2</a:t>
            </a:r>
            <a:endParaRPr b="0" lang="en-US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  <a:ea typeface="Arial"/>
              </a:rPr>
              <a:t>SmartTrak 100 MFC and Cavro Pump(XP 3000)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92080" y="2743200"/>
            <a:ext cx="5888160" cy="22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/>
          <a:p>
            <a:pPr algn="ctr">
              <a:lnSpc>
                <a:spcPct val="94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CTI One Corporation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94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94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Date: July 26th, 2019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94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94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94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94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94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4" name="Google Shape;129;p14" descr=""/>
          <p:cNvPicPr/>
          <p:nvPr/>
        </p:nvPicPr>
        <p:blipFill>
          <a:blip r:embed="rId1"/>
          <a:stretch/>
        </p:blipFill>
        <p:spPr>
          <a:xfrm>
            <a:off x="491040" y="241920"/>
            <a:ext cx="502560" cy="5025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307600" y="3651480"/>
            <a:ext cx="2496600" cy="30229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4804920" y="3657600"/>
            <a:ext cx="2052360" cy="301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11760" y="56124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Google Shape;129;p14" descr=""/>
          <p:cNvPicPr/>
          <p:nvPr/>
        </p:nvPicPr>
        <p:blipFill>
          <a:blip r:embed="rId1"/>
          <a:stretch/>
        </p:blipFill>
        <p:spPr>
          <a:xfrm>
            <a:off x="547560" y="298440"/>
            <a:ext cx="502560" cy="50256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311760" y="59328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Cavro Pump (XP 3000)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188720" y="1463040"/>
            <a:ext cx="3291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1280160" y="1920240"/>
            <a:ext cx="7405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463040" y="1406160"/>
            <a:ext cx="6933600" cy="508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593280"/>
            <a:ext cx="85190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latin typeface="Arial"/>
              </a:rPr>
              <a:t>SmartTrak100 testing with NVDIA TX2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005840" y="2103120"/>
            <a:ext cx="743472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Power up the MFC using the given adapter </a:t>
            </a:r>
            <a:r>
              <a:rPr b="0" lang="en-US" sz="1800" spc="-1" strike="noStrike">
                <a:latin typeface="Arial"/>
              </a:rPr>
              <a:t>equipped with the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DB-15 connector. It will display some readings.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Connect the RJ45 to serial to USB adapter and the connect USB to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any of the available ports on NVIDIA TX2.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Open terminal in TX2 and run the script read.py. Mass flow readings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will then be displayed on the terminal.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Now to display the readings on the webpage run the script serial.html.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MFC readings are now displayed on the webpage. 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046960" y="1684800"/>
            <a:ext cx="4902480" cy="3893040"/>
          </a:xfrm>
          <a:prstGeom prst="rect">
            <a:avLst/>
          </a:prstGeom>
          <a:ln>
            <a:noFill/>
          </a:ln>
        </p:spPr>
      </p:pic>
      <p:sp>
        <p:nvSpPr>
          <p:cNvPr id="145" name="TextShape 1"/>
          <p:cNvSpPr txBox="1"/>
          <p:nvPr/>
        </p:nvSpPr>
        <p:spPr>
          <a:xfrm>
            <a:off x="1371600" y="365760"/>
            <a:ext cx="4389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600" spc="-1" strike="noStrike">
                <a:latin typeface="Arial"/>
              </a:rPr>
              <a:t>Block Diagram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11760" y="593280"/>
            <a:ext cx="85190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latin typeface="Arial"/>
              </a:rPr>
              <a:t>Cavro Pump Testing with NVIDIA TX2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188720" y="1828800"/>
            <a:ext cx="704448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Pump needs the power supply of 24V DC.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Can be controlled using the ASCII commands sent from the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data terminal serially.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Each pump linked to the NVIDIA TX2 will have its own separate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Address.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pump requires a female DB-15 connector  to USB adapter for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for communication.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56124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Google Shape;129;p14" descr=""/>
          <p:cNvPicPr/>
          <p:nvPr/>
        </p:nvPicPr>
        <p:blipFill>
          <a:blip r:embed="rId1"/>
          <a:stretch/>
        </p:blipFill>
        <p:spPr>
          <a:xfrm>
            <a:off x="547560" y="298440"/>
            <a:ext cx="502560" cy="50256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311760" y="59328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SmartTrak 100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22960" y="1463040"/>
            <a:ext cx="1919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914400" y="1828800"/>
            <a:ext cx="7497360" cy="40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Mass flow rates up to 1000 slpm (standard litre/min); higher upon request.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50 slpm (nlpm) version in a small footprint 3 inches long, 1 inch wide, 7 inches tall (76.2 mm, 177.8 mm, 25.4 mm); does not include fitting length.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10 pre-programmed gases come standard; substitute up to 9 more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Precision digital PID valve control; no valve tuning or adjustment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Control functions also available from PC via RS-232; Source code for RS-232 communication provided.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Wide range of digital communication protocol options: Modbus, ProfibusDP, Foundation Fieldbus.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Enhanced networking capability, including two digital relays, totalization, inputs, and display.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All clean gases including toxics and corrosives.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Pressure up to 5000 psig (333 barg).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914400" y="6035040"/>
            <a:ext cx="80460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Available: Compod Programmable Control Module Product Software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2.1.1 07/28/2017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56124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Google Shape;129;p14" descr=""/>
          <p:cNvPicPr/>
          <p:nvPr/>
        </p:nvPicPr>
        <p:blipFill>
          <a:blip r:embed="rId1"/>
          <a:stretch/>
        </p:blipFill>
        <p:spPr>
          <a:xfrm>
            <a:off x="547560" y="298440"/>
            <a:ext cx="502560" cy="50256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311760" y="59328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SmartTrak 100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914400" y="2103120"/>
            <a:ext cx="7497360" cy="42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Accuracy Standard: ± 1.0 % of full scale including linearity under calibration conditions (± 2.0 of full scale for 100M from 201-200 slpm).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Repeatability:  ± 0.2% of full scale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Temperature Coefficient: ± 0.025% of full scale per °F (± 0.05% of full scale per °C), or better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Precision digital PID valve control; no valve tuning or adjustment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Pressure Coefficient: ± 0.01% of full scale per psi (± 0.15% of full scale per bar), or better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Response Time: 2 seconds (typical) to within ± 2% of final value (includes settling</a:t>
            </a: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time), faster or slower available upon request (controllers only)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Gas and Ambient Temperature: 32 to 122°F (0 to 50°C)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Standard Gas Pressure: 500 psig (34.5 barg) maximum, burst tested to 750 psig</a:t>
            </a: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(51.7 barg); High Pressure: 5000 psig (333 barg) maximum, burst tested to 7500 psig (500 barg) Pressure up to 5000 psig (333 barg).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188720" y="1463040"/>
            <a:ext cx="3291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Specifications: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56124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Google Shape;129;p14" descr=""/>
          <p:cNvPicPr/>
          <p:nvPr/>
        </p:nvPicPr>
        <p:blipFill>
          <a:blip r:embed="rId1"/>
          <a:stretch/>
        </p:blipFill>
        <p:spPr>
          <a:xfrm>
            <a:off x="547560" y="298440"/>
            <a:ext cx="502560" cy="50256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311760" y="59328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SmartTrak 100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914400" y="2103120"/>
            <a:ext cx="7497360" cy="463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1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Mass Flow Rates: </a:t>
            </a: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100L Low Flow: 0 -10 sccm to 0 -50 slpm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C100L High Pressure: 100 sccm to 20 slpm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100M Medium Flow: 0-20 to 0-200 slpm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100H High Flow: 0-100 to 0-1000 slpm (higher flows available).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1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Power Requirements: </a:t>
            </a: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(ripple should not exceed 100 mV peak-to-peak)</a:t>
            </a: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For Mass Flow Meters: 15-24 VDC ±10%, (230 mA, regulated)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For Mass Flow Controllers: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C100L: 24 VDC ±10% (500 mA, regulated)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C100L High Pressure: 24 VDC ±10% (500 mA, regulated)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C100M: 24 VDC ±10%, (800 mA, regulated)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C100H: 24 VDC ±10%, (1260 mA, regulated)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Control Range For Controllers: 2–100% of full scale flow; automatic shut-off at 1.9%.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1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Output Signal</a:t>
            </a: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Analog: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Linear 4–20 mA, 500 ohms maximum loop resistance and one of the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following (user selectable):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Linear 0–5 VDC, 1000 ohms minimum load resistance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Linear 0-10 VDC, 1000 ohms minimum load resistance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Linear 1-5 VDC, 1000 ohms minimum load resistance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1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Command Signal: </a:t>
            </a: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Analog (choice of one):</a:t>
            </a: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Linear 4–20 mA, 0–5 VDC, 0-10 VDC, 1-5 VDC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188720" y="1463040"/>
            <a:ext cx="3291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Operational Specifications: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56124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Google Shape;129;p14" descr=""/>
          <p:cNvPicPr/>
          <p:nvPr/>
        </p:nvPicPr>
        <p:blipFill>
          <a:blip r:embed="rId1"/>
          <a:stretch/>
        </p:blipFill>
        <p:spPr>
          <a:xfrm>
            <a:off x="547560" y="298440"/>
            <a:ext cx="502560" cy="50256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311760" y="59328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SmartTrak 100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14400" y="2103120"/>
            <a:ext cx="7497360" cy="21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1" lang="en-US" sz="130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RS-232 standard, RS-485 optional</a:t>
            </a:r>
            <a:endParaRPr b="0" lang="en-US" sz="130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Profibus DP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Modbus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Foundation Fieldbus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RS-485 communication with Modbus RTU protocol allows digital multidrop networks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Available with optional LCD display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Internal gas flow totalizer with adjustable pulse output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Two digital output relays and one analog input can be configured by user</a:t>
            </a:r>
            <a:endParaRPr b="0" lang="en-US" sz="1050" spc="-1" strike="noStrike"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1050" spc="-1" strike="noStrike">
                <a:solidFill>
                  <a:srgbClr val="333333"/>
                </a:solidFill>
                <a:latin typeface="proxima-nova-alt"/>
                <a:ea typeface="DejaVu Sans"/>
              </a:rPr>
              <a:t>with MODBUS or included software for a wide variety of process controls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188720" y="1463040"/>
            <a:ext cx="3291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Digital Specifications: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097280" y="4297680"/>
            <a:ext cx="768024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Gases: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The following ten gases make up the Dial-A-Gas® feature of every SmartTrak instrument; up to nine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alternate gases may be substituted.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129480" y="4712760"/>
            <a:ext cx="2904840" cy="205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56124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Google Shape;129;p14" descr=""/>
          <p:cNvPicPr/>
          <p:nvPr/>
        </p:nvPicPr>
        <p:blipFill>
          <a:blip r:embed="rId1"/>
          <a:stretch/>
        </p:blipFill>
        <p:spPr>
          <a:xfrm>
            <a:off x="547560" y="298440"/>
            <a:ext cx="502560" cy="50256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311760" y="59328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Cavro Pump (XP 3000)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188720" y="1463040"/>
            <a:ext cx="3291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280160" y="1920240"/>
            <a:ext cx="7405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>
            <a:off x="1280160" y="2011680"/>
            <a:ext cx="749736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XP 3000 is a compact syringe pump that is designed for OEM precision liquid handling applications. It has the following standard features and functions: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371600" y="2651760"/>
            <a:ext cx="347400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Small and lightweight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Syringe sizes from 50 µL to 5 mL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Accuracy &lt; 1.0% at full stroke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Precision ≤ 0.05% at full stroke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Standard dispense/aspirate resolution of 3,000 steps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Microstep dispense/aspirate resolution of 24,000 steps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3-port-, 3-port distribution-, and T- valves, or Y-block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Borosilicate glass, Kel-F and Teflon fluid contact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Optional RS-232/RS-485 or CAN/RS-485 interface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5120640" y="2560320"/>
            <a:ext cx="3656880" cy="29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Programmable plunger speeds from 1.2 sec/stroke to 20 min/stroke, with ramps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and on-the-fly speed changes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Valve leak detection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Rack and pinion drive with lost-step detection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Manually movable syringe drive (power off)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Pump diagnostics, self-test, and error reporting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5K programmable EEPROM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Auxiliary inputs and outputs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Operates using a single 24VDC power supply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56124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Google Shape;129;p14" descr=""/>
          <p:cNvPicPr/>
          <p:nvPr/>
        </p:nvPicPr>
        <p:blipFill>
          <a:blip r:embed="rId1"/>
          <a:stretch/>
        </p:blipFill>
        <p:spPr>
          <a:xfrm>
            <a:off x="547560" y="298440"/>
            <a:ext cx="502560" cy="50256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311760" y="59328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Cavro Pump (XP 3000)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188720" y="1463040"/>
            <a:ext cx="3291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Fuctional Diagram: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280160" y="1920240"/>
            <a:ext cx="7405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2560320" y="1990800"/>
            <a:ext cx="3565440" cy="477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56124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Google Shape;129;p14" descr=""/>
          <p:cNvPicPr/>
          <p:nvPr/>
        </p:nvPicPr>
        <p:blipFill>
          <a:blip r:embed="rId1"/>
          <a:stretch/>
        </p:blipFill>
        <p:spPr>
          <a:xfrm>
            <a:off x="547560" y="298440"/>
            <a:ext cx="502560" cy="50256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311760" y="59328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Cavro Pump (XP 3000)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188720" y="1463040"/>
            <a:ext cx="3291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Syringe and Syringe Drive: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280160" y="1920240"/>
            <a:ext cx="7405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188720" y="2103120"/>
            <a:ext cx="7113960" cy="427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1760" y="56124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Google Shape;129;p14" descr=""/>
          <p:cNvPicPr/>
          <p:nvPr/>
        </p:nvPicPr>
        <p:blipFill>
          <a:blip r:embed="rId1"/>
          <a:stretch/>
        </p:blipFill>
        <p:spPr>
          <a:xfrm>
            <a:off x="547560" y="298440"/>
            <a:ext cx="502560" cy="50256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311760" y="593280"/>
            <a:ext cx="851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Cavro Pump (XP 3000)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188720" y="1463040"/>
            <a:ext cx="3291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Valve and Valve Drive: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280160" y="1920240"/>
            <a:ext cx="7405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735200" y="2560320"/>
            <a:ext cx="5752080" cy="289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LibreOffice/6.0.7.3$Linux_X86_64 LibreOffice_project/00m0$Build-3</Application>
  <Words>115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Tushar</dc:creator>
  <dc:description/>
  <dc:language>en-US</dc:language>
  <cp:lastModifiedBy/>
  <dcterms:modified xsi:type="dcterms:W3CDTF">2019-08-12T11:07:29Z</dcterms:modified>
  <cp:revision>25</cp:revision>
  <dc:subject/>
  <dc:title>Lec??-AI_Surveillance_System_UI_Design-V1-2019-6-3.ppt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