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/>
          <p:nvPr>
            <p:ph type="title"/>
          </p:nvPr>
        </p:nvSpPr>
        <p:spPr>
          <a:xfrm>
            <a:off x="1016000" y="2032000"/>
            <a:ext cx="10972800" cy="3225800"/>
          </a:xfrm>
          <a:prstGeom prst="rect">
            <a:avLst/>
          </a:prstGeom>
        </p:spPr>
        <p:txBody>
          <a:bodyPr anchor="b"/>
          <a:lstStyle>
            <a:lvl1pPr>
              <a:defRPr sz="7800">
                <a:solidFill>
                  <a:srgbClr val="FFFCF2"/>
                </a:solidFill>
                <a:effectLst>
                  <a:outerShdw sx="100000" sy="100000" kx="0" ky="0" algn="b" rotWithShape="0" blurRad="25400" dist="50800" dir="13500000">
                    <a:srgbClr val="424242">
                      <a:alpha val="50000"/>
                    </a:srgbClr>
                  </a:outerShdw>
                </a:effectLst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/>
          <p:nvPr>
            <p:ph type="body" sz="quarter" idx="1"/>
          </p:nvPr>
        </p:nvSpPr>
        <p:spPr>
          <a:xfrm>
            <a:off x="1016000" y="5359400"/>
            <a:ext cx="109728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Copperplate"/>
                <a:ea typeface="Copperplate"/>
                <a:cs typeface="Copperplate"/>
                <a:sym typeface="Copperplate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Copperplate"/>
                <a:ea typeface="Copperplate"/>
                <a:cs typeface="Copperplate"/>
                <a:sym typeface="Copperplate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Copperplate"/>
                <a:ea typeface="Copperplate"/>
                <a:cs typeface="Copperplate"/>
                <a:sym typeface="Copperplate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Copperplate"/>
                <a:ea typeface="Copperplate"/>
                <a:cs typeface="Copperplate"/>
                <a:sym typeface="Copperplate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Copperplate"/>
                <a:ea typeface="Copperplate"/>
                <a:cs typeface="Copperplate"/>
                <a:sym typeface="Copperplat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/>
          <p:nvPr>
            <p:ph type="sldNum" sz="quarter" idx="2"/>
          </p:nvPr>
        </p:nvSpPr>
        <p:spPr>
          <a:xfrm>
            <a:off x="6299225" y="9258300"/>
            <a:ext cx="393650" cy="3258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CF2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/>
          <p:nvPr>
            <p:ph type="title"/>
          </p:nvPr>
        </p:nvSpPr>
        <p:spPr>
          <a:xfrm>
            <a:off x="1016000" y="546100"/>
            <a:ext cx="10972800" cy="1854200"/>
          </a:xfrm>
          <a:prstGeom prst="rect">
            <a:avLst/>
          </a:prstGeom>
        </p:spPr>
        <p:txBody>
          <a:bodyPr/>
          <a:lstStyle>
            <a:lvl1pPr>
              <a:defRPr sz="7800">
                <a:solidFill>
                  <a:srgbClr val="6F6A5A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7" name="正文级别 1…"/>
          <p:cNvSpPr/>
          <p:nvPr>
            <p:ph type="body" idx="1"/>
          </p:nvPr>
        </p:nvSpPr>
        <p:spPr>
          <a:xfrm>
            <a:off x="1016000" y="2768600"/>
            <a:ext cx="10972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3000"/>
              </a:spcBef>
              <a:buClr>
                <a:srgbClr val="A29A85"/>
              </a:buClr>
              <a:buSzPct val="100000"/>
              <a:defRPr sz="4000">
                <a:solidFill>
                  <a:srgbClr val="6F6A5A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838200" indent="-419100">
              <a:spcBef>
                <a:spcPts val="3000"/>
              </a:spcBef>
              <a:buClr>
                <a:srgbClr val="A29A85"/>
              </a:buClr>
              <a:buSzPct val="100000"/>
              <a:defRPr sz="4000">
                <a:solidFill>
                  <a:srgbClr val="6F6A5A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1181100" indent="-419100">
              <a:spcBef>
                <a:spcPts val="3000"/>
              </a:spcBef>
              <a:buClr>
                <a:srgbClr val="A29A85"/>
              </a:buClr>
              <a:buSzPct val="100000"/>
              <a:defRPr sz="4000">
                <a:solidFill>
                  <a:srgbClr val="6F6A5A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1562100" indent="-419100">
              <a:spcBef>
                <a:spcPts val="3000"/>
              </a:spcBef>
              <a:buClr>
                <a:srgbClr val="A29A85"/>
              </a:buClr>
              <a:buSzPct val="100000"/>
              <a:defRPr sz="4000">
                <a:solidFill>
                  <a:srgbClr val="6F6A5A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1943100" indent="-419100">
              <a:spcBef>
                <a:spcPts val="3000"/>
              </a:spcBef>
              <a:buClr>
                <a:srgbClr val="A29A85"/>
              </a:buClr>
              <a:buSzPct val="100000"/>
              <a:defRPr sz="4000">
                <a:solidFill>
                  <a:srgbClr val="6F6A5A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/>
          <p:nvPr>
            <p:ph type="sldNum" sz="quarter" idx="2"/>
          </p:nvPr>
        </p:nvSpPr>
        <p:spPr>
          <a:xfrm>
            <a:off x="6324599" y="9004300"/>
            <a:ext cx="342901" cy="368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F6A5A"/>
                </a:solidFill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正文级别 1…"/>
          <p:cNvSpPr/>
          <p:nvPr>
            <p:ph type="body" idx="1"/>
          </p:nvPr>
        </p:nvSpPr>
        <p:spPr>
          <a:xfrm>
            <a:off x="1016000" y="1270000"/>
            <a:ext cx="10972800" cy="72136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3000"/>
              </a:spcBef>
              <a:buClr>
                <a:srgbClr val="A29A85"/>
              </a:buClr>
              <a:buSzPct val="100000"/>
              <a:defRPr sz="4000">
                <a:solidFill>
                  <a:srgbClr val="6F6A5A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838200" indent="-419100">
              <a:spcBef>
                <a:spcPts val="3000"/>
              </a:spcBef>
              <a:buClr>
                <a:srgbClr val="A29A85"/>
              </a:buClr>
              <a:buSzPct val="100000"/>
              <a:defRPr sz="4000">
                <a:solidFill>
                  <a:srgbClr val="6F6A5A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1181100" indent="-419100">
              <a:spcBef>
                <a:spcPts val="3000"/>
              </a:spcBef>
              <a:buClr>
                <a:srgbClr val="A29A85"/>
              </a:buClr>
              <a:buSzPct val="100000"/>
              <a:defRPr sz="4000">
                <a:solidFill>
                  <a:srgbClr val="6F6A5A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1562100" indent="-419100">
              <a:spcBef>
                <a:spcPts val="3000"/>
              </a:spcBef>
              <a:buClr>
                <a:srgbClr val="A29A85"/>
              </a:buClr>
              <a:buSzPct val="100000"/>
              <a:defRPr sz="4000">
                <a:solidFill>
                  <a:srgbClr val="6F6A5A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1943100" indent="-419100">
              <a:spcBef>
                <a:spcPts val="3000"/>
              </a:spcBef>
              <a:buClr>
                <a:srgbClr val="A29A85"/>
              </a:buClr>
              <a:buSzPct val="100000"/>
              <a:defRPr sz="4000">
                <a:solidFill>
                  <a:srgbClr val="6F6A5A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6" name="幻灯片编号"/>
          <p:cNvSpPr/>
          <p:nvPr>
            <p:ph type="sldNum" sz="quarter" idx="2"/>
          </p:nvPr>
        </p:nvSpPr>
        <p:spPr>
          <a:xfrm>
            <a:off x="6324599" y="9004300"/>
            <a:ext cx="342901" cy="368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F6A5A"/>
                </a:solidFill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-Johnny Appleseed"/>
          <p:cNvSpPr/>
          <p:nvPr>
            <p:ph type="body" sz="quarter" idx="13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A29A85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44" name="“在此键入引文。”"/>
          <p:cNvSpPr/>
          <p:nvPr>
            <p:ph type="body" sz="quarter" idx="14"/>
          </p:nvPr>
        </p:nvSpPr>
        <p:spPr>
          <a:xfrm>
            <a:off x="1270000" y="4133850"/>
            <a:ext cx="104648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800"/>
              </a:spcBef>
              <a:buSzTx/>
              <a:buNone/>
              <a:defRPr i="1" sz="4800">
                <a:solidFill>
                  <a:srgbClr val="6F6A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45" name="幻灯片编号"/>
          <p:cNvSpPr/>
          <p:nvPr>
            <p:ph type="sldNum" sz="quarter" idx="2"/>
          </p:nvPr>
        </p:nvSpPr>
        <p:spPr>
          <a:xfrm>
            <a:off x="6324599" y="9004300"/>
            <a:ext cx="342901" cy="368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F6A5A"/>
                </a:solidFill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ocalhost:13345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ongoDB学习笔记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MongoDB学习笔记</a:t>
            </a:r>
          </a:p>
        </p:txBody>
      </p:sp>
      <p:sp>
        <p:nvSpPr>
          <p:cNvPr id="155" name="- - tanghuamao"/>
          <p:cNvSpPr/>
          <p:nvPr/>
        </p:nvSpPr>
        <p:spPr>
          <a:xfrm>
            <a:off x="8815184" y="8441428"/>
            <a:ext cx="2828703" cy="520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- - tanghuamao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索引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索引</a:t>
            </a:r>
          </a:p>
        </p:txBody>
      </p:sp>
      <p:sp>
        <p:nvSpPr>
          <p:cNvPr id="182" name="1）创建…"/>
          <p:cNvSpPr/>
          <p:nvPr>
            <p:ph type="body" idx="1"/>
          </p:nvPr>
        </p:nvSpPr>
        <p:spPr>
          <a:xfrm>
            <a:off x="952500" y="2494107"/>
            <a:ext cx="11099800" cy="6395893"/>
          </a:xfrm>
          <a:prstGeom prst="rect">
            <a:avLst/>
          </a:prstGeom>
        </p:spPr>
        <p:txBody>
          <a:bodyPr/>
          <a:lstStyle/>
          <a:p>
            <a:pPr marL="167639" indent="-167639" defTabSz="233679">
              <a:spcBef>
                <a:spcPts val="1200"/>
              </a:spcBef>
              <a:buClr>
                <a:srgbClr val="A29A85"/>
              </a:buClr>
              <a:buSzPct val="100000"/>
              <a:defRPr sz="1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1）创建</a:t>
            </a:r>
          </a:p>
          <a:p>
            <a:pPr lvl="1" marL="335279" indent="-167639" defTabSz="233679">
              <a:spcBef>
                <a:spcPts val="1200"/>
              </a:spcBef>
              <a:buClr>
                <a:srgbClr val="A29A85"/>
              </a:buClr>
              <a:buSzPct val="100000"/>
              <a:defRPr sz="1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复合：</a:t>
            </a:r>
            <a:r>
              <a:rPr sz="1680"/>
              <a:t>db.zd_topic.ensureIndex({“is_accepted”:1,"status":1,"modify_time":-1},{"background":1})</a:t>
            </a:r>
            <a:endParaRPr sz="760"/>
          </a:p>
          <a:p>
            <a:pPr lvl="1" marL="335279" indent="-167639" defTabSz="233679">
              <a:spcBef>
                <a:spcPts val="1200"/>
              </a:spcBef>
              <a:buClr>
                <a:srgbClr val="A29A85"/>
              </a:buClr>
              <a:buSzPct val="100000"/>
              <a:defRPr sz="1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单键：</a:t>
            </a:r>
            <a:r>
              <a:rPr sz="1800"/>
              <a:t>db.zd_tag.ensureIndex({“zd_tag_id":1},{"background":1})</a:t>
            </a:r>
            <a:endParaRPr sz="1120"/>
          </a:p>
          <a:p>
            <a:pPr lvl="1" marL="335279" indent="-167639" defTabSz="233679">
              <a:spcBef>
                <a:spcPts val="1200"/>
              </a:spcBef>
              <a:buClr>
                <a:srgbClr val="A29A85"/>
              </a:buClr>
              <a:buSzPct val="100000"/>
              <a:defRPr sz="1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唯一：db.ask_a.ensureIndex({a:1,b:1},{name:”base2_idx",unique:true})</a:t>
            </a:r>
            <a:endParaRPr sz="1040"/>
          </a:p>
          <a:p>
            <a:pPr lvl="1" marL="335279" indent="-167639" defTabSz="233679">
              <a:spcBef>
                <a:spcPts val="1200"/>
              </a:spcBef>
              <a:buClr>
                <a:srgbClr val="A29A85"/>
              </a:buClr>
              <a:buSzPct val="100000"/>
              <a:defRPr sz="1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稀疏：db.ask_a3.ensureIndex({a:1},{unique</a:t>
            </a:r>
            <a:r>
              <a:rPr>
                <a:solidFill>
                  <a:srgbClr val="323333"/>
                </a:solidFill>
              </a:rPr>
              <a:t>: </a:t>
            </a:r>
            <a:r>
              <a:rPr>
                <a:solidFill>
                  <a:srgbClr val="006666"/>
                </a:solidFill>
              </a:rPr>
              <a:t>true,</a:t>
            </a:r>
            <a:r>
              <a:t>sparse:true})</a:t>
            </a:r>
          </a:p>
          <a:p>
            <a:pPr lvl="2" marL="472440" indent="-167639" defTabSz="233679">
              <a:spcBef>
                <a:spcPts val="1200"/>
              </a:spcBef>
              <a:buClr>
                <a:srgbClr val="A29A85"/>
              </a:buClr>
              <a:buSzPct val="100000"/>
              <a:defRPr sz="1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当a有些文档不存在时，创建会报错。sparse等于true作用是当a不存在时，不进入索引</a:t>
            </a:r>
          </a:p>
          <a:p>
            <a:pPr lvl="1" marL="335279" indent="-167639" defTabSz="233679">
              <a:spcBef>
                <a:spcPts val="1200"/>
              </a:spcBef>
              <a:buClr>
                <a:srgbClr val="A29A85"/>
              </a:buClr>
              <a:buSzPct val="100000"/>
              <a:defRPr sz="1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2d：db.location.ensureIndex({“w”:"2d"})</a:t>
            </a:r>
          </a:p>
          <a:p>
            <a:pPr marL="167639" indent="-167639" defTabSz="233679">
              <a:spcBef>
                <a:spcPts val="1200"/>
              </a:spcBef>
              <a:buClr>
                <a:srgbClr val="A29A85"/>
              </a:buClr>
              <a:buSzPct val="100000"/>
              <a:defRPr sz="1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2）查看</a:t>
            </a:r>
          </a:p>
          <a:p>
            <a:pPr lvl="1" marL="335279" indent="-167639" defTabSz="233679">
              <a:spcBef>
                <a:spcPts val="1200"/>
              </a:spcBef>
              <a:buClr>
                <a:srgbClr val="A29A85"/>
              </a:buClr>
              <a:buSzPct val="100000"/>
              <a:defRPr sz="1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db.zd_topic.getIndexes()</a:t>
            </a:r>
          </a:p>
          <a:p>
            <a:pPr marL="167639" indent="-167639" defTabSz="233679">
              <a:spcBef>
                <a:spcPts val="1200"/>
              </a:spcBef>
              <a:buClr>
                <a:srgbClr val="A29A85"/>
              </a:buClr>
              <a:buSzPct val="100000"/>
              <a:defRPr sz="1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3）删除</a:t>
            </a:r>
          </a:p>
          <a:p>
            <a:pPr lvl="1" marL="335279" indent="-167639" defTabSz="233679">
              <a:spcBef>
                <a:spcPts val="1200"/>
              </a:spcBef>
              <a:buClr>
                <a:srgbClr val="A29A85"/>
              </a:buClr>
              <a:buSzPct val="100000"/>
              <a:defRPr sz="1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db.ask_a.dropIndex(“base_idx")</a:t>
            </a:r>
          </a:p>
          <a:p>
            <a:pPr marL="167639" indent="-167639" defTabSz="233679">
              <a:spcBef>
                <a:spcPts val="1200"/>
              </a:spcBef>
              <a:buClr>
                <a:srgbClr val="A29A85"/>
              </a:buClr>
              <a:buSzPct val="100000"/>
              <a:defRPr sz="1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4）查看索引使用情况</a:t>
            </a:r>
          </a:p>
          <a:p>
            <a:pPr lvl="1" marL="335279" indent="-167639" defTabSz="233679">
              <a:spcBef>
                <a:spcPts val="1200"/>
              </a:spcBef>
              <a:buClr>
                <a:srgbClr val="A29A85"/>
              </a:buClr>
              <a:buSzPct val="100000"/>
              <a:defRPr sz="1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db.fund_core.find({a:23}).explain(‘executionStats')</a:t>
            </a:r>
          </a:p>
          <a:p>
            <a:pPr marL="167639" indent="-167639" defTabSz="233679">
              <a:spcBef>
                <a:spcPts val="1200"/>
              </a:spcBef>
              <a:buClr>
                <a:srgbClr val="A29A85"/>
              </a:buClr>
              <a:buSzPct val="100000"/>
              <a:defRPr sz="1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5）强制使用索引</a:t>
            </a:r>
          </a:p>
          <a:p>
            <a:pPr lvl="1" marL="335279" indent="-167639" defTabSz="233679">
              <a:spcBef>
                <a:spcPts val="1200"/>
              </a:spcBef>
              <a:buClr>
                <a:srgbClr val="A29A85"/>
              </a:buClr>
              <a:buSzPct val="100000"/>
              <a:defRPr sz="1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db.fund_core.find({a:23}).hint(‘a:1’)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聚合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聚合</a:t>
            </a:r>
          </a:p>
        </p:txBody>
      </p:sp>
      <p:sp>
        <p:nvSpPr>
          <p:cNvPr id="185" name="coun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2335" indent="-402335" defTabSz="560831">
              <a:spcBef>
                <a:spcPts val="2800"/>
              </a:spcBef>
              <a:buClr>
                <a:srgbClr val="A29A85"/>
              </a:buClr>
              <a:buSzPct val="100000"/>
              <a:defRPr sz="3839">
                <a:latin typeface="Baskerville"/>
                <a:ea typeface="Baskerville"/>
                <a:cs typeface="Baskerville"/>
                <a:sym typeface="Baskerville"/>
              </a:defRPr>
            </a:pPr>
            <a:r>
              <a:t>count    </a:t>
            </a:r>
          </a:p>
          <a:p>
            <a:pPr lvl="1" marL="804671" indent="-402335" defTabSz="560831">
              <a:spcBef>
                <a:spcPts val="2800"/>
              </a:spcBef>
              <a:buClr>
                <a:srgbClr val="A29A85"/>
              </a:buClr>
              <a:buSzPct val="100000"/>
              <a:defRPr sz="3839">
                <a:latin typeface="Baskerville"/>
                <a:ea typeface="Baskerville"/>
                <a:cs typeface="Baskerville"/>
                <a:sym typeface="Baskerville"/>
              </a:defRPr>
            </a:pPr>
            <a:r>
              <a:t>db.fund_core.count()</a:t>
            </a:r>
          </a:p>
          <a:p>
            <a:pPr marL="402335" indent="-402335" defTabSz="560831">
              <a:spcBef>
                <a:spcPts val="2800"/>
              </a:spcBef>
              <a:buClr>
                <a:srgbClr val="A29A85"/>
              </a:buClr>
              <a:buSzPct val="100000"/>
              <a:defRPr sz="3839">
                <a:latin typeface="Baskerville"/>
                <a:ea typeface="Baskerville"/>
                <a:cs typeface="Baskerville"/>
                <a:sym typeface="Baskerville"/>
              </a:defRPr>
            </a:pPr>
            <a:r>
              <a:t>distinct </a:t>
            </a:r>
          </a:p>
          <a:p>
            <a:pPr lvl="1" marL="804671" indent="-402335" defTabSz="560831">
              <a:spcBef>
                <a:spcPts val="2800"/>
              </a:spcBef>
              <a:buClr>
                <a:srgbClr val="A29A85"/>
              </a:buClr>
              <a:buSzPct val="100000"/>
              <a:defRPr sz="3839">
                <a:latin typeface="Baskerville"/>
                <a:ea typeface="Baskerville"/>
                <a:cs typeface="Baskerville"/>
                <a:sym typeface="Baskerville"/>
              </a:defRPr>
            </a:pPr>
            <a:r>
              <a:t>db.fund_core.distinct(‘c');</a:t>
            </a:r>
          </a:p>
          <a:p>
            <a:pPr marL="402335" indent="-402335" defTabSz="560831">
              <a:spcBef>
                <a:spcPts val="2800"/>
              </a:spcBef>
              <a:buClr>
                <a:srgbClr val="A29A85"/>
              </a:buClr>
              <a:buSzPct val="100000"/>
              <a:defRPr sz="3839">
                <a:latin typeface="Baskerville"/>
                <a:ea typeface="Baskerville"/>
                <a:cs typeface="Baskerville"/>
                <a:sym typeface="Baskerville"/>
              </a:defRPr>
            </a:pPr>
            <a:r>
              <a:t>sort       </a:t>
            </a:r>
          </a:p>
          <a:p>
            <a:pPr lvl="1" marL="804671" indent="-402335" defTabSz="560831">
              <a:spcBef>
                <a:spcPts val="2800"/>
              </a:spcBef>
              <a:buClr>
                <a:srgbClr val="A29A85"/>
              </a:buClr>
              <a:buSzPct val="100000"/>
              <a:defRPr sz="3839">
                <a:latin typeface="Baskerville"/>
                <a:ea typeface="Baskerville"/>
                <a:cs typeface="Baskerville"/>
                <a:sym typeface="Baskerville"/>
              </a:defRPr>
            </a:pPr>
            <a:r>
              <a:t>db.fund_core.find({}).sort({a:-1});</a:t>
            </a:r>
          </a:p>
          <a:p>
            <a:pPr marL="402335" indent="-402335" defTabSz="560831">
              <a:spcBef>
                <a:spcPts val="2800"/>
              </a:spcBef>
              <a:buClr>
                <a:srgbClr val="A29A85"/>
              </a:buClr>
              <a:buSzPct val="100000"/>
              <a:defRPr sz="3839">
                <a:latin typeface="Baskerville"/>
                <a:ea typeface="Baskerville"/>
                <a:cs typeface="Baskerville"/>
                <a:sym typeface="Baskerville"/>
              </a:defRPr>
            </a:pPr>
            <a:r>
              <a:t>group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ridFS存储文件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GridFS存储文件</a:t>
            </a:r>
          </a:p>
        </p:txBody>
      </p:sp>
      <p:sp>
        <p:nvSpPr>
          <p:cNvPr id="188" name="储存二进制文件机制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储存二进制文件机制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优势</a:t>
            </a:r>
          </a:p>
          <a:p>
            <a:pPr lvl="1" marL="835660" indent="-417830" defTabSz="549148">
              <a:spcBef>
                <a:spcPts val="3900"/>
              </a:spcBef>
              <a:defRPr sz="3384"/>
            </a:pPr>
            <a:r>
              <a:t>1）简化需求</a:t>
            </a:r>
          </a:p>
          <a:p>
            <a:pPr lvl="1" marL="835660" indent="-417830" defTabSz="549148">
              <a:spcBef>
                <a:spcPts val="3900"/>
              </a:spcBef>
              <a:defRPr sz="3384"/>
            </a:pPr>
            <a:r>
              <a:t>2）直接利用已搭建完成的复制、分片服务</a:t>
            </a:r>
          </a:p>
          <a:p>
            <a:pPr lvl="1" marL="835660" indent="-417830" defTabSz="549148">
              <a:spcBef>
                <a:spcPts val="3900"/>
              </a:spcBef>
              <a:defRPr sz="3384"/>
            </a:pPr>
            <a:r>
              <a:t>3）可放置大量文件</a:t>
            </a:r>
          </a:p>
          <a:p>
            <a:pPr lvl="1" marL="835660" indent="-417830" defTabSz="549148">
              <a:spcBef>
                <a:spcPts val="3900"/>
              </a:spcBef>
              <a:defRPr sz="3384"/>
            </a:pPr>
            <a:r>
              <a:t>4）不产生磁盘碎片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ridFS存储文件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GridFS存储文件</a:t>
            </a:r>
          </a:p>
        </p:txBody>
      </p:sp>
      <p:sp>
        <p:nvSpPr>
          <p:cNvPr id="191" name="使用mongofiles上传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使用mongofiles上传</a:t>
            </a:r>
          </a:p>
          <a:p>
            <a:pPr/>
            <a:r>
              <a:t>命令：put、get、search、list</a:t>
            </a:r>
          </a:p>
          <a:p>
            <a:pPr/>
            <a:r>
              <a:t>实例：./bin/mongofiles --host=127.0.0.1 --port=12345 put index.txt</a:t>
            </a:r>
          </a:p>
          <a:p>
            <a:pPr/>
            <a:r>
              <a:t>查看：db.fs.files.find({filename:'2.txt'})</a:t>
            </a:r>
          </a:p>
          <a:p>
            <a:pPr/>
            <a:r>
              <a:t>查看所有文件：db.fs.files.distinct('filename')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服务器端脚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服务器端脚本</a:t>
            </a:r>
          </a:p>
        </p:txBody>
      </p:sp>
      <p:sp>
        <p:nvSpPr>
          <p:cNvPr id="194" name="通过db.eval函数执行任意javascript脚本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通过db.eval函数执行任意javascript脚本</a:t>
            </a:r>
          </a:p>
          <a:p>
            <a:pPr/>
            <a:r>
              <a:t>Deprecated since version 3.0</a:t>
            </a:r>
          </a:p>
          <a:p>
            <a:pPr/>
            <a:r>
              <a:t>实例：db.eval(function(a, b) { return a + b; },2,3)</a:t>
            </a:r>
          </a:p>
          <a:p>
            <a:pPr/>
            <a:r>
              <a:t>执行脚本时，必须考虑安全性。比如，db.eval(function() { print(‘aa’);db.dropDatebase();})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数据库引用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数据库引用</a:t>
            </a:r>
          </a:p>
        </p:txBody>
      </p:sp>
      <p:sp>
        <p:nvSpPr>
          <p:cNvPr id="197" name="DBref：内嵌文档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6704" indent="-306704" defTabSz="403097">
              <a:spcBef>
                <a:spcPts val="2800"/>
              </a:spcBef>
              <a:defRPr sz="2484"/>
            </a:pPr>
            <a:r>
              <a:t>DBref：内嵌文档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t>存储一些对不同集合的文档的引用时，可以使用DBref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t>实例：</a:t>
            </a:r>
          </a:p>
          <a:p>
            <a:pPr lvl="1" marL="613409" indent="-306704" defTabSz="403097">
              <a:spcBef>
                <a:spcPts val="2800"/>
              </a:spcBef>
              <a:defRPr sz="2484"/>
            </a:pPr>
            <a:r>
              <a:t>db.fund_100.insert({_id:3,a:1,b:2})</a:t>
            </a:r>
          </a:p>
          <a:p>
            <a:pPr lvl="1" marL="613409" indent="-306704" defTabSz="403097">
              <a:spcBef>
                <a:spcPts val="2800"/>
              </a:spcBef>
              <a:defRPr sz="2484"/>
            </a:pPr>
            <a:r>
              <a:t>db.fund_101.insert({c:1,’references':[{'$ref':'fund_100','$id':3}]})</a:t>
            </a:r>
          </a:p>
          <a:p>
            <a:pPr lvl="1" marL="613409" indent="-306704" defTabSz="403097">
              <a:spcBef>
                <a:spcPts val="2800"/>
              </a:spcBef>
              <a:defRPr sz="2484"/>
            </a:pPr>
            <a:r>
              <a:t>db.fund_101.find()</a:t>
            </a:r>
          </a:p>
          <a:p>
            <a:pPr lvl="1" marL="613409" indent="-306704" defTabSz="403097">
              <a:spcBef>
                <a:spcPts val="2800"/>
              </a:spcBef>
              <a:defRPr sz="2484"/>
            </a:pPr>
            <a:r>
              <a:t>var obj = { "_id" : ObjectId("57a837a423ecd9d8a79e8901"), "c" : 1, "references" : [ DBRef("fund_100", 3) ] }</a:t>
            </a:r>
          </a:p>
          <a:p>
            <a:pPr lvl="1" marL="613409" indent="-306704" defTabSz="403097">
              <a:spcBef>
                <a:spcPts val="2800"/>
              </a:spcBef>
              <a:defRPr sz="2484"/>
            </a:pPr>
            <a:r>
              <a:t>obj.references.forEach(function(ref){printjson(ref.fetch())})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监控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监控</a:t>
            </a:r>
          </a:p>
        </p:txBody>
      </p:sp>
      <p:sp>
        <p:nvSpPr>
          <p:cNvPr id="200" name="启动mongod时，开启http服务器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启动mongod时，开启http服务器</a:t>
            </a:r>
          </a:p>
          <a:p>
            <a:pPr/>
            <a:r>
              <a:t>配置文件增加：rest = true</a:t>
            </a:r>
          </a:p>
          <a:p>
            <a:pPr/>
            <a:r>
              <a:t>默认监听端口为mongod端口号+1000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http://localhost:13345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备份和修复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备份和修复</a:t>
            </a:r>
          </a:p>
        </p:txBody>
      </p:sp>
      <p:sp>
        <p:nvSpPr>
          <p:cNvPr id="203" name="dbpath：数据目录，配置文件可配置，默认/data/db/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3359" indent="-213359" defTabSz="280415">
              <a:spcBef>
                <a:spcPts val="2000"/>
              </a:spcBef>
              <a:defRPr sz="1727"/>
            </a:pPr>
            <a:r>
              <a:t>dbpath：数据目录，配置文件可配置，默认/data/db/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数据库加锁</a:t>
            </a:r>
          </a:p>
          <a:p>
            <a:pPr lvl="1" marL="426719" indent="-213359" defTabSz="280415">
              <a:spcBef>
                <a:spcPts val="2000"/>
              </a:spcBef>
              <a:defRPr sz="1727"/>
            </a:pPr>
            <a:r>
              <a:t>db.runCommand({fsync:1,lock:1})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数据库解锁</a:t>
            </a:r>
          </a:p>
          <a:p>
            <a:pPr lvl="1" marL="426719" indent="-213359" defTabSz="280415">
              <a:spcBef>
                <a:spcPts val="2000"/>
              </a:spcBef>
              <a:defRPr sz="1727"/>
            </a:pPr>
            <a:r>
              <a:t>db.$cmd.sys.unlock.findOne()</a:t>
            </a:r>
          </a:p>
          <a:p>
            <a:pPr lvl="1" marL="426719" indent="-213359" defTabSz="280415">
              <a:spcBef>
                <a:spcPts val="2000"/>
              </a:spcBef>
              <a:defRPr sz="1727"/>
            </a:pPr>
            <a:r>
              <a:t>db.fsyncUnlock()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数据库备份</a:t>
            </a:r>
          </a:p>
          <a:p>
            <a:pPr lvl="1" marL="426719" indent="-213359" defTabSz="280415">
              <a:spcBef>
                <a:spcPts val="2000"/>
              </a:spcBef>
              <a:defRPr sz="1727"/>
            </a:pPr>
            <a:r>
              <a:t>./bin/mongodump --host 127.0.0.1 --port 12345 -d fund -o databak1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数据库恢复</a:t>
            </a:r>
          </a:p>
          <a:p>
            <a:pPr lvl="1" marL="426719" indent="-213359" defTabSz="280415">
              <a:spcBef>
                <a:spcPts val="2000"/>
              </a:spcBef>
              <a:defRPr sz="1727"/>
            </a:pPr>
            <a:r>
              <a:t>./bin/mongorestore --host 127.0.0.1 --port 12345 databak1/</a:t>
            </a:r>
          </a:p>
          <a:p>
            <a:pPr marL="213359" indent="-213359" defTabSz="280415">
              <a:spcBef>
                <a:spcPts val="2000"/>
              </a:spcBef>
              <a:defRPr sz="1727"/>
            </a:pPr>
            <a:r>
              <a:t>数据修复</a:t>
            </a:r>
          </a:p>
          <a:p>
            <a:pPr lvl="1" marL="426719" indent="-213359" defTabSz="280415">
              <a:spcBef>
                <a:spcPts val="2000"/>
              </a:spcBef>
              <a:defRPr sz="1727"/>
            </a:pPr>
            <a:r>
              <a:t>db.repairDatabase()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主从复制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主从复制</a:t>
            </a:r>
          </a:p>
        </p:txBody>
      </p:sp>
      <p:sp>
        <p:nvSpPr>
          <p:cNvPr id="206" name="方式非常灵活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方式非常灵活</a:t>
            </a:r>
          </a:p>
          <a:p>
            <a:pPr/>
            <a:r>
              <a:t>可用于备份、故障恢复、读扩展等</a:t>
            </a:r>
          </a:p>
          <a:p>
            <a:pPr/>
            <a:r>
              <a:t>从节点可通过sources集合进行配置</a:t>
            </a:r>
          </a:p>
        </p:txBody>
      </p:sp>
      <p:pic>
        <p:nvPicPr>
          <p:cNvPr id="207" name="11.png" descr="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8909" y="5545732"/>
            <a:ext cx="3982283" cy="3280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主从复制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主从复制</a:t>
            </a:r>
          </a:p>
        </p:txBody>
      </p:sp>
      <p:sp>
        <p:nvSpPr>
          <p:cNvPr id="210" name="创建目录：master、slav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9470" indent="-339470" defTabSz="473201">
              <a:spcBef>
                <a:spcPts val="2400"/>
              </a:spcBef>
              <a:buClr>
                <a:srgbClr val="A29A85"/>
              </a:buClr>
              <a:buSzPct val="100000"/>
              <a:defRPr sz="324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创建目录：master、slave</a:t>
            </a:r>
          </a:p>
          <a:p>
            <a:pPr marL="339470" indent="-339470" defTabSz="473201">
              <a:spcBef>
                <a:spcPts val="2400"/>
              </a:spcBef>
              <a:buClr>
                <a:srgbClr val="A29A85"/>
              </a:buClr>
              <a:buSzPct val="100000"/>
              <a:defRPr sz="324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启动服务：</a:t>
            </a:r>
          </a:p>
          <a:p>
            <a:pPr lvl="1" marL="678941" indent="-339470" defTabSz="473201">
              <a:spcBef>
                <a:spcPts val="2400"/>
              </a:spcBef>
              <a:buClr>
                <a:srgbClr val="A29A85"/>
              </a:buClr>
              <a:buSzPct val="100000"/>
              <a:defRPr sz="324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master: ./bin/mongod --dbpath master --port 10000 --master</a:t>
            </a:r>
          </a:p>
          <a:p>
            <a:pPr lvl="1" marL="678941" indent="-339470" defTabSz="473201">
              <a:spcBef>
                <a:spcPts val="2400"/>
              </a:spcBef>
              <a:buClr>
                <a:srgbClr val="A29A85"/>
              </a:buClr>
              <a:buSzPct val="100000"/>
              <a:defRPr sz="324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slave：./bin/mongod --dbpath slave --port 10001 --slave</a:t>
            </a:r>
          </a:p>
          <a:p>
            <a:pPr marL="339470" indent="-339470" defTabSz="473201">
              <a:spcBef>
                <a:spcPts val="2400"/>
              </a:spcBef>
              <a:buClr>
                <a:srgbClr val="A29A85"/>
              </a:buClr>
              <a:buSzPct val="100000"/>
              <a:defRPr sz="324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注意：slave需做如下操作</a:t>
            </a:r>
          </a:p>
          <a:p>
            <a:pPr lvl="1" marL="678941" indent="-339470" defTabSz="473201">
              <a:spcBef>
                <a:spcPts val="2400"/>
              </a:spcBef>
              <a:buClr>
                <a:srgbClr val="A29A85"/>
              </a:buClr>
              <a:buSzPct val="100000"/>
              <a:defRPr sz="324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rs.slaveOk() //从库默认不能写</a:t>
            </a:r>
          </a:p>
          <a:p>
            <a:pPr lvl="1" marL="678941" indent="-339470" defTabSz="473201">
              <a:spcBef>
                <a:spcPts val="2400"/>
              </a:spcBef>
              <a:buClr>
                <a:srgbClr val="A29A85"/>
              </a:buClr>
              <a:buSzPct val="100000"/>
              <a:defRPr sz="324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db.sources.insert({host:’127.0.0.1:10000’,source:'main'})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学习内容"/>
          <p:cNvSpPr/>
          <p:nvPr>
            <p:ph type="title"/>
          </p:nvPr>
        </p:nvSpPr>
        <p:spPr>
          <a:xfrm>
            <a:off x="952500" y="863103"/>
            <a:ext cx="11099800" cy="885231"/>
          </a:xfrm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学习内容</a:t>
            </a:r>
          </a:p>
        </p:txBody>
      </p:sp>
      <p:sp>
        <p:nvSpPr>
          <p:cNvPr id="158" name="概念…"/>
          <p:cNvSpPr/>
          <p:nvPr>
            <p:ph type="body" idx="1"/>
          </p:nvPr>
        </p:nvSpPr>
        <p:spPr>
          <a:xfrm>
            <a:off x="952500" y="1786087"/>
            <a:ext cx="11099800" cy="7454034"/>
          </a:xfrm>
          <a:prstGeom prst="rect">
            <a:avLst/>
          </a:prstGeom>
        </p:spPr>
        <p:txBody>
          <a:bodyPr/>
          <a:lstStyle/>
          <a:p>
            <a:pPr marL="191135" indent="-191135" defTabSz="251206">
              <a:spcBef>
                <a:spcPts val="1800"/>
              </a:spcBef>
              <a:defRPr sz="1548"/>
            </a:pPr>
            <a:r>
              <a:t>概念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搭建环境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操作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索引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聚合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GridFS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服务器脚本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数据库引用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监控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备份和修复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复制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副本集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oplog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map reduce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其他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副本集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副本集</a:t>
            </a:r>
          </a:p>
        </p:txBody>
      </p:sp>
      <p:sp>
        <p:nvSpPr>
          <p:cNvPr id="213" name="有自动恢复功能的主从集群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有自动恢复功能的主从集群</a:t>
            </a:r>
          </a:p>
          <a:p>
            <a:pPr/>
            <a:r>
              <a:t>没有固定的主节点</a:t>
            </a:r>
          </a:p>
          <a:p>
            <a:pPr/>
            <a:r>
              <a:t>自动化</a:t>
            </a:r>
          </a:p>
          <a:p>
            <a:pPr/>
            <a:r>
              <a:t>对开发者友好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副本集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副本集</a:t>
            </a:r>
          </a:p>
        </p:txBody>
      </p:sp>
      <p:sp>
        <p:nvSpPr>
          <p:cNvPr id="216" name="创建数据目录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6689" indent="-186689" defTabSz="245363">
              <a:spcBef>
                <a:spcPts val="1700"/>
              </a:spcBef>
              <a:defRPr sz="1512"/>
            </a:pPr>
            <a:r>
              <a:t>创建数据目录</a:t>
            </a:r>
          </a:p>
          <a:p>
            <a:pPr lvl="1" marL="373379" indent="-186689" defTabSz="245363">
              <a:spcBef>
                <a:spcPts val="1700"/>
              </a:spcBef>
              <a:defRPr sz="1512"/>
            </a:pPr>
            <a:r>
              <a:t>mkdir -p ./dbs/node1 ./dbs/node2 ./dbs/node3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启动</a:t>
            </a:r>
          </a:p>
          <a:p>
            <a:pPr lvl="1" marL="373379" indent="-186689" defTabSz="245363">
              <a:spcBef>
                <a:spcPts val="1700"/>
              </a:spcBef>
              <a:defRPr sz="1512"/>
            </a:pPr>
            <a:r>
              <a:t>./bin/mongod --dbpath ./dbs/node1 --port 20001 --replSet noah/mac.local:20002</a:t>
            </a:r>
          </a:p>
          <a:p>
            <a:pPr lvl="1" marL="373379" indent="-186689" defTabSz="245363">
              <a:spcBef>
                <a:spcPts val="1700"/>
              </a:spcBef>
              <a:defRPr sz="1512"/>
            </a:pPr>
            <a:r>
              <a:t>./bin/mongod --dbpath ./dbs/node2 --port 20002 --replSet noah/mac.local:20001</a:t>
            </a:r>
          </a:p>
          <a:p>
            <a:pPr lvl="1" marL="373379" indent="-186689" defTabSz="245363">
              <a:spcBef>
                <a:spcPts val="1700"/>
              </a:spcBef>
              <a:defRPr sz="1512"/>
            </a:pPr>
            <a:r>
              <a:t>./bin/mongod --dbpath ./dbs/node3 --port 20003 --replSet noah/mac.local:20001,mac.local:20002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初始化</a:t>
            </a:r>
          </a:p>
          <a:p>
            <a:pPr lvl="1" marL="373379" indent="-186689" defTabSz="245363">
              <a:spcBef>
                <a:spcPts val="1700"/>
              </a:spcBef>
              <a:defRPr sz="1512"/>
            </a:pPr>
            <a:r>
              <a:t>config={'_id':'noah','members':[{'_id':1,'host':'mac.local:20001'},{'_id':2,'host':'mac.local:20002'},{'_id':3,'host':'mac.local:20003'}]}</a:t>
            </a:r>
          </a:p>
          <a:p>
            <a:pPr lvl="1" marL="373379" indent="-186689" defTabSz="245363">
              <a:spcBef>
                <a:spcPts val="1700"/>
              </a:spcBef>
              <a:defRPr sz="1512"/>
            </a:pPr>
            <a:r>
              <a:t>rs.initiate(config)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设置副节点可读 </a:t>
            </a:r>
          </a:p>
          <a:p>
            <a:pPr lvl="1" marL="373379" indent="-186689" defTabSz="245363">
              <a:spcBef>
                <a:spcPts val="1700"/>
              </a:spcBef>
              <a:defRPr sz="1512"/>
            </a:pPr>
            <a:r>
              <a:t>rs.slaveOk()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查看状态</a:t>
            </a:r>
          </a:p>
          <a:p>
            <a:pPr lvl="1" marL="373379" indent="-186689" defTabSz="245363">
              <a:spcBef>
                <a:spcPts val="1700"/>
              </a:spcBef>
              <a:defRPr sz="1512"/>
            </a:pPr>
            <a:r>
              <a:t>rs.status()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plo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oplog</a:t>
            </a:r>
          </a:p>
        </p:txBody>
      </p:sp>
      <p:sp>
        <p:nvSpPr>
          <p:cNvPr id="219" name="主节点的操作记录，operation log简称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3132"/>
            </a:pPr>
            <a:r>
              <a:t>主节点的操作记录，operation log简称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t>存在于</a:t>
            </a:r>
            <a:r>
              <a:rPr>
                <a:solidFill>
                  <a:schemeClr val="accent5"/>
                </a:solidFill>
              </a:rPr>
              <a:t>local</a:t>
            </a:r>
            <a:r>
              <a:t>数据库，oplog.$main集合中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t>每一个文档代表一个操作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t>查看oplog</a:t>
            </a:r>
          </a:p>
          <a:p>
            <a:pPr lvl="1" marL="773430" indent="-386715" defTabSz="508254">
              <a:spcBef>
                <a:spcPts val="3600"/>
              </a:spcBef>
              <a:defRPr sz="3132"/>
            </a:pPr>
            <a:r>
              <a:t>db.oplog.rs.find({}).pretty()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t>从节点定期轮询主节点获得这些操作，然后对从节点执行这些操作，从节点就能保持与主节点数据同步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map reduce(1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 reduce(1)</a:t>
            </a:r>
          </a:p>
        </p:txBody>
      </p:sp>
      <p:sp>
        <p:nvSpPr>
          <p:cNvPr id="222" name="public function getCntsByCurrentDay($userId,$operationType){  $startTime = strtotime(date('Y-m-d',time()));  $where = array(   'userid' =&gt; intval($userId),   'operation_type' =&gt; intval($operationType),   'status' =&gt; Const_Score::SCORE_STATUS_ONLINE,   'create_time' =&gt; array(    '$gt' =&gt; intval($startTime),   ),  );  $data = array(   'mapreduce' =&gt; $this-&gt;table,   'map' =&gt; 'function (){emit(this.userid,this.score);}',   'reduce' =&gt; 'function (key,value){return Array.sum(value);}',   'query' =&gt; $where,   'out' =&gt; 'score_detail_cnts',  );  $this-&gt;mongo-&gt;command($data);  $info = array_shift( $this-&gt;mongo-&gt;get('score_detail_cnts') );  return $info['value']; }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public function </a:t>
            </a:r>
            <a:r>
              <a:rPr>
                <a:solidFill>
                  <a:srgbClr val="000000"/>
                </a:solidFill>
              </a:rPr>
              <a:t>getCntsByCurrentDay(</a:t>
            </a:r>
            <a:r>
              <a:rPr>
                <a:solidFill>
                  <a:srgbClr val="7B0C00"/>
                </a:solidFill>
              </a:rPr>
              <a:t>$userId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7B0C00"/>
                </a:solidFill>
              </a:rPr>
              <a:t>$operationType</a:t>
            </a:r>
            <a:r>
              <a:rPr>
                <a:solidFill>
                  <a:srgbClr val="000000"/>
                </a:solidFill>
              </a:rPr>
              <a:t>){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7B0C00"/>
                </a:solidFill>
              </a:rPr>
              <a:t>$startTime </a:t>
            </a:r>
            <a:r>
              <a:rPr>
                <a:solidFill>
                  <a:srgbClr val="000000"/>
                </a:solidFill>
              </a:rPr>
              <a:t>= </a:t>
            </a:r>
            <a:r>
              <a:rPr i="1">
                <a:solidFill>
                  <a:srgbClr val="000000"/>
                </a:solidFill>
              </a:rPr>
              <a:t>strtotime</a:t>
            </a:r>
            <a:r>
              <a:rPr>
                <a:solidFill>
                  <a:srgbClr val="000000"/>
                </a:solidFill>
              </a:rPr>
              <a:t>(</a:t>
            </a:r>
            <a:r>
              <a:rPr i="1">
                <a:solidFill>
                  <a:srgbClr val="000000"/>
                </a:solidFill>
              </a:rPr>
              <a:t>date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/>
              <a:t>'Y-m-d'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time</a:t>
            </a:r>
            <a:r>
              <a:rPr>
                <a:solidFill>
                  <a:srgbClr val="000000"/>
                </a:solidFill>
              </a:rPr>
              <a:t>()));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7B0C00"/>
                </a:solidFill>
              </a:rPr>
              <a:t>$where </a:t>
            </a:r>
            <a:r>
              <a:rPr>
                <a:solidFill>
                  <a:srgbClr val="000000"/>
                </a:solidFill>
              </a:rPr>
              <a:t>= </a:t>
            </a:r>
            <a:r>
              <a:rPr b="1">
                <a:solidFill>
                  <a:srgbClr val="011993"/>
                </a:solidFill>
              </a:rPr>
              <a:t>array</a:t>
            </a:r>
            <a:r>
              <a:rPr>
                <a:solidFill>
                  <a:srgbClr val="000000"/>
                </a:solidFill>
              </a:rPr>
              <a:t>(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	</a:t>
            </a:r>
            <a:r>
              <a:rPr b="1"/>
              <a:t>'userid'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 i="1">
                <a:solidFill>
                  <a:srgbClr val="000000"/>
                </a:solidFill>
              </a:rPr>
              <a:t>intval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7B0C00"/>
                </a:solidFill>
              </a:rPr>
              <a:t>$userId</a:t>
            </a:r>
            <a:r>
              <a:rPr>
                <a:solidFill>
                  <a:srgbClr val="000000"/>
                </a:solidFill>
              </a:rPr>
              <a:t>),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	</a:t>
            </a:r>
            <a:r>
              <a:rPr b="1"/>
              <a:t>'operation_type'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 i="1">
                <a:solidFill>
                  <a:srgbClr val="000000"/>
                </a:solidFill>
              </a:rPr>
              <a:t>intval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7B0C00"/>
                </a:solidFill>
              </a:rPr>
              <a:t>$operationType</a:t>
            </a:r>
            <a:r>
              <a:rPr>
                <a:solidFill>
                  <a:srgbClr val="000000"/>
                </a:solidFill>
              </a:rPr>
              <a:t>),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	</a:t>
            </a:r>
            <a:r>
              <a:rPr b="1"/>
              <a:t>'status' </a:t>
            </a:r>
            <a:r>
              <a:rPr>
                <a:solidFill>
                  <a:srgbClr val="000000"/>
                </a:solidFill>
              </a:rPr>
              <a:t>=&gt; Const_Score::</a:t>
            </a:r>
            <a:r>
              <a:rPr b="1" i="1">
                <a:solidFill>
                  <a:srgbClr val="7B248D"/>
                </a:solidFill>
              </a:rPr>
              <a:t>SCORE_STATUS_ONLINE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	</a:t>
            </a:r>
            <a:r>
              <a:rPr b="1"/>
              <a:t>'create_time'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 b="1">
                <a:solidFill>
                  <a:srgbClr val="011993"/>
                </a:solidFill>
              </a:rPr>
              <a:t>array</a:t>
            </a:r>
            <a:r>
              <a:rPr>
                <a:solidFill>
                  <a:srgbClr val="000000"/>
                </a:solidFill>
              </a:rPr>
              <a:t>(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		</a:t>
            </a:r>
            <a:r>
              <a:rPr b="1"/>
              <a:t>'$gt'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 i="1">
                <a:solidFill>
                  <a:srgbClr val="000000"/>
                </a:solidFill>
              </a:rPr>
              <a:t>intval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7B0C00"/>
                </a:solidFill>
              </a:rPr>
              <a:t>$startTime</a:t>
            </a:r>
            <a:r>
              <a:rPr>
                <a:solidFill>
                  <a:srgbClr val="000000"/>
                </a:solidFill>
              </a:rPr>
              <a:t>),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	),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7B0C00"/>
                </a:solidFill>
              </a:rPr>
              <a:t>$data </a:t>
            </a:r>
            <a:r>
              <a:rPr>
                <a:solidFill>
                  <a:srgbClr val="000000"/>
                </a:solidFill>
              </a:rPr>
              <a:t>= </a:t>
            </a:r>
            <a:r>
              <a:rPr b="1">
                <a:solidFill>
                  <a:srgbClr val="011993"/>
                </a:solidFill>
              </a:rPr>
              <a:t>array</a:t>
            </a:r>
            <a:r>
              <a:rPr>
                <a:solidFill>
                  <a:srgbClr val="000000"/>
                </a:solidFill>
              </a:rPr>
              <a:t>(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	</a:t>
            </a:r>
            <a:r>
              <a:rPr b="1"/>
              <a:t>'mapreduce'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>
                <a:solidFill>
                  <a:srgbClr val="7B0C00"/>
                </a:solidFill>
              </a:rPr>
              <a:t>$this</a:t>
            </a:r>
            <a:r>
              <a:rPr>
                <a:solidFill>
                  <a:srgbClr val="000000"/>
                </a:solidFill>
              </a:rPr>
              <a:t>-&gt;</a:t>
            </a:r>
            <a:r>
              <a:rPr b="1">
                <a:solidFill>
                  <a:srgbClr val="7B248D"/>
                </a:solidFill>
              </a:rPr>
              <a:t>table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	</a:t>
            </a:r>
            <a:r>
              <a:rPr b="1"/>
              <a:t>'map'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 b="1"/>
              <a:t>'function (){emit(this.userid,this.score);}'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	</a:t>
            </a:r>
            <a:r>
              <a:rPr b="1"/>
              <a:t>'reduce'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 b="1"/>
              <a:t>'function (key,value){return Array.sum(value);}'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	</a:t>
            </a:r>
            <a:r>
              <a:rPr b="1"/>
              <a:t>'query'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>
                <a:solidFill>
                  <a:srgbClr val="7B0C00"/>
                </a:solidFill>
              </a:rPr>
              <a:t>$where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	</a:t>
            </a:r>
            <a:r>
              <a:rPr b="1"/>
              <a:t>'out' </a:t>
            </a:r>
            <a:r>
              <a:rPr>
                <a:solidFill>
                  <a:srgbClr val="000000"/>
                </a:solidFill>
              </a:rPr>
              <a:t>=&gt; </a:t>
            </a:r>
            <a:r>
              <a:rPr b="1"/>
              <a:t>'score_detail_cnts'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7B0C00"/>
                </a:solidFill>
              </a:rPr>
              <a:t>$this</a:t>
            </a:r>
            <a:r>
              <a:rPr>
                <a:solidFill>
                  <a:srgbClr val="000000"/>
                </a:solidFill>
              </a:rPr>
              <a:t>-&gt;</a:t>
            </a:r>
            <a:r>
              <a:rPr b="1">
                <a:solidFill>
                  <a:srgbClr val="7B248D"/>
                </a:solidFill>
              </a:rPr>
              <a:t>mongo</a:t>
            </a:r>
            <a:r>
              <a:rPr>
                <a:solidFill>
                  <a:srgbClr val="000000"/>
                </a:solidFill>
              </a:rPr>
              <a:t>-&gt;command(</a:t>
            </a:r>
            <a:r>
              <a:rPr>
                <a:solidFill>
                  <a:srgbClr val="7B0C00"/>
                </a:solidFill>
              </a:rPr>
              <a:t>$data</a:t>
            </a:r>
            <a:r>
              <a:rPr>
                <a:solidFill>
                  <a:srgbClr val="000000"/>
                </a:solidFill>
              </a:rPr>
              <a:t>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7B0C00"/>
                </a:solidFill>
              </a:rPr>
              <a:t>$info </a:t>
            </a:r>
            <a:r>
              <a:rPr>
                <a:solidFill>
                  <a:srgbClr val="000000"/>
                </a:solidFill>
              </a:rPr>
              <a:t>= </a:t>
            </a:r>
            <a:r>
              <a:rPr i="1">
                <a:solidFill>
                  <a:srgbClr val="000000"/>
                </a:solidFill>
              </a:rPr>
              <a:t>array_shift</a:t>
            </a:r>
            <a:r>
              <a:rPr>
                <a:solidFill>
                  <a:srgbClr val="000000"/>
                </a:solidFill>
              </a:rPr>
              <a:t>( </a:t>
            </a:r>
            <a:r>
              <a:rPr>
                <a:solidFill>
                  <a:srgbClr val="7B0C00"/>
                </a:solidFill>
              </a:rPr>
              <a:t>$this</a:t>
            </a:r>
            <a:r>
              <a:rPr>
                <a:solidFill>
                  <a:srgbClr val="000000"/>
                </a:solidFill>
              </a:rPr>
              <a:t>-&gt;</a:t>
            </a:r>
            <a:r>
              <a:rPr b="1">
                <a:solidFill>
                  <a:srgbClr val="7B248D"/>
                </a:solidFill>
              </a:rPr>
              <a:t>mongo</a:t>
            </a:r>
            <a:r>
              <a:rPr>
                <a:solidFill>
                  <a:srgbClr val="000000"/>
                </a:solidFill>
              </a:rPr>
              <a:t>-&gt;get(</a:t>
            </a:r>
            <a:r>
              <a:rPr b="1"/>
              <a:t>'score_detail_cnts'</a:t>
            </a:r>
            <a:r>
              <a:rPr>
                <a:solidFill>
                  <a:srgbClr val="000000"/>
                </a:solidFill>
              </a:rPr>
              <a:t>) 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7B0C00"/>
                </a:solidFill>
              </a:rPr>
              <a:t>$info</a:t>
            </a:r>
            <a:r>
              <a:rPr>
                <a:solidFill>
                  <a:srgbClr val="000000"/>
                </a:solidFill>
              </a:rPr>
              <a:t>[</a:t>
            </a:r>
            <a:r>
              <a:rPr b="1"/>
              <a:t>'value'</a:t>
            </a:r>
            <a:r>
              <a:rPr>
                <a:solidFill>
                  <a:srgbClr val="000000"/>
                </a:solidFill>
              </a:rPr>
              <a:t>];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map reduce(2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map reduce(2)</a:t>
            </a:r>
          </a:p>
        </p:txBody>
      </p:sp>
      <p:sp>
        <p:nvSpPr>
          <p:cNvPr id="225" name="计算指定字段总和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t>计算指定字段总和</a:t>
            </a:r>
          </a:p>
          <a:p>
            <a:pPr lvl="2" marL="1240155" indent="-413384" defTabSz="543305">
              <a:spcBef>
                <a:spcPts val="3900"/>
              </a:spcBef>
              <a:defRPr sz="3348"/>
            </a:pPr>
            <a:r>
              <a:t>db.fund_test.insert({a:1,b:2,c:3})</a:t>
            </a:r>
          </a:p>
          <a:p>
            <a:pPr lvl="2" marL="1240155" indent="-413384" defTabSz="543305">
              <a:spcBef>
                <a:spcPts val="3900"/>
              </a:spcBef>
              <a:defRPr sz="3348"/>
            </a:pPr>
            <a:r>
              <a:t>map=function (){emit('total',this.a + this.b + this.c)}</a:t>
            </a:r>
          </a:p>
          <a:p>
            <a:pPr lvl="2" marL="1240155" indent="-413384" defTabSz="543305">
              <a:spcBef>
                <a:spcPts val="3900"/>
              </a:spcBef>
              <a:defRPr sz="3348"/>
            </a:pPr>
            <a:r>
              <a:t>reduce=function (key,value){return Array.sum(value);}</a:t>
            </a:r>
          </a:p>
          <a:p>
            <a:pPr lvl="2" marL="1240155" indent="-413384" defTabSz="543305">
              <a:spcBef>
                <a:spcPts val="3900"/>
              </a:spcBef>
              <a:defRPr sz="3348"/>
            </a:pPr>
            <a:r>
              <a:t>db.runCommand({'mapreduce':'fund_test','map':map,'reduce':reduce,'out':'tmp'})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其他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其他</a:t>
            </a:r>
          </a:p>
        </p:txBody>
      </p:sp>
      <p:sp>
        <p:nvSpPr>
          <p:cNvPr id="228" name="wiredTrige存储引擎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wiredTrige存储引擎</a:t>
            </a:r>
          </a:p>
          <a:p>
            <a:pPr/>
            <a:r>
              <a:t>mongos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end"/>
          <p:cNvSpPr/>
          <p:nvPr>
            <p:ph type="body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概念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概念</a:t>
            </a:r>
          </a:p>
        </p:txBody>
      </p:sp>
      <p:sp>
        <p:nvSpPr>
          <p:cNvPr id="161" name="文档：MongoDB的核心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189" indent="-377189" defTabSz="525779">
              <a:spcBef>
                <a:spcPts val="2700"/>
              </a:spcBef>
              <a:buClr>
                <a:srgbClr val="A29A85"/>
              </a:buClr>
              <a:buSzPct val="100000"/>
              <a:defRPr>
                <a:latin typeface="Baskerville"/>
                <a:ea typeface="Baskerville"/>
                <a:cs typeface="Baskerville"/>
                <a:sym typeface="Baskerville"/>
              </a:defRPr>
            </a:pPr>
            <a:r>
              <a:t>文档：MongoDB的核心</a:t>
            </a:r>
          </a:p>
          <a:p>
            <a:pPr marL="377189" indent="-377189" defTabSz="525779">
              <a:spcBef>
                <a:spcPts val="2700"/>
              </a:spcBef>
              <a:buClr>
                <a:srgbClr val="A29A85"/>
              </a:buClr>
              <a:buSzPct val="100000"/>
              <a:defRPr>
                <a:latin typeface="Baskerville"/>
                <a:ea typeface="Baskerville"/>
                <a:cs typeface="Baskerville"/>
                <a:sym typeface="Baskerville"/>
              </a:defRPr>
            </a:pPr>
            <a:r>
              <a:t>集合：一组文档，无模式</a:t>
            </a:r>
          </a:p>
          <a:p>
            <a:pPr marL="377189" indent="-377189" defTabSz="525779">
              <a:spcBef>
                <a:spcPts val="2700"/>
              </a:spcBef>
              <a:buClr>
                <a:srgbClr val="A29A85"/>
              </a:buClr>
              <a:buSzPct val="100000"/>
              <a:defRPr>
                <a:latin typeface="Baskerville"/>
                <a:ea typeface="Baskerville"/>
                <a:cs typeface="Baskerville"/>
                <a:sym typeface="Baskerville"/>
              </a:defRPr>
            </a:pPr>
            <a:r>
              <a:t>数据库：多个集合</a:t>
            </a:r>
          </a:p>
          <a:p>
            <a:pPr marL="377189" indent="-377189" defTabSz="525779">
              <a:spcBef>
                <a:spcPts val="2700"/>
              </a:spcBef>
              <a:buClr>
                <a:srgbClr val="A29A85"/>
              </a:buClr>
              <a:buSzPct val="100000"/>
              <a:defRPr>
                <a:latin typeface="Baskerville"/>
                <a:ea typeface="Baskerville"/>
                <a:cs typeface="Baskerville"/>
                <a:sym typeface="Baskerville"/>
              </a:defRPr>
            </a:pPr>
            <a:r>
              <a:t>命名：文档、集合、数据库需要规范命名（存在系统数据库、保留字等）</a:t>
            </a:r>
          </a:p>
          <a:p>
            <a:pPr marL="377189" indent="-377189" defTabSz="525779">
              <a:spcBef>
                <a:spcPts val="2700"/>
              </a:spcBef>
              <a:buClr>
                <a:srgbClr val="A29A85"/>
              </a:buClr>
              <a:buSzPct val="100000"/>
              <a:defRPr>
                <a:latin typeface="Baskerville"/>
                <a:ea typeface="Baskerville"/>
                <a:cs typeface="Baskerville"/>
                <a:sym typeface="Baskerville"/>
              </a:defRPr>
            </a:pPr>
            <a:r>
              <a:t>不需要创建DB，创建集合。数据生成时，自动生成</a:t>
            </a:r>
          </a:p>
          <a:p>
            <a:pPr marL="377189" indent="-377189" defTabSz="525779">
              <a:spcBef>
                <a:spcPts val="2700"/>
              </a:spcBef>
              <a:buClr>
                <a:srgbClr val="A29A85"/>
              </a:buClr>
              <a:buSzPct val="100000"/>
              <a:defRPr>
                <a:latin typeface="Baskerville"/>
                <a:ea typeface="Baskerville"/>
                <a:cs typeface="Baskerville"/>
                <a:sym typeface="Baskerville"/>
              </a:defRPr>
            </a:pPr>
            <a:r>
              <a:t>功能丰富（mapreduce、副本集等）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环境搭建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环境搭建</a:t>
            </a:r>
          </a:p>
        </p:txBody>
      </p:sp>
      <p:sp>
        <p:nvSpPr>
          <p:cNvPr id="164" name="下载安装 mongodb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1937" indent="-261937" defTabSz="457200">
              <a:lnSpc>
                <a:spcPts val="4900"/>
              </a:lnSpc>
              <a:spcBef>
                <a:spcPts val="0"/>
              </a:spcBef>
              <a:buClr>
                <a:srgbClr val="A29A85"/>
              </a:buClr>
              <a:buSzPct val="100000"/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下载安装 mongodb</a:t>
            </a:r>
          </a:p>
          <a:p>
            <a:pPr marL="261937" indent="-261937" defTabSz="457200">
              <a:lnSpc>
                <a:spcPts val="4900"/>
              </a:lnSpc>
              <a:spcBef>
                <a:spcPts val="0"/>
              </a:spcBef>
              <a:buClr>
                <a:srgbClr val="A29A85"/>
              </a:buClr>
              <a:buSzPct val="100000"/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创建服务器目录 mkdir mongodb</a:t>
            </a:r>
          </a:p>
          <a:p>
            <a:pPr marL="261937" indent="-261937" defTabSz="457200">
              <a:lnSpc>
                <a:spcPts val="4900"/>
              </a:lnSpc>
              <a:spcBef>
                <a:spcPts val="0"/>
              </a:spcBef>
              <a:buClr>
                <a:srgbClr val="A29A85"/>
              </a:buClr>
              <a:buSzPct val="100000"/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创建db目录 mkdir data&amp;&amp;mkdir log&amp;&amp;mkdir conf&amp;&amp;mkdir bin</a:t>
            </a:r>
          </a:p>
          <a:p>
            <a:pPr marL="261937" indent="-261937" defTabSz="457200">
              <a:lnSpc>
                <a:spcPts val="4900"/>
              </a:lnSpc>
              <a:spcBef>
                <a:spcPts val="0"/>
              </a:spcBef>
              <a:buClr>
                <a:srgbClr val="A29A85"/>
              </a:buClr>
              <a:buSzPct val="100000"/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copy启动文件到bin cp ../mongodb-osx-x86_64-3.2.4/bin/mongod ./bin </a:t>
            </a:r>
          </a:p>
          <a:p>
            <a:pPr lvl="1" marL="681037" indent="-261937" defTabSz="457200">
              <a:lnSpc>
                <a:spcPts val="4900"/>
              </a:lnSpc>
              <a:spcBef>
                <a:spcPts val="0"/>
              </a:spcBef>
              <a:buClr>
                <a:srgbClr val="A29A85"/>
              </a:buClr>
              <a:buSzPct val="100000"/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创建配置文件 cd conf </a:t>
            </a:r>
          </a:p>
          <a:p>
            <a:pPr lvl="1" marL="681037" indent="-261937" defTabSz="457200">
              <a:lnSpc>
                <a:spcPts val="4900"/>
              </a:lnSpc>
              <a:spcBef>
                <a:spcPts val="0"/>
              </a:spcBef>
              <a:buClr>
                <a:srgbClr val="A29A85"/>
              </a:buClr>
              <a:buSzPct val="100000"/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vim mongod.conf</a:t>
            </a:r>
          </a:p>
          <a:p>
            <a:pPr lvl="2" marL="1023937" indent="-261937" defTabSz="457200">
              <a:lnSpc>
                <a:spcPts val="4900"/>
              </a:lnSpc>
              <a:spcBef>
                <a:spcPts val="0"/>
              </a:spcBef>
              <a:buClr>
                <a:srgbClr val="A29A85"/>
              </a:buClr>
              <a:buSzPct val="100000"/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port = 12345 </a:t>
            </a:r>
          </a:p>
          <a:p>
            <a:pPr lvl="2" marL="1023937" indent="-261937" defTabSz="457200">
              <a:lnSpc>
                <a:spcPts val="4900"/>
              </a:lnSpc>
              <a:spcBef>
                <a:spcPts val="0"/>
              </a:spcBef>
              <a:buClr>
                <a:srgbClr val="A29A85"/>
              </a:buClr>
              <a:buSzPct val="100000"/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dbpath = data </a:t>
            </a:r>
          </a:p>
          <a:p>
            <a:pPr lvl="2" marL="1023937" indent="-261937" defTabSz="457200">
              <a:lnSpc>
                <a:spcPts val="4900"/>
              </a:lnSpc>
              <a:spcBef>
                <a:spcPts val="0"/>
              </a:spcBef>
              <a:buClr>
                <a:srgbClr val="A29A85"/>
              </a:buClr>
              <a:buSzPct val="100000"/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logpath = log/mongod.log </a:t>
            </a:r>
          </a:p>
          <a:p>
            <a:pPr lvl="2" marL="1023937" indent="-261937" defTabSz="457200">
              <a:lnSpc>
                <a:spcPts val="4900"/>
              </a:lnSpc>
              <a:spcBef>
                <a:spcPts val="0"/>
              </a:spcBef>
              <a:buClr>
                <a:srgbClr val="A29A85"/>
              </a:buClr>
              <a:buSzPct val="100000"/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fork = true </a:t>
            </a:r>
          </a:p>
          <a:p>
            <a:pPr marL="261937" indent="-261937" defTabSz="457200">
              <a:lnSpc>
                <a:spcPts val="4900"/>
              </a:lnSpc>
              <a:spcBef>
                <a:spcPts val="0"/>
              </a:spcBef>
              <a:buClr>
                <a:srgbClr val="A29A85"/>
              </a:buClr>
              <a:buSzPct val="100000"/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启动mongo服务 ./bin/mongod -f conf/mongod.conf </a:t>
            </a:r>
          </a:p>
          <a:p>
            <a:pPr marL="261937" indent="-261937" defTabSz="457200">
              <a:lnSpc>
                <a:spcPts val="4900"/>
              </a:lnSpc>
              <a:spcBef>
                <a:spcPts val="0"/>
              </a:spcBef>
              <a:buClr>
                <a:srgbClr val="A29A85"/>
              </a:buClr>
              <a:buSzPct val="100000"/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连接mongo  ./bin/mongo 127.0.0.1:12345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操作（insert）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操作（insert）</a:t>
            </a:r>
          </a:p>
        </p:txBody>
      </p:sp>
      <p:sp>
        <p:nvSpPr>
          <p:cNvPr id="167" name="原理：驱动程序将数据转换成BSON格式，然后将其送入数据库。数据库解析BSON，检测是否包含“_id”且文档不超过4M，送入数据库…"/>
          <p:cNvSpPr/>
          <p:nvPr>
            <p:ph type="body" idx="1"/>
          </p:nvPr>
        </p:nvSpPr>
        <p:spPr>
          <a:xfrm>
            <a:off x="1387493" y="2933494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原理：驱动程序将数据转换成BSON格式，然后将其送入数据库。数据库解析BSON，检测是否包含“_id”且文档不超过4M，送入数据库</a:t>
            </a:r>
          </a:p>
          <a:p>
            <a:pPr/>
            <a:r>
              <a:t>好处：对注入式攻击免疫</a:t>
            </a:r>
          </a:p>
          <a:p>
            <a:pPr/>
            <a:r>
              <a:t>坏处：允许写入无效数据</a:t>
            </a:r>
          </a:p>
          <a:p>
            <a:pPr/>
            <a:r>
              <a:t>实例：for(i=4;i&lt;100;i++)db.fund_core.insert({a:i})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操作（remove）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操作（remove）</a:t>
            </a:r>
          </a:p>
        </p:txBody>
      </p:sp>
      <p:sp>
        <p:nvSpPr>
          <p:cNvPr id="170" name="删除是永久性、不可撤销性、异步操作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删除是永久性、不可撤销性、异步操作</a:t>
            </a:r>
          </a:p>
          <a:p>
            <a:pPr/>
            <a:r>
              <a:t>实例：db.fund_test.remove({a:1})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操作（update）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操作（update）</a:t>
            </a:r>
          </a:p>
        </p:txBody>
      </p:sp>
      <p:sp>
        <p:nvSpPr>
          <p:cNvPr id="173" name="更新是原子级别的，如果两个更新操作同时发生，先到达服务器的先执行，接着执行另一个…"/>
          <p:cNvSpPr/>
          <p:nvPr>
            <p:ph type="body" idx="1"/>
          </p:nvPr>
        </p:nvSpPr>
        <p:spPr>
          <a:xfrm>
            <a:off x="952500" y="2603500"/>
            <a:ext cx="11099800" cy="6597160"/>
          </a:xfrm>
          <a:prstGeom prst="rect">
            <a:avLst/>
          </a:prstGeom>
        </p:spPr>
        <p:txBody>
          <a:bodyPr/>
          <a:lstStyle/>
          <a:p>
            <a:pPr marL="200025" indent="-200025" defTabSz="262889">
              <a:spcBef>
                <a:spcPts val="1800"/>
              </a:spcBef>
              <a:defRPr sz="1619"/>
            </a:pPr>
            <a:r>
              <a:t>更新是原子级别的，如果两个更新操作同时发生，先到达服务器的先执行，接着执行另一个</a:t>
            </a: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t> 1）删除某个字段</a:t>
            </a:r>
          </a:p>
          <a:p>
            <a:pPr lvl="1" marL="400050" indent="-200025" defTabSz="262889">
              <a:spcBef>
                <a:spcPts val="1800"/>
              </a:spcBef>
              <a:defRPr sz="1619"/>
            </a:pPr>
            <a:r>
              <a:t> db.zd_keyword.update</a:t>
            </a:r>
            <a:r>
              <a:rPr>
                <a:solidFill>
                  <a:srgbClr val="323333"/>
                </a:solidFill>
              </a:rPr>
              <a:t>({},{$unset:{“</a:t>
            </a:r>
            <a:r>
              <a:t>firstLetter</a:t>
            </a:r>
            <a:r>
              <a:rPr>
                <a:solidFill>
                  <a:srgbClr val="323333"/>
                </a:solidFill>
              </a:rPr>
              <a:t>”:”"}},{multi:true})</a:t>
            </a:r>
            <a:endParaRPr>
              <a:solidFill>
                <a:srgbClr val="323333"/>
              </a:solidFill>
            </a:endParaRP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rPr>
                <a:solidFill>
                  <a:srgbClr val="323333"/>
                </a:solidFill>
              </a:rPr>
              <a:t>2）增加字段并添加指定值</a:t>
            </a:r>
            <a:endParaRPr>
              <a:solidFill>
                <a:srgbClr val="323333"/>
              </a:solidFill>
            </a:endParaRPr>
          </a:p>
          <a:p>
            <a:pPr lvl="1" marL="400050" indent="-200025" defTabSz="262889">
              <a:spcBef>
                <a:spcPts val="1800"/>
              </a:spcBef>
              <a:defRPr sz="1619"/>
            </a:pPr>
            <a:r>
              <a:rPr>
                <a:solidFill>
                  <a:srgbClr val="323333"/>
                </a:solidFill>
              </a:rPr>
              <a:t> db.zd_topic.update({},{$set:{create_time:1414985773}},false,true);</a:t>
            </a:r>
            <a:endParaRPr>
              <a:solidFill>
                <a:srgbClr val="323333"/>
              </a:solidFill>
            </a:endParaRP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rPr>
                <a:solidFill>
                  <a:srgbClr val="323333"/>
                </a:solidFill>
              </a:rPr>
              <a:t>3）更新所有字段</a:t>
            </a:r>
            <a:endParaRPr>
              <a:solidFill>
                <a:srgbClr val="323333"/>
              </a:solidFill>
            </a:endParaRPr>
          </a:p>
          <a:p>
            <a:pPr lvl="1" marL="400050" indent="-200025" defTabSz="262889">
              <a:spcBef>
                <a:spcPts val="1800"/>
              </a:spcBef>
              <a:defRPr sz="1619"/>
            </a:pPr>
            <a:r>
              <a:rPr>
                <a:solidFill>
                  <a:srgbClr val="323333"/>
                </a:solidFill>
              </a:rPr>
              <a:t> db.ask_a1.update({a:7},{a:777})</a:t>
            </a:r>
            <a:endParaRPr>
              <a:solidFill>
                <a:srgbClr val="323333"/>
              </a:solidFill>
            </a:endParaRP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rPr>
                <a:solidFill>
                  <a:srgbClr val="323333"/>
                </a:solidFill>
              </a:rPr>
              <a:t>4）更新部分字段</a:t>
            </a:r>
            <a:endParaRPr>
              <a:solidFill>
                <a:srgbClr val="323333"/>
              </a:solidFill>
            </a:endParaRPr>
          </a:p>
          <a:p>
            <a:pPr lvl="1" marL="400050" indent="-200025" defTabSz="262889">
              <a:spcBef>
                <a:spcPts val="1800"/>
              </a:spcBef>
              <a:defRPr sz="1619"/>
            </a:pPr>
            <a:r>
              <a:rPr>
                <a:solidFill>
                  <a:srgbClr val="323333"/>
                </a:solidFill>
              </a:rPr>
              <a:t> db.ask_a1.update({c:3},{$set:{b:22}})</a:t>
            </a:r>
            <a:endParaRPr>
              <a:solidFill>
                <a:srgbClr val="323333"/>
              </a:solidFill>
            </a:endParaRP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rPr>
                <a:solidFill>
                  <a:srgbClr val="323333"/>
                </a:solidFill>
              </a:rPr>
              <a:t>5）当文档不存在时插入</a:t>
            </a:r>
            <a:endParaRPr>
              <a:solidFill>
                <a:srgbClr val="323333"/>
              </a:solidFill>
            </a:endParaRPr>
          </a:p>
          <a:p>
            <a:pPr lvl="1" marL="400050" indent="-200025" defTabSz="262889">
              <a:spcBef>
                <a:spcPts val="1800"/>
              </a:spcBef>
              <a:defRPr sz="1619"/>
            </a:pPr>
            <a:r>
              <a:rPr>
                <a:solidFill>
                  <a:srgbClr val="323333"/>
                </a:solidFill>
              </a:rPr>
              <a:t> db.ask_a1.update({a:100},{b:101},true);</a:t>
            </a:r>
            <a:endParaRPr>
              <a:solidFill>
                <a:srgbClr val="323333"/>
              </a:solidFill>
            </a:endParaRP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rPr>
                <a:solidFill>
                  <a:srgbClr val="323333"/>
                </a:solidFill>
              </a:rPr>
              <a:t>6）更新多条文档</a:t>
            </a:r>
            <a:endParaRPr>
              <a:solidFill>
                <a:srgbClr val="323333"/>
              </a:solidFill>
            </a:endParaRPr>
          </a:p>
          <a:p>
            <a:pPr lvl="1" marL="400050" indent="-200025" defTabSz="262889">
              <a:spcBef>
                <a:spcPts val="1800"/>
              </a:spcBef>
              <a:defRPr sz="1619"/>
            </a:pPr>
            <a:r>
              <a:rPr>
                <a:solidFill>
                  <a:srgbClr val="323333"/>
                </a:solidFill>
              </a:rPr>
              <a:t> db.ask_a1.update({d:1},{$set:{d:2}},false,true);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操作（find）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操作（find）</a:t>
            </a:r>
          </a:p>
        </p:txBody>
      </p:sp>
      <p:sp>
        <p:nvSpPr>
          <p:cNvPr id="176" name="1）返回所有文档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1135" indent="-191135" defTabSz="251206">
              <a:spcBef>
                <a:spcPts val="1800"/>
              </a:spcBef>
              <a:defRPr sz="1548"/>
            </a:pPr>
            <a:r>
              <a:t>1）返回所有文档</a:t>
            </a:r>
          </a:p>
          <a:p>
            <a:pPr lvl="1" marL="382270" indent="-191135" defTabSz="251206">
              <a:spcBef>
                <a:spcPts val="1800"/>
              </a:spcBef>
              <a:defRPr sz="1548"/>
            </a:pPr>
            <a:r>
              <a:t> db.zd_topic.find({})</a:t>
            </a:r>
          </a:p>
          <a:p>
            <a:pPr marL="0" indent="0" defTabSz="196596">
              <a:lnSpc>
                <a:spcPts val="1400"/>
              </a:lnSpc>
              <a:spcBef>
                <a:spcPts val="0"/>
              </a:spcBef>
              <a:buSzTx/>
              <a:buNone/>
              <a:defRPr sz="60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2）条件查询</a:t>
            </a:r>
          </a:p>
          <a:p>
            <a:pPr lvl="1" marL="382270" indent="-191135" defTabSz="251206">
              <a:spcBef>
                <a:spcPts val="1800"/>
              </a:spcBef>
              <a:defRPr sz="1548"/>
            </a:pPr>
            <a:r>
              <a:t> db.fund_infomation.find({recommondPosition:2,status:1}).sort({_id:-1}).limit(10).pretty()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3）查看字段存在的记录</a:t>
            </a:r>
          </a:p>
          <a:p>
            <a:pPr lvl="1" marL="382270" indent="-191135" defTabSz="251206">
              <a:spcBef>
                <a:spcPts val="1800"/>
              </a:spcBef>
              <a:defRPr sz="1548"/>
            </a:pPr>
            <a:r>
              <a:t> db.zd_topic.find({last_update_time:{$exists:true}});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4）分页查询 </a:t>
            </a:r>
          </a:p>
          <a:p>
            <a:pPr lvl="1" marL="382270" indent="-191135" defTabSz="251206">
              <a:spcBef>
                <a:spcPts val="1800"/>
              </a:spcBef>
              <a:defRPr sz="1548"/>
            </a:pPr>
            <a:r>
              <a:t> db.fund_core.find({}).skip(3).limit(2).sort({a:1})</a:t>
            </a:r>
          </a:p>
          <a:p>
            <a:pPr lvl="1" marL="382270" indent="-191135" defTabSz="251206">
              <a:spcBef>
                <a:spcPts val="1800"/>
              </a:spcBef>
              <a:defRPr sz="1548"/>
            </a:pPr>
            <a:r>
              <a:t> db.ask_a1.find({}).skip(0).limit(2).sort({a:-1})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5）数量查询 </a:t>
            </a:r>
          </a:p>
          <a:p>
            <a:pPr lvl="1" marL="382270" indent="-191135" defTabSz="251206">
              <a:spcBef>
                <a:spcPts val="1800"/>
              </a:spcBef>
              <a:defRPr sz="1548"/>
            </a:pPr>
            <a:r>
              <a:t> db.ask_a1.find({}).count();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6）正则查询</a:t>
            </a:r>
          </a:p>
          <a:p>
            <a:pPr lvl="1" marL="382270" indent="-191135" defTabSz="251206">
              <a:spcBef>
                <a:spcPts val="1800"/>
              </a:spcBef>
              <a:defRPr sz="1548"/>
            </a:pPr>
            <a:r>
              <a:t>db.fund_infomation.find({title:/测试/}).pretty()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索引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索引</a:t>
            </a:r>
          </a:p>
        </p:txBody>
      </p:sp>
      <p:sp>
        <p:nvSpPr>
          <p:cNvPr id="179" name="与关系型数据库索引几乎完全一模一样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与关系型数据库索引几乎完全一模一样</a:t>
            </a:r>
          </a:p>
          <a:p>
            <a:pPr/>
            <a:r>
              <a:t>如果索引为{a:1,b:1,c:1},{b:1,c:1}查询是用不到该索引的</a:t>
            </a:r>
          </a:p>
          <a:p>
            <a:pPr/>
            <a:r>
              <a:t>当创建{a:1,b:1}索引时，{b:1,a:1}查询时该索引有效</a:t>
            </a:r>
          </a:p>
          <a:p>
            <a:pPr/>
            <a:r>
              <a:t>每个集合最大索引个数为64个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