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66" r:id="rId2"/>
  </p:sldMasterIdLst>
  <p:sldIdLst>
    <p:sldId id="259" r:id="rId3"/>
    <p:sldId id="260" r:id="rId4"/>
    <p:sldId id="257" r:id="rId5"/>
    <p:sldId id="262" r:id="rId6"/>
    <p:sldId id="263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06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2" d="100"/>
          <a:sy n="52" d="100"/>
        </p:scale>
        <p:origin x="-984" y="-96"/>
      </p:cViewPr>
      <p:guideLst>
        <p:guide orient="horz" pos="2109"/>
        <p:guide pos="3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72" y="1295551"/>
            <a:ext cx="3140728" cy="176187"/>
          </a:xfrm>
          <a:prstGeom prst="rect">
            <a:avLst/>
          </a:prstGeom>
        </p:spPr>
      </p:pic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2046060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463" y="4687816"/>
            <a:ext cx="1600200" cy="139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719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40"/>
            <a:ext cx="8197114" cy="3117862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28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6"/>
            <a:ext cx="8196210" cy="370137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022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36566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3508"/>
            <a:ext cx="1103781" cy="96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289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47" t="2698" r="20731" b="93348"/>
          <a:stretch/>
        </p:blipFill>
        <p:spPr>
          <a:xfrm>
            <a:off x="-71554" y="-139701"/>
            <a:ext cx="9367953" cy="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895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272" y="1230990"/>
            <a:ext cx="3140728" cy="176187"/>
          </a:xfrm>
          <a:prstGeom prst="rect">
            <a:avLst/>
          </a:prstGeom>
        </p:spPr>
      </p:pic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894008"/>
            <a:ext cx="69723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9463" y="4704000"/>
            <a:ext cx="1600200" cy="1397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5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2950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8" name="Picture 7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826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7" name="Picture 6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695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 Here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1364403"/>
            <a:ext cx="1103781" cy="96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2400" y="5686764"/>
            <a:ext cx="1371600" cy="927100"/>
          </a:xfrm>
          <a:prstGeom prst="rect">
            <a:avLst/>
          </a:prstGeom>
        </p:spPr>
      </p:pic>
      <p:pic>
        <p:nvPicPr>
          <p:cNvPr id="6" name="Picture 5" descr="AngleBackground_gold_RGB.png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rgbClr val="33006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047" t="2276" r="20731" b="93348"/>
          <a:stretch/>
        </p:blipFill>
        <p:spPr>
          <a:xfrm>
            <a:off x="-71553" y="-203201"/>
            <a:ext cx="9342553" cy="5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401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617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7" y="2806527"/>
            <a:ext cx="6972300" cy="2641756"/>
          </a:xfrm>
        </p:spPr>
        <p:txBody>
          <a:bodyPr/>
          <a:lstStyle/>
          <a:p>
            <a:r>
              <a:rPr lang="en-US" dirty="0" smtClean="0">
                <a:solidFill>
                  <a:srgbClr val="33006F"/>
                </a:solidFill>
              </a:rPr>
              <a:t>Collision Detection</a:t>
            </a:r>
            <a:endParaRPr lang="en-US" dirty="0">
              <a:solidFill>
                <a:srgbClr val="3300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Separating Axis  Theorem?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Fast generic algorithm to generate penetration vector between shapes</a:t>
            </a:r>
            <a:endParaRPr lang="en-US" dirty="0" smtClean="0"/>
          </a:p>
          <a:p>
            <a:r>
              <a:rPr lang="en-US" dirty="0" smtClean="0"/>
              <a:t>Eliminate the need to have collision detection code for every shape</a:t>
            </a:r>
          </a:p>
          <a:p>
            <a:r>
              <a:rPr lang="en-US" dirty="0" smtClean="0"/>
              <a:t>The complexity of SAT is how much sides both objects have combined ( </a:t>
            </a:r>
            <a:r>
              <a:rPr lang="en-US" dirty="0" err="1" smtClean="0"/>
              <a:t>e.g</a:t>
            </a:r>
            <a:r>
              <a:rPr lang="en-US" dirty="0" smtClean="0"/>
              <a:t> between triangle and square 3 sides+ 4 sides = 7 checks)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What is SAT?[1][2][3]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Separating Axis 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Only Works well with convex shape[2]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7258" y="2781783"/>
            <a:ext cx="2904934" cy="355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Separating Axis 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If concave shape is introduce, the algorithm could give false positive[3]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4960" y="3525304"/>
            <a:ext cx="2310384" cy="238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8643" y="3061716"/>
            <a:ext cx="2771965" cy="348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3"/>
          <p:cNvSpPr txBox="1">
            <a:spLocks/>
          </p:cNvSpPr>
          <p:nvPr/>
        </p:nvSpPr>
        <p:spPr>
          <a:xfrm>
            <a:off x="659305" y="6135301"/>
            <a:ext cx="3419305" cy="41117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solidFill>
                  <a:srgbClr val="33006F"/>
                </a:solidFill>
                <a:latin typeface="Uni Sans Regular"/>
                <a:cs typeface="Uni Sans Regular"/>
              </a:rPr>
              <a:t>Figure copied from [2][3]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3006F"/>
              </a:solidFill>
              <a:effectLst/>
              <a:uLnTx/>
              <a:uFillTx/>
              <a:latin typeface="Uni Sans Regular"/>
              <a:ea typeface="+mn-ea"/>
              <a:cs typeface="Uni Sans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Separating Axis 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To calculate concave shapes, the code have to be adapted to represent concave shapes as a combination of convex shapes.[2]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273552"/>
            <a:ext cx="3090672" cy="358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485" y="4100232"/>
            <a:ext cx="3988515" cy="2092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107916" y="6193065"/>
            <a:ext cx="268535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33006F"/>
                </a:solidFill>
                <a:latin typeface="Uni Sans Regular"/>
                <a:cs typeface="Uni Sans Regular"/>
              </a:rPr>
              <a:t>Figure copied from [2][3]</a:t>
            </a:r>
            <a:endParaRPr lang="en-US" dirty="0">
              <a:solidFill>
                <a:srgbClr val="33006F"/>
              </a:solidFill>
              <a:latin typeface="Uni Sans Regular"/>
              <a:cs typeface="Uni Sans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Separating Axis  Theorem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Usually not used for shaped with curved edges. Because it has infinite number of separating axes.</a:t>
            </a:r>
          </a:p>
          <a:p>
            <a:r>
              <a:rPr lang="en-US" dirty="0" smtClean="0"/>
              <a:t>But it can by used by decomposed into a finite number of straight edges.</a:t>
            </a:r>
          </a:p>
          <a:p>
            <a:r>
              <a:rPr lang="en-US" dirty="0" smtClean="0"/>
              <a:t>Or naïvely use this with a circle </a:t>
            </a:r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Limitation[1]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3849" y="4689729"/>
            <a:ext cx="2344173" cy="161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9824" y="3738944"/>
            <a:ext cx="2131124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764473" y="6301169"/>
            <a:ext cx="242887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srgbClr val="33006F"/>
                </a:solidFill>
                <a:latin typeface="Uni Sans Regular"/>
                <a:cs typeface="Uni Sans Regular"/>
              </a:rPr>
              <a:t>Figure copied from </a:t>
            </a:r>
            <a:r>
              <a:rPr lang="en-US" dirty="0" smtClean="0">
                <a:solidFill>
                  <a:srgbClr val="33006F"/>
                </a:solidFill>
                <a:latin typeface="Uni Sans Regular"/>
                <a:cs typeface="Uni Sans Regular"/>
              </a:rPr>
              <a:t>[1]</a:t>
            </a:r>
            <a:endParaRPr lang="en-US" dirty="0">
              <a:solidFill>
                <a:srgbClr val="33006F"/>
              </a:solidFill>
              <a:latin typeface="Uni Sans Regular"/>
              <a:cs typeface="Uni Sans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91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9305" y="1363508"/>
            <a:ext cx="8197114" cy="4074594"/>
          </a:xfrm>
        </p:spPr>
        <p:txBody>
          <a:bodyPr/>
          <a:lstStyle/>
          <a:p>
            <a:r>
              <a:rPr lang="en-US" sz="2000" dirty="0" smtClean="0"/>
              <a:t>[1]</a:t>
            </a:r>
            <a:r>
              <a:rPr lang="en-US" sz="2000" dirty="0" err="1" smtClean="0"/>
              <a:t>Metanet</a:t>
            </a:r>
            <a:r>
              <a:rPr lang="en-US" sz="2000" dirty="0" smtClean="0"/>
              <a:t> Software Inc, </a:t>
            </a:r>
            <a:r>
              <a:rPr lang="en-US" sz="2000" dirty="0" smtClean="0"/>
              <a:t>Collision Detection and </a:t>
            </a:r>
            <a:r>
              <a:rPr lang="en-US" sz="2000" dirty="0" smtClean="0"/>
              <a:t>Response,2011</a:t>
            </a:r>
            <a:r>
              <a:rPr lang="en-US" sz="2000" dirty="0" smtClean="0"/>
              <a:t> </a:t>
            </a:r>
            <a:r>
              <a:rPr lang="en-US" sz="2000" dirty="0" smtClean="0"/>
              <a:t>http</a:t>
            </a:r>
            <a:r>
              <a:rPr lang="en-US" sz="2000" dirty="0" smtClean="0"/>
              <a:t>://</a:t>
            </a:r>
            <a:r>
              <a:rPr lang="en-US" sz="2000" dirty="0" smtClean="0"/>
              <a:t>www.metanetsoftware.com/technique/tutorialA.html</a:t>
            </a:r>
          </a:p>
          <a:p>
            <a:r>
              <a:rPr lang="en-US" sz="2000" dirty="0" smtClean="0"/>
              <a:t>[2]William </a:t>
            </a:r>
            <a:r>
              <a:rPr lang="en-US" sz="2000" dirty="0" err="1" smtClean="0"/>
              <a:t>Bittle</a:t>
            </a:r>
            <a:r>
              <a:rPr lang="en-US" sz="2000" dirty="0" smtClean="0"/>
              <a:t>.</a:t>
            </a:r>
            <a:r>
              <a:rPr lang="en-US" sz="2000" dirty="0" smtClean="0"/>
              <a:t> </a:t>
            </a:r>
            <a:r>
              <a:rPr lang="en-US" sz="2000" dirty="0" smtClean="0"/>
              <a:t>SAT (Separating Axis Theorem</a:t>
            </a:r>
            <a:r>
              <a:rPr lang="en-US" sz="2000" dirty="0" smtClean="0"/>
              <a:t>). January 1</a:t>
            </a:r>
            <a:r>
              <a:rPr lang="en-US" sz="2000" dirty="0" smtClean="0"/>
              <a:t>, </a:t>
            </a:r>
            <a:r>
              <a:rPr lang="en-US" sz="2000" dirty="0" smtClean="0"/>
              <a:t>2010</a:t>
            </a:r>
            <a:r>
              <a:rPr lang="en-US" sz="2000" dirty="0" smtClean="0"/>
              <a:t>. http://www.dyn4j.org/2010/01/sat/#sat-notes.</a:t>
            </a:r>
            <a:endParaRPr lang="en-US" sz="2000" dirty="0" smtClean="0"/>
          </a:p>
          <a:p>
            <a:r>
              <a:rPr lang="en-US" sz="2000" dirty="0" smtClean="0"/>
              <a:t>[3]</a:t>
            </a:r>
            <a:r>
              <a:rPr lang="en-US" sz="2000" dirty="0" err="1" smtClean="0"/>
              <a:t>Rocketman</a:t>
            </a:r>
            <a:r>
              <a:rPr lang="en-US" sz="2000" dirty="0" smtClean="0"/>
              <a:t> Development. </a:t>
            </a:r>
            <a:r>
              <a:rPr lang="en-US" sz="2000" dirty="0" smtClean="0"/>
              <a:t>Separation of Axis Theorem (SAT) for Collision </a:t>
            </a:r>
            <a:r>
              <a:rPr lang="en-US" sz="2000" dirty="0" smtClean="0"/>
              <a:t>Detection. </a:t>
            </a:r>
            <a:r>
              <a:rPr lang="en-US" sz="2000" dirty="0" smtClean="0"/>
              <a:t>May 19 2010. http://rocketmandevelopment.com/blog/separation-of-axis-theorem-for-collision-detection/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196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1_Custom Design</vt:lpstr>
      <vt:lpstr>2_Custom Design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Ming</cp:lastModifiedBy>
  <cp:revision>18</cp:revision>
  <dcterms:created xsi:type="dcterms:W3CDTF">2014-10-14T00:51:43Z</dcterms:created>
  <dcterms:modified xsi:type="dcterms:W3CDTF">2016-04-18T19:30:33Z</dcterms:modified>
</cp:coreProperties>
</file>