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 name="Shape 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 name="Shape 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 name="Shape 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 name="Shape 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7" name="Shape 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3.png"/><Relationship Id="rId4"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04.png"/><Relationship Id="rId4" Type="http://schemas.openxmlformats.org/officeDocument/2006/relationships/image" Target="../media/image0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0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0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p:bg>
      <p:bgPr>
        <a:solidFill>
          <a:srgbClr val="4B2E83"/>
        </a:solidFill>
      </p:bgPr>
    </p:bg>
    <p:spTree>
      <p:nvGrpSpPr>
        <p:cNvPr id="6" name="Shape 6"/>
        <p:cNvGrpSpPr/>
        <p:nvPr/>
      </p:nvGrpSpPr>
      <p:grpSpPr>
        <a:xfrm>
          <a:off x="0" y="0"/>
          <a:ext cx="0" cy="0"/>
          <a:chOff x="0" y="0"/>
          <a:chExt cx="0" cy="0"/>
        </a:xfrm>
      </p:grpSpPr>
      <p:pic>
        <p:nvPicPr>
          <p:cNvPr id="7" name="Shape 7"/>
          <p:cNvPicPr preferRelativeResize="0"/>
          <p:nvPr/>
        </p:nvPicPr>
        <p:blipFill rotWithShape="1">
          <a:blip r:embed="rId2">
            <a:alphaModFix/>
          </a:blip>
          <a:srcRect b="0" l="0" r="0" t="0"/>
          <a:stretch/>
        </p:blipFill>
        <p:spPr>
          <a:xfrm>
            <a:off x="7445814" y="5945853"/>
            <a:ext cx="1371599" cy="923544"/>
          </a:xfrm>
          <a:prstGeom prst="rect">
            <a:avLst/>
          </a:prstGeom>
          <a:noFill/>
          <a:ln>
            <a:noFill/>
          </a:ln>
        </p:spPr>
      </p:pic>
      <p:pic>
        <p:nvPicPr>
          <p:cNvPr id="8" name="Shape 8"/>
          <p:cNvPicPr preferRelativeResize="0"/>
          <p:nvPr/>
        </p:nvPicPr>
        <p:blipFill rotWithShape="1">
          <a:blip r:embed="rId3">
            <a:alphaModFix/>
          </a:blip>
          <a:srcRect b="0" l="0" r="0" t="0"/>
          <a:stretch/>
        </p:blipFill>
        <p:spPr>
          <a:xfrm>
            <a:off x="677333" y="6354233"/>
            <a:ext cx="2540000" cy="266699"/>
          </a:xfrm>
          <a:prstGeom prst="rect">
            <a:avLst/>
          </a:prstGeom>
          <a:noFill/>
          <a:ln>
            <a:noFill/>
          </a:ln>
        </p:spPr>
      </p:pic>
      <p:sp>
        <p:nvSpPr>
          <p:cNvPr id="9" name="Shape 9"/>
          <p:cNvSpPr txBox="1"/>
          <p:nvPr>
            <p:ph idx="1" type="body"/>
          </p:nvPr>
        </p:nvSpPr>
        <p:spPr>
          <a:xfrm>
            <a:off x="671756" y="1179824"/>
            <a:ext cx="6972300" cy="2641755"/>
          </a:xfrm>
          <a:prstGeom prst="rect">
            <a:avLst/>
          </a:prstGeom>
          <a:noFill/>
          <a:ln>
            <a:noFill/>
          </a:ln>
        </p:spPr>
        <p:txBody>
          <a:bodyPr anchorCtr="0" anchor="b" bIns="91425" lIns="91425" rIns="91425" tIns="91425"/>
          <a:lstStyle>
            <a:lvl1pPr indent="0" lvl="0" marL="0" marR="0" rtl="0" algn="l">
              <a:lnSpc>
                <a:spcPct val="100000"/>
              </a:lnSpc>
              <a:spcBef>
                <a:spcPts val="1000"/>
              </a:spcBef>
              <a:buClr>
                <a:schemeClr val="accent3"/>
              </a:buClr>
              <a:buFont typeface="Arial"/>
              <a:buNone/>
              <a:defRPr b="0" i="0" sz="5000" u="none" cap="none" strike="noStrike">
                <a:solidFill>
                  <a:schemeClr val="accent3"/>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10" name="Shape 10"/>
          <p:cNvPicPr preferRelativeResize="0"/>
          <p:nvPr/>
        </p:nvPicPr>
        <p:blipFill rotWithShape="1">
          <a:blip r:embed="rId4">
            <a:alphaModFix/>
          </a:blip>
          <a:srcRect b="0" l="0" r="0" t="0"/>
          <a:stretch/>
        </p:blipFill>
        <p:spPr>
          <a:xfrm>
            <a:off x="813587" y="4006085"/>
            <a:ext cx="2284302" cy="112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Subheader + Content">
    <p:spTree>
      <p:nvGrpSpPr>
        <p:cNvPr id="11" name="Shape 11"/>
        <p:cNvGrpSpPr/>
        <p:nvPr/>
      </p:nvGrpSpPr>
      <p:grpSpPr>
        <a:xfrm>
          <a:off x="0" y="0"/>
          <a:ext cx="0" cy="0"/>
          <a:chOff x="0" y="0"/>
          <a:chExt cx="0" cy="0"/>
        </a:xfrm>
      </p:grpSpPr>
      <p:sp>
        <p:nvSpPr>
          <p:cNvPr id="12" name="Shape 12"/>
          <p:cNvSpPr txBox="1"/>
          <p:nvPr>
            <p:ph idx="1" type="body"/>
          </p:nvPr>
        </p:nvSpPr>
        <p:spPr>
          <a:xfrm>
            <a:off x="671756" y="371510"/>
            <a:ext cx="8184662" cy="991998"/>
          </a:xfrm>
          <a:prstGeom prst="rect">
            <a:avLst/>
          </a:prstGeom>
          <a:noFill/>
          <a:ln>
            <a:noFill/>
          </a:ln>
        </p:spPr>
        <p:txBody>
          <a:bodyPr anchorCtr="0" anchor="b" bIns="91425" lIns="91425" rIns="91425" tIns="91425"/>
          <a:lstStyle>
            <a:lvl1pPr indent="0" lvl="0" marL="0" marR="0" rtl="0" algn="l">
              <a:lnSpc>
                <a:spcPct val="90000"/>
              </a:lnSpc>
              <a:spcBef>
                <a:spcPts val="600"/>
              </a:spcBef>
              <a:buClr>
                <a:srgbClr val="FFFFFF"/>
              </a:buClr>
              <a:buFont typeface="Arial"/>
              <a:buNone/>
              <a:defRPr b="0" i="0" sz="3000" u="none" cap="none" strike="noStrike">
                <a:solidFill>
                  <a:srgbClr val="FFFFFF"/>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13" name="Shape 13"/>
          <p:cNvSpPr txBox="1"/>
          <p:nvPr>
            <p:ph idx="2" type="body"/>
          </p:nvPr>
        </p:nvSpPr>
        <p:spPr>
          <a:xfrm>
            <a:off x="659304" y="2320239"/>
            <a:ext cx="8197113" cy="3810086"/>
          </a:xfrm>
          <a:prstGeom prst="rect">
            <a:avLst/>
          </a:prstGeom>
          <a:noFill/>
          <a:ln>
            <a:noFill/>
          </a:ln>
        </p:spPr>
        <p:txBody>
          <a:bodyPr anchorCtr="0" anchor="t" bIns="91425" lIns="91425" rIns="91425" tIns="91425"/>
          <a:lstStyle>
            <a:lvl1pPr indent="-190500" lvl="0" marL="342900" marR="0" rtl="0" algn="l">
              <a:spcBef>
                <a:spcPts val="480"/>
              </a:spcBef>
              <a:buClr>
                <a:srgbClr val="FFFFFF"/>
              </a:buClr>
              <a:buSzPct val="100000"/>
              <a:buFont typeface="Merriweather Sans"/>
              <a:buChar char="&gt;"/>
              <a:defRPr b="1" i="0" sz="2400" u="none" cap="none" strike="noStrike">
                <a:solidFill>
                  <a:srgbClr val="FFFFFF"/>
                </a:solidFill>
                <a:latin typeface="Open Sans"/>
                <a:ea typeface="Open Sans"/>
                <a:cs typeface="Open Sans"/>
                <a:sym typeface="Open Sans"/>
              </a:defRPr>
            </a:lvl1pPr>
            <a:lvl2pPr indent="-158750" lvl="1" marL="742950" marR="0" rtl="0" algn="l">
              <a:spcBef>
                <a:spcPts val="400"/>
              </a:spcBef>
              <a:buClr>
                <a:srgbClr val="FFFFFF"/>
              </a:buClr>
              <a:buSzPct val="100000"/>
              <a:buFont typeface="Arial"/>
              <a:buChar char="–"/>
              <a:defRPr b="1" i="0" sz="2000" u="none" cap="none" strike="noStrike">
                <a:solidFill>
                  <a:srgbClr val="FFFFFF"/>
                </a:solidFill>
                <a:latin typeface="Open Sans"/>
                <a:ea typeface="Open Sans"/>
                <a:cs typeface="Open Sans"/>
                <a:sym typeface="Open Sans"/>
              </a:defRPr>
            </a:lvl2pPr>
            <a:lvl3pPr indent="-114300" lvl="2" marL="1143000" marR="0" rtl="0" algn="l">
              <a:spcBef>
                <a:spcPts val="360"/>
              </a:spcBef>
              <a:buClr>
                <a:srgbClr val="FFFFFF"/>
              </a:buClr>
              <a:buSzPct val="100000"/>
              <a:buFont typeface="Merriweather Sans"/>
              <a:buChar char="&gt;"/>
              <a:defRPr b="1" i="0" sz="1800" u="none" cap="none" strike="noStrike">
                <a:solidFill>
                  <a:srgbClr val="FFFFFF"/>
                </a:solidFill>
                <a:latin typeface="Open Sans"/>
                <a:ea typeface="Open Sans"/>
                <a:cs typeface="Open Sans"/>
                <a:sym typeface="Open Sans"/>
              </a:defRPr>
            </a:lvl3pPr>
            <a:lvl4pPr indent="-127000" lvl="3" marL="1600200" marR="0" rtl="0" algn="l">
              <a:spcBef>
                <a:spcPts val="320"/>
              </a:spcBef>
              <a:buClr>
                <a:srgbClr val="FFFFFF"/>
              </a:buClr>
              <a:buSzPct val="100000"/>
              <a:buFont typeface="Arial"/>
              <a:buChar char="–"/>
              <a:defRPr b="1" i="0" sz="1600" u="none" cap="none" strike="noStrike">
                <a:solidFill>
                  <a:srgbClr val="FFFFFF"/>
                </a:solidFill>
                <a:latin typeface="Open Sans"/>
                <a:ea typeface="Open Sans"/>
                <a:cs typeface="Open Sans"/>
                <a:sym typeface="Open Sans"/>
              </a:defRPr>
            </a:lvl4pPr>
            <a:lvl5pPr indent="-139700" lvl="4" marL="2057400" marR="0" rtl="0" algn="l">
              <a:spcBef>
                <a:spcPts val="280"/>
              </a:spcBef>
              <a:buClr>
                <a:srgbClr val="FFFFFF"/>
              </a:buClr>
              <a:buSzPct val="100000"/>
              <a:buFont typeface="Merriweather Sans"/>
              <a:buChar char="&gt;"/>
              <a:defRPr b="1" i="0" sz="1400" u="none" cap="none" strike="noStrike">
                <a:solidFill>
                  <a:srgbClr val="FFFFFF"/>
                </a:solidFill>
                <a:latin typeface="Open Sans"/>
                <a:ea typeface="Open Sans"/>
                <a:cs typeface="Open Sans"/>
                <a:sym typeface="Open Sans"/>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14" name="Shape 14"/>
          <p:cNvSpPr txBox="1"/>
          <p:nvPr>
            <p:ph idx="3" type="body"/>
          </p:nvPr>
        </p:nvSpPr>
        <p:spPr>
          <a:xfrm>
            <a:off x="671756" y="1730666"/>
            <a:ext cx="8184662" cy="411171"/>
          </a:xfrm>
          <a:prstGeom prst="rect">
            <a:avLst/>
          </a:prstGeom>
          <a:noFill/>
          <a:ln>
            <a:noFill/>
          </a:ln>
        </p:spPr>
        <p:txBody>
          <a:bodyPr anchorCtr="0" anchor="t" bIns="91425" lIns="91425" rIns="91425" tIns="91425"/>
          <a:lstStyle>
            <a:lvl1pPr indent="0" lvl="0" marL="0" marR="0" rtl="0" algn="l">
              <a:lnSpc>
                <a:spcPct val="90000"/>
              </a:lnSpc>
              <a:spcBef>
                <a:spcPts val="480"/>
              </a:spcBef>
              <a:buClr>
                <a:srgbClr val="FFFFFF"/>
              </a:buClr>
              <a:buFont typeface="Arial"/>
              <a:buNone/>
              <a:defRPr b="0" i="0" sz="2400" u="none" cap="none" strike="noStrike">
                <a:solidFill>
                  <a:srgbClr val="FFFFFF"/>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15" name="Shape 15"/>
          <p:cNvPicPr preferRelativeResize="0"/>
          <p:nvPr/>
        </p:nvPicPr>
        <p:blipFill rotWithShape="1">
          <a:blip r:embed="rId2">
            <a:alphaModFix/>
          </a:blip>
          <a:srcRect b="0" l="0" r="0" t="0"/>
          <a:stretch/>
        </p:blipFill>
        <p:spPr>
          <a:xfrm>
            <a:off x="6248401" y="6354233"/>
            <a:ext cx="2540000" cy="266699"/>
          </a:xfrm>
          <a:prstGeom prst="rect">
            <a:avLst/>
          </a:prstGeom>
          <a:noFill/>
          <a:ln>
            <a:noFill/>
          </a:ln>
        </p:spPr>
      </p:pic>
      <p:pic>
        <p:nvPicPr>
          <p:cNvPr id="16" name="Shape 16"/>
          <p:cNvPicPr preferRelativeResize="0"/>
          <p:nvPr/>
        </p:nvPicPr>
        <p:blipFill rotWithShape="1">
          <a:blip r:embed="rId3">
            <a:alphaModFix/>
          </a:blip>
          <a:srcRect b="0" l="0" r="0" t="0"/>
          <a:stretch/>
        </p:blipFill>
        <p:spPr>
          <a:xfrm>
            <a:off x="784225" y="1437804"/>
            <a:ext cx="1358184" cy="670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Content">
    <p:bg>
      <p:bgPr>
        <a:solidFill>
          <a:srgbClr val="4B2E83"/>
        </a:solidFill>
      </p:bgPr>
    </p:bg>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7445814" y="5945853"/>
            <a:ext cx="1371599" cy="923544"/>
          </a:xfrm>
          <a:prstGeom prst="rect">
            <a:avLst/>
          </a:prstGeom>
          <a:noFill/>
          <a:ln>
            <a:noFill/>
          </a:ln>
        </p:spPr>
      </p:pic>
      <p:sp>
        <p:nvSpPr>
          <p:cNvPr id="19" name="Shape 19"/>
          <p:cNvSpPr txBox="1"/>
          <p:nvPr>
            <p:ph idx="1" type="body"/>
          </p:nvPr>
        </p:nvSpPr>
        <p:spPr>
          <a:xfrm>
            <a:off x="671756" y="371510"/>
            <a:ext cx="8184662" cy="991998"/>
          </a:xfrm>
          <a:prstGeom prst="rect">
            <a:avLst/>
          </a:prstGeom>
          <a:noFill/>
          <a:ln>
            <a:noFill/>
          </a:ln>
        </p:spPr>
        <p:txBody>
          <a:bodyPr anchorCtr="0" anchor="b" bIns="91425" lIns="91425" rIns="91425" tIns="91425"/>
          <a:lstStyle>
            <a:lvl1pPr indent="0" lvl="0" marL="0" marR="0" rtl="0" algn="l">
              <a:lnSpc>
                <a:spcPct val="90000"/>
              </a:lnSpc>
              <a:spcBef>
                <a:spcPts val="600"/>
              </a:spcBef>
              <a:buClr>
                <a:srgbClr val="FFFFFF"/>
              </a:buClr>
              <a:buFont typeface="Arial"/>
              <a:buNone/>
              <a:defRPr b="0" i="0" sz="3000" u="none" cap="none" strike="noStrike">
                <a:solidFill>
                  <a:srgbClr val="FFFFFF"/>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20" name="Shape 20"/>
          <p:cNvSpPr txBox="1"/>
          <p:nvPr>
            <p:ph idx="2" type="body"/>
          </p:nvPr>
        </p:nvSpPr>
        <p:spPr>
          <a:xfrm>
            <a:off x="659304" y="1736725"/>
            <a:ext cx="8076956" cy="4015496"/>
          </a:xfrm>
          <a:prstGeom prst="rect">
            <a:avLst/>
          </a:prstGeom>
          <a:noFill/>
          <a:ln>
            <a:noFill/>
          </a:ln>
        </p:spPr>
        <p:txBody>
          <a:bodyPr anchorCtr="0" anchor="t" bIns="91425" lIns="91425" rIns="91425" tIns="91425"/>
          <a:lstStyle>
            <a:lvl1pPr indent="-190500" lvl="0" marL="342900" marR="0" rtl="0" algn="l">
              <a:spcBef>
                <a:spcPts val="480"/>
              </a:spcBef>
              <a:buClr>
                <a:srgbClr val="FFFFFF"/>
              </a:buClr>
              <a:buSzPct val="100000"/>
              <a:buFont typeface="Merriweather Sans"/>
              <a:buChar char="&gt;"/>
              <a:defRPr b="1" i="0" sz="2400" u="none" cap="none" strike="noStrike">
                <a:solidFill>
                  <a:srgbClr val="FFFFFF"/>
                </a:solidFill>
                <a:latin typeface="Open Sans"/>
                <a:ea typeface="Open Sans"/>
                <a:cs typeface="Open Sans"/>
                <a:sym typeface="Open Sans"/>
              </a:defRPr>
            </a:lvl1pPr>
            <a:lvl2pPr indent="-158750" lvl="1" marL="742950" marR="0" rtl="0" algn="l">
              <a:spcBef>
                <a:spcPts val="400"/>
              </a:spcBef>
              <a:buClr>
                <a:srgbClr val="FFFFFF"/>
              </a:buClr>
              <a:buSzPct val="100000"/>
              <a:buFont typeface="Arial"/>
              <a:buChar char="–"/>
              <a:defRPr b="1" i="0" sz="2000" u="none" cap="none" strike="noStrike">
                <a:solidFill>
                  <a:srgbClr val="FFFFFF"/>
                </a:solidFill>
                <a:latin typeface="Open Sans"/>
                <a:ea typeface="Open Sans"/>
                <a:cs typeface="Open Sans"/>
                <a:sym typeface="Open Sans"/>
              </a:defRPr>
            </a:lvl2pPr>
            <a:lvl3pPr indent="-114300" lvl="2" marL="1143000" marR="0" rtl="0" algn="l">
              <a:spcBef>
                <a:spcPts val="360"/>
              </a:spcBef>
              <a:buClr>
                <a:srgbClr val="FFFFFF"/>
              </a:buClr>
              <a:buSzPct val="100000"/>
              <a:buFont typeface="Merriweather Sans"/>
              <a:buChar char="&gt;"/>
              <a:defRPr b="1" i="0" sz="1800" u="none" cap="none" strike="noStrike">
                <a:solidFill>
                  <a:srgbClr val="FFFFFF"/>
                </a:solidFill>
                <a:latin typeface="Open Sans"/>
                <a:ea typeface="Open Sans"/>
                <a:cs typeface="Open Sans"/>
                <a:sym typeface="Open Sans"/>
              </a:defRPr>
            </a:lvl3pPr>
            <a:lvl4pPr indent="-127000" lvl="3" marL="1600200" marR="0" rtl="0" algn="l">
              <a:spcBef>
                <a:spcPts val="320"/>
              </a:spcBef>
              <a:buClr>
                <a:srgbClr val="FFFFFF"/>
              </a:buClr>
              <a:buSzPct val="100000"/>
              <a:buFont typeface="Arial"/>
              <a:buChar char="–"/>
              <a:defRPr b="1" i="0" sz="1600" u="none" cap="none" strike="noStrike">
                <a:solidFill>
                  <a:srgbClr val="FFFFFF"/>
                </a:solidFill>
                <a:latin typeface="Open Sans"/>
                <a:ea typeface="Open Sans"/>
                <a:cs typeface="Open Sans"/>
                <a:sym typeface="Open Sans"/>
              </a:defRPr>
            </a:lvl4pPr>
            <a:lvl5pPr indent="-139700" lvl="4" marL="2057400" marR="0" rtl="0" algn="l">
              <a:spcBef>
                <a:spcPts val="280"/>
              </a:spcBef>
              <a:buClr>
                <a:srgbClr val="FFFFFF"/>
              </a:buClr>
              <a:buSzPct val="100000"/>
              <a:buFont typeface="Merriweather Sans"/>
              <a:buChar char="&gt;"/>
              <a:defRPr b="1" i="0" sz="1400" u="none" cap="none" strike="noStrike">
                <a:solidFill>
                  <a:srgbClr val="FFFFFF"/>
                </a:solidFill>
                <a:latin typeface="Open Sans"/>
                <a:ea typeface="Open Sans"/>
                <a:cs typeface="Open Sans"/>
                <a:sym typeface="Open Sans"/>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21" name="Shape 21"/>
          <p:cNvPicPr preferRelativeResize="0"/>
          <p:nvPr/>
        </p:nvPicPr>
        <p:blipFill rotWithShape="1">
          <a:blip r:embed="rId3">
            <a:alphaModFix/>
          </a:blip>
          <a:srcRect b="0" l="0" r="0" t="0"/>
          <a:stretch/>
        </p:blipFill>
        <p:spPr>
          <a:xfrm>
            <a:off x="784225" y="1437804"/>
            <a:ext cx="1358184" cy="67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Graphic">
    <p:bg>
      <p:bgPr>
        <a:solidFill>
          <a:srgbClr val="4B2E83"/>
        </a:solidFill>
      </p:bgPr>
    </p:bg>
    <p:spTree>
      <p:nvGrpSpPr>
        <p:cNvPr id="22"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b="0" l="0" r="0" t="0"/>
          <a:stretch/>
        </p:blipFill>
        <p:spPr>
          <a:xfrm>
            <a:off x="6248401" y="6354233"/>
            <a:ext cx="2540000" cy="266699"/>
          </a:xfrm>
          <a:prstGeom prst="rect">
            <a:avLst/>
          </a:prstGeom>
          <a:noFill/>
          <a:ln>
            <a:noFill/>
          </a:ln>
        </p:spPr>
      </p:pic>
      <p:sp>
        <p:nvSpPr>
          <p:cNvPr id="24" name="Shape 24"/>
          <p:cNvSpPr/>
          <p:nvPr>
            <p:ph idx="2" type="chart"/>
          </p:nvPr>
        </p:nvSpPr>
        <p:spPr>
          <a:xfrm>
            <a:off x="766762" y="1736725"/>
            <a:ext cx="8021636" cy="4432299"/>
          </a:xfrm>
          <a:prstGeom prst="rect">
            <a:avLst/>
          </a:prstGeom>
          <a:noFill/>
          <a:ln>
            <a:noFill/>
          </a:ln>
        </p:spPr>
        <p:txBody>
          <a:bodyPr anchorCtr="0" anchor="t" bIns="91425" lIns="91425" rIns="91425" tIns="91425"/>
          <a:lstStyle>
            <a:lvl1pPr indent="0" lvl="0" marL="0" marR="0" rtl="0" algn="l">
              <a:spcBef>
                <a:spcPts val="480"/>
              </a:spcBef>
              <a:buClr>
                <a:srgbClr val="FFFFFF"/>
              </a:buClr>
              <a:buFont typeface="Arial"/>
              <a:buNone/>
              <a:defRPr b="0" i="1" sz="2400" u="none" cap="none" strike="noStrike">
                <a:solidFill>
                  <a:srgbClr val="FFFFFF"/>
                </a:solidFill>
                <a:latin typeface="Open Sans"/>
                <a:ea typeface="Open Sans"/>
                <a:cs typeface="Open Sans"/>
                <a:sym typeface="Open Sans"/>
              </a:defRPr>
            </a:lvl1pPr>
            <a:lvl2pPr indent="-107950" lvl="1" marL="74295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01600" lvl="3" marL="1600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101600" lvl="4" marL="20574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25" name="Shape 25"/>
          <p:cNvSpPr txBox="1"/>
          <p:nvPr>
            <p:ph idx="1" type="body"/>
          </p:nvPr>
        </p:nvSpPr>
        <p:spPr>
          <a:xfrm>
            <a:off x="671756" y="371510"/>
            <a:ext cx="8184662" cy="991998"/>
          </a:xfrm>
          <a:prstGeom prst="rect">
            <a:avLst/>
          </a:prstGeom>
          <a:noFill/>
          <a:ln>
            <a:noFill/>
          </a:ln>
        </p:spPr>
        <p:txBody>
          <a:bodyPr anchorCtr="0" anchor="b" bIns="91425" lIns="91425" rIns="91425" tIns="91425"/>
          <a:lstStyle>
            <a:lvl1pPr indent="0" lvl="0" marL="0" marR="0" rtl="0" algn="l">
              <a:lnSpc>
                <a:spcPct val="90000"/>
              </a:lnSpc>
              <a:spcBef>
                <a:spcPts val="600"/>
              </a:spcBef>
              <a:buClr>
                <a:srgbClr val="FFFFFF"/>
              </a:buClr>
              <a:buFont typeface="Arial"/>
              <a:buNone/>
              <a:defRPr b="0" i="0" sz="3000" u="none" cap="none" strike="noStrike">
                <a:solidFill>
                  <a:srgbClr val="FFFFFF"/>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26" name="Shape 26"/>
          <p:cNvPicPr preferRelativeResize="0"/>
          <p:nvPr/>
        </p:nvPicPr>
        <p:blipFill rotWithShape="1">
          <a:blip r:embed="rId3">
            <a:alphaModFix/>
          </a:blip>
          <a:srcRect b="0" l="0" r="0" t="0"/>
          <a:stretch/>
        </p:blipFill>
        <p:spPr>
          <a:xfrm>
            <a:off x="784225" y="1437804"/>
            <a:ext cx="1358184" cy="670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Title Slide">
    <p:spTree>
      <p:nvGrpSpPr>
        <p:cNvPr id="27" name="Shape 27"/>
        <p:cNvGrpSpPr/>
        <p:nvPr/>
      </p:nvGrpSpPr>
      <p:grpSpPr>
        <a:xfrm>
          <a:off x="0" y="0"/>
          <a:ext cx="0" cy="0"/>
          <a:chOff x="0" y="0"/>
          <a:chExt cx="0" cy="0"/>
        </a:xfrm>
      </p:grpSpPr>
      <p:sp>
        <p:nvSpPr>
          <p:cNvPr id="28" name="Shape 28"/>
          <p:cNvSpPr txBox="1"/>
          <p:nvPr>
            <p:ph idx="1" type="body"/>
          </p:nvPr>
        </p:nvSpPr>
        <p:spPr>
          <a:xfrm>
            <a:off x="671756" y="939145"/>
            <a:ext cx="6972300" cy="2871103"/>
          </a:xfrm>
          <a:prstGeom prst="rect">
            <a:avLst/>
          </a:prstGeom>
          <a:noFill/>
          <a:ln>
            <a:noFill/>
          </a:ln>
        </p:spPr>
        <p:txBody>
          <a:bodyPr anchorCtr="0" anchor="b" bIns="91425" lIns="91425" rIns="91425" tIns="91425"/>
          <a:lstStyle>
            <a:lvl1pPr indent="0" lvl="0" marL="0" marR="0" rtl="0" algn="l">
              <a:lnSpc>
                <a:spcPct val="100000"/>
              </a:lnSpc>
              <a:spcBef>
                <a:spcPts val="1000"/>
              </a:spcBef>
              <a:buClr>
                <a:srgbClr val="4B2E83"/>
              </a:buClr>
              <a:buFont typeface="Arial"/>
              <a:buNone/>
              <a:defRPr b="0" i="0" sz="5000" u="none" cap="none" strike="noStrike">
                <a:solidFill>
                  <a:srgbClr val="4B2E83"/>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29" name="Shape 29"/>
          <p:cNvPicPr preferRelativeResize="0"/>
          <p:nvPr/>
        </p:nvPicPr>
        <p:blipFill rotWithShape="1">
          <a:blip r:embed="rId2">
            <a:alphaModFix/>
          </a:blip>
          <a:srcRect b="0" l="0" r="0" t="0"/>
          <a:stretch/>
        </p:blipFill>
        <p:spPr>
          <a:xfrm>
            <a:off x="7448139" y="5949410"/>
            <a:ext cx="1371599" cy="923544"/>
          </a:xfrm>
          <a:prstGeom prst="rect">
            <a:avLst/>
          </a:prstGeom>
          <a:noFill/>
          <a:ln>
            <a:noFill/>
          </a:ln>
        </p:spPr>
      </p:pic>
      <p:pic>
        <p:nvPicPr>
          <p:cNvPr id="30" name="Shape 30"/>
          <p:cNvPicPr preferRelativeResize="0"/>
          <p:nvPr/>
        </p:nvPicPr>
        <p:blipFill rotWithShape="1">
          <a:blip r:embed="rId3">
            <a:alphaModFix/>
          </a:blip>
          <a:srcRect b="0" l="0" r="0" t="0"/>
          <a:stretch/>
        </p:blipFill>
        <p:spPr>
          <a:xfrm>
            <a:off x="792039" y="6487457"/>
            <a:ext cx="2425295" cy="163373"/>
          </a:xfrm>
          <a:prstGeom prst="rect">
            <a:avLst/>
          </a:prstGeom>
          <a:noFill/>
          <a:ln>
            <a:noFill/>
          </a:ln>
        </p:spPr>
      </p:pic>
      <p:pic>
        <p:nvPicPr>
          <p:cNvPr id="31" name="Shape 31"/>
          <p:cNvPicPr preferRelativeResize="0"/>
          <p:nvPr/>
        </p:nvPicPr>
        <p:blipFill rotWithShape="1">
          <a:blip r:embed="rId4">
            <a:alphaModFix/>
          </a:blip>
          <a:srcRect b="0" l="0" r="0" t="0"/>
          <a:stretch/>
        </p:blipFill>
        <p:spPr>
          <a:xfrm>
            <a:off x="792039" y="3947767"/>
            <a:ext cx="2451417" cy="12450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Header + SubHeader + Content">
    <p:spTree>
      <p:nvGrpSpPr>
        <p:cNvPr id="32" name="Shape 32"/>
        <p:cNvGrpSpPr/>
        <p:nvPr/>
      </p:nvGrpSpPr>
      <p:grpSpPr>
        <a:xfrm>
          <a:off x="0" y="0"/>
          <a:ext cx="0" cy="0"/>
          <a:chOff x="0" y="0"/>
          <a:chExt cx="0" cy="0"/>
        </a:xfrm>
      </p:grpSpPr>
      <p:sp>
        <p:nvSpPr>
          <p:cNvPr id="33" name="Shape 33"/>
          <p:cNvSpPr txBox="1"/>
          <p:nvPr>
            <p:ph idx="1" type="body"/>
          </p:nvPr>
        </p:nvSpPr>
        <p:spPr>
          <a:xfrm>
            <a:off x="671756" y="371510"/>
            <a:ext cx="8184662" cy="991998"/>
          </a:xfrm>
          <a:prstGeom prst="rect">
            <a:avLst/>
          </a:prstGeom>
          <a:noFill/>
          <a:ln>
            <a:noFill/>
          </a:ln>
        </p:spPr>
        <p:txBody>
          <a:bodyPr anchorCtr="0" anchor="b" bIns="91425" lIns="91425" rIns="91425" tIns="91425"/>
          <a:lstStyle>
            <a:lvl1pPr indent="0" lvl="0" marL="0" marR="0" rtl="0" algn="l">
              <a:lnSpc>
                <a:spcPct val="90000"/>
              </a:lnSpc>
              <a:spcBef>
                <a:spcPts val="600"/>
              </a:spcBef>
              <a:buClr>
                <a:srgbClr val="4B2E83"/>
              </a:buClr>
              <a:buFont typeface="Arial"/>
              <a:buNone/>
              <a:defRPr b="0" i="0" sz="3000" u="none" cap="none" strike="noStrike">
                <a:solidFill>
                  <a:srgbClr val="4B2E83"/>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34" name="Shape 34"/>
          <p:cNvSpPr txBox="1"/>
          <p:nvPr>
            <p:ph idx="2" type="body"/>
          </p:nvPr>
        </p:nvSpPr>
        <p:spPr>
          <a:xfrm>
            <a:off x="671756" y="2320239"/>
            <a:ext cx="8197113" cy="3810086"/>
          </a:xfrm>
          <a:prstGeom prst="rect">
            <a:avLst/>
          </a:prstGeom>
          <a:noFill/>
          <a:ln>
            <a:noFill/>
          </a:ln>
        </p:spPr>
        <p:txBody>
          <a:bodyPr anchorCtr="0" anchor="t" bIns="91425" lIns="91425" rIns="91425" tIns="91425"/>
          <a:lstStyle>
            <a:lvl1pPr indent="-190500" lvl="0" marL="342900" marR="0" rtl="0" algn="l">
              <a:spcBef>
                <a:spcPts val="480"/>
              </a:spcBef>
              <a:buClr>
                <a:srgbClr val="4B2E83"/>
              </a:buClr>
              <a:buSzPct val="100000"/>
              <a:buFont typeface="Merriweather Sans"/>
              <a:buChar char="&gt;"/>
              <a:defRPr b="1" i="0" sz="2400" u="none" cap="none" strike="noStrike">
                <a:solidFill>
                  <a:srgbClr val="4B2E83"/>
                </a:solidFill>
                <a:latin typeface="Open Sans"/>
                <a:ea typeface="Open Sans"/>
                <a:cs typeface="Open Sans"/>
                <a:sym typeface="Open Sans"/>
              </a:defRPr>
            </a:lvl1pPr>
            <a:lvl2pPr indent="-158750" lvl="1" marL="742950" marR="0" rtl="0" algn="l">
              <a:spcBef>
                <a:spcPts val="400"/>
              </a:spcBef>
              <a:buClr>
                <a:srgbClr val="4B2E83"/>
              </a:buClr>
              <a:buSzPct val="100000"/>
              <a:buFont typeface="Arial"/>
              <a:buChar char="–"/>
              <a:defRPr b="1" i="0" sz="2000" u="none" cap="none" strike="noStrike">
                <a:solidFill>
                  <a:srgbClr val="4B2E83"/>
                </a:solidFill>
                <a:latin typeface="Open Sans"/>
                <a:ea typeface="Open Sans"/>
                <a:cs typeface="Open Sans"/>
                <a:sym typeface="Open Sans"/>
              </a:defRPr>
            </a:lvl2pPr>
            <a:lvl3pPr indent="-114300" lvl="2" marL="1143000" marR="0" rtl="0" algn="l">
              <a:spcBef>
                <a:spcPts val="360"/>
              </a:spcBef>
              <a:buClr>
                <a:srgbClr val="4B2E83"/>
              </a:buClr>
              <a:buSzPct val="100000"/>
              <a:buFont typeface="Merriweather Sans"/>
              <a:buChar char="&gt;"/>
              <a:defRPr b="1" i="0" sz="1800" u="none" cap="none" strike="noStrike">
                <a:solidFill>
                  <a:srgbClr val="4B2E83"/>
                </a:solidFill>
                <a:latin typeface="Open Sans"/>
                <a:ea typeface="Open Sans"/>
                <a:cs typeface="Open Sans"/>
                <a:sym typeface="Open Sans"/>
              </a:defRPr>
            </a:lvl3pPr>
            <a:lvl4pPr indent="-127000" lvl="3" marL="1600200" marR="0" rtl="0" algn="l">
              <a:spcBef>
                <a:spcPts val="320"/>
              </a:spcBef>
              <a:buClr>
                <a:srgbClr val="4B2E83"/>
              </a:buClr>
              <a:buSzPct val="100000"/>
              <a:buFont typeface="Arial"/>
              <a:buChar char="–"/>
              <a:defRPr b="1" i="0" sz="1600" u="none" cap="none" strike="noStrike">
                <a:solidFill>
                  <a:srgbClr val="4B2E83"/>
                </a:solidFill>
                <a:latin typeface="Open Sans"/>
                <a:ea typeface="Open Sans"/>
                <a:cs typeface="Open Sans"/>
                <a:sym typeface="Open Sans"/>
              </a:defRPr>
            </a:lvl4pPr>
            <a:lvl5pPr indent="-139700" lvl="4" marL="2057400" marR="0" rtl="0" algn="l">
              <a:spcBef>
                <a:spcPts val="280"/>
              </a:spcBef>
              <a:buClr>
                <a:srgbClr val="4B2E83"/>
              </a:buClr>
              <a:buSzPct val="100000"/>
              <a:buFont typeface="Merriweather Sans"/>
              <a:buChar char="&gt;"/>
              <a:defRPr b="1" i="0" sz="1400" u="none" cap="none" strike="noStrike">
                <a:solidFill>
                  <a:srgbClr val="4B2E83"/>
                </a:solidFill>
                <a:latin typeface="Open Sans"/>
                <a:ea typeface="Open Sans"/>
                <a:cs typeface="Open Sans"/>
                <a:sym typeface="Open Sans"/>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35" name="Shape 35"/>
          <p:cNvSpPr txBox="1"/>
          <p:nvPr>
            <p:ph idx="3" type="body"/>
          </p:nvPr>
        </p:nvSpPr>
        <p:spPr>
          <a:xfrm>
            <a:off x="671756" y="1730666"/>
            <a:ext cx="8184662" cy="411171"/>
          </a:xfrm>
          <a:prstGeom prst="rect">
            <a:avLst/>
          </a:prstGeom>
          <a:noFill/>
          <a:ln>
            <a:noFill/>
          </a:ln>
        </p:spPr>
        <p:txBody>
          <a:bodyPr anchorCtr="0" anchor="t" bIns="91425" lIns="91425" rIns="91425" tIns="91425"/>
          <a:lstStyle>
            <a:lvl1pPr indent="0" lvl="0" marL="0" marR="0" rtl="0" algn="l">
              <a:lnSpc>
                <a:spcPct val="90000"/>
              </a:lnSpc>
              <a:spcBef>
                <a:spcPts val="480"/>
              </a:spcBef>
              <a:buClr>
                <a:srgbClr val="4B2E83"/>
              </a:buClr>
              <a:buFont typeface="Arial"/>
              <a:buNone/>
              <a:defRPr b="0" i="0" sz="2400" u="none" cap="none" strike="noStrike">
                <a:solidFill>
                  <a:srgbClr val="4B2E83"/>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36" name="Shape 36"/>
          <p:cNvPicPr preferRelativeResize="0"/>
          <p:nvPr/>
        </p:nvPicPr>
        <p:blipFill rotWithShape="1">
          <a:blip r:embed="rId2">
            <a:alphaModFix/>
          </a:blip>
          <a:srcRect b="0" l="0" r="0" t="0"/>
          <a:stretch/>
        </p:blipFill>
        <p:spPr>
          <a:xfrm>
            <a:off x="7448139" y="5949410"/>
            <a:ext cx="1371599" cy="923544"/>
          </a:xfrm>
          <a:prstGeom prst="rect">
            <a:avLst/>
          </a:prstGeom>
          <a:noFill/>
          <a:ln>
            <a:noFill/>
          </a:ln>
        </p:spPr>
      </p:pic>
      <p:pic>
        <p:nvPicPr>
          <p:cNvPr id="37" name="Shape 37"/>
          <p:cNvPicPr preferRelativeResize="0"/>
          <p:nvPr/>
        </p:nvPicPr>
        <p:blipFill rotWithShape="1">
          <a:blip r:embed="rId3">
            <a:alphaModFix/>
          </a:blip>
          <a:srcRect b="0" l="0" r="0" t="0"/>
          <a:stretch/>
        </p:blipFill>
        <p:spPr>
          <a:xfrm>
            <a:off x="781050" y="1402894"/>
            <a:ext cx="1371201" cy="6964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Header + Content">
    <p:spTree>
      <p:nvGrpSpPr>
        <p:cNvPr id="38" name="Shape 38"/>
        <p:cNvGrpSpPr/>
        <p:nvPr/>
      </p:nvGrpSpPr>
      <p:grpSpPr>
        <a:xfrm>
          <a:off x="0" y="0"/>
          <a:ext cx="0" cy="0"/>
          <a:chOff x="0" y="0"/>
          <a:chExt cx="0" cy="0"/>
        </a:xfrm>
      </p:grpSpPr>
      <p:sp>
        <p:nvSpPr>
          <p:cNvPr id="39" name="Shape 39"/>
          <p:cNvSpPr txBox="1"/>
          <p:nvPr>
            <p:ph idx="1" type="body"/>
          </p:nvPr>
        </p:nvSpPr>
        <p:spPr>
          <a:xfrm>
            <a:off x="671756" y="371510"/>
            <a:ext cx="8184662" cy="991998"/>
          </a:xfrm>
          <a:prstGeom prst="rect">
            <a:avLst/>
          </a:prstGeom>
          <a:noFill/>
          <a:ln>
            <a:noFill/>
          </a:ln>
        </p:spPr>
        <p:txBody>
          <a:bodyPr anchorCtr="0" anchor="b" bIns="91425" lIns="91425" rIns="91425" tIns="91425"/>
          <a:lstStyle>
            <a:lvl1pPr indent="0" lvl="0" marL="0" marR="0" rtl="0" algn="l">
              <a:lnSpc>
                <a:spcPct val="90000"/>
              </a:lnSpc>
              <a:spcBef>
                <a:spcPts val="600"/>
              </a:spcBef>
              <a:buClr>
                <a:srgbClr val="4B2E83"/>
              </a:buClr>
              <a:buFont typeface="Arial"/>
              <a:buNone/>
              <a:defRPr b="0" i="0" sz="3000" u="none" cap="none" strike="noStrike">
                <a:solidFill>
                  <a:srgbClr val="4B2E83"/>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40" name="Shape 40"/>
          <p:cNvSpPr txBox="1"/>
          <p:nvPr>
            <p:ph idx="2" type="body"/>
          </p:nvPr>
        </p:nvSpPr>
        <p:spPr>
          <a:xfrm>
            <a:off x="659304" y="1736725"/>
            <a:ext cx="8076956" cy="4015496"/>
          </a:xfrm>
          <a:prstGeom prst="rect">
            <a:avLst/>
          </a:prstGeom>
          <a:noFill/>
          <a:ln>
            <a:noFill/>
          </a:ln>
        </p:spPr>
        <p:txBody>
          <a:bodyPr anchorCtr="0" anchor="t" bIns="91425" lIns="91425" rIns="91425" tIns="91425"/>
          <a:lstStyle>
            <a:lvl1pPr indent="-190500" lvl="0" marL="342900" marR="0" rtl="0" algn="l">
              <a:spcBef>
                <a:spcPts val="480"/>
              </a:spcBef>
              <a:buClr>
                <a:srgbClr val="4B2E83"/>
              </a:buClr>
              <a:buSzPct val="100000"/>
              <a:buFont typeface="Merriweather Sans"/>
              <a:buChar char="&gt;"/>
              <a:defRPr b="1" i="0" sz="2400" u="none" cap="none" strike="noStrike">
                <a:solidFill>
                  <a:srgbClr val="4B2E83"/>
                </a:solidFill>
                <a:latin typeface="Open Sans"/>
                <a:ea typeface="Open Sans"/>
                <a:cs typeface="Open Sans"/>
                <a:sym typeface="Open Sans"/>
              </a:defRPr>
            </a:lvl1pPr>
            <a:lvl2pPr indent="-158750" lvl="1" marL="742950" marR="0" rtl="0" algn="l">
              <a:spcBef>
                <a:spcPts val="400"/>
              </a:spcBef>
              <a:buClr>
                <a:srgbClr val="4B2E83"/>
              </a:buClr>
              <a:buSzPct val="100000"/>
              <a:buFont typeface="Arial"/>
              <a:buChar char="–"/>
              <a:defRPr b="1" i="0" sz="2000" u="none" cap="none" strike="noStrike">
                <a:solidFill>
                  <a:srgbClr val="4B2E83"/>
                </a:solidFill>
                <a:latin typeface="Open Sans"/>
                <a:ea typeface="Open Sans"/>
                <a:cs typeface="Open Sans"/>
                <a:sym typeface="Open Sans"/>
              </a:defRPr>
            </a:lvl2pPr>
            <a:lvl3pPr indent="-114300" lvl="2" marL="1143000" marR="0" rtl="0" algn="l">
              <a:spcBef>
                <a:spcPts val="360"/>
              </a:spcBef>
              <a:buClr>
                <a:srgbClr val="4B2E83"/>
              </a:buClr>
              <a:buSzPct val="100000"/>
              <a:buFont typeface="Merriweather Sans"/>
              <a:buChar char="&gt;"/>
              <a:defRPr b="1" i="0" sz="1800" u="none" cap="none" strike="noStrike">
                <a:solidFill>
                  <a:srgbClr val="4B2E83"/>
                </a:solidFill>
                <a:latin typeface="Open Sans"/>
                <a:ea typeface="Open Sans"/>
                <a:cs typeface="Open Sans"/>
                <a:sym typeface="Open Sans"/>
              </a:defRPr>
            </a:lvl3pPr>
            <a:lvl4pPr indent="-127000" lvl="3" marL="1600200" marR="0" rtl="0" algn="l">
              <a:spcBef>
                <a:spcPts val="320"/>
              </a:spcBef>
              <a:buClr>
                <a:srgbClr val="4B2E83"/>
              </a:buClr>
              <a:buSzPct val="100000"/>
              <a:buFont typeface="Arial"/>
              <a:buChar char="–"/>
              <a:defRPr b="1" i="0" sz="1600" u="none" cap="none" strike="noStrike">
                <a:solidFill>
                  <a:srgbClr val="4B2E83"/>
                </a:solidFill>
                <a:latin typeface="Open Sans"/>
                <a:ea typeface="Open Sans"/>
                <a:cs typeface="Open Sans"/>
                <a:sym typeface="Open Sans"/>
              </a:defRPr>
            </a:lvl4pPr>
            <a:lvl5pPr indent="-139700" lvl="4" marL="2057400" marR="0" rtl="0" algn="l">
              <a:spcBef>
                <a:spcPts val="280"/>
              </a:spcBef>
              <a:buClr>
                <a:srgbClr val="4B2E83"/>
              </a:buClr>
              <a:buSzPct val="100000"/>
              <a:buFont typeface="Merriweather Sans"/>
              <a:buChar char="&gt;"/>
              <a:defRPr b="1" i="0" sz="1400" u="none" cap="none" strike="noStrike">
                <a:solidFill>
                  <a:srgbClr val="4B2E83"/>
                </a:solidFill>
                <a:latin typeface="Open Sans"/>
                <a:ea typeface="Open Sans"/>
                <a:cs typeface="Open Sans"/>
                <a:sym typeface="Open Sans"/>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41" name="Shape 41"/>
          <p:cNvPicPr preferRelativeResize="0"/>
          <p:nvPr/>
        </p:nvPicPr>
        <p:blipFill rotWithShape="1">
          <a:blip r:embed="rId2">
            <a:alphaModFix/>
          </a:blip>
          <a:srcRect b="0" l="0" r="0" t="0"/>
          <a:stretch/>
        </p:blipFill>
        <p:spPr>
          <a:xfrm>
            <a:off x="6382155" y="6487457"/>
            <a:ext cx="2425295" cy="163373"/>
          </a:xfrm>
          <a:prstGeom prst="rect">
            <a:avLst/>
          </a:prstGeom>
          <a:noFill/>
          <a:ln>
            <a:noFill/>
          </a:ln>
        </p:spPr>
      </p:pic>
      <p:pic>
        <p:nvPicPr>
          <p:cNvPr id="42" name="Shape 42"/>
          <p:cNvPicPr preferRelativeResize="0"/>
          <p:nvPr/>
        </p:nvPicPr>
        <p:blipFill rotWithShape="1">
          <a:blip r:embed="rId3">
            <a:alphaModFix/>
          </a:blip>
          <a:srcRect b="0" l="0" r="0" t="0"/>
          <a:stretch/>
        </p:blipFill>
        <p:spPr>
          <a:xfrm>
            <a:off x="781050" y="1402894"/>
            <a:ext cx="1371201" cy="696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Header + Graphic">
    <p:spTree>
      <p:nvGrpSpPr>
        <p:cNvPr id="43" name="Shape 43"/>
        <p:cNvGrpSpPr/>
        <p:nvPr/>
      </p:nvGrpSpPr>
      <p:grpSpPr>
        <a:xfrm>
          <a:off x="0" y="0"/>
          <a:ext cx="0" cy="0"/>
          <a:chOff x="0" y="0"/>
          <a:chExt cx="0" cy="0"/>
        </a:xfrm>
      </p:grpSpPr>
      <p:sp>
        <p:nvSpPr>
          <p:cNvPr id="44" name="Shape 44"/>
          <p:cNvSpPr/>
          <p:nvPr>
            <p:ph idx="2" type="chart"/>
          </p:nvPr>
        </p:nvSpPr>
        <p:spPr>
          <a:xfrm>
            <a:off x="671756" y="1736725"/>
            <a:ext cx="8184662" cy="4432299"/>
          </a:xfrm>
          <a:prstGeom prst="rect">
            <a:avLst/>
          </a:prstGeom>
          <a:noFill/>
          <a:ln>
            <a:noFill/>
          </a:ln>
        </p:spPr>
        <p:txBody>
          <a:bodyPr anchorCtr="0" anchor="t" bIns="91425" lIns="91425" rIns="91425" tIns="91425"/>
          <a:lstStyle>
            <a:lvl1pPr indent="0" lvl="0" marL="0" marR="0" rtl="0" algn="l">
              <a:spcBef>
                <a:spcPts val="480"/>
              </a:spcBef>
              <a:buClr>
                <a:srgbClr val="4B2E83"/>
              </a:buClr>
              <a:buFont typeface="Arial"/>
              <a:buNone/>
              <a:defRPr b="0" i="1" sz="2400" u="none" cap="none" strike="noStrike">
                <a:solidFill>
                  <a:srgbClr val="4B2E83"/>
                </a:solidFill>
                <a:latin typeface="Open Sans"/>
                <a:ea typeface="Open Sans"/>
                <a:cs typeface="Open Sans"/>
                <a:sym typeface="Open Sans"/>
              </a:defRPr>
            </a:lvl1pPr>
            <a:lvl2pPr indent="-107950" lvl="1" marL="742950" marR="0" rtl="0" algn="l">
              <a:spcBef>
                <a:spcPts val="56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spcBef>
                <a:spcPts val="48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01600" lvl="3" marL="1600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101600" lvl="4" marL="20574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45" name="Shape 45"/>
          <p:cNvSpPr txBox="1"/>
          <p:nvPr>
            <p:ph idx="1" type="body"/>
          </p:nvPr>
        </p:nvSpPr>
        <p:spPr>
          <a:xfrm>
            <a:off x="671756" y="371510"/>
            <a:ext cx="8184662" cy="991998"/>
          </a:xfrm>
          <a:prstGeom prst="rect">
            <a:avLst/>
          </a:prstGeom>
          <a:noFill/>
          <a:ln>
            <a:noFill/>
          </a:ln>
        </p:spPr>
        <p:txBody>
          <a:bodyPr anchorCtr="0" anchor="b" bIns="91425" lIns="91425" rIns="91425" tIns="91425"/>
          <a:lstStyle>
            <a:lvl1pPr indent="0" lvl="0" marL="0" marR="0" rtl="0" algn="l">
              <a:lnSpc>
                <a:spcPct val="90000"/>
              </a:lnSpc>
              <a:spcBef>
                <a:spcPts val="600"/>
              </a:spcBef>
              <a:buClr>
                <a:srgbClr val="4B2E83"/>
              </a:buClr>
              <a:buFont typeface="Arial"/>
              <a:buNone/>
              <a:defRPr b="0" i="0" sz="3000" u="none" cap="none" strike="noStrike">
                <a:solidFill>
                  <a:srgbClr val="4B2E83"/>
                </a:solidFill>
                <a:latin typeface="Arial"/>
                <a:ea typeface="Arial"/>
                <a:cs typeface="Arial"/>
                <a:sym typeface="Arial"/>
              </a:defRPr>
            </a:lvl1pPr>
            <a:lvl2pPr indent="0" lvl="1" marL="457200" marR="0" rtl="0" algn="l">
              <a:spcBef>
                <a:spcPts val="560"/>
              </a:spcBef>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spcBef>
                <a:spcPts val="480"/>
              </a:spcBef>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spcBef>
                <a:spcPts val="400"/>
              </a:spcBef>
              <a:buClr>
                <a:srgbClr val="E8D3A2"/>
              </a:buClr>
              <a:buFont typeface="Arial"/>
              <a:buNone/>
              <a:defRPr b="0" i="0" sz="2000" u="none" cap="none" strike="noStrike">
                <a:solidFill>
                  <a:srgbClr val="E8D3A2"/>
                </a:solidFill>
                <a:latin typeface="Arial"/>
                <a:ea typeface="Arial"/>
                <a:cs typeface="Arial"/>
                <a:sym typeface="Arial"/>
              </a:defRPr>
            </a:lvl5pPr>
            <a:lvl6pPr indent="-101600" lvl="5" marL="25146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101600" lvl="6" marL="29718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101600" lvl="7" marL="34290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101600" lvl="8" marL="3886200" marR="0" rtl="0" algn="l">
              <a:spcBef>
                <a:spcPts val="4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46" name="Shape 46"/>
          <p:cNvPicPr preferRelativeResize="0"/>
          <p:nvPr/>
        </p:nvPicPr>
        <p:blipFill rotWithShape="1">
          <a:blip r:embed="rId2">
            <a:alphaModFix/>
          </a:blip>
          <a:srcRect b="0" l="0" r="0" t="0"/>
          <a:stretch/>
        </p:blipFill>
        <p:spPr>
          <a:xfrm>
            <a:off x="7448139" y="5949410"/>
            <a:ext cx="1371599" cy="923544"/>
          </a:xfrm>
          <a:prstGeom prst="rect">
            <a:avLst/>
          </a:prstGeom>
          <a:noFill/>
          <a:ln>
            <a:noFill/>
          </a:ln>
        </p:spPr>
      </p:pic>
      <p:pic>
        <p:nvPicPr>
          <p:cNvPr id="47" name="Shape 47"/>
          <p:cNvPicPr preferRelativeResize="0"/>
          <p:nvPr/>
        </p:nvPicPr>
        <p:blipFill rotWithShape="1">
          <a:blip r:embed="rId3">
            <a:alphaModFix/>
          </a:blip>
          <a:srcRect b="0" l="0" r="0" t="0"/>
          <a:stretch/>
        </p:blipFill>
        <p:spPr>
          <a:xfrm>
            <a:off x="781050" y="1402894"/>
            <a:ext cx="1371201" cy="696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B2E83"/>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jkh.me/files/tutorials/Separating%20Axis%20Theorem%20for%20Oriented%20Bounding%20Boxes.pdf" TargetMode="External"/><Relationship Id="rId4" Type="http://schemas.openxmlformats.org/officeDocument/2006/relationships/hyperlink" Target="http://buildnewgames.com/gamephysics/" TargetMode="External"/><Relationship Id="rId5" Type="http://schemas.openxmlformats.org/officeDocument/2006/relationships/hyperlink" Target="http://gamedevelopment.tutsplus.com/tutorials/how-to-create-a-custom-2d-physics-engine-oriented-rigid-bodies--gamedev-80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image" Target="../media/image06.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idx="1" type="body"/>
          </p:nvPr>
        </p:nvSpPr>
        <p:spPr>
          <a:xfrm>
            <a:off x="671756" y="1981173"/>
            <a:ext cx="6972300" cy="171783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Clr>
                <a:schemeClr val="accent3"/>
              </a:buClr>
              <a:buSzPct val="25000"/>
              <a:buFont typeface="Arial"/>
              <a:buNone/>
            </a:pPr>
            <a:r>
              <a:rPr b="0" i="0" lang="en-US" sz="5000" u="none" cap="none" strike="noStrike">
                <a:solidFill>
                  <a:schemeClr val="accent3"/>
                </a:solidFill>
                <a:latin typeface="Arial"/>
                <a:ea typeface="Arial"/>
                <a:cs typeface="Arial"/>
                <a:sym typeface="Arial"/>
              </a:rPr>
              <a:t>2D Game </a:t>
            </a:r>
          </a:p>
          <a:p>
            <a:pPr indent="0" lvl="0" marL="0" marR="0" rtl="0" algn="l">
              <a:lnSpc>
                <a:spcPct val="90000"/>
              </a:lnSpc>
              <a:spcBef>
                <a:spcPts val="1000"/>
              </a:spcBef>
              <a:buClr>
                <a:schemeClr val="accent3"/>
              </a:buClr>
              <a:buSzPct val="25000"/>
              <a:buFont typeface="Arial"/>
              <a:buNone/>
            </a:pPr>
            <a:r>
              <a:rPr b="0" i="0" lang="en-US" sz="5000" u="none" cap="none" strike="noStrike">
                <a:solidFill>
                  <a:schemeClr val="accent3"/>
                </a:solidFill>
                <a:latin typeface="Arial"/>
                <a:ea typeface="Arial"/>
                <a:cs typeface="Arial"/>
                <a:sym typeface="Arial"/>
              </a:rPr>
              <a:t>Physics Engine</a:t>
            </a:r>
          </a:p>
        </p:txBody>
      </p:sp>
      <p:sp>
        <p:nvSpPr>
          <p:cNvPr id="53" name="Shape 53"/>
          <p:cNvSpPr txBox="1"/>
          <p:nvPr/>
        </p:nvSpPr>
        <p:spPr>
          <a:xfrm>
            <a:off x="914400" y="4267198"/>
            <a:ext cx="6972300" cy="679373"/>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accent3"/>
              </a:buClr>
              <a:buSzPct val="25000"/>
              <a:buFont typeface="Arial"/>
              <a:buNone/>
            </a:pPr>
            <a:r>
              <a:rPr b="0" i="0" lang="en-US" sz="1600" u="none" cap="none" strike="noStrike">
                <a:solidFill>
                  <a:schemeClr val="accent3"/>
                </a:solidFill>
                <a:latin typeface="Arial"/>
                <a:ea typeface="Arial"/>
                <a:cs typeface="Arial"/>
                <a:sym typeface="Arial"/>
              </a:rPr>
              <a:t>Michael Tanaya</a:t>
            </a:r>
          </a:p>
          <a:p>
            <a:pPr indent="0" lvl="0" marL="0" marR="0" rtl="0" algn="l">
              <a:lnSpc>
                <a:spcPct val="100000"/>
              </a:lnSpc>
              <a:spcBef>
                <a:spcPts val="320"/>
              </a:spcBef>
              <a:spcAft>
                <a:spcPts val="0"/>
              </a:spcAft>
              <a:buClr>
                <a:schemeClr val="accent3"/>
              </a:buClr>
              <a:buSzPct val="25000"/>
              <a:buFont typeface="Arial"/>
              <a:buNone/>
            </a:pPr>
            <a:r>
              <a:rPr b="0" i="0" lang="en-US" sz="1600" u="none" cap="none" strike="noStrike">
                <a:solidFill>
                  <a:schemeClr val="accent3"/>
                </a:solidFill>
                <a:latin typeface="Arial"/>
                <a:ea typeface="Arial"/>
                <a:cs typeface="Arial"/>
                <a:sym typeface="Arial"/>
              </a:rPr>
              <a:t>Hua Ming Chen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Collision Resolve/Resolution</a:t>
            </a:r>
          </a:p>
        </p:txBody>
      </p:sp>
      <p:sp>
        <p:nvSpPr>
          <p:cNvPr id="117" name="Shape 117"/>
          <p:cNvSpPr txBox="1"/>
          <p:nvPr>
            <p:ph idx="2" type="body"/>
          </p:nvPr>
        </p:nvSpPr>
        <p:spPr>
          <a:xfrm>
            <a:off x="659304" y="2320239"/>
            <a:ext cx="8197113" cy="381008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Simulated by applying a deceleration in the tangent direction</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It’s also account for multiple times.</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V-=f*m</a:t>
            </a:r>
          </a:p>
          <a:p>
            <a:pPr indent="-342900" lvl="0" marL="342900" marR="0" rtl="0" algn="l">
              <a:spcBef>
                <a:spcPts val="480"/>
              </a:spcBef>
              <a:buClr>
                <a:srgbClr val="FFFFFF"/>
              </a:buClr>
              <a:buSzPct val="100000"/>
              <a:buFont typeface="Merriweather Sans"/>
              <a:buNone/>
            </a:pPr>
            <a:r>
              <a:t/>
            </a:r>
            <a:endParaRPr b="1" i="0" sz="2400" u="none" cap="none" strike="noStrike">
              <a:solidFill>
                <a:srgbClr val="FFFFFF"/>
              </a:solidFill>
              <a:latin typeface="Open Sans"/>
              <a:ea typeface="Open Sans"/>
              <a:cs typeface="Open Sans"/>
              <a:sym typeface="Open Sans"/>
            </a:endParaRPr>
          </a:p>
        </p:txBody>
      </p:sp>
      <p:sp>
        <p:nvSpPr>
          <p:cNvPr id="118" name="Shape 118"/>
          <p:cNvSpPr txBox="1"/>
          <p:nvPr>
            <p:ph idx="3" type="body"/>
          </p:nvPr>
        </p:nvSpPr>
        <p:spPr>
          <a:xfrm>
            <a:off x="671756" y="1730666"/>
            <a:ext cx="8184662" cy="4111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2400" u="none" cap="none" strike="noStrike">
                <a:solidFill>
                  <a:srgbClr val="FFFFFF"/>
                </a:solidFill>
                <a:latin typeface="Arial"/>
                <a:ea typeface="Arial"/>
                <a:cs typeface="Arial"/>
                <a:sym typeface="Arial"/>
              </a:rPr>
              <a:t>Compute Friction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Collision Resolve/Resolution</a:t>
            </a:r>
          </a:p>
        </p:txBody>
      </p:sp>
      <p:sp>
        <p:nvSpPr>
          <p:cNvPr id="124" name="Shape 124"/>
          <p:cNvSpPr txBox="1"/>
          <p:nvPr>
            <p:ph idx="2" type="body"/>
          </p:nvPr>
        </p:nvSpPr>
        <p:spPr>
          <a:xfrm>
            <a:off x="659304" y="2320239"/>
            <a:ext cx="8197113" cy="381008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relativeV=V2-V1</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VinNor=Dot(relativeV,Normal)</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V1-=-(1+Restitution)*VinNor*Normal*</a:t>
            </a:r>
          </a:p>
          <a:p>
            <a:pPr indent="0" lvl="0" marL="0" marR="0" rtl="0" algn="l">
              <a:spcBef>
                <a:spcPts val="480"/>
              </a:spcBef>
              <a:spcAft>
                <a:spcPts val="0"/>
              </a:spcAft>
              <a:buClr>
                <a:srgbClr val="FFFFFF"/>
              </a:buClr>
              <a:buSzPct val="25000"/>
              <a:buFont typeface="Merriweather Sans"/>
              <a:buNone/>
            </a:pPr>
            <a:r>
              <a:rPr b="1" i="0" lang="en-US" sz="2400" u="none" cap="none" strike="noStrike">
                <a:solidFill>
                  <a:srgbClr val="FFFFFF"/>
                </a:solidFill>
                <a:latin typeface="Open Sans"/>
                <a:ea typeface="Open Sans"/>
                <a:cs typeface="Open Sans"/>
                <a:sym typeface="Open Sans"/>
              </a:rPr>
              <a:t>	s1.mass/(s1.mass+s2.mass)</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V2+=-(1+Restitution)*VinNor*Normal*</a:t>
            </a:r>
          </a:p>
          <a:p>
            <a:pPr indent="0" lvl="0" marL="0" marR="0" rtl="0" algn="l">
              <a:spcBef>
                <a:spcPts val="480"/>
              </a:spcBef>
              <a:spcAft>
                <a:spcPts val="0"/>
              </a:spcAft>
              <a:buClr>
                <a:srgbClr val="FFFFFF"/>
              </a:buClr>
              <a:buSzPct val="25000"/>
              <a:buFont typeface="Merriweather Sans"/>
              <a:buNone/>
            </a:pPr>
            <a:r>
              <a:rPr b="1" i="0" lang="en-US" sz="2400" u="none" cap="none" strike="noStrike">
                <a:solidFill>
                  <a:srgbClr val="FFFFFF"/>
                </a:solidFill>
                <a:latin typeface="Open Sans"/>
                <a:ea typeface="Open Sans"/>
                <a:cs typeface="Open Sans"/>
                <a:sym typeface="Open Sans"/>
              </a:rPr>
              <a:t>	s2. mass/(s1.mass+s2.mass)</a:t>
            </a:r>
          </a:p>
          <a:p>
            <a:pPr indent="-342900" lvl="0" marL="342900" marR="0" rtl="0" algn="l">
              <a:spcBef>
                <a:spcPts val="480"/>
              </a:spcBef>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Loop will end when there is no collision or Relaxation time=0</a:t>
            </a:r>
          </a:p>
        </p:txBody>
      </p:sp>
      <p:sp>
        <p:nvSpPr>
          <p:cNvPr id="125" name="Shape 125"/>
          <p:cNvSpPr txBox="1"/>
          <p:nvPr>
            <p:ph idx="3" type="body"/>
          </p:nvPr>
        </p:nvSpPr>
        <p:spPr>
          <a:xfrm>
            <a:off x="671756" y="1730666"/>
            <a:ext cx="8184662" cy="411171"/>
          </a:xfrm>
          <a:prstGeom prst="rect">
            <a:avLst/>
          </a:prstGeom>
          <a:noFill/>
          <a:ln>
            <a:noFill/>
          </a:ln>
        </p:spPr>
        <p:txBody>
          <a:bodyPr anchorCtr="0" anchor="t" bIns="45700" lIns="91425" rIns="91425" tIns="45700">
            <a:noAutofit/>
          </a:bodyPr>
          <a:lstStyle/>
          <a:p>
            <a:pPr lvl="0" rtl="0">
              <a:spcBef>
                <a:spcPts val="0"/>
              </a:spcBef>
              <a:buNone/>
            </a:pPr>
            <a:r>
              <a:rPr lang="en-US">
                <a:solidFill>
                  <a:schemeClr val="lt2"/>
                </a:solidFill>
              </a:rPr>
              <a:t>Compute and Apply Impulse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671756" y="371510"/>
            <a:ext cx="8184600" cy="992100"/>
          </a:xfrm>
          <a:prstGeom prst="rect">
            <a:avLst/>
          </a:prstGeom>
        </p:spPr>
        <p:txBody>
          <a:bodyPr anchorCtr="0" anchor="b" bIns="91425" lIns="91425" rIns="91425" tIns="91425">
            <a:noAutofit/>
          </a:bodyPr>
          <a:lstStyle/>
          <a:p>
            <a:pPr lvl="0">
              <a:spcBef>
                <a:spcPts val="0"/>
              </a:spcBef>
              <a:buNone/>
            </a:pPr>
            <a:r>
              <a:rPr lang="en-US"/>
              <a:t>Rotational Physics</a:t>
            </a:r>
          </a:p>
        </p:txBody>
      </p:sp>
      <p:sp>
        <p:nvSpPr>
          <p:cNvPr id="131" name="Shape 131"/>
          <p:cNvSpPr txBox="1"/>
          <p:nvPr>
            <p:ph idx="2" type="body"/>
          </p:nvPr>
        </p:nvSpPr>
        <p:spPr>
          <a:xfrm>
            <a:off x="533204" y="2310539"/>
            <a:ext cx="8197200" cy="3810000"/>
          </a:xfrm>
          <a:prstGeom prst="rect">
            <a:avLst/>
          </a:prstGeom>
        </p:spPr>
        <p:txBody>
          <a:bodyPr anchorCtr="0" anchor="t" bIns="91425" lIns="91425" rIns="91425" tIns="91425">
            <a:noAutofit/>
          </a:bodyPr>
          <a:lstStyle/>
          <a:p>
            <a:pPr indent="-228600" lvl="0" marL="457200" marR="0" rtl="0" algn="l">
              <a:lnSpc>
                <a:spcPct val="100000"/>
              </a:lnSpc>
              <a:spcBef>
                <a:spcPts val="480"/>
              </a:spcBef>
              <a:spcAft>
                <a:spcPts val="0"/>
              </a:spcAft>
            </a:pPr>
            <a:r>
              <a:rPr lang="en-US"/>
              <a:t>Theta : Rotate Angle</a:t>
            </a:r>
          </a:p>
          <a:p>
            <a:pPr indent="-228600" lvl="0" marL="457200" marR="0" rtl="0" algn="l">
              <a:lnSpc>
                <a:spcPct val="100000"/>
              </a:lnSpc>
              <a:spcBef>
                <a:spcPts val="480"/>
              </a:spcBef>
              <a:spcAft>
                <a:spcPts val="0"/>
              </a:spcAft>
            </a:pPr>
            <a:r>
              <a:rPr lang="en-US"/>
              <a:t>Omega : Angular Velocity </a:t>
            </a:r>
          </a:p>
          <a:p>
            <a:pPr indent="-228600" lvl="0" marL="457200" marR="0" rtl="0" algn="l">
              <a:lnSpc>
                <a:spcPct val="100000"/>
              </a:lnSpc>
              <a:spcBef>
                <a:spcPts val="480"/>
              </a:spcBef>
              <a:spcAft>
                <a:spcPts val="0"/>
              </a:spcAft>
            </a:pPr>
            <a:r>
              <a:rPr lang="en-US"/>
              <a:t> J :  Moment of Inertia</a:t>
            </a:r>
          </a:p>
          <a:p>
            <a:pPr indent="-228600" lvl="0" marL="457200" marR="0" rtl="0" algn="l">
              <a:lnSpc>
                <a:spcPct val="100000"/>
              </a:lnSpc>
              <a:spcBef>
                <a:spcPts val="480"/>
              </a:spcBef>
              <a:spcAft>
                <a:spcPts val="0"/>
              </a:spcAft>
            </a:pPr>
            <a:r>
              <a:rPr lang="en-US"/>
              <a:t>M : Mass</a:t>
            </a:r>
          </a:p>
          <a:p>
            <a:pPr indent="-228600" lvl="0" marL="457200" marR="0" rtl="0" algn="l">
              <a:lnSpc>
                <a:spcPct val="100000"/>
              </a:lnSpc>
              <a:spcBef>
                <a:spcPts val="480"/>
              </a:spcBef>
              <a:spcAft>
                <a:spcPts val="0"/>
              </a:spcAft>
            </a:pPr>
            <a:r>
              <a:rPr lang="en-US"/>
              <a:t>F : Friction</a:t>
            </a:r>
          </a:p>
          <a:p>
            <a:pPr indent="-228600" lvl="0" marL="457200" marR="0" rtl="0" algn="l">
              <a:lnSpc>
                <a:spcPct val="100000"/>
              </a:lnSpc>
              <a:spcBef>
                <a:spcPts val="480"/>
              </a:spcBef>
              <a:spcAft>
                <a:spcPts val="0"/>
              </a:spcAft>
            </a:pPr>
            <a:r>
              <a:rPr lang="en-US"/>
              <a:t>V : Velocity</a:t>
            </a:r>
          </a:p>
          <a:p>
            <a:pPr indent="-228600" lvl="0" marL="457200" marR="0" rtl="0" algn="l">
              <a:lnSpc>
                <a:spcPct val="100000"/>
              </a:lnSpc>
              <a:spcBef>
                <a:spcPts val="480"/>
              </a:spcBef>
              <a:spcAft>
                <a:spcPts val="0"/>
              </a:spcAft>
            </a:pPr>
            <a:r>
              <a:rPr lang="en-US"/>
              <a:t>4 Corners of Object</a:t>
            </a:r>
          </a:p>
          <a:p>
            <a:pPr indent="-228600" lvl="0" marL="457200" marR="0" rtl="0" algn="l">
              <a:lnSpc>
                <a:spcPct val="100000"/>
              </a:lnSpc>
              <a:spcBef>
                <a:spcPts val="480"/>
              </a:spcBef>
              <a:spcAft>
                <a:spcPts val="0"/>
              </a:spcAft>
            </a:pPr>
            <a:r>
              <a:rPr lang="en-US"/>
              <a:t>Center Point</a:t>
            </a:r>
          </a:p>
        </p:txBody>
      </p:sp>
      <p:sp>
        <p:nvSpPr>
          <p:cNvPr id="132" name="Shape 132"/>
          <p:cNvSpPr txBox="1"/>
          <p:nvPr>
            <p:ph idx="3" type="body"/>
          </p:nvPr>
        </p:nvSpPr>
        <p:spPr>
          <a:xfrm>
            <a:off x="671756" y="1730666"/>
            <a:ext cx="8184600" cy="411300"/>
          </a:xfrm>
          <a:prstGeom prst="rect">
            <a:avLst/>
          </a:prstGeom>
        </p:spPr>
        <p:txBody>
          <a:bodyPr anchorCtr="0" anchor="t" bIns="91425" lIns="91425" rIns="91425" tIns="91425">
            <a:noAutofit/>
          </a:bodyPr>
          <a:lstStyle/>
          <a:p>
            <a:pPr lvl="0">
              <a:spcBef>
                <a:spcPts val="0"/>
              </a:spcBef>
              <a:buNone/>
            </a:pPr>
            <a:r>
              <a:rPr lang="en-US"/>
              <a:t>Attribute of a Rectangle [2]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idx="1" type="body"/>
          </p:nvPr>
        </p:nvSpPr>
        <p:spPr>
          <a:xfrm>
            <a:off x="671756" y="401035"/>
            <a:ext cx="8184600" cy="992100"/>
          </a:xfrm>
          <a:prstGeom prst="rect">
            <a:avLst/>
          </a:prstGeom>
        </p:spPr>
        <p:txBody>
          <a:bodyPr anchorCtr="0" anchor="b" bIns="91425" lIns="91425" rIns="91425" tIns="91425">
            <a:noAutofit/>
          </a:bodyPr>
          <a:lstStyle/>
          <a:p>
            <a:pPr lvl="0" rtl="0">
              <a:spcBef>
                <a:spcPts val="0"/>
              </a:spcBef>
              <a:buNone/>
            </a:pPr>
            <a:r>
              <a:rPr lang="en-US"/>
              <a:t>Rotational Physics</a:t>
            </a:r>
          </a:p>
        </p:txBody>
      </p:sp>
      <p:sp>
        <p:nvSpPr>
          <p:cNvPr id="138" name="Shape 138"/>
          <p:cNvSpPr txBox="1"/>
          <p:nvPr>
            <p:ph idx="2" type="body"/>
          </p:nvPr>
        </p:nvSpPr>
        <p:spPr>
          <a:xfrm>
            <a:off x="671749" y="2369450"/>
            <a:ext cx="7721100" cy="3810000"/>
          </a:xfrm>
          <a:prstGeom prst="rect">
            <a:avLst/>
          </a:prstGeom>
        </p:spPr>
        <p:txBody>
          <a:bodyPr anchorCtr="0" anchor="t" bIns="91425" lIns="91425" rIns="91425" tIns="91425">
            <a:noAutofit/>
          </a:bodyPr>
          <a:lstStyle/>
          <a:p>
            <a:pPr indent="-228600" lvl="0" marL="457200" marR="0" rtl="0" algn="l">
              <a:lnSpc>
                <a:spcPct val="100000"/>
              </a:lnSpc>
              <a:spcBef>
                <a:spcPts val="480"/>
              </a:spcBef>
              <a:spcAft>
                <a:spcPts val="0"/>
              </a:spcAft>
            </a:pPr>
            <a:r>
              <a:rPr lang="en-US"/>
              <a:t>Movement : Resolve the changing of velocity of an object.</a:t>
            </a:r>
          </a:p>
          <a:p>
            <a:pPr indent="0" lvl="0" marL="0" marR="0" rtl="0" algn="l">
              <a:lnSpc>
                <a:spcPct val="100000"/>
              </a:lnSpc>
              <a:spcBef>
                <a:spcPts val="480"/>
              </a:spcBef>
              <a:spcAft>
                <a:spcPts val="0"/>
              </a:spcAft>
              <a:buNone/>
            </a:pPr>
            <a:r>
              <a:t/>
            </a:r>
            <a:endParaRPr/>
          </a:p>
          <a:p>
            <a:pPr indent="-228600" lvl="0" marL="457200" marR="0" rtl="0" algn="l">
              <a:lnSpc>
                <a:spcPct val="100000"/>
              </a:lnSpc>
              <a:spcBef>
                <a:spcPts val="480"/>
              </a:spcBef>
              <a:spcAft>
                <a:spcPts val="0"/>
              </a:spcAft>
            </a:pPr>
            <a:r>
              <a:rPr lang="en-US"/>
              <a:t>Rotation: Resolve the changing of angular velocity of an object.</a:t>
            </a:r>
          </a:p>
        </p:txBody>
      </p:sp>
      <p:sp>
        <p:nvSpPr>
          <p:cNvPr id="139" name="Shape 139"/>
          <p:cNvSpPr txBox="1"/>
          <p:nvPr>
            <p:ph idx="3" type="body"/>
          </p:nvPr>
        </p:nvSpPr>
        <p:spPr>
          <a:xfrm>
            <a:off x="671756" y="1730666"/>
            <a:ext cx="8184600" cy="411300"/>
          </a:xfrm>
          <a:prstGeom prst="rect">
            <a:avLst/>
          </a:prstGeom>
        </p:spPr>
        <p:txBody>
          <a:bodyPr anchorCtr="0" anchor="t" bIns="91425" lIns="91425" rIns="91425" tIns="91425">
            <a:noAutofit/>
          </a:bodyPr>
          <a:lstStyle/>
          <a:p>
            <a:pPr lvl="0" rtl="0">
              <a:spcBef>
                <a:spcPts val="0"/>
              </a:spcBef>
              <a:buNone/>
            </a:pPr>
            <a:r>
              <a:rPr lang="en-US"/>
              <a:t>Two parts of Rotational Physics[1]</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671756" y="401035"/>
            <a:ext cx="8184600" cy="992100"/>
          </a:xfrm>
          <a:prstGeom prst="rect">
            <a:avLst/>
          </a:prstGeom>
        </p:spPr>
        <p:txBody>
          <a:bodyPr anchorCtr="0" anchor="b" bIns="91425" lIns="91425" rIns="91425" tIns="91425">
            <a:noAutofit/>
          </a:bodyPr>
          <a:lstStyle/>
          <a:p>
            <a:pPr lvl="0" rtl="0">
              <a:spcBef>
                <a:spcPts val="0"/>
              </a:spcBef>
              <a:buNone/>
            </a:pPr>
            <a:r>
              <a:rPr lang="en-US"/>
              <a:t>Movement</a:t>
            </a:r>
          </a:p>
        </p:txBody>
      </p:sp>
      <p:sp>
        <p:nvSpPr>
          <p:cNvPr id="145" name="Shape 145"/>
          <p:cNvSpPr txBox="1"/>
          <p:nvPr>
            <p:ph idx="2" type="body"/>
          </p:nvPr>
        </p:nvSpPr>
        <p:spPr>
          <a:xfrm>
            <a:off x="659299" y="2320250"/>
            <a:ext cx="7770300" cy="3810000"/>
          </a:xfrm>
          <a:prstGeom prst="rect">
            <a:avLst/>
          </a:prstGeom>
        </p:spPr>
        <p:txBody>
          <a:bodyPr anchorCtr="0" anchor="t" bIns="91425" lIns="91425" rIns="91425" tIns="91425">
            <a:noAutofit/>
          </a:bodyPr>
          <a:lstStyle/>
          <a:p>
            <a:pPr indent="-228600" lvl="0" marL="457200" marR="0" rtl="0" algn="l">
              <a:lnSpc>
                <a:spcPct val="100000"/>
              </a:lnSpc>
              <a:spcBef>
                <a:spcPts val="480"/>
              </a:spcBef>
              <a:spcAft>
                <a:spcPts val="0"/>
              </a:spcAft>
            </a:pPr>
            <a:r>
              <a:rPr lang="en-US"/>
              <a:t>The support point of a polygon is the vertex that is the farthest along a given direction. If two vertices have equal distances along the given direction, either one is acceptable.</a:t>
            </a:r>
          </a:p>
        </p:txBody>
      </p:sp>
      <p:sp>
        <p:nvSpPr>
          <p:cNvPr id="146" name="Shape 146"/>
          <p:cNvSpPr txBox="1"/>
          <p:nvPr>
            <p:ph idx="3" type="body"/>
          </p:nvPr>
        </p:nvSpPr>
        <p:spPr>
          <a:xfrm>
            <a:off x="671756" y="1730666"/>
            <a:ext cx="8184600" cy="411300"/>
          </a:xfrm>
          <a:prstGeom prst="rect">
            <a:avLst/>
          </a:prstGeom>
        </p:spPr>
        <p:txBody>
          <a:bodyPr anchorCtr="0" anchor="t" bIns="91425" lIns="91425" rIns="91425" tIns="91425">
            <a:noAutofit/>
          </a:bodyPr>
          <a:lstStyle/>
          <a:p>
            <a:pPr lvl="0" rtl="0">
              <a:spcBef>
                <a:spcPts val="0"/>
              </a:spcBef>
              <a:buNone/>
            </a:pPr>
            <a:r>
              <a:rPr lang="en-US"/>
              <a:t>Support Points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idx="1" type="body"/>
          </p:nvPr>
        </p:nvSpPr>
        <p:spPr>
          <a:xfrm>
            <a:off x="671756" y="401035"/>
            <a:ext cx="8184600" cy="992100"/>
          </a:xfrm>
          <a:prstGeom prst="rect">
            <a:avLst/>
          </a:prstGeom>
        </p:spPr>
        <p:txBody>
          <a:bodyPr anchorCtr="0" anchor="b" bIns="91425" lIns="91425" rIns="91425" tIns="91425">
            <a:noAutofit/>
          </a:bodyPr>
          <a:lstStyle/>
          <a:p>
            <a:pPr lvl="0" rtl="0">
              <a:spcBef>
                <a:spcPts val="0"/>
              </a:spcBef>
              <a:buNone/>
            </a:pPr>
            <a:r>
              <a:rPr lang="en-US"/>
              <a:t>Movement</a:t>
            </a:r>
          </a:p>
        </p:txBody>
      </p:sp>
      <p:sp>
        <p:nvSpPr>
          <p:cNvPr id="152" name="Shape 152"/>
          <p:cNvSpPr txBox="1"/>
          <p:nvPr>
            <p:ph idx="2" type="body"/>
          </p:nvPr>
        </p:nvSpPr>
        <p:spPr>
          <a:xfrm>
            <a:off x="659299" y="2320250"/>
            <a:ext cx="7770300" cy="3810000"/>
          </a:xfrm>
          <a:prstGeom prst="rect">
            <a:avLst/>
          </a:prstGeom>
        </p:spPr>
        <p:txBody>
          <a:bodyPr anchorCtr="0" anchor="t" bIns="91425" lIns="91425" rIns="91425" tIns="91425">
            <a:noAutofit/>
          </a:bodyPr>
          <a:lstStyle/>
          <a:p>
            <a:pPr indent="-228600" lvl="0" marL="457200" marR="0" rtl="0" algn="l">
              <a:lnSpc>
                <a:spcPct val="100000"/>
              </a:lnSpc>
              <a:spcBef>
                <a:spcPts val="480"/>
              </a:spcBef>
              <a:spcAft>
                <a:spcPts val="0"/>
              </a:spcAft>
            </a:pPr>
            <a:r>
              <a:rPr lang="en-US"/>
              <a:t>Retrieve a face normal from A</a:t>
            </a:r>
          </a:p>
          <a:p>
            <a:pPr indent="-228600" lvl="0" marL="457200" marR="0" rtl="0" algn="l">
              <a:lnSpc>
                <a:spcPct val="100000"/>
              </a:lnSpc>
              <a:spcBef>
                <a:spcPts val="480"/>
              </a:spcBef>
              <a:spcAft>
                <a:spcPts val="0"/>
              </a:spcAft>
            </a:pPr>
            <a:r>
              <a:rPr lang="en-US"/>
              <a:t>Retrieve support point from B along -n</a:t>
            </a:r>
          </a:p>
          <a:p>
            <a:pPr indent="-228600" lvl="0" marL="457200" marR="0" rtl="0" algn="l">
              <a:lnSpc>
                <a:spcPct val="100000"/>
              </a:lnSpc>
              <a:spcBef>
                <a:spcPts val="480"/>
              </a:spcBef>
              <a:spcAft>
                <a:spcPts val="0"/>
              </a:spcAft>
            </a:pPr>
            <a:r>
              <a:rPr lang="en-US"/>
              <a:t>Compute penetration distance (in B's model space)</a:t>
            </a:r>
          </a:p>
          <a:p>
            <a:pPr indent="-228600" lvl="0" marL="457200" marR="0" rtl="0" algn="l">
              <a:lnSpc>
                <a:spcPct val="100000"/>
              </a:lnSpc>
              <a:spcBef>
                <a:spcPts val="480"/>
              </a:spcBef>
              <a:spcAft>
                <a:spcPts val="0"/>
              </a:spcAft>
            </a:pPr>
            <a:r>
              <a:rPr lang="en-US"/>
              <a:t>Store greatest distance</a:t>
            </a:r>
          </a:p>
          <a:p>
            <a:pPr indent="-228600" lvl="0" marL="457200" marR="0" rtl="0" algn="l">
              <a:lnSpc>
                <a:spcPct val="100000"/>
              </a:lnSpc>
              <a:spcBef>
                <a:spcPts val="480"/>
              </a:spcBef>
              <a:spcAft>
                <a:spcPts val="0"/>
              </a:spcAft>
            </a:pPr>
            <a:r>
              <a:rPr lang="en-US"/>
              <a:t>if the greatest distance is positive, means there is no collision</a:t>
            </a:r>
          </a:p>
        </p:txBody>
      </p:sp>
      <p:sp>
        <p:nvSpPr>
          <p:cNvPr id="153" name="Shape 153"/>
          <p:cNvSpPr txBox="1"/>
          <p:nvPr>
            <p:ph idx="3" type="body"/>
          </p:nvPr>
        </p:nvSpPr>
        <p:spPr>
          <a:xfrm>
            <a:off x="671756" y="1730666"/>
            <a:ext cx="8184600" cy="411300"/>
          </a:xfrm>
          <a:prstGeom prst="rect">
            <a:avLst/>
          </a:prstGeom>
        </p:spPr>
        <p:txBody>
          <a:bodyPr anchorCtr="0" anchor="t" bIns="91425" lIns="91425" rIns="91425" tIns="91425">
            <a:noAutofit/>
          </a:bodyPr>
          <a:lstStyle/>
          <a:p>
            <a:pPr lvl="0" rtl="0">
              <a:spcBef>
                <a:spcPts val="0"/>
              </a:spcBef>
              <a:buNone/>
            </a:pPr>
            <a:r>
              <a:rPr lang="en-US"/>
              <a:t>Finding Axis of Separation[3]</a:t>
            </a:r>
          </a:p>
        </p:txBody>
      </p:sp>
      <p:pic>
        <p:nvPicPr>
          <p:cNvPr id="154" name="Shape 154"/>
          <p:cNvPicPr preferRelativeResize="0"/>
          <p:nvPr/>
        </p:nvPicPr>
        <p:blipFill>
          <a:blip r:embed="rId3">
            <a:alphaModFix/>
          </a:blip>
          <a:stretch>
            <a:fillRect/>
          </a:stretch>
        </p:blipFill>
        <p:spPr>
          <a:xfrm>
            <a:off x="6530150" y="898412"/>
            <a:ext cx="2209800" cy="17049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1" type="body"/>
          </p:nvPr>
        </p:nvSpPr>
        <p:spPr>
          <a:xfrm>
            <a:off x="671756" y="401035"/>
            <a:ext cx="8184600" cy="992100"/>
          </a:xfrm>
          <a:prstGeom prst="rect">
            <a:avLst/>
          </a:prstGeom>
        </p:spPr>
        <p:txBody>
          <a:bodyPr anchorCtr="0" anchor="b" bIns="91425" lIns="91425" rIns="91425" tIns="91425">
            <a:noAutofit/>
          </a:bodyPr>
          <a:lstStyle/>
          <a:p>
            <a:pPr lvl="0" rtl="0">
              <a:spcBef>
                <a:spcPts val="0"/>
              </a:spcBef>
              <a:buNone/>
            </a:pPr>
            <a:r>
              <a:rPr lang="en-US"/>
              <a:t>Movement</a:t>
            </a:r>
          </a:p>
        </p:txBody>
      </p:sp>
      <p:sp>
        <p:nvSpPr>
          <p:cNvPr id="160" name="Shape 160"/>
          <p:cNvSpPr txBox="1"/>
          <p:nvPr>
            <p:ph idx="2" type="body"/>
          </p:nvPr>
        </p:nvSpPr>
        <p:spPr>
          <a:xfrm>
            <a:off x="659299" y="2320250"/>
            <a:ext cx="7822200" cy="3810000"/>
          </a:xfrm>
          <a:prstGeom prst="rect">
            <a:avLst/>
          </a:prstGeom>
        </p:spPr>
        <p:txBody>
          <a:bodyPr anchorCtr="0" anchor="t" bIns="91425" lIns="91425" rIns="91425" tIns="91425">
            <a:noAutofit/>
          </a:bodyPr>
          <a:lstStyle/>
          <a:p>
            <a:pPr indent="0" lvl="0" marL="0" marR="0" rtl="0" algn="l">
              <a:lnSpc>
                <a:spcPct val="100000"/>
              </a:lnSpc>
              <a:spcBef>
                <a:spcPts val="480"/>
              </a:spcBef>
              <a:spcAft>
                <a:spcPts val="0"/>
              </a:spcAft>
              <a:buNone/>
            </a:pPr>
            <a:r>
              <a:rPr lang="en-US" sz="1800"/>
              <a:t>After gathering collision information (Depth &amp; Normal Vector），</a:t>
            </a:r>
          </a:p>
          <a:p>
            <a:pPr indent="0" lvl="0" marL="0" marR="0" rtl="0" algn="l">
              <a:lnSpc>
                <a:spcPct val="100000"/>
              </a:lnSpc>
              <a:spcBef>
                <a:spcPts val="480"/>
              </a:spcBef>
              <a:spcAft>
                <a:spcPts val="0"/>
              </a:spcAft>
              <a:buNone/>
            </a:pPr>
            <a:r>
              <a:rPr lang="en-US" sz="1800"/>
              <a:t>The collision resolution of movement part is same.</a:t>
            </a:r>
          </a:p>
          <a:p>
            <a:pPr indent="0" lvl="0" marL="0" marR="0" rtl="0" algn="l">
              <a:lnSpc>
                <a:spcPct val="100000"/>
              </a:lnSpc>
              <a:spcBef>
                <a:spcPts val="480"/>
              </a:spcBef>
              <a:spcAft>
                <a:spcPts val="0"/>
              </a:spcAft>
              <a:buNone/>
            </a:pPr>
            <a:r>
              <a:t/>
            </a:r>
            <a:endParaRPr sz="1800"/>
          </a:p>
          <a:p>
            <a:pPr indent="-228600" lvl="0" marL="457200" rtl="0">
              <a:lnSpc>
                <a:spcPct val="90000"/>
              </a:lnSpc>
              <a:spcBef>
                <a:spcPts val="0"/>
              </a:spcBef>
            </a:pPr>
            <a:r>
              <a:rPr b="0" lang="en-US">
                <a:solidFill>
                  <a:schemeClr val="lt2"/>
                </a:solidFill>
                <a:latin typeface="Arial"/>
                <a:ea typeface="Arial"/>
                <a:cs typeface="Arial"/>
                <a:sym typeface="Arial"/>
              </a:rPr>
              <a:t>Position Correction</a:t>
            </a:r>
          </a:p>
          <a:p>
            <a:pPr indent="-228600" lvl="0" marL="457200" rtl="0">
              <a:lnSpc>
                <a:spcPct val="90000"/>
              </a:lnSpc>
              <a:spcBef>
                <a:spcPts val="0"/>
              </a:spcBef>
              <a:buClr>
                <a:schemeClr val="lt2"/>
              </a:buClr>
              <a:buFont typeface="Arial"/>
            </a:pPr>
            <a:r>
              <a:rPr b="0" lang="en-US">
                <a:solidFill>
                  <a:schemeClr val="lt2"/>
                </a:solidFill>
                <a:latin typeface="Arial"/>
                <a:ea typeface="Arial"/>
                <a:cs typeface="Arial"/>
                <a:sym typeface="Arial"/>
              </a:rPr>
              <a:t>Compute Friction</a:t>
            </a:r>
          </a:p>
          <a:p>
            <a:pPr indent="-228600" lvl="0" marL="457200" rtl="0">
              <a:lnSpc>
                <a:spcPct val="90000"/>
              </a:lnSpc>
              <a:spcBef>
                <a:spcPts val="0"/>
              </a:spcBef>
              <a:buClr>
                <a:schemeClr val="lt2"/>
              </a:buClr>
              <a:buFont typeface="Arial"/>
            </a:pPr>
            <a:r>
              <a:rPr b="0" lang="en-US">
                <a:solidFill>
                  <a:schemeClr val="lt2"/>
                </a:solidFill>
                <a:latin typeface="Arial"/>
                <a:ea typeface="Arial"/>
                <a:cs typeface="Arial"/>
                <a:sym typeface="Arial"/>
              </a:rPr>
              <a:t>Compute and Apply Impulse</a:t>
            </a:r>
          </a:p>
        </p:txBody>
      </p:sp>
      <p:sp>
        <p:nvSpPr>
          <p:cNvPr id="161" name="Shape 161"/>
          <p:cNvSpPr txBox="1"/>
          <p:nvPr>
            <p:ph idx="3" type="body"/>
          </p:nvPr>
        </p:nvSpPr>
        <p:spPr>
          <a:xfrm>
            <a:off x="671756" y="1730666"/>
            <a:ext cx="8184600" cy="411300"/>
          </a:xfrm>
          <a:prstGeom prst="rect">
            <a:avLst/>
          </a:prstGeom>
        </p:spPr>
        <p:txBody>
          <a:bodyPr anchorCtr="0" anchor="t" bIns="91425" lIns="91425" rIns="91425" tIns="91425">
            <a:noAutofit/>
          </a:bodyPr>
          <a:lstStyle/>
          <a:p>
            <a:pPr lvl="0" rtl="0">
              <a:spcBef>
                <a:spcPts val="0"/>
              </a:spcBef>
              <a:buNone/>
            </a:pPr>
            <a:r>
              <a:rPr lang="en-US">
                <a:solidFill>
                  <a:srgbClr val="FFFFFF"/>
                </a:solidFill>
              </a:rPr>
              <a:t>Collision Resolve/Resolution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idx="1" type="body"/>
          </p:nvPr>
        </p:nvSpPr>
        <p:spPr>
          <a:xfrm>
            <a:off x="671756" y="401035"/>
            <a:ext cx="8184600" cy="992100"/>
          </a:xfrm>
          <a:prstGeom prst="rect">
            <a:avLst/>
          </a:prstGeom>
        </p:spPr>
        <p:txBody>
          <a:bodyPr anchorCtr="0" anchor="b" bIns="91425" lIns="91425" rIns="91425" tIns="91425">
            <a:noAutofit/>
          </a:bodyPr>
          <a:lstStyle/>
          <a:p>
            <a:pPr lvl="0" rtl="0">
              <a:spcBef>
                <a:spcPts val="0"/>
              </a:spcBef>
              <a:buNone/>
            </a:pPr>
            <a:r>
              <a:rPr lang="en-US"/>
              <a:t>Rotation</a:t>
            </a:r>
          </a:p>
        </p:txBody>
      </p:sp>
      <p:sp>
        <p:nvSpPr>
          <p:cNvPr id="167" name="Shape 167"/>
          <p:cNvSpPr txBox="1"/>
          <p:nvPr>
            <p:ph idx="2" type="body"/>
          </p:nvPr>
        </p:nvSpPr>
        <p:spPr>
          <a:xfrm>
            <a:off x="659300" y="2320250"/>
            <a:ext cx="7838100" cy="3810000"/>
          </a:xfrm>
          <a:prstGeom prst="rect">
            <a:avLst/>
          </a:prstGeom>
        </p:spPr>
        <p:txBody>
          <a:bodyPr anchorCtr="0" anchor="t" bIns="91425" lIns="91425" rIns="91425" tIns="91425">
            <a:noAutofit/>
          </a:bodyPr>
          <a:lstStyle/>
          <a:p>
            <a:pPr indent="0" lvl="0" marL="0" rtl="0">
              <a:lnSpc>
                <a:spcPct val="90000"/>
              </a:lnSpc>
              <a:spcBef>
                <a:spcPts val="0"/>
              </a:spcBef>
              <a:buNone/>
            </a:pPr>
            <a:r>
              <a:rPr b="0" lang="en-US" sz="2000">
                <a:solidFill>
                  <a:schemeClr val="lt2"/>
                </a:solidFill>
                <a:latin typeface="Arial"/>
                <a:ea typeface="Arial"/>
                <a:cs typeface="Arial"/>
                <a:sym typeface="Arial"/>
              </a:rPr>
              <a:t>V.prototype.rotate = function(angle, vector) {</a:t>
            </a:r>
          </a:p>
          <a:p>
            <a:pPr indent="0" lvl="0" marL="0" rtl="0">
              <a:lnSpc>
                <a:spcPct val="90000"/>
              </a:lnSpc>
              <a:spcBef>
                <a:spcPts val="0"/>
              </a:spcBef>
              <a:buNone/>
            </a:pPr>
            <a:r>
              <a:rPr b="0" lang="en-US" sz="2000">
                <a:solidFill>
                  <a:schemeClr val="lt2"/>
                </a:solidFill>
                <a:latin typeface="Arial"/>
                <a:ea typeface="Arial"/>
                <a:cs typeface="Arial"/>
                <a:sym typeface="Arial"/>
              </a:rPr>
              <a:t>    var x = this.x - vector.x;</a:t>
            </a:r>
          </a:p>
          <a:p>
            <a:pPr indent="0" lvl="0" marL="0" rtl="0">
              <a:lnSpc>
                <a:spcPct val="90000"/>
              </a:lnSpc>
              <a:spcBef>
                <a:spcPts val="0"/>
              </a:spcBef>
              <a:buNone/>
            </a:pPr>
            <a:r>
              <a:rPr b="0" lang="en-US" sz="2000">
                <a:solidFill>
                  <a:schemeClr val="lt2"/>
                </a:solidFill>
                <a:latin typeface="Arial"/>
                <a:ea typeface="Arial"/>
                <a:cs typeface="Arial"/>
                <a:sym typeface="Arial"/>
              </a:rPr>
              <a:t>    var y = this.y - vector.y;</a:t>
            </a:r>
          </a:p>
          <a:p>
            <a:pPr indent="0" lvl="0" marL="0" rtl="0">
              <a:lnSpc>
                <a:spcPct val="90000"/>
              </a:lnSpc>
              <a:spcBef>
                <a:spcPts val="0"/>
              </a:spcBef>
              <a:buNone/>
            </a:pPr>
            <a:r>
              <a:rPr b="0" lang="en-US" sz="2000">
                <a:solidFill>
                  <a:schemeClr val="lt2"/>
                </a:solidFill>
                <a:latin typeface="Arial"/>
                <a:ea typeface="Arial"/>
                <a:cs typeface="Arial"/>
                <a:sym typeface="Arial"/>
              </a:rPr>
              <a:t>    var x_prime = vector.x + ((x * Math.cos(angle)) - (y * Math.sin(angle)));</a:t>
            </a:r>
          </a:p>
          <a:p>
            <a:pPr indent="0" lvl="0" marL="0" rtl="0">
              <a:lnSpc>
                <a:spcPct val="90000"/>
              </a:lnSpc>
              <a:spcBef>
                <a:spcPts val="0"/>
              </a:spcBef>
              <a:buNone/>
            </a:pPr>
            <a:r>
              <a:rPr b="0" lang="en-US" sz="2000">
                <a:solidFill>
                  <a:schemeClr val="lt2"/>
                </a:solidFill>
                <a:latin typeface="Arial"/>
                <a:ea typeface="Arial"/>
                <a:cs typeface="Arial"/>
                <a:sym typeface="Arial"/>
              </a:rPr>
              <a:t>    var y_prime = vector.y + ((x * Math.sin(angle)) + (y * Math.cos(angle)));</a:t>
            </a:r>
          </a:p>
          <a:p>
            <a:pPr indent="0" lvl="0" marL="0" rtl="0">
              <a:lnSpc>
                <a:spcPct val="90000"/>
              </a:lnSpc>
              <a:spcBef>
                <a:spcPts val="0"/>
              </a:spcBef>
              <a:buNone/>
            </a:pPr>
            <a:r>
              <a:rPr b="0" lang="en-US" sz="2000">
                <a:solidFill>
                  <a:schemeClr val="lt2"/>
                </a:solidFill>
                <a:latin typeface="Arial"/>
                <a:ea typeface="Arial"/>
                <a:cs typeface="Arial"/>
                <a:sym typeface="Arial"/>
              </a:rPr>
              <a:t>    return new V(x_prime, y_prime);</a:t>
            </a:r>
          </a:p>
          <a:p>
            <a:pPr indent="0" lvl="0" marL="0" rtl="0">
              <a:lnSpc>
                <a:spcPct val="90000"/>
              </a:lnSpc>
              <a:spcBef>
                <a:spcPts val="0"/>
              </a:spcBef>
              <a:buNone/>
            </a:pPr>
            <a:r>
              <a:rPr b="0" lang="en-US" sz="2000">
                <a:solidFill>
                  <a:schemeClr val="lt2"/>
                </a:solidFill>
                <a:latin typeface="Arial"/>
                <a:ea typeface="Arial"/>
                <a:cs typeface="Arial"/>
                <a:sym typeface="Arial"/>
              </a:rPr>
              <a:t>};</a:t>
            </a:r>
          </a:p>
          <a:p>
            <a:pPr indent="0" lvl="0" marL="0" rtl="0">
              <a:lnSpc>
                <a:spcPct val="90000"/>
              </a:lnSpc>
              <a:spcBef>
                <a:spcPts val="0"/>
              </a:spcBef>
              <a:buNone/>
            </a:pPr>
            <a:r>
              <a:t/>
            </a:r>
            <a:endParaRPr b="0">
              <a:solidFill>
                <a:schemeClr val="lt2"/>
              </a:solidFill>
              <a:latin typeface="Arial"/>
              <a:ea typeface="Arial"/>
              <a:cs typeface="Arial"/>
              <a:sym typeface="Arial"/>
            </a:endParaRPr>
          </a:p>
        </p:txBody>
      </p:sp>
      <p:sp>
        <p:nvSpPr>
          <p:cNvPr id="168" name="Shape 168"/>
          <p:cNvSpPr txBox="1"/>
          <p:nvPr>
            <p:ph idx="3" type="body"/>
          </p:nvPr>
        </p:nvSpPr>
        <p:spPr>
          <a:xfrm>
            <a:off x="671756" y="1730666"/>
            <a:ext cx="8184600" cy="411300"/>
          </a:xfrm>
          <a:prstGeom prst="rect">
            <a:avLst/>
          </a:prstGeom>
        </p:spPr>
        <p:txBody>
          <a:bodyPr anchorCtr="0" anchor="t" bIns="91425" lIns="91425" rIns="91425" tIns="91425">
            <a:noAutofit/>
          </a:bodyPr>
          <a:lstStyle/>
          <a:p>
            <a:pPr lvl="0" rtl="0">
              <a:spcBef>
                <a:spcPts val="0"/>
              </a:spcBef>
              <a:buNone/>
            </a:pPr>
            <a:r>
              <a:rPr lang="en-US">
                <a:solidFill>
                  <a:schemeClr val="lt2"/>
                </a:solidFill>
              </a:rPr>
              <a:t>Rotate Function[2]</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1" type="body"/>
          </p:nvPr>
        </p:nvSpPr>
        <p:spPr>
          <a:xfrm>
            <a:off x="671756" y="401035"/>
            <a:ext cx="8184600" cy="992100"/>
          </a:xfrm>
          <a:prstGeom prst="rect">
            <a:avLst/>
          </a:prstGeom>
        </p:spPr>
        <p:txBody>
          <a:bodyPr anchorCtr="0" anchor="b" bIns="91425" lIns="91425" rIns="91425" tIns="91425">
            <a:noAutofit/>
          </a:bodyPr>
          <a:lstStyle/>
          <a:p>
            <a:pPr lvl="0" rtl="0">
              <a:spcBef>
                <a:spcPts val="0"/>
              </a:spcBef>
              <a:buNone/>
            </a:pPr>
            <a:r>
              <a:rPr lang="en-US"/>
              <a:t>Rotation</a:t>
            </a:r>
          </a:p>
        </p:txBody>
      </p:sp>
      <p:sp>
        <p:nvSpPr>
          <p:cNvPr id="174" name="Shape 174"/>
          <p:cNvSpPr txBox="1"/>
          <p:nvPr>
            <p:ph idx="2" type="body"/>
          </p:nvPr>
        </p:nvSpPr>
        <p:spPr>
          <a:xfrm>
            <a:off x="659299" y="2320250"/>
            <a:ext cx="7822200" cy="3810000"/>
          </a:xfrm>
          <a:prstGeom prst="rect">
            <a:avLst/>
          </a:prstGeom>
        </p:spPr>
        <p:txBody>
          <a:bodyPr anchorCtr="0" anchor="t" bIns="91425" lIns="91425" rIns="91425" tIns="91425">
            <a:noAutofit/>
          </a:bodyPr>
          <a:lstStyle/>
          <a:p>
            <a:pPr indent="-228600" lvl="0" marL="457200" rtl="0">
              <a:lnSpc>
                <a:spcPct val="90000"/>
              </a:lnSpc>
              <a:spcBef>
                <a:spcPts val="0"/>
              </a:spcBef>
              <a:buClr>
                <a:schemeClr val="lt2"/>
              </a:buClr>
              <a:buFont typeface="Arial"/>
            </a:pPr>
            <a:r>
              <a:rPr b="0" lang="en-US">
                <a:solidFill>
                  <a:schemeClr val="lt2"/>
                </a:solidFill>
                <a:latin typeface="Arial"/>
                <a:ea typeface="Arial"/>
                <a:cs typeface="Arial"/>
                <a:sym typeface="Arial"/>
              </a:rPr>
              <a:t>Use the following equation to understand the relationship between a point on a body and the velocity of that point:</a:t>
            </a:r>
          </a:p>
          <a:p>
            <a:pPr indent="457200" lvl="0" marL="2286000" rtl="0">
              <a:lnSpc>
                <a:spcPct val="90000"/>
              </a:lnSpc>
              <a:spcBef>
                <a:spcPts val="0"/>
              </a:spcBef>
              <a:buNone/>
            </a:pPr>
            <a:r>
              <a:rPr b="0" lang="en-US">
                <a:solidFill>
                  <a:schemeClr val="lt2"/>
                </a:solidFill>
                <a:latin typeface="Arial"/>
                <a:ea typeface="Arial"/>
                <a:cs typeface="Arial"/>
                <a:sym typeface="Arial"/>
              </a:rPr>
              <a:t>      ω=r×v</a:t>
            </a:r>
          </a:p>
          <a:p>
            <a:pPr indent="457200" lvl="0" marL="2286000" rtl="0">
              <a:lnSpc>
                <a:spcPct val="90000"/>
              </a:lnSpc>
              <a:spcBef>
                <a:spcPts val="0"/>
              </a:spcBef>
              <a:buNone/>
            </a:pPr>
            <a:r>
              <a:t/>
            </a:r>
            <a:endParaRPr b="0">
              <a:solidFill>
                <a:schemeClr val="lt2"/>
              </a:solidFill>
              <a:latin typeface="Arial"/>
              <a:ea typeface="Arial"/>
              <a:cs typeface="Arial"/>
              <a:sym typeface="Arial"/>
            </a:endParaRPr>
          </a:p>
          <a:p>
            <a:pPr indent="-228600" lvl="0" marL="457200" rtl="0">
              <a:lnSpc>
                <a:spcPct val="90000"/>
              </a:lnSpc>
              <a:spcBef>
                <a:spcPts val="0"/>
              </a:spcBef>
              <a:buClr>
                <a:schemeClr val="lt2"/>
              </a:buClr>
              <a:buFont typeface="Arial"/>
            </a:pPr>
            <a:r>
              <a:rPr b="0" lang="en-US">
                <a:solidFill>
                  <a:schemeClr val="lt2"/>
                </a:solidFill>
                <a:latin typeface="Arial"/>
                <a:ea typeface="Arial"/>
                <a:cs typeface="Arial"/>
                <a:sym typeface="Arial"/>
              </a:rPr>
              <a:t>contactVector = supportPoint-center</a:t>
            </a:r>
          </a:p>
          <a:p>
            <a:pPr indent="-228600" lvl="0" marL="457200" rtl="0">
              <a:lnSpc>
                <a:spcPct val="90000"/>
              </a:lnSpc>
              <a:spcBef>
                <a:spcPts val="0"/>
              </a:spcBef>
              <a:buClr>
                <a:schemeClr val="lt2"/>
              </a:buClr>
              <a:buFont typeface="Arial"/>
            </a:pPr>
            <a:r>
              <a:rPr b="0" lang="en-US">
                <a:solidFill>
                  <a:schemeClr val="lt2"/>
                </a:solidFill>
                <a:latin typeface="Arial"/>
                <a:ea typeface="Arial"/>
                <a:cs typeface="Arial"/>
                <a:sym typeface="Arial"/>
              </a:rPr>
              <a:t>angularVelocity += 1.0f / inertia * Cross( contactVector, impulse );</a:t>
            </a:r>
          </a:p>
        </p:txBody>
      </p:sp>
      <p:sp>
        <p:nvSpPr>
          <p:cNvPr id="175" name="Shape 175"/>
          <p:cNvSpPr txBox="1"/>
          <p:nvPr>
            <p:ph idx="3" type="body"/>
          </p:nvPr>
        </p:nvSpPr>
        <p:spPr>
          <a:xfrm>
            <a:off x="671756" y="1730666"/>
            <a:ext cx="8184600" cy="411300"/>
          </a:xfrm>
          <a:prstGeom prst="rect">
            <a:avLst/>
          </a:prstGeom>
        </p:spPr>
        <p:txBody>
          <a:bodyPr anchorCtr="0" anchor="t" bIns="91425" lIns="91425" rIns="91425" tIns="91425">
            <a:noAutofit/>
          </a:bodyPr>
          <a:lstStyle/>
          <a:p>
            <a:pPr lvl="0" rtl="0">
              <a:spcBef>
                <a:spcPts val="0"/>
              </a:spcBef>
              <a:buNone/>
            </a:pPr>
            <a:r>
              <a:rPr lang="en-US">
                <a:solidFill>
                  <a:schemeClr val="lt2"/>
                </a:solidFill>
              </a:rPr>
              <a:t>AngularVelocity Resolve[3]</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 type="body"/>
          </p:nvPr>
        </p:nvSpPr>
        <p:spPr>
          <a:xfrm>
            <a:off x="671756" y="371510"/>
            <a:ext cx="8184600" cy="992100"/>
          </a:xfrm>
          <a:prstGeom prst="rect">
            <a:avLst/>
          </a:prstGeom>
        </p:spPr>
        <p:txBody>
          <a:bodyPr anchorCtr="0" anchor="b" bIns="91425" lIns="91425" rIns="91425" tIns="91425">
            <a:noAutofit/>
          </a:bodyPr>
          <a:lstStyle/>
          <a:p>
            <a:pPr lvl="0" rtl="0">
              <a:spcBef>
                <a:spcPts val="0"/>
              </a:spcBef>
              <a:buNone/>
            </a:pPr>
            <a:r>
              <a:rPr lang="en-US"/>
              <a:t>Reference</a:t>
            </a:r>
          </a:p>
        </p:txBody>
      </p:sp>
      <p:sp>
        <p:nvSpPr>
          <p:cNvPr id="181" name="Shape 181"/>
          <p:cNvSpPr txBox="1"/>
          <p:nvPr>
            <p:ph idx="2" type="body"/>
          </p:nvPr>
        </p:nvSpPr>
        <p:spPr>
          <a:xfrm>
            <a:off x="671750" y="1702325"/>
            <a:ext cx="8282100" cy="4428000"/>
          </a:xfrm>
          <a:prstGeom prst="rect">
            <a:avLst/>
          </a:prstGeom>
        </p:spPr>
        <p:txBody>
          <a:bodyPr anchorCtr="0" anchor="t" bIns="91425" lIns="91425" rIns="91425" tIns="91425">
            <a:noAutofit/>
          </a:bodyPr>
          <a:lstStyle/>
          <a:p>
            <a:pPr indent="0" lvl="0" marL="0" marR="0" rtl="0" algn="l">
              <a:lnSpc>
                <a:spcPct val="100000"/>
              </a:lnSpc>
              <a:spcBef>
                <a:spcPts val="480"/>
              </a:spcBef>
              <a:spcAft>
                <a:spcPts val="0"/>
              </a:spcAft>
              <a:buNone/>
            </a:pPr>
            <a:r>
              <a:rPr b="0" lang="en-US" sz="1800">
                <a:solidFill>
                  <a:srgbClr val="FFFFFF"/>
                </a:solidFill>
                <a:latin typeface="Arial"/>
                <a:ea typeface="Arial"/>
                <a:cs typeface="Arial"/>
                <a:sym typeface="Arial"/>
              </a:rPr>
              <a:t>[1]Johnny Huynh,Separating Axis Theorem for Oriented Bounding Boxes. </a:t>
            </a:r>
            <a:r>
              <a:rPr b="0" lang="en-US" sz="1800" u="sng">
                <a:solidFill>
                  <a:schemeClr val="hlink"/>
                </a:solidFill>
                <a:latin typeface="Arial"/>
                <a:ea typeface="Arial"/>
                <a:cs typeface="Arial"/>
                <a:sym typeface="Arial"/>
                <a:hlinkClick r:id="rId3"/>
              </a:rPr>
              <a:t>http://www.jkh.me/files/tutorials/Separating%20Axis%20Theorem%20for%20Oriented%20Bounding%20Boxes.pdf  </a:t>
            </a:r>
          </a:p>
          <a:p>
            <a:pPr indent="0" lvl="0" marL="0" marR="0" rtl="0" algn="l">
              <a:lnSpc>
                <a:spcPct val="100000"/>
              </a:lnSpc>
              <a:spcBef>
                <a:spcPts val="480"/>
              </a:spcBef>
              <a:spcAft>
                <a:spcPts val="0"/>
              </a:spcAft>
              <a:buNone/>
            </a:pPr>
            <a:r>
              <a:rPr b="0" lang="en-US" sz="1800">
                <a:solidFill>
                  <a:srgbClr val="FFFFFF"/>
                </a:solidFill>
                <a:latin typeface="Arial"/>
                <a:ea typeface="Arial"/>
                <a:cs typeface="Arial"/>
                <a:sym typeface="Arial"/>
              </a:rPr>
              <a:t>[2]Burak Kanber,How Physics Engines Work </a:t>
            </a:r>
            <a:r>
              <a:rPr b="0" lang="en-US" sz="1800" u="sng">
                <a:solidFill>
                  <a:schemeClr val="hlink"/>
                </a:solidFill>
                <a:latin typeface="Arial"/>
                <a:ea typeface="Arial"/>
                <a:cs typeface="Arial"/>
                <a:sym typeface="Arial"/>
                <a:hlinkClick r:id="rId4"/>
              </a:rPr>
              <a:t>http://buildnewgames.com/gamephysics/</a:t>
            </a:r>
          </a:p>
          <a:p>
            <a:pPr indent="0" lvl="0" marL="0" marR="0" rtl="0" algn="l">
              <a:lnSpc>
                <a:spcPct val="100000"/>
              </a:lnSpc>
              <a:spcBef>
                <a:spcPts val="480"/>
              </a:spcBef>
              <a:spcAft>
                <a:spcPts val="0"/>
              </a:spcAft>
              <a:buNone/>
            </a:pPr>
            <a:r>
              <a:rPr b="0" lang="en-US" sz="1800">
                <a:latin typeface="Arial"/>
                <a:ea typeface="Arial"/>
                <a:cs typeface="Arial"/>
                <a:sym typeface="Arial"/>
              </a:rPr>
              <a:t>[3]Randy Gaul,How to Create a Custom 2D Physics Engine: Oriented Rigid Bodies</a:t>
            </a:r>
          </a:p>
          <a:p>
            <a:pPr indent="0" lvl="0" marL="0" marR="0" rtl="0" algn="l">
              <a:lnSpc>
                <a:spcPct val="100000"/>
              </a:lnSpc>
              <a:spcBef>
                <a:spcPts val="480"/>
              </a:spcBef>
              <a:spcAft>
                <a:spcPts val="0"/>
              </a:spcAft>
              <a:buNone/>
            </a:pPr>
            <a:r>
              <a:rPr b="0" lang="en-US" sz="1800" u="sng">
                <a:solidFill>
                  <a:schemeClr val="hlink"/>
                </a:solidFill>
                <a:latin typeface="Arial"/>
                <a:ea typeface="Arial"/>
                <a:cs typeface="Arial"/>
                <a:sym typeface="Arial"/>
                <a:hlinkClick r:id="rId5"/>
              </a:rPr>
              <a:t>http://gamedevelopment.tutsplus.com/tutorials/how-to-create-a-custom-2d-physics-engine-oriented-rigid-bodies--gamedev-8032</a:t>
            </a:r>
          </a:p>
          <a:p>
            <a:pPr indent="0" lvl="0" marL="0" marR="0" rtl="0" algn="l">
              <a:lnSpc>
                <a:spcPct val="100000"/>
              </a:lnSpc>
              <a:spcBef>
                <a:spcPts val="480"/>
              </a:spcBef>
              <a:spcAft>
                <a:spcPts val="0"/>
              </a:spcAft>
              <a:buNone/>
            </a:pPr>
            <a:r>
              <a:t/>
            </a:r>
            <a:endParaRPr b="0" sz="1800">
              <a:solidFill>
                <a:srgbClr val="FFFFFF"/>
              </a:solidFill>
              <a:latin typeface="Arial"/>
              <a:ea typeface="Arial"/>
              <a:cs typeface="Arial"/>
              <a:sym typeface="Arial"/>
            </a:endParaRPr>
          </a:p>
          <a:p>
            <a:pPr indent="0" lvl="0" marL="0" rtl="0">
              <a:spcBef>
                <a:spcPts val="0"/>
              </a:spcBef>
              <a:buNone/>
            </a:pPr>
            <a:r>
              <a:t/>
            </a:r>
            <a:endParaRPr b="0" sz="1800">
              <a:solidFill>
                <a:srgbClr val="FFFFFF"/>
              </a:solidFill>
              <a:latin typeface="Arial"/>
              <a:ea typeface="Arial"/>
              <a:cs typeface="Arial"/>
              <a:sym typeface="Arial"/>
            </a:endParaRPr>
          </a:p>
          <a:p>
            <a:pPr indent="0" lvl="0" marL="0" rtl="0">
              <a:spcBef>
                <a:spcPts val="0"/>
              </a:spcBef>
              <a:buNone/>
            </a:pPr>
            <a:r>
              <a:t/>
            </a:r>
            <a:endParaRPr b="0" sz="1800">
              <a:solidFill>
                <a:srgbClr val="FFFFFF"/>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Physics Engine of Current System</a:t>
            </a:r>
          </a:p>
        </p:txBody>
      </p:sp>
      <p:sp>
        <p:nvSpPr>
          <p:cNvPr id="59" name="Shape 59"/>
          <p:cNvSpPr txBox="1"/>
          <p:nvPr>
            <p:ph idx="2" type="body"/>
          </p:nvPr>
        </p:nvSpPr>
        <p:spPr>
          <a:xfrm>
            <a:off x="671756" y="1828800"/>
            <a:ext cx="8197113" cy="43015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FFFFF"/>
              </a:buClr>
              <a:buSzPct val="25000"/>
              <a:buFont typeface="Merriweather Sans"/>
              <a:buNone/>
            </a:pPr>
            <a:r>
              <a:rPr b="1" i="0" lang="en-US" sz="2400" u="none" cap="none" strike="noStrike">
                <a:solidFill>
                  <a:srgbClr val="FFFFFF"/>
                </a:solidFill>
                <a:latin typeface="Open Sans"/>
                <a:ea typeface="Open Sans"/>
                <a:cs typeface="Open Sans"/>
                <a:sym typeface="Open Sans"/>
              </a:rPr>
              <a:t>The Basis</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Implementing Symplectic Euler Intergration into Rigid bodies</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Simulating collision similar to the real world</a:t>
            </a:r>
          </a:p>
          <a:p>
            <a:pPr indent="-342900" lvl="0" marL="342900" marR="0" rtl="0" algn="l">
              <a:spcBef>
                <a:spcPts val="480"/>
              </a:spcBef>
              <a:spcAft>
                <a:spcPts val="0"/>
              </a:spcAft>
              <a:buClr>
                <a:srgbClr val="FFFFFF"/>
              </a:buClr>
              <a:buSzPct val="25000"/>
              <a:buFont typeface="Merriweather Sans"/>
              <a:buNone/>
            </a:pPr>
            <a:r>
              <a:rPr b="1" i="0" lang="en-US" sz="2400" u="none" cap="none" strike="noStrike">
                <a:solidFill>
                  <a:srgbClr val="FFFFFF"/>
                </a:solidFill>
                <a:latin typeface="Open Sans"/>
                <a:ea typeface="Open Sans"/>
                <a:cs typeface="Open Sans"/>
                <a:sym typeface="Open Sans"/>
              </a:rPr>
              <a:t>The Main Structure</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Collision Detection</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Gather Collision Info</a:t>
            </a:r>
          </a:p>
          <a:p>
            <a:pPr indent="-285750" lvl="1" marL="742950" marR="0" rtl="0" algn="l">
              <a:spcBef>
                <a:spcPts val="400"/>
              </a:spcBef>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Collision Resolve/Resolution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Collision Detection</a:t>
            </a:r>
          </a:p>
        </p:txBody>
      </p:sp>
      <p:sp>
        <p:nvSpPr>
          <p:cNvPr id="65" name="Shape 65"/>
          <p:cNvSpPr txBox="1"/>
          <p:nvPr>
            <p:ph idx="2" type="body"/>
          </p:nvPr>
        </p:nvSpPr>
        <p:spPr>
          <a:xfrm>
            <a:off x="659304" y="2320239"/>
            <a:ext cx="8197113" cy="381008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Rectangle body with Rectangle body</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Circle body with Circle body</a:t>
            </a:r>
          </a:p>
          <a:p>
            <a:pPr indent="-342900" lvl="0" marL="342900" marR="0" rtl="0" algn="l">
              <a:spcBef>
                <a:spcPts val="480"/>
              </a:spcBef>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Rectangle body with Circle body</a:t>
            </a:r>
          </a:p>
        </p:txBody>
      </p:sp>
      <p:sp>
        <p:nvSpPr>
          <p:cNvPr id="66" name="Shape 66"/>
          <p:cNvSpPr txBox="1"/>
          <p:nvPr>
            <p:ph idx="3" type="body"/>
          </p:nvPr>
        </p:nvSpPr>
        <p:spPr>
          <a:xfrm>
            <a:off x="671756" y="1730666"/>
            <a:ext cx="8184662" cy="4111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FFFFFF"/>
              </a:buClr>
              <a:buSzPct val="25000"/>
              <a:buFont typeface="Arial"/>
              <a:buNone/>
            </a:pPr>
            <a:r>
              <a:rPr b="0" i="0" lang="en-US" sz="2400" u="none" cap="none" strike="noStrike">
                <a:solidFill>
                  <a:srgbClr val="FFFFFF"/>
                </a:solidFill>
                <a:latin typeface="Arial"/>
                <a:ea typeface="Arial"/>
                <a:cs typeface="Arial"/>
                <a:sym typeface="Arial"/>
              </a:rPr>
              <a:t>Three cases of collision</a:t>
            </a:r>
          </a:p>
          <a:p>
            <a:pPr indent="0" lvl="0" marL="0" marR="0" rtl="0" algn="l">
              <a:lnSpc>
                <a:spcPct val="90000"/>
              </a:lnSpc>
              <a:spcBef>
                <a:spcPts val="480"/>
              </a:spcBef>
              <a:buClr>
                <a:srgbClr val="FFFFFF"/>
              </a:buClr>
              <a:buSzPct val="25000"/>
              <a:buFont typeface="Arial"/>
              <a:buNone/>
            </a:pPr>
            <a:r>
              <a:t/>
            </a:r>
            <a:endParaRPr b="0" i="0" sz="2400" u="none" cap="none" strike="noStrike">
              <a:solidFill>
                <a:srgbClr val="FFFFFF"/>
              </a:solidFill>
              <a:latin typeface="Arial"/>
              <a:ea typeface="Arial"/>
              <a:cs typeface="Arial"/>
              <a:sym typeface="Arial"/>
            </a:endParaRPr>
          </a:p>
        </p:txBody>
      </p:sp>
      <p:sp>
        <p:nvSpPr>
          <p:cNvPr id="67" name="Shape 67"/>
          <p:cNvSpPr txBox="1"/>
          <p:nvPr/>
        </p:nvSpPr>
        <p:spPr>
          <a:xfrm>
            <a:off x="659304" y="3837373"/>
            <a:ext cx="8184662" cy="229295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FFFFFF"/>
              </a:buClr>
              <a:buSzPct val="25000"/>
              <a:buFont typeface="Arial"/>
              <a:buNone/>
            </a:pPr>
            <a:r>
              <a:rPr b="0" i="0" lang="en-US" sz="2400" u="none" cap="none" strike="noStrike">
                <a:solidFill>
                  <a:srgbClr val="FFFFFF"/>
                </a:solidFill>
                <a:latin typeface="Arial"/>
                <a:ea typeface="Arial"/>
                <a:cs typeface="Arial"/>
                <a:sym typeface="Arial"/>
              </a:rPr>
              <a:t>The first two cases of collision is pretty trivial. Since rectangle bodies are axis align, we only need to account for all four axis on both rectangle. While, circle bodies collision are only determined using their radius. </a:t>
            </a:r>
          </a:p>
          <a:p>
            <a:pPr indent="0" lvl="0" marL="0" marR="0" rtl="0" algn="l">
              <a:lnSpc>
                <a:spcPct val="90000"/>
              </a:lnSpc>
              <a:spcBef>
                <a:spcPts val="480"/>
              </a:spcBef>
              <a:spcAft>
                <a:spcPts val="0"/>
              </a:spcAft>
              <a:buClr>
                <a:srgbClr val="FFFFFF"/>
              </a:buClr>
              <a:buSzPct val="25000"/>
              <a:buFont typeface="Arial"/>
              <a:buNone/>
            </a:pPr>
            <a:r>
              <a:rPr b="0" i="0" lang="en-US" sz="2400" u="none" cap="none" strike="noStrike">
                <a:solidFill>
                  <a:srgbClr val="FFFFFF"/>
                </a:solidFill>
                <a:latin typeface="Arial"/>
                <a:ea typeface="Arial"/>
                <a:cs typeface="Arial"/>
                <a:sym typeface="Arial"/>
              </a:rPr>
              <a:t>The complicated calculation is in the collision between rectangle body and Circle body.</a:t>
            </a:r>
          </a:p>
          <a:p>
            <a:pPr indent="0" lvl="0" marL="0" marR="0" rtl="0" algn="l">
              <a:lnSpc>
                <a:spcPct val="90000"/>
              </a:lnSpc>
              <a:spcBef>
                <a:spcPts val="480"/>
              </a:spcBef>
              <a:spcAft>
                <a:spcPts val="0"/>
              </a:spcAft>
              <a:buClr>
                <a:schemeClr val="lt1"/>
              </a:buClr>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Rectangle / Rectangle Collision</a:t>
            </a:r>
          </a:p>
        </p:txBody>
      </p:sp>
      <p:sp>
        <p:nvSpPr>
          <p:cNvPr id="73" name="Shape 73"/>
          <p:cNvSpPr txBox="1"/>
          <p:nvPr>
            <p:ph idx="2" type="body"/>
          </p:nvPr>
        </p:nvSpPr>
        <p:spPr>
          <a:xfrm>
            <a:off x="659304" y="2320239"/>
            <a:ext cx="8197113" cy="3810086"/>
          </a:xfrm>
          <a:prstGeom prst="rect">
            <a:avLst/>
          </a:prstGeom>
          <a:noFill/>
          <a:ln>
            <a:noFill/>
          </a:ln>
        </p:spPr>
        <p:txBody>
          <a:bodyPr anchorCtr="0" anchor="t" bIns="45700" lIns="91425" rIns="91425" tIns="45700">
            <a:noAutofit/>
          </a:bodyPr>
          <a:lstStyle/>
          <a:p>
            <a:pPr indent="-342900" lvl="0" marL="342900" marR="0" rtl="0" algn="l">
              <a:spcBef>
                <a:spcPts val="0"/>
              </a:spcBef>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The collision condition of two rectangle can be determined by X and Y bounds check.</a:t>
            </a:r>
          </a:p>
        </p:txBody>
      </p:sp>
      <p:pic>
        <p:nvPicPr>
          <p:cNvPr id="74" name="Shape 74"/>
          <p:cNvPicPr preferRelativeResize="0"/>
          <p:nvPr/>
        </p:nvPicPr>
        <p:blipFill rotWithShape="1">
          <a:blip r:embed="rId3">
            <a:alphaModFix/>
          </a:blip>
          <a:srcRect b="0" l="0" r="0" t="0"/>
          <a:stretch/>
        </p:blipFill>
        <p:spPr>
          <a:xfrm>
            <a:off x="5385010" y="4076585"/>
            <a:ext cx="2714624" cy="16573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Circle /Circle Collision</a:t>
            </a:r>
          </a:p>
        </p:txBody>
      </p:sp>
      <p:sp>
        <p:nvSpPr>
          <p:cNvPr id="80" name="Shape 80"/>
          <p:cNvSpPr txBox="1"/>
          <p:nvPr>
            <p:ph idx="2" type="body"/>
          </p:nvPr>
        </p:nvSpPr>
        <p:spPr>
          <a:xfrm>
            <a:off x="659304" y="2320239"/>
            <a:ext cx="8197113" cy="3810086"/>
          </a:xfrm>
          <a:prstGeom prst="rect">
            <a:avLst/>
          </a:prstGeom>
          <a:noFill/>
          <a:ln>
            <a:noFill/>
          </a:ln>
        </p:spPr>
        <p:txBody>
          <a:bodyPr anchorCtr="0" anchor="t" bIns="45700" lIns="91425" rIns="91425" tIns="45700">
            <a:noAutofit/>
          </a:bodyPr>
          <a:lstStyle/>
          <a:p>
            <a:pPr indent="-342900" lvl="0" marL="342900" marR="0" rtl="0" algn="l">
              <a:spcBef>
                <a:spcPts val="0"/>
              </a:spcBef>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The collision condition is true when the distance between the two circle center is less than the sum of their radius</a:t>
            </a:r>
          </a:p>
        </p:txBody>
      </p:sp>
      <p:pic>
        <p:nvPicPr>
          <p:cNvPr id="81" name="Shape 81"/>
          <p:cNvPicPr preferRelativeResize="0"/>
          <p:nvPr/>
        </p:nvPicPr>
        <p:blipFill rotWithShape="1">
          <a:blip r:embed="rId3">
            <a:alphaModFix/>
          </a:blip>
          <a:srcRect b="0" l="0" r="0" t="0"/>
          <a:stretch/>
        </p:blipFill>
        <p:spPr>
          <a:xfrm>
            <a:off x="5702664" y="3794621"/>
            <a:ext cx="2409824" cy="1714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Rectangle /Circle Collision</a:t>
            </a:r>
          </a:p>
        </p:txBody>
      </p:sp>
      <p:sp>
        <p:nvSpPr>
          <p:cNvPr id="87" name="Shape 87"/>
          <p:cNvSpPr txBox="1"/>
          <p:nvPr>
            <p:ph idx="2" type="body"/>
          </p:nvPr>
        </p:nvSpPr>
        <p:spPr>
          <a:xfrm>
            <a:off x="659304" y="2320239"/>
            <a:ext cx="8197113" cy="3810086"/>
          </a:xfrm>
          <a:prstGeom prst="rect">
            <a:avLst/>
          </a:prstGeom>
          <a:noFill/>
          <a:ln>
            <a:noFill/>
          </a:ln>
        </p:spPr>
        <p:txBody>
          <a:bodyPr anchorCtr="0" anchor="t" bIns="45700" lIns="91425" rIns="91425" tIns="45700">
            <a:noAutofit/>
          </a:bodyPr>
          <a:lstStyle/>
          <a:p>
            <a:pPr indent="-342900" lvl="1" marL="342900" marR="0" rtl="0" algn="l">
              <a:spcBef>
                <a:spcPts val="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Rectangle position inside Circle</a:t>
            </a:r>
          </a:p>
          <a:p>
            <a:pPr indent="-342900" lvl="1" marL="342900" marR="0" rtl="0" algn="l">
              <a:spcBef>
                <a:spcPts val="480"/>
              </a:spcBef>
              <a:spcAft>
                <a:spcPts val="0"/>
              </a:spcAft>
              <a:buClr>
                <a:srgbClr val="FFFFFF"/>
              </a:buClr>
              <a:buSzPct val="25000"/>
              <a:buFont typeface="Arial"/>
              <a:buNone/>
            </a:pPr>
            <a:r>
              <a:rPr b="1" i="0" lang="en-US" sz="2400" u="none" cap="none" strike="noStrike">
                <a:solidFill>
                  <a:srgbClr val="FFFFFF"/>
                </a:solidFill>
                <a:latin typeface="Open Sans"/>
                <a:ea typeface="Open Sans"/>
                <a:cs typeface="Open Sans"/>
                <a:sym typeface="Open Sans"/>
              </a:rPr>
              <a:t>	</a:t>
            </a:r>
            <a:r>
              <a:rPr b="1" i="0" lang="en-US" sz="1600" u="none" cap="none" strike="noStrike">
                <a:solidFill>
                  <a:srgbClr val="FFFFFF"/>
                </a:solidFill>
                <a:latin typeface="Open Sans"/>
                <a:ea typeface="Open Sans"/>
                <a:cs typeface="Open Sans"/>
                <a:sym typeface="Open Sans"/>
              </a:rPr>
              <a:t>handled by an if statement that </a:t>
            </a:r>
          </a:p>
          <a:p>
            <a:pPr indent="-342900" lvl="1" marL="342900" marR="0" rtl="0" algn="l">
              <a:spcBef>
                <a:spcPts val="480"/>
              </a:spcBef>
              <a:spcAft>
                <a:spcPts val="0"/>
              </a:spcAft>
              <a:buClr>
                <a:srgbClr val="FFFFFF"/>
              </a:buClr>
              <a:buSzPct val="25000"/>
              <a:buFont typeface="Arial"/>
              <a:buNone/>
            </a:pPr>
            <a:r>
              <a:rPr b="1" i="0" lang="en-US" sz="1600" u="none" cap="none" strike="noStrike">
                <a:solidFill>
                  <a:srgbClr val="FFFFFF"/>
                </a:solidFill>
                <a:latin typeface="Open Sans"/>
                <a:ea typeface="Open Sans"/>
                <a:cs typeface="Open Sans"/>
                <a:sym typeface="Open Sans"/>
              </a:rPr>
              <a:t>	determined if rectangle center </a:t>
            </a:r>
            <a:br>
              <a:rPr b="1" i="0" lang="en-US" sz="1600" u="none" cap="none" strike="noStrike">
                <a:solidFill>
                  <a:srgbClr val="FFFFFF"/>
                </a:solidFill>
                <a:latin typeface="Open Sans"/>
                <a:ea typeface="Open Sans"/>
                <a:cs typeface="Open Sans"/>
                <a:sym typeface="Open Sans"/>
              </a:rPr>
            </a:br>
            <a:r>
              <a:rPr b="1" i="0" lang="en-US" sz="1600" u="none" cap="none" strike="noStrike">
                <a:solidFill>
                  <a:srgbClr val="FFFFFF"/>
                </a:solidFill>
                <a:latin typeface="Open Sans"/>
                <a:ea typeface="Open Sans"/>
                <a:cs typeface="Open Sans"/>
                <a:sym typeface="Open Sans"/>
              </a:rPr>
              <a:t>position in inside the circle</a:t>
            </a:r>
            <a:r>
              <a:rPr b="1" i="0" lang="en-US" sz="2400" u="none" cap="none" strike="noStrike">
                <a:solidFill>
                  <a:srgbClr val="FFFFFF"/>
                </a:solidFill>
                <a:latin typeface="Open Sans"/>
                <a:ea typeface="Open Sans"/>
                <a:cs typeface="Open Sans"/>
                <a:sym typeface="Open Sans"/>
              </a:rPr>
              <a:t>	</a:t>
            </a:r>
          </a:p>
          <a:p>
            <a:pPr indent="-342900" lvl="1"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Circle Position inside Rectangle</a:t>
            </a:r>
          </a:p>
          <a:p>
            <a:pPr indent="-342900" lvl="1" marL="342900" marR="0" rtl="0" algn="l">
              <a:spcBef>
                <a:spcPts val="480"/>
              </a:spcBef>
              <a:spcAft>
                <a:spcPts val="0"/>
              </a:spcAft>
              <a:buClr>
                <a:srgbClr val="FFFFFF"/>
              </a:buClr>
              <a:buSzPct val="25000"/>
              <a:buFont typeface="Arial"/>
              <a:buNone/>
            </a:pPr>
            <a:r>
              <a:rPr b="1" i="0" lang="en-US" sz="2400" u="none" cap="none" strike="noStrike">
                <a:solidFill>
                  <a:srgbClr val="FFFFFF"/>
                </a:solidFill>
                <a:latin typeface="Open Sans"/>
                <a:ea typeface="Open Sans"/>
                <a:cs typeface="Open Sans"/>
                <a:sym typeface="Open Sans"/>
              </a:rPr>
              <a:t>	</a:t>
            </a:r>
            <a:r>
              <a:rPr b="1" i="0" lang="en-US" sz="1600" u="none" cap="none" strike="noStrike">
                <a:solidFill>
                  <a:srgbClr val="FFFFFF"/>
                </a:solidFill>
                <a:latin typeface="Open Sans"/>
                <a:ea typeface="Open Sans"/>
                <a:cs typeface="Open Sans"/>
                <a:sym typeface="Open Sans"/>
              </a:rPr>
              <a:t>also handled by an if statement that </a:t>
            </a:r>
          </a:p>
          <a:p>
            <a:pPr indent="-342900" lvl="1" marL="342900" marR="0" rtl="0" algn="l">
              <a:spcBef>
                <a:spcPts val="320"/>
              </a:spcBef>
              <a:spcAft>
                <a:spcPts val="0"/>
              </a:spcAft>
              <a:buClr>
                <a:srgbClr val="FFFFFF"/>
              </a:buClr>
              <a:buSzPct val="25000"/>
              <a:buFont typeface="Arial"/>
              <a:buNone/>
            </a:pPr>
            <a:r>
              <a:rPr b="1" i="0" lang="en-US" sz="1600" u="none" cap="none" strike="noStrike">
                <a:solidFill>
                  <a:srgbClr val="FFFFFF"/>
                </a:solidFill>
                <a:latin typeface="Open Sans"/>
                <a:ea typeface="Open Sans"/>
                <a:cs typeface="Open Sans"/>
                <a:sym typeface="Open Sans"/>
              </a:rPr>
              <a:t>	determined if circle center </a:t>
            </a:r>
          </a:p>
          <a:p>
            <a:pPr indent="-342900" lvl="1" marL="342900" marR="0" rtl="0" algn="l">
              <a:spcBef>
                <a:spcPts val="320"/>
              </a:spcBef>
              <a:spcAft>
                <a:spcPts val="0"/>
              </a:spcAft>
              <a:buClr>
                <a:srgbClr val="FFFFFF"/>
              </a:buClr>
              <a:buSzPct val="25000"/>
              <a:buFont typeface="Arial"/>
              <a:buNone/>
            </a:pPr>
            <a:r>
              <a:rPr b="1" i="0" lang="en-US" sz="1600" u="none" cap="none" strike="noStrike">
                <a:solidFill>
                  <a:srgbClr val="FFFFFF"/>
                </a:solidFill>
                <a:latin typeface="Open Sans"/>
                <a:ea typeface="Open Sans"/>
                <a:cs typeface="Open Sans"/>
                <a:sym typeface="Open Sans"/>
              </a:rPr>
              <a:t>	position in inside the rectangle</a:t>
            </a:r>
          </a:p>
          <a:p>
            <a:pPr indent="-342900" lvl="1"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General Collision</a:t>
            </a:r>
          </a:p>
          <a:p>
            <a:pPr indent="-349250" lvl="2" marL="742950" marR="0" rtl="0" algn="l">
              <a:spcBef>
                <a:spcPts val="320"/>
              </a:spcBef>
              <a:spcAft>
                <a:spcPts val="0"/>
              </a:spcAft>
              <a:buClr>
                <a:srgbClr val="FFFFFF"/>
              </a:buClr>
              <a:buSzPct val="25000"/>
              <a:buFont typeface="Merriweather Sans"/>
              <a:buNone/>
            </a:pPr>
            <a:r>
              <a:rPr b="1" i="0" lang="en-US" sz="1600" u="none" cap="none" strike="noStrike">
                <a:solidFill>
                  <a:srgbClr val="FFFFFF"/>
                </a:solidFill>
                <a:latin typeface="Open Sans"/>
                <a:ea typeface="Open Sans"/>
                <a:cs typeface="Open Sans"/>
                <a:sym typeface="Open Sans"/>
              </a:rPr>
              <a:t>Handled by Vector calculation</a:t>
            </a:r>
          </a:p>
          <a:p>
            <a:pPr indent="-342900" lvl="0" marL="342900" marR="0" rtl="0" algn="l">
              <a:spcBef>
                <a:spcPts val="480"/>
              </a:spcBef>
              <a:buClr>
                <a:srgbClr val="FFFFFF"/>
              </a:buClr>
              <a:buSzPct val="100000"/>
              <a:buFont typeface="Merriweather Sans"/>
              <a:buNone/>
            </a:pPr>
            <a:r>
              <a:t/>
            </a:r>
            <a:endParaRPr b="1" i="0" sz="2400" u="none" cap="none" strike="noStrike">
              <a:solidFill>
                <a:srgbClr val="FFFFFF"/>
              </a:solidFill>
              <a:latin typeface="Open Sans"/>
              <a:ea typeface="Open Sans"/>
              <a:cs typeface="Open Sans"/>
              <a:sym typeface="Open Sans"/>
            </a:endParaRPr>
          </a:p>
        </p:txBody>
      </p:sp>
      <p:sp>
        <p:nvSpPr>
          <p:cNvPr id="88" name="Shape 88"/>
          <p:cNvSpPr txBox="1"/>
          <p:nvPr>
            <p:ph idx="3" type="body"/>
          </p:nvPr>
        </p:nvSpPr>
        <p:spPr>
          <a:xfrm>
            <a:off x="671756" y="1730666"/>
            <a:ext cx="8184662" cy="4111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FFFFFF"/>
              </a:buClr>
              <a:buSzPct val="25000"/>
              <a:buFont typeface="Arial"/>
              <a:buNone/>
            </a:pPr>
            <a:r>
              <a:rPr b="0" i="0" lang="en-US" sz="2400" u="none" cap="none" strike="noStrike">
                <a:solidFill>
                  <a:srgbClr val="FFFFFF"/>
                </a:solidFill>
                <a:latin typeface="Arial"/>
                <a:ea typeface="Arial"/>
                <a:cs typeface="Arial"/>
                <a:sym typeface="Arial"/>
              </a:rPr>
              <a:t>Three types of collision</a:t>
            </a:r>
          </a:p>
          <a:p>
            <a:pPr indent="0" lvl="0" marL="0" marR="0" rtl="0" algn="l">
              <a:lnSpc>
                <a:spcPct val="90000"/>
              </a:lnSpc>
              <a:spcBef>
                <a:spcPts val="480"/>
              </a:spcBef>
              <a:buClr>
                <a:srgbClr val="FFFFFF"/>
              </a:buClr>
              <a:buSzPct val="25000"/>
              <a:buFont typeface="Arial"/>
              <a:buNone/>
            </a:pPr>
            <a:r>
              <a:t/>
            </a:r>
            <a:endParaRPr b="0" i="0" sz="2400" u="none" cap="none" strike="noStrike">
              <a:solidFill>
                <a:srgbClr val="FFFFFF"/>
              </a:solidFill>
              <a:latin typeface="Arial"/>
              <a:ea typeface="Arial"/>
              <a:cs typeface="Arial"/>
              <a:sym typeface="Arial"/>
            </a:endParaRPr>
          </a:p>
        </p:txBody>
      </p:sp>
      <p:pic>
        <p:nvPicPr>
          <p:cNvPr id="89" name="Shape 89"/>
          <p:cNvPicPr preferRelativeResize="0"/>
          <p:nvPr/>
        </p:nvPicPr>
        <p:blipFill rotWithShape="1">
          <a:blip r:embed="rId3">
            <a:alphaModFix/>
          </a:blip>
          <a:srcRect b="0" l="0" r="0" t="0"/>
          <a:stretch/>
        </p:blipFill>
        <p:spPr>
          <a:xfrm>
            <a:off x="6190444" y="2141838"/>
            <a:ext cx="1276349" cy="1104899"/>
          </a:xfrm>
          <a:prstGeom prst="rect">
            <a:avLst/>
          </a:prstGeom>
          <a:noFill/>
          <a:ln>
            <a:noFill/>
          </a:ln>
        </p:spPr>
      </p:pic>
      <p:pic>
        <p:nvPicPr>
          <p:cNvPr id="90" name="Shape 90"/>
          <p:cNvPicPr preferRelativeResize="0"/>
          <p:nvPr/>
        </p:nvPicPr>
        <p:blipFill rotWithShape="1">
          <a:blip r:embed="rId4">
            <a:alphaModFix/>
          </a:blip>
          <a:srcRect b="0" l="0" r="0" t="0"/>
          <a:stretch/>
        </p:blipFill>
        <p:spPr>
          <a:xfrm>
            <a:off x="6190444" y="3431410"/>
            <a:ext cx="1428749" cy="1200150"/>
          </a:xfrm>
          <a:prstGeom prst="rect">
            <a:avLst/>
          </a:prstGeom>
          <a:noFill/>
          <a:ln>
            <a:noFill/>
          </a:ln>
        </p:spPr>
      </p:pic>
      <p:pic>
        <p:nvPicPr>
          <p:cNvPr id="91" name="Shape 91"/>
          <p:cNvPicPr preferRelativeResize="0"/>
          <p:nvPr/>
        </p:nvPicPr>
        <p:blipFill rotWithShape="1">
          <a:blip r:embed="rId5">
            <a:alphaModFix/>
          </a:blip>
          <a:srcRect b="0" l="0" r="0" t="0"/>
          <a:stretch/>
        </p:blipFill>
        <p:spPr>
          <a:xfrm>
            <a:off x="6190444" y="4971360"/>
            <a:ext cx="2105024" cy="14287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General Collision Rectangle Circle</a:t>
            </a:r>
          </a:p>
        </p:txBody>
      </p:sp>
      <p:sp>
        <p:nvSpPr>
          <p:cNvPr id="97" name="Shape 97"/>
          <p:cNvSpPr txBox="1"/>
          <p:nvPr>
            <p:ph idx="2" type="body"/>
          </p:nvPr>
        </p:nvSpPr>
        <p:spPr>
          <a:xfrm>
            <a:off x="659304" y="1817783"/>
            <a:ext cx="8197113" cy="381008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Handled by calculating</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Vector from both centers of objects (Vfrom1to2)</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Clamp the Vector to bound of rectangle</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Find normal from Vfrom1to2 to the clamped vector</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Compare distance of normal with circle radius</a:t>
            </a:r>
          </a:p>
          <a:p>
            <a:pPr indent="-285750" lvl="1" marL="742950" marR="0" rtl="0" algn="l">
              <a:spcBef>
                <a:spcPts val="400"/>
              </a:spcBef>
              <a:spcAft>
                <a:spcPts val="0"/>
              </a:spcAft>
              <a:buClr>
                <a:srgbClr val="FFFFFF"/>
              </a:buClr>
              <a:buSzPct val="100000"/>
              <a:buFont typeface="Arial"/>
              <a:buChar char="–"/>
            </a:pPr>
            <a:r>
              <a:rPr b="1" i="0" lang="en-US" sz="2000" u="none" cap="none" strike="noStrike">
                <a:solidFill>
                  <a:srgbClr val="FFFFFF"/>
                </a:solidFill>
                <a:latin typeface="Open Sans"/>
                <a:ea typeface="Open Sans"/>
                <a:cs typeface="Open Sans"/>
                <a:sym typeface="Open Sans"/>
              </a:rPr>
              <a:t>If normal is smaller, then collision is true</a:t>
            </a:r>
          </a:p>
          <a:p>
            <a:pPr indent="-342900" lvl="0" marL="342900" marR="0" rtl="0" algn="l">
              <a:spcBef>
                <a:spcPts val="480"/>
              </a:spcBef>
              <a:buClr>
                <a:srgbClr val="FFFFFF"/>
              </a:buClr>
              <a:buSzPct val="100000"/>
              <a:buFont typeface="Merriweather Sans"/>
              <a:buNone/>
            </a:pPr>
            <a:r>
              <a:t/>
            </a:r>
            <a:endParaRPr b="0" i="0" sz="2400" u="none" cap="none" strike="noStrike">
              <a:solidFill>
                <a:srgbClr val="FFFFFF"/>
              </a:solidFill>
              <a:latin typeface="Open Sans"/>
              <a:ea typeface="Open Sans"/>
              <a:cs typeface="Open Sans"/>
              <a:sym typeface="Open Sans"/>
            </a:endParaRPr>
          </a:p>
        </p:txBody>
      </p:sp>
      <p:pic>
        <p:nvPicPr>
          <p:cNvPr id="98" name="Shape 98"/>
          <p:cNvPicPr preferRelativeResize="0"/>
          <p:nvPr/>
        </p:nvPicPr>
        <p:blipFill rotWithShape="1">
          <a:blip r:embed="rId3">
            <a:alphaModFix/>
          </a:blip>
          <a:srcRect b="0" l="0" r="0" t="0"/>
          <a:stretch/>
        </p:blipFill>
        <p:spPr>
          <a:xfrm>
            <a:off x="1343025" y="4435239"/>
            <a:ext cx="3625581" cy="2181766"/>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Gather Collision Info</a:t>
            </a:r>
          </a:p>
        </p:txBody>
      </p:sp>
      <p:sp>
        <p:nvSpPr>
          <p:cNvPr id="104" name="Shape 104"/>
          <p:cNvSpPr txBox="1"/>
          <p:nvPr>
            <p:ph idx="2" type="body"/>
          </p:nvPr>
        </p:nvSpPr>
        <p:spPr>
          <a:xfrm>
            <a:off x="659304" y="2320239"/>
            <a:ext cx="8197113" cy="381008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For the engine to be able to resolve the collision smoothly it will need to gather info of the collision.</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The collision info contain depth and normal of the collision</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Depth and normal will be used for positional correction when resolving collision</a:t>
            </a:r>
          </a:p>
          <a:p>
            <a:pPr indent="-342900" lvl="0" marL="342900" marR="0" rtl="0" algn="l">
              <a:spcBef>
                <a:spcPts val="480"/>
              </a:spcBef>
              <a:buClr>
                <a:srgbClr val="FFFFFF"/>
              </a:buClr>
              <a:buSzPct val="100000"/>
              <a:buFont typeface="Merriweather Sans"/>
              <a:buNone/>
            </a:pPr>
            <a:r>
              <a:t/>
            </a:r>
            <a:endParaRPr b="1" i="0" sz="2400" u="none" cap="none" strike="noStrike">
              <a:solidFill>
                <a:srgbClr val="FFFFFF"/>
              </a:solidFill>
              <a:latin typeface="Open Sans"/>
              <a:ea typeface="Open Sans"/>
              <a:cs typeface="Open Sans"/>
              <a:sym typeface="Open Sans"/>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671756" y="371510"/>
            <a:ext cx="8184662" cy="99199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3000" u="none" cap="none" strike="noStrike">
                <a:solidFill>
                  <a:srgbClr val="FFFFFF"/>
                </a:solidFill>
                <a:latin typeface="Arial"/>
                <a:ea typeface="Arial"/>
                <a:cs typeface="Arial"/>
                <a:sym typeface="Arial"/>
              </a:rPr>
              <a:t>Collision Resolve/Resolution</a:t>
            </a:r>
          </a:p>
        </p:txBody>
      </p:sp>
      <p:sp>
        <p:nvSpPr>
          <p:cNvPr id="110" name="Shape 110"/>
          <p:cNvSpPr txBox="1"/>
          <p:nvPr>
            <p:ph idx="2" type="body"/>
          </p:nvPr>
        </p:nvSpPr>
        <p:spPr>
          <a:xfrm>
            <a:off x="659304" y="2320239"/>
            <a:ext cx="8197113" cy="381008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s1Pos-=Normal*Rate*s1.mass/(s1.mass+s2.mass)</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s2Pos+=Normal*Rate*s1.mass/(s1.mass+s2.mass) </a:t>
            </a:r>
          </a:p>
          <a:p>
            <a:pPr indent="-342900" lvl="0" marL="342900" marR="0" rtl="0" algn="l">
              <a:spcBef>
                <a:spcPts val="480"/>
              </a:spcBef>
              <a:spcAft>
                <a:spcPts val="0"/>
              </a:spcAft>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If mass=0, it’s cannot move.</a:t>
            </a:r>
          </a:p>
          <a:p>
            <a:pPr indent="-342900" lvl="0" marL="342900" marR="0" rtl="0" algn="l">
              <a:spcBef>
                <a:spcPts val="480"/>
              </a:spcBef>
              <a:buClr>
                <a:srgbClr val="FFFFFF"/>
              </a:buClr>
              <a:buSzPct val="100000"/>
              <a:buFont typeface="Merriweather Sans"/>
              <a:buChar char="&gt;"/>
            </a:pPr>
            <a:r>
              <a:rPr b="1" i="0" lang="en-US" sz="2400" u="none" cap="none" strike="noStrike">
                <a:solidFill>
                  <a:srgbClr val="FFFFFF"/>
                </a:solidFill>
                <a:latin typeface="Open Sans"/>
                <a:ea typeface="Open Sans"/>
                <a:cs typeface="Open Sans"/>
                <a:sym typeface="Open Sans"/>
              </a:rPr>
              <a:t>It will invoked multiple times.</a:t>
            </a:r>
          </a:p>
        </p:txBody>
      </p:sp>
      <p:sp>
        <p:nvSpPr>
          <p:cNvPr id="111" name="Shape 111"/>
          <p:cNvSpPr txBox="1"/>
          <p:nvPr>
            <p:ph idx="3" type="body"/>
          </p:nvPr>
        </p:nvSpPr>
        <p:spPr>
          <a:xfrm>
            <a:off x="671756" y="1730666"/>
            <a:ext cx="8184662" cy="4111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rgbClr val="FFFFFF"/>
              </a:buClr>
              <a:buSzPct val="25000"/>
              <a:buFont typeface="Arial"/>
              <a:buNone/>
            </a:pPr>
            <a:r>
              <a:rPr b="0" i="0" lang="en-US" sz="2400" u="none" cap="none" strike="noStrike">
                <a:solidFill>
                  <a:srgbClr val="FFFFFF"/>
                </a:solidFill>
                <a:latin typeface="Arial"/>
                <a:ea typeface="Arial"/>
                <a:cs typeface="Arial"/>
                <a:sym typeface="Arial"/>
              </a:rPr>
              <a:t>Position Correction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