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9" r:id="rId11"/>
    <p:sldId id="271" r:id="rId12"/>
    <p:sldId id="272" r:id="rId13"/>
    <p:sldId id="270" r:id="rId14"/>
    <p:sldId id="268" r:id="rId15"/>
    <p:sldId id="273" r:id="rId16"/>
    <p:sldId id="274" r:id="rId17"/>
    <p:sldId id="275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1848" y="-9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95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19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8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22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79" r:id="rId5"/>
    <p:sldLayoutId id="2147483680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amedevelopment.tutsplus.com/tutorials/collision-detection-using-the-separating-axis-theorem--gamedev-169" TargetMode="External"/><Relationship Id="rId2" Type="http://schemas.openxmlformats.org/officeDocument/2006/relationships/hyperlink" Target="http://www.gamedev.net/page/resources/_/technical/game-programming/2d-rotated-rectangle-collision-r2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gic-software.com/Documentation/MethodOfSeparatingAx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Separating Axis Theorem (SAT)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824157" y="4198222"/>
            <a:ext cx="6972300" cy="171783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ncode Sans Normal Black"/>
                <a:ea typeface="+mn-ea"/>
                <a:cs typeface="Encode Sans Normal Black"/>
              </a:rPr>
              <a:t>Michael 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ncode Sans Normal Black"/>
                <a:ea typeface="+mn-ea"/>
                <a:cs typeface="Encode Sans Normal Black"/>
              </a:rPr>
              <a:t>Tanaya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Encode Sans Normal Black"/>
              <a:ea typeface="+mn-ea"/>
              <a:cs typeface="Encode Sans Normal Black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Encode Sans Normal Black"/>
                <a:cs typeface="Encode Sans Normal Black"/>
              </a:rPr>
              <a:t>Hua</a:t>
            </a:r>
            <a:r>
              <a:rPr lang="en-US" sz="2400" dirty="0" smtClean="0">
                <a:solidFill>
                  <a:schemeClr val="accent3"/>
                </a:solidFill>
                <a:latin typeface="Encode Sans Normal Black"/>
                <a:cs typeface="Encode Sans Normal Black"/>
              </a:rPr>
              <a:t> Ming Chen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Encode Sans Normal Black"/>
              <a:ea typeface="+mn-ea"/>
              <a:cs typeface="Encode Sans Normal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Calculate scalar value of projection and determined its min and max value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Rectangle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27620" y="5719154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Figure 4. </a:t>
            </a: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The minimum and maximum scalar values</a:t>
            </a:r>
            <a:endParaRPr lang="en-US" sz="1400" dirty="0">
              <a:solidFill>
                <a:srgbClr val="FFFFFF"/>
              </a:solidFill>
              <a:latin typeface="Uni Sans Regular"/>
              <a:cs typeface="Uni Sans Regular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(picture copied from [2]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95527" y="4560983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  <a:latin typeface="Uni Sans Regular"/>
              <a:cs typeface="Uni Sans Regula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2099" y="3057525"/>
            <a:ext cx="3514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Test for any overlap</a:t>
            </a:r>
          </a:p>
          <a:p>
            <a:r>
              <a:rPr lang="en-US" b="0" dirty="0" smtClean="0"/>
              <a:t>Do this for next projection axes. If there is overlap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Rectangle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27620" y="5719154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Figure 5. No overlap No collision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(picture copied from [2]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95527" y="4560983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  <a:latin typeface="Uni Sans Regular"/>
              <a:cs typeface="Uni Sans Regula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064" y="3152775"/>
            <a:ext cx="4352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Still using the same steps, But a little bit more complex</a:t>
            </a:r>
          </a:p>
          <a:p>
            <a:r>
              <a:rPr lang="en-US" b="0" dirty="0" smtClean="0"/>
              <a:t>Since circle has no edge any axis is perpendicular.</a:t>
            </a:r>
          </a:p>
          <a:p>
            <a:r>
              <a:rPr lang="en-US" b="0" dirty="0" smtClean="0"/>
              <a:t>But it need one more axis to be tested, the closest point of a polygon to center of circle</a:t>
            </a:r>
          </a:p>
          <a:p>
            <a:r>
              <a:rPr lang="en-US" b="0" dirty="0" smtClean="0"/>
              <a:t>Use the concept of </a:t>
            </a:r>
            <a:r>
              <a:rPr lang="en-US" b="0" dirty="0" err="1" smtClean="0"/>
              <a:t>Voronoi</a:t>
            </a:r>
            <a:r>
              <a:rPr lang="en-US" b="0" dirty="0" smtClean="0"/>
              <a:t> Region to find closest point.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Circle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err="1" smtClean="0"/>
              <a:t>Voronoi</a:t>
            </a:r>
            <a:r>
              <a:rPr lang="en-US" b="0" dirty="0" smtClean="0"/>
              <a:t> </a:t>
            </a:r>
            <a:r>
              <a:rPr lang="en-US" b="0" dirty="0" smtClean="0"/>
              <a:t>regions </a:t>
            </a:r>
            <a:r>
              <a:rPr lang="en-US" dirty="0" smtClean="0"/>
              <a:t>(VR)</a:t>
            </a:r>
            <a:r>
              <a:rPr lang="en-US" b="0" dirty="0" smtClean="0"/>
              <a:t> of a polygon are simply the regions in the space around the polygon which contain all of the points closest to a feature of the polygon. [1</a:t>
            </a:r>
            <a:r>
              <a:rPr lang="en-US" b="0" dirty="0" smtClean="0"/>
              <a:t>] </a:t>
            </a:r>
          </a:p>
          <a:p>
            <a:r>
              <a:rPr lang="en-US" sz="1400" b="0" dirty="0" smtClean="0"/>
              <a:t>Example: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Circle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3777650"/>
            <a:ext cx="24098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4762" y="3777650"/>
            <a:ext cx="23812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6594" y="3777650"/>
            <a:ext cx="2409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959338" y="617795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 Sans Regular"/>
                <a:ea typeface="+mn-ea"/>
                <a:cs typeface="Uni Sans Regular"/>
              </a:rPr>
              <a:t>Figure 6.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 Sans Regular"/>
                <a:ea typeface="+mn-ea"/>
                <a:cs typeface="Uni Sans Regular"/>
              </a:rPr>
              <a:t>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 Sans Regular"/>
                <a:ea typeface="+mn-ea"/>
                <a:cs typeface="Uni Sans Regular"/>
              </a:rPr>
              <a:t>Vonoroi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 Sans Regular"/>
                <a:ea typeface="+mn-ea"/>
                <a:cs typeface="Uni Sans Regular"/>
              </a:rPr>
              <a:t> region for a point and a triangle ( Pictures from [1])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 Sans Regular"/>
                <a:ea typeface="+mn-ea"/>
                <a:cs typeface="Uni Sans Regular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 Sans Regular"/>
              <a:ea typeface="+mn-ea"/>
              <a:cs typeface="Uni Sans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Circle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Find axis of projection  and determine </a:t>
            </a:r>
            <a:r>
              <a:rPr lang="en-US" b="0" dirty="0" err="1" smtClean="0"/>
              <a:t>vonoroi</a:t>
            </a:r>
            <a:r>
              <a:rPr lang="en-US" b="0" dirty="0" smtClean="0"/>
              <a:t> region</a:t>
            </a:r>
          </a:p>
          <a:p>
            <a:endParaRPr lang="en-US" b="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3024302"/>
            <a:ext cx="35242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Projec</a:t>
            </a:r>
            <a:r>
              <a:rPr lang="en-US" b="0" dirty="0" smtClean="0"/>
              <a:t>t</a:t>
            </a:r>
            <a:r>
              <a:rPr lang="en-US" b="0" dirty="0" smtClean="0"/>
              <a:t> vectors to axis of projection</a:t>
            </a:r>
          </a:p>
          <a:p>
            <a:r>
              <a:rPr lang="en-US" b="0" dirty="0" smtClean="0"/>
              <a:t>Find out where the center of circle</a:t>
            </a:r>
            <a:br>
              <a:rPr lang="en-US" b="0" dirty="0" smtClean="0"/>
            </a:br>
            <a:r>
              <a:rPr lang="en-US" b="0" dirty="0" smtClean="0"/>
              <a:t>if it is in which </a:t>
            </a:r>
            <a:r>
              <a:rPr lang="en-US" b="0" dirty="0" err="1" smtClean="0"/>
              <a:t>vonoroi</a:t>
            </a:r>
            <a:r>
              <a:rPr lang="en-US" b="0" dirty="0" smtClean="0"/>
              <a:t> region.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Circle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376" y="3187447"/>
            <a:ext cx="3294043" cy="313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If it falls into corner VR, it has to calculate and test additional axis.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Circle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48" y="3583140"/>
            <a:ext cx="3009312" cy="304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[1] </a:t>
            </a:r>
            <a:r>
              <a:rPr lang="en-US" sz="2000" b="0" dirty="0" err="1" smtClean="0"/>
              <a:t>Metanet</a:t>
            </a:r>
            <a:r>
              <a:rPr lang="en-US" sz="2000" b="0" dirty="0" smtClean="0"/>
              <a:t> Software Inc.</a:t>
            </a:r>
            <a:r>
              <a:rPr lang="en-US" sz="2000" b="0" dirty="0" smtClean="0"/>
              <a:t> Collision Detection and </a:t>
            </a:r>
            <a:r>
              <a:rPr lang="en-US" sz="2000" b="0" dirty="0" err="1" smtClean="0"/>
              <a:t>Response.http</a:t>
            </a:r>
            <a:r>
              <a:rPr lang="en-US" sz="2000" b="0" dirty="0" smtClean="0"/>
              <a:t>://</a:t>
            </a:r>
            <a:r>
              <a:rPr lang="en-US" sz="2000" b="0" dirty="0" smtClean="0"/>
              <a:t>www.metanetsoftware.com/technique/tutorialA.html</a:t>
            </a:r>
          </a:p>
          <a:p>
            <a:r>
              <a:rPr lang="en-US" sz="2000" b="0" dirty="0" smtClean="0"/>
              <a:t>[</a:t>
            </a:r>
            <a:r>
              <a:rPr lang="en-US" sz="2000" b="0" dirty="0" smtClean="0"/>
              <a:t>2] Eric </a:t>
            </a:r>
            <a:r>
              <a:rPr lang="en-US" sz="2000" b="0" dirty="0" err="1" smtClean="0"/>
              <a:t>Meythaler</a:t>
            </a:r>
            <a:r>
              <a:rPr lang="en-US" sz="2000" b="0" dirty="0" smtClean="0"/>
              <a:t> </a:t>
            </a:r>
            <a:r>
              <a:rPr lang="en-US" sz="2000" b="0" dirty="0" smtClean="0"/>
              <a:t>.</a:t>
            </a:r>
            <a:r>
              <a:rPr lang="en-US" sz="2000" b="0" dirty="0" smtClean="0"/>
              <a:t> 2D Rotated Rectangle Collision. </a:t>
            </a:r>
            <a:r>
              <a:rPr lang="en-US" sz="2000" b="0" dirty="0" smtClean="0">
                <a:hlinkClick r:id="rId2"/>
              </a:rPr>
              <a:t>http://www.gamedev.net/page/resources/_/</a:t>
            </a:r>
            <a:r>
              <a:rPr lang="en-US" sz="2000" b="0" dirty="0" smtClean="0">
                <a:hlinkClick r:id="rId2"/>
              </a:rPr>
              <a:t>technical/game-programming/2d-rotated-rectangle-collision-r2604</a:t>
            </a:r>
            <a:endParaRPr lang="en-US" sz="2000" b="0" dirty="0" smtClean="0"/>
          </a:p>
          <a:p>
            <a:r>
              <a:rPr lang="en-US" sz="2000" b="0" dirty="0" smtClean="0"/>
              <a:t>[</a:t>
            </a:r>
            <a:r>
              <a:rPr lang="en-US" sz="2000" b="0" dirty="0" smtClean="0"/>
              <a:t>3] </a:t>
            </a:r>
            <a:r>
              <a:rPr lang="en-US" sz="2000" b="0" dirty="0" err="1" smtClean="0"/>
              <a:t>Kah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Shiu</a:t>
            </a:r>
            <a:r>
              <a:rPr lang="en-US" sz="2000" b="0" dirty="0" smtClean="0"/>
              <a:t> </a:t>
            </a:r>
            <a:r>
              <a:rPr lang="en-US" sz="2000" b="0" dirty="0" smtClean="0"/>
              <a:t>Chong.</a:t>
            </a:r>
            <a:r>
              <a:rPr lang="en-US" sz="2000" b="0" dirty="0" smtClean="0"/>
              <a:t> Collision Detection Using the Separating Axis Theorem. </a:t>
            </a:r>
            <a:r>
              <a:rPr lang="en-US" sz="2000" b="0" dirty="0" smtClean="0">
                <a:hlinkClick r:id="rId3"/>
              </a:rPr>
              <a:t>http://gamedevelopment.tutsplus.com/tutorials/collision-detection-using-the-separating-axis-theorem--</a:t>
            </a:r>
            <a:r>
              <a:rPr lang="en-US" sz="2000" b="0" dirty="0" smtClean="0">
                <a:hlinkClick r:id="rId3"/>
              </a:rPr>
              <a:t>gamedev-169</a:t>
            </a:r>
            <a:endParaRPr lang="en-US" sz="2000" b="0" dirty="0" smtClean="0"/>
          </a:p>
          <a:p>
            <a:r>
              <a:rPr lang="en-US" sz="2000" b="0" dirty="0" smtClean="0"/>
              <a:t>[4]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Eberly</a:t>
            </a:r>
            <a:r>
              <a:rPr lang="en-US" sz="2000" b="0" dirty="0" smtClean="0"/>
              <a:t>, David. </a:t>
            </a:r>
            <a:r>
              <a:rPr lang="en-US" sz="2000" b="0" u="sng" dirty="0" smtClean="0">
                <a:hlinkClick r:id="rId4"/>
              </a:rPr>
              <a:t>Intersection of Convex Objects: The Method of Separating Axes</a:t>
            </a:r>
            <a:r>
              <a:rPr lang="en-US" sz="2000" b="0" dirty="0" smtClean="0"/>
              <a:t>.</a:t>
            </a:r>
          </a:p>
          <a:p>
            <a:endParaRPr lang="en-US" sz="2000" b="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The </a:t>
            </a:r>
            <a:r>
              <a:rPr lang="en-US" b="0" dirty="0" smtClean="0"/>
              <a:t>separating axis theorem states that for a pair of convex polygons that are not in a state of collision there exists an axis perpendicular to an edge of one of the polygons that has no overlap between the projected vertices of the two polygons</a:t>
            </a:r>
            <a:r>
              <a:rPr lang="en-US" b="0" dirty="0" smtClean="0"/>
              <a:t>. [2]</a:t>
            </a:r>
            <a:endParaRPr lang="en-US" b="0" dirty="0" smtClean="0"/>
          </a:p>
          <a:p>
            <a:r>
              <a:rPr lang="en-US" b="0" dirty="0" smtClean="0"/>
              <a:t>In easier words, given </a:t>
            </a:r>
            <a:r>
              <a:rPr lang="en-US" b="0" dirty="0" smtClean="0"/>
              <a:t>two convex shapes, if we can find an axis along which the projection of the two shapes does </a:t>
            </a:r>
            <a:r>
              <a:rPr lang="en-US" dirty="0" smtClean="0"/>
              <a:t>not</a:t>
            </a:r>
            <a:r>
              <a:rPr lang="en-US" b="0" dirty="0" smtClean="0"/>
              <a:t> overlap, then the shapes don't overlap.</a:t>
            </a:r>
            <a:endParaRPr lang="en-US" b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The major strength of SAT is early exit capability.</a:t>
            </a:r>
          </a:p>
          <a:p>
            <a:r>
              <a:rPr lang="en-US" b="0" dirty="0" smtClean="0"/>
              <a:t> if we find only one axis that does not overlap. We do not need to continue testing other axis.[1]</a:t>
            </a:r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The first step in this method is to determine the axes that we will be projecting our vertices onto</a:t>
            </a:r>
            <a:r>
              <a:rPr lang="en-US" b="0" dirty="0" smtClean="0"/>
              <a:t>.[2]</a:t>
            </a:r>
          </a:p>
          <a:p>
            <a:r>
              <a:rPr lang="en-US" b="0" dirty="0" smtClean="0"/>
              <a:t> </a:t>
            </a:r>
            <a:r>
              <a:rPr lang="en-US" b="0" dirty="0" smtClean="0"/>
              <a:t>The separating axis theorem states that we must have an axis that is perpendicular to each of the edges of our two polygons</a:t>
            </a:r>
            <a:r>
              <a:rPr lang="en-US" b="0" dirty="0" smtClean="0"/>
              <a:t>.[4]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The next step is to project the vectors representing the </a:t>
            </a:r>
            <a:r>
              <a:rPr lang="en-US" b="0" dirty="0" smtClean="0"/>
              <a:t>corners </a:t>
            </a:r>
            <a:r>
              <a:rPr lang="en-US" b="0" dirty="0" smtClean="0"/>
              <a:t>of each </a:t>
            </a:r>
            <a:r>
              <a:rPr lang="en-US" b="0" dirty="0" smtClean="0"/>
              <a:t>polygon onto </a:t>
            </a:r>
            <a:r>
              <a:rPr lang="en-US" b="0" dirty="0" smtClean="0"/>
              <a:t>each of the </a:t>
            </a:r>
            <a:r>
              <a:rPr lang="en-US" b="0" dirty="0" smtClean="0"/>
              <a:t>axes. [2]</a:t>
            </a:r>
          </a:p>
          <a:p>
            <a:r>
              <a:rPr lang="en-US" b="0" dirty="0" smtClean="0"/>
              <a:t>Using matrix projection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The third step in this algorithm is to calculate scalar values that will allow us to identify the maximum and minimum projected vectors for each of the rectangles </a:t>
            </a:r>
            <a:r>
              <a:rPr lang="en-US" b="0" dirty="0" smtClean="0"/>
              <a:t>the axes. [2]</a:t>
            </a:r>
          </a:p>
          <a:p>
            <a:r>
              <a:rPr lang="en-US" b="0" dirty="0" smtClean="0"/>
              <a:t>The simplest and cheapest solution is to take the dot product of each of the vectors and the </a:t>
            </a:r>
            <a:r>
              <a:rPr lang="en-US" b="0" dirty="0" smtClean="0"/>
              <a:t>axis.</a:t>
            </a:r>
          </a:p>
          <a:p>
            <a:r>
              <a:rPr lang="en-US" b="0" dirty="0" smtClean="0"/>
              <a:t>This will give us an essentially meaningless scalar value, however, this value will be indicative of the vector’s position on the </a:t>
            </a:r>
            <a:r>
              <a:rPr lang="en-US" b="0" dirty="0" smtClean="0"/>
              <a:t>axis[2]</a:t>
            </a:r>
          </a:p>
          <a:p>
            <a:r>
              <a:rPr lang="en-US" b="0" dirty="0" smtClean="0"/>
              <a:t>Find Min Max </a:t>
            </a:r>
            <a:r>
              <a:rPr lang="en-US" b="0" dirty="0" smtClean="0"/>
              <a:t>for </a:t>
            </a:r>
            <a:r>
              <a:rPr lang="en-US" b="0" dirty="0" smtClean="0"/>
              <a:t>each polygon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Test each scalar value of each polygon (example polygon A </a:t>
            </a:r>
            <a:r>
              <a:rPr lang="en-US" b="0" dirty="0" err="1" smtClean="0"/>
              <a:t>vs</a:t>
            </a:r>
            <a:r>
              <a:rPr lang="en-US" b="0" dirty="0" smtClean="0"/>
              <a:t> Polygon B)</a:t>
            </a:r>
          </a:p>
          <a:p>
            <a:r>
              <a:rPr lang="en-US" b="0" dirty="0" smtClean="0"/>
              <a:t>If Min(B) &lt;= Max(A) we have overlap</a:t>
            </a:r>
          </a:p>
          <a:p>
            <a:r>
              <a:rPr lang="en-US" b="0" dirty="0" smtClean="0"/>
              <a:t>If </a:t>
            </a:r>
            <a:r>
              <a:rPr lang="en-US" b="0" dirty="0" smtClean="0"/>
              <a:t>Max(B</a:t>
            </a:r>
            <a:r>
              <a:rPr lang="en-US" b="0" dirty="0" smtClean="0"/>
              <a:t>) &lt;= </a:t>
            </a:r>
            <a:r>
              <a:rPr lang="en-US" b="0" dirty="0" smtClean="0"/>
              <a:t>Min(A</a:t>
            </a:r>
            <a:r>
              <a:rPr lang="en-US" b="0" dirty="0" smtClean="0"/>
              <a:t>) we have </a:t>
            </a:r>
            <a:r>
              <a:rPr lang="en-US" b="0" dirty="0" smtClean="0"/>
              <a:t>overlap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No overlap = No Collision</a:t>
            </a:r>
          </a:p>
          <a:p>
            <a:pPr lvl="1"/>
            <a:r>
              <a:rPr lang="en-US" b="0" dirty="0" smtClean="0"/>
              <a:t>EXIT</a:t>
            </a:r>
            <a:endParaRPr lang="en-US" b="0" dirty="0" smtClean="0"/>
          </a:p>
          <a:p>
            <a:r>
              <a:rPr lang="en-US" b="0" dirty="0" smtClean="0"/>
              <a:t>Overlap</a:t>
            </a:r>
            <a:endParaRPr lang="en-US" b="0" dirty="0" smtClean="0"/>
          </a:p>
          <a:p>
            <a:pPr lvl="1"/>
            <a:r>
              <a:rPr lang="en-US" b="0" dirty="0" smtClean="0"/>
              <a:t>Repeat</a:t>
            </a:r>
            <a:endParaRPr lang="en-US" b="0" dirty="0" smtClean="0"/>
          </a:p>
          <a:p>
            <a:pPr>
              <a:buNone/>
            </a:pPr>
            <a:endParaRPr lang="en-US" b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Find all the axis perpendicular to the edges of the object. (Figure 1)</a:t>
            </a:r>
          </a:p>
          <a:p>
            <a:r>
              <a:rPr lang="en-US" b="0" dirty="0" smtClean="0"/>
              <a:t>Create axis of projection from all perpendicular axis (Figure 2)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Rectangle</a:t>
            </a:r>
            <a:endParaRPr lang="en-US" dirty="0"/>
          </a:p>
        </p:txBody>
      </p:sp>
      <p:pic>
        <p:nvPicPr>
          <p:cNvPr id="1026" name="Picture 2" descr="Figure 1&#10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3784" y="3753151"/>
            <a:ext cx="1877060" cy="188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6227620" y="5719154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Figure 1. eight perpendicular axes</a:t>
            </a:r>
            <a:endParaRPr lang="en-US" sz="1400" dirty="0">
              <a:solidFill>
                <a:srgbClr val="FFFFFF"/>
              </a:solidFill>
              <a:latin typeface="Uni Sans Regular"/>
              <a:cs typeface="Uni Sans Regular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(picture copied from [2]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8444" y="4115098"/>
            <a:ext cx="2707083" cy="24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3895527" y="4560983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Figure 2. four axes of projection</a:t>
            </a:r>
            <a:endParaRPr lang="en-US" sz="1400" dirty="0">
              <a:solidFill>
                <a:srgbClr val="FFFFFF"/>
              </a:solidFill>
              <a:latin typeface="Uni Sans Regular"/>
              <a:cs typeface="Uni Sans Regular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(picture copied from [2])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do SAT?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Projection of vectors of rectangles. (Figure 3)</a:t>
            </a:r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Rectangle </a:t>
            </a:r>
            <a:r>
              <a:rPr lang="en-US" dirty="0" err="1" smtClean="0"/>
              <a:t>vs</a:t>
            </a:r>
            <a:r>
              <a:rPr lang="en-US" dirty="0" smtClean="0"/>
              <a:t> Rectangle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27620" y="5719154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Figure 3. </a:t>
            </a: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Vectors Projected Onto Axis 1</a:t>
            </a:r>
            <a:endParaRPr lang="en-US" sz="1400" dirty="0">
              <a:solidFill>
                <a:srgbClr val="FFFFFF"/>
              </a:solidFill>
              <a:latin typeface="Uni Sans Regular"/>
              <a:cs typeface="Uni Sans Regular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  <a:latin typeface="Uni Sans Regular"/>
                <a:cs typeface="Uni Sans Regular"/>
              </a:rPr>
              <a:t>(picture copied from [2]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95527" y="4560983"/>
            <a:ext cx="2916380" cy="5935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  <a:latin typeface="Uni Sans Regular"/>
              <a:cs typeface="Uni Sans Regula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1979" y="2924978"/>
            <a:ext cx="3733881" cy="393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688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Ming</cp:lastModifiedBy>
  <cp:revision>29</cp:revision>
  <cp:lastPrinted>2016-02-10T20:19:12Z</cp:lastPrinted>
  <dcterms:created xsi:type="dcterms:W3CDTF">2014-10-14T00:51:43Z</dcterms:created>
  <dcterms:modified xsi:type="dcterms:W3CDTF">2016-05-02T06:38:12Z</dcterms:modified>
</cp:coreProperties>
</file>