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3" r:id="rId6"/>
    <p:sldId id="287" r:id="rId7"/>
    <p:sldId id="269" r:id="rId8"/>
    <p:sldId id="274" r:id="rId9"/>
    <p:sldId id="270" r:id="rId10"/>
    <p:sldId id="275" r:id="rId11"/>
    <p:sldId id="276" r:id="rId12"/>
    <p:sldId id="288" r:id="rId13"/>
    <p:sldId id="261" r:id="rId14"/>
    <p:sldId id="277" r:id="rId15"/>
    <p:sldId id="278" r:id="rId16"/>
    <p:sldId id="279" r:id="rId17"/>
    <p:sldId id="304" r:id="rId18"/>
    <p:sldId id="292" r:id="rId19"/>
    <p:sldId id="305" r:id="rId20"/>
    <p:sldId id="282" r:id="rId21"/>
    <p:sldId id="290" r:id="rId22"/>
    <p:sldId id="263" r:id="rId23"/>
    <p:sldId id="264" r:id="rId24"/>
    <p:sldId id="266" r:id="rId25"/>
    <p:sldId id="267" r:id="rId26"/>
    <p:sldId id="268" r:id="rId27"/>
    <p:sldId id="291" r:id="rId28"/>
    <p:sldId id="306" r:id="rId29"/>
    <p:sldId id="265" r:id="rId3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8289" autoAdjust="0"/>
  </p:normalViewPr>
  <p:slideViewPr>
    <p:cSldViewPr snapToGrid="0" snapToObjects="1"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2D4BA-A0D7-0547-A32D-6EE5A1FC049E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0A87-04B6-A544-A546-A437D7A8F3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6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200" dirty="0"/>
              <a:t>$&lt;</a:t>
            </a:r>
            <a:r>
              <a:rPr kumimoji="1" lang="zh-CN" altLang="en-US" sz="1200" dirty="0"/>
              <a:t>表示所有的依赖目标集，即所有的</a:t>
            </a:r>
            <a:r>
              <a:rPr kumimoji="1" lang="en-US" altLang="zh-CN" sz="1200" dirty="0"/>
              <a:t>.c</a:t>
            </a:r>
            <a:r>
              <a:rPr kumimoji="1" lang="zh-CN" altLang="en-US" sz="1200" dirty="0"/>
              <a:t>文件</a:t>
            </a:r>
            <a:endParaRPr kumimoji="1" lang="en-US" altLang="zh-CN" sz="1200" dirty="0"/>
          </a:p>
          <a:p>
            <a:pPr marL="0" indent="0">
              <a:buNone/>
            </a:pPr>
            <a:r>
              <a:rPr kumimoji="1" lang="en-US" altLang="zh-CN" sz="1200" dirty="0"/>
              <a:t>$@</a:t>
            </a:r>
            <a:r>
              <a:rPr kumimoji="1" lang="zh-CN" altLang="en-US" sz="1200" dirty="0"/>
              <a:t>表示所有的目标集，即所有的</a:t>
            </a:r>
            <a:r>
              <a:rPr kumimoji="1" lang="en-US" altLang="zh-CN" sz="1200" dirty="0"/>
              <a:t>.</a:t>
            </a:r>
            <a:r>
              <a:rPr kumimoji="1" lang="en-US" altLang="zh-CN" sz="1200" dirty="0" err="1"/>
              <a:t>o</a:t>
            </a:r>
            <a:r>
              <a:rPr kumimoji="1" lang="en-US" altLang="en-US" sz="1200" dirty="0" err="1"/>
              <a:t>文件</a:t>
            </a:r>
            <a:endParaRPr kumimoji="1" lang="en-US" altLang="zh-CN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50A87-04B6-A544-A546-A437D7A8F3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3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2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7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9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5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3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0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17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4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7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38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C71E-893C-7B4D-8F8B-065C314C2A98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6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实验相关内容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柴云鹏</a:t>
            </a:r>
            <a:endParaRPr kumimoji="1" lang="en-US" altLang="zh-CN" dirty="0"/>
          </a:p>
          <a:p>
            <a:r>
              <a:rPr kumimoji="1" lang="en-US" altLang="zh-CN" dirty="0" err="1"/>
              <a:t>ypchai@ruc.edu.cn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58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集成编译链接的工具（类似批处理）</a:t>
            </a:r>
            <a:endParaRPr kumimoji="1" lang="en-US" altLang="zh-CN" dirty="0"/>
          </a:p>
          <a:p>
            <a:r>
              <a:rPr kumimoji="1" lang="en-US" altLang="zh-CN" dirty="0"/>
              <a:t>Make</a:t>
            </a:r>
            <a:r>
              <a:rPr kumimoji="1" lang="zh-CN" altLang="en-US" dirty="0"/>
              <a:t>即可进行所有工作</a:t>
            </a:r>
            <a:endParaRPr kumimoji="1" lang="en-US" altLang="zh-CN" dirty="0"/>
          </a:p>
          <a:p>
            <a:r>
              <a:rPr kumimoji="1" lang="zh-CN" altLang="en-US" dirty="0"/>
              <a:t>文件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内容：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hw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–lm</a:t>
            </a:r>
            <a:r>
              <a:rPr kumimoji="1" lang="zh-CN" altLang="en-US" dirty="0"/>
              <a:t>（链接库</a:t>
            </a:r>
            <a:r>
              <a:rPr kumimoji="1" lang="en-US" altLang="zh-CN" dirty="0"/>
              <a:t>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hw.o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helper.o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clean: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11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更标准的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写法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76394" cy="5049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7F7F7F"/>
                </a:solidFill>
              </a:rPr>
              <a:t>#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all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source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files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here</a:t>
            </a:r>
          </a:p>
          <a:p>
            <a:pPr marL="0" indent="0">
              <a:buNone/>
            </a:pPr>
            <a:r>
              <a:rPr kumimoji="1" lang="en-US" altLang="zh-CN" dirty="0"/>
              <a:t>SRCS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target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here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(name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of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executable)</a:t>
            </a:r>
          </a:p>
          <a:p>
            <a:pPr marL="0" indent="0">
              <a:buNone/>
            </a:pPr>
            <a:r>
              <a:rPr kumimoji="1" lang="en-US" altLang="zh-CN" dirty="0"/>
              <a:t>TARG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compiler</a:t>
            </a:r>
            <a:r>
              <a:rPr kumimoji="1" lang="zh-CN" altLang="en-US" dirty="0">
                <a:solidFill>
                  <a:srgbClr val="7F7F7F"/>
                </a:solidFill>
              </a:rPr>
              <a:t>, </a:t>
            </a:r>
            <a:r>
              <a:rPr kumimoji="1" lang="en-US" altLang="zh-CN" dirty="0">
                <a:solidFill>
                  <a:srgbClr val="7F7F7F"/>
                </a:solidFill>
              </a:rPr>
              <a:t>compiler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flags,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and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needed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libs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CC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OPTS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</a:p>
          <a:p>
            <a:pPr marL="0" indent="0">
              <a:buNone/>
            </a:pPr>
            <a:r>
              <a:rPr kumimoji="1" lang="en-US" altLang="zh-CN" dirty="0"/>
              <a:t>LIBS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-lm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en-US" altLang="zh-CN" dirty="0">
                <a:solidFill>
                  <a:srgbClr val="7F7F7F"/>
                </a:solidFill>
              </a:rPr>
              <a:t>this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translates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.c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files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in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 err="1">
                <a:solidFill>
                  <a:srgbClr val="7F7F7F"/>
                </a:solidFill>
              </a:rPr>
              <a:t>src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list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to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.o’s</a:t>
            </a:r>
          </a:p>
          <a:p>
            <a:pPr marL="0" indent="0">
              <a:buNone/>
            </a:pPr>
            <a:r>
              <a:rPr kumimoji="1" lang="en-US" altLang="zh-CN" dirty="0"/>
              <a:t>OBJS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$(</a:t>
            </a:r>
            <a:r>
              <a:rPr kumimoji="1" lang="en-US" altLang="zh-CN" dirty="0" err="1"/>
              <a:t>SRCS:.c</a:t>
            </a:r>
            <a:r>
              <a:rPr kumimoji="1" lang="en-US" altLang="zh-CN" dirty="0"/>
              <a:t>=.o)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28923" y="1600200"/>
            <a:ext cx="4076394" cy="5049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zh-CN" sz="22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really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needed,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target</a:t>
            </a:r>
          </a:p>
          <a:p>
            <a:pPr marL="0" indent="0">
              <a:buFont typeface="Arial"/>
              <a:buNone/>
            </a:pPr>
            <a:r>
              <a:rPr kumimoji="1" lang="en-US" altLang="zh-CN" sz="2200" dirty="0"/>
              <a:t>All: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r>
              <a:rPr kumimoji="1" lang="zh-CN" altLang="en-US" sz="2200" dirty="0"/>
              <a:t>(</a:t>
            </a:r>
            <a:r>
              <a:rPr kumimoji="1" lang="en-US" altLang="zh-CN" sz="2200" dirty="0"/>
              <a:t>TARG)</a:t>
            </a:r>
          </a:p>
          <a:p>
            <a:pPr marL="0" indent="0">
              <a:buFont typeface="Arial"/>
              <a:buNone/>
            </a:pPr>
            <a:r>
              <a:rPr kumimoji="1" lang="zh-CN" altLang="zh-CN" sz="2200" dirty="0">
                <a:solidFill>
                  <a:srgbClr val="7F7F7F"/>
                </a:solidFill>
              </a:rPr>
              <a:t># </a:t>
            </a:r>
            <a:r>
              <a:rPr kumimoji="1" lang="en-US" altLang="zh-CN" sz="2200" dirty="0">
                <a:solidFill>
                  <a:srgbClr val="7F7F7F"/>
                </a:solidFill>
              </a:rPr>
              <a:t>this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generates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the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target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executable</a:t>
            </a:r>
          </a:p>
          <a:p>
            <a:pPr marL="0" indent="0">
              <a:buFont typeface="Arial"/>
              <a:buNone/>
            </a:pPr>
            <a:r>
              <a:rPr kumimoji="1" lang="en-US" altLang="zh-CN" sz="2200" dirty="0"/>
              <a:t>$(TARG):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</a:p>
          <a:p>
            <a:pPr marL="0" indent="0">
              <a:buNone/>
            </a:pPr>
            <a:r>
              <a:rPr kumimoji="1" lang="en-US" altLang="zh-CN" sz="2200" dirty="0"/>
              <a:t>	$(CC)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$(TARG)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$(LIBS)</a:t>
            </a:r>
          </a:p>
          <a:p>
            <a:pPr marL="0" indent="0">
              <a:buNone/>
            </a:pPr>
            <a:r>
              <a:rPr kumimoji="1" lang="en-US" altLang="zh-CN" sz="2200" dirty="0">
                <a:solidFill>
                  <a:srgbClr val="7F7F7F"/>
                </a:solidFill>
              </a:rPr>
              <a:t>#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this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generic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rule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for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.o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files</a:t>
            </a:r>
          </a:p>
          <a:p>
            <a:pPr marL="0" indent="0">
              <a:buNone/>
            </a:pPr>
            <a:r>
              <a:rPr kumimoji="1" lang="en-US" altLang="zh-CN" sz="2200" dirty="0"/>
              <a:t>%.o: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%.c</a:t>
            </a:r>
          </a:p>
          <a:p>
            <a:pPr marL="0" indent="0">
              <a:buNone/>
            </a:pPr>
            <a:r>
              <a:rPr kumimoji="1" lang="en-US" altLang="zh-CN" sz="2200" dirty="0"/>
              <a:t>	$(CC)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$(OPTS)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$&lt;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-o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$@</a:t>
            </a:r>
          </a:p>
          <a:p>
            <a:pPr marL="0" indent="0">
              <a:buNone/>
            </a:pPr>
            <a:r>
              <a:rPr kumimoji="1" lang="zh-CN" altLang="zh-CN" sz="2200" dirty="0">
                <a:solidFill>
                  <a:srgbClr val="7F7F7F"/>
                </a:solidFill>
              </a:rPr>
              <a:t>#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and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finally,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clean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line</a:t>
            </a:r>
          </a:p>
          <a:p>
            <a:pPr marL="0" indent="0">
              <a:buNone/>
            </a:pPr>
            <a:r>
              <a:rPr kumimoji="1" lang="en-US" altLang="zh-CN" sz="2200" dirty="0"/>
              <a:t>clean:</a:t>
            </a:r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err="1"/>
              <a:t>rm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$(TARG)</a:t>
            </a:r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5707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E46C0A"/>
                </a:solidFill>
              </a:rPr>
              <a:t>gdb</a:t>
            </a:r>
            <a:r>
              <a:rPr kumimoji="1" lang="zh-CN" altLang="en-US" b="1" dirty="0">
                <a:solidFill>
                  <a:srgbClr val="E46C0A"/>
                </a:solidFill>
              </a:rPr>
              <a:t>使用方法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61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GDB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lvl="1"/>
            <a:r>
              <a:rPr lang="en-US" altLang="zh-CN" dirty="0"/>
              <a:t>GDB</a:t>
            </a:r>
            <a:r>
              <a:rPr lang="zh-CN" altLang="en-US" dirty="0"/>
              <a:t>是一个由</a:t>
            </a:r>
            <a:r>
              <a:rPr lang="en-US" altLang="zh-CN" dirty="0"/>
              <a:t>GNU</a:t>
            </a:r>
            <a:r>
              <a:rPr lang="zh-CN" altLang="en-US" dirty="0"/>
              <a:t>开源组织发布的、</a:t>
            </a:r>
            <a:r>
              <a:rPr lang="en-US" altLang="zh-CN" dirty="0"/>
              <a:t>UNIX/LINUX</a:t>
            </a:r>
            <a:r>
              <a:rPr lang="zh-CN" altLang="en-US" dirty="0"/>
              <a:t>操作系统下的、基于命令行的、功能强大的程序调试工具。 对于一名</a:t>
            </a:r>
            <a:r>
              <a:rPr lang="en-US" altLang="zh-CN" dirty="0"/>
              <a:t>Linux</a:t>
            </a:r>
            <a:r>
              <a:rPr lang="zh-CN" altLang="en-US" dirty="0"/>
              <a:t>下工作的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程序员，</a:t>
            </a:r>
            <a:r>
              <a:rPr lang="en-US" altLang="zh-CN" dirty="0" err="1"/>
              <a:t>gdb</a:t>
            </a:r>
            <a:r>
              <a:rPr lang="zh-CN" altLang="en-US" dirty="0"/>
              <a:t>是必不可少的工具</a:t>
            </a:r>
            <a:r>
              <a:rPr lang="zh-CN" altLang="en-US" sz="3200" dirty="0"/>
              <a:t>。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3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一般来说，</a:t>
            </a:r>
            <a:r>
              <a:rPr lang="en-US" altLang="zh-CN" dirty="0"/>
              <a:t>GDB</a:t>
            </a:r>
            <a:r>
              <a:rPr lang="zh-CN" altLang="en-US" dirty="0"/>
              <a:t>主要帮忙你完成下面四个方面的功能：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、启动你的程序，可以按照你的自定义的要求随心所欲的运行程序。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、可让被调试的程序在你所指定的调置的断点处停住。（断点可以是条件表达式）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、当程序被停住时，可以检查此时你的程序中所发生的事。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、动态的改变你程序的执行环境。</a:t>
            </a:r>
            <a:br>
              <a:rPr lang="zh-CN" altLang="en-US" dirty="0"/>
            </a:b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7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6686"/>
              </p:ext>
            </p:extLst>
          </p:nvPr>
        </p:nvGraphicFramePr>
        <p:xfrm>
          <a:off x="1029394" y="1690688"/>
          <a:ext cx="7150193" cy="44094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743687">
                  <a:extLst>
                    <a:ext uri="{9D8B030D-6E8A-4147-A177-3AD203B41FA5}">
                      <a16:colId xmlns:a16="http://schemas.microsoft.com/office/drawing/2014/main" val="4011747876"/>
                    </a:ext>
                  </a:extLst>
                </a:gridCol>
                <a:gridCol w="1406506">
                  <a:extLst>
                    <a:ext uri="{9D8B030D-6E8A-4147-A177-3AD203B41FA5}">
                      <a16:colId xmlns:a16="http://schemas.microsoft.com/office/drawing/2014/main" val="2490815485"/>
                    </a:ext>
                  </a:extLst>
                </a:gridCol>
              </a:tblGrid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显示当前源码：</a:t>
                      </a:r>
                      <a:r>
                        <a:rPr lang="en-US" sz="1800" dirty="0">
                          <a:effectLst/>
                        </a:rPr>
                        <a:t>list [</a:t>
                      </a:r>
                      <a:r>
                        <a:rPr lang="en-US" sz="1800" dirty="0" err="1">
                          <a:effectLst/>
                        </a:rPr>
                        <a:t>linenum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80270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搜索字符串：</a:t>
                      </a:r>
                      <a:r>
                        <a:rPr lang="en-US" sz="1800" dirty="0">
                          <a:effectLst/>
                        </a:rPr>
                        <a:t>search  </a:t>
                      </a:r>
                      <a:r>
                        <a:rPr lang="en-US" sz="1800" dirty="0" err="1">
                          <a:effectLst/>
                        </a:rPr>
                        <a:t>str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49708"/>
                  </a:ext>
                </a:extLst>
              </a:tr>
              <a:tr h="431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设置断点：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break </a:t>
                      </a:r>
                      <a:r>
                        <a:rPr lang="en-US" sz="1800" dirty="0" err="1">
                          <a:solidFill>
                            <a:srgbClr val="E46C0A"/>
                          </a:solidFill>
                          <a:effectLst/>
                        </a:rPr>
                        <a:t>linenum|func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设置在某个程序某个函数的断点：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break </a:t>
                      </a:r>
                      <a:r>
                        <a:rPr lang="en-US" sz="1800" dirty="0" err="1">
                          <a:solidFill>
                            <a:srgbClr val="E46C0A"/>
                          </a:solidFill>
                          <a:effectLst/>
                        </a:rPr>
                        <a:t>program:func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36450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查看断点：</a:t>
                      </a:r>
                      <a:r>
                        <a:rPr lang="en-US" sz="1800" dirty="0">
                          <a:effectLst/>
                        </a:rPr>
                        <a:t>info break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Info b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86976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删除断点：</a:t>
                      </a:r>
                      <a:r>
                        <a:rPr lang="en-US" sz="1800" dirty="0">
                          <a:effectLst/>
                        </a:rPr>
                        <a:t>delete break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 </a:t>
                      </a:r>
                      <a:r>
                        <a:rPr lang="zh-CN" sz="1800" dirty="0">
                          <a:effectLst/>
                        </a:rPr>
                        <a:t>断点号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05957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运行调试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|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重启调试：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run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r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506543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输出变量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/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表达式信息：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print [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变量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/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表达式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]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p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20062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单步调试：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next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n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78422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跟入函数调试：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step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s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187095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执行到下一断点：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continue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897114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退出调试：</a:t>
                      </a:r>
                      <a:r>
                        <a:rPr lang="en-US" sz="1800" dirty="0">
                          <a:effectLst/>
                        </a:rPr>
                        <a:t>quit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7927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4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4035428" cy="49130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Buggy.c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#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stdio.h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x;</a:t>
            </a:r>
          </a:p>
          <a:p>
            <a:pPr marL="0" indent="0">
              <a:buNone/>
            </a:pPr>
            <a:r>
              <a:rPr kumimoji="1" lang="zh-CN" altLang="zh-CN" dirty="0"/>
              <a:t>}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 *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[])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*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(“%d\n”,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p-&gt;x);</a:t>
            </a:r>
          </a:p>
          <a:p>
            <a:pPr marL="0" indent="0">
              <a:buNone/>
            </a:pPr>
            <a:r>
              <a:rPr kumimoji="1" lang="zh-CN" altLang="zh-CN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47668" y="1752600"/>
            <a:ext cx="4069312" cy="491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&gt;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buggy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)run</a:t>
            </a:r>
          </a:p>
          <a:p>
            <a:pPr marL="0" indent="0">
              <a:buNone/>
            </a:pPr>
            <a:r>
              <a:rPr kumimoji="1" lang="zh-CN" altLang="zh-CN" dirty="0"/>
              <a:t>-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</a:p>
          <a:p>
            <a:pPr marL="0" indent="0">
              <a:buNone/>
            </a:pPr>
            <a:r>
              <a:rPr kumimoji="1" lang="zh-CN" altLang="zh-CN" dirty="0"/>
              <a:t>1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(Data</a:t>
            </a:r>
            <a:r>
              <a:rPr kumimoji="1" lang="zh-CN" altLang="en-US" dirty="0"/>
              <a:t> *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04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Songti SC Regular"/>
              </a:rPr>
              <a:t>set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</a:t>
            </a:r>
            <a:r>
              <a:rPr lang="zh-TW" altLang="en-US" dirty="0">
                <a:cs typeface="Songti SC Regular"/>
              </a:rPr>
              <a:t>可指定运行时参数</a:t>
            </a:r>
            <a:endParaRPr lang="en-US" altLang="zh-TW" dirty="0">
              <a:cs typeface="Songti SC Regular"/>
            </a:endParaRPr>
          </a:p>
          <a:p>
            <a:pPr lvl="1"/>
            <a:r>
              <a:rPr lang="en-US" altLang="zh-TW" dirty="0">
                <a:cs typeface="Songti SC Regular"/>
              </a:rPr>
              <a:t>set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10 20 30 40 50</a:t>
            </a:r>
            <a:endParaRPr lang="zh-TW" altLang="en-US" dirty="0">
              <a:cs typeface="Songti SC Regular"/>
            </a:endParaRPr>
          </a:p>
          <a:p>
            <a:r>
              <a:rPr lang="en-US" altLang="zh-TW" dirty="0">
                <a:cs typeface="Songti SC Regular"/>
              </a:rPr>
              <a:t>show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</a:t>
            </a:r>
            <a:r>
              <a:rPr lang="zh-TW" altLang="en-US" dirty="0">
                <a:cs typeface="Songti SC Regular"/>
              </a:rPr>
              <a:t>命令可以查看设置好的运行参数。 </a:t>
            </a:r>
          </a:p>
          <a:p>
            <a:endParaRPr kumimoji="1" lang="zh-CN" altLang="en-US" dirty="0"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918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调试汇编程序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显示寄存器的值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$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zh-CN" altLang="en-US" dirty="0"/>
              <a:t>要执行到下一行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nexti</a:t>
            </a:r>
            <a:endParaRPr lang="en-US" altLang="zh-CN" dirty="0"/>
          </a:p>
          <a:p>
            <a:r>
              <a:rPr lang="zh-CN" altLang="en-US" dirty="0"/>
              <a:t>进入函数调用（汇编指令是 </a:t>
            </a:r>
            <a:r>
              <a:rPr lang="en-US" altLang="zh-CN" dirty="0"/>
              <a:t>call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stepi</a:t>
            </a:r>
            <a:endParaRPr lang="en-US" altLang="zh-CN" dirty="0"/>
          </a:p>
          <a:p>
            <a:r>
              <a:rPr lang="zh-CN" altLang="en-US" dirty="0"/>
              <a:t>直接运行到这个函数结束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finish</a:t>
            </a:r>
          </a:p>
          <a:p>
            <a:r>
              <a:rPr lang="zh-CN" altLang="en-US" dirty="0"/>
              <a:t>任意汇编指令上添加断点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break *0x400486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46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查看内存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4452166" cy="5067003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x /nfu</a:t>
            </a:r>
          </a:p>
          <a:p>
            <a:pPr lvl="1"/>
            <a:r>
              <a:rPr lang="zh-CN" altLang="zh-CN" dirty="0"/>
              <a:t>x 是 examine 的缩写</a:t>
            </a:r>
          </a:p>
          <a:p>
            <a:pPr lvl="1"/>
            <a:r>
              <a:rPr lang="zh-CN" altLang="zh-CN" b="1" dirty="0"/>
              <a:t>n表示要显示的内存单元的个数</a:t>
            </a:r>
            <a:endParaRPr lang="zh-CN" altLang="zh-CN" dirty="0"/>
          </a:p>
          <a:p>
            <a:pPr lvl="1"/>
            <a:r>
              <a:rPr lang="zh-CN" altLang="zh-CN" b="1" dirty="0"/>
              <a:t>f表示显示方式, 可取如下值</a:t>
            </a:r>
            <a:endParaRPr lang="en-US" altLang="zh-CN" b="1" dirty="0"/>
          </a:p>
          <a:p>
            <a:pPr lvl="2"/>
            <a:r>
              <a:rPr lang="zh-CN" altLang="zh-CN" dirty="0"/>
              <a:t>x 按十六进制格式显示变量。</a:t>
            </a:r>
          </a:p>
          <a:p>
            <a:pPr lvl="2"/>
            <a:r>
              <a:rPr lang="zh-CN" altLang="zh-CN" dirty="0"/>
              <a:t>d 按十进制格式显示变量。</a:t>
            </a:r>
          </a:p>
          <a:p>
            <a:pPr lvl="2"/>
            <a:r>
              <a:rPr lang="zh-CN" altLang="zh-CN" dirty="0"/>
              <a:t>u 按十进制格式显示无符号整型。</a:t>
            </a:r>
          </a:p>
          <a:p>
            <a:pPr lvl="2"/>
            <a:r>
              <a:rPr lang="zh-CN" altLang="zh-CN" dirty="0"/>
              <a:t>o 按八进制格式显示变量。</a:t>
            </a:r>
          </a:p>
          <a:p>
            <a:pPr lvl="2"/>
            <a:r>
              <a:rPr lang="zh-CN" altLang="zh-CN" dirty="0"/>
              <a:t>t 按二进制格式显示变量。</a:t>
            </a:r>
          </a:p>
          <a:p>
            <a:pPr lvl="2"/>
            <a:r>
              <a:rPr lang="zh-CN" altLang="zh-CN" dirty="0"/>
              <a:t>a 按十六进制格式显示变量。</a:t>
            </a:r>
          </a:p>
          <a:p>
            <a:pPr lvl="2"/>
            <a:r>
              <a:rPr lang="zh-CN" altLang="zh-CN" dirty="0"/>
              <a:t>i 指令地址格式</a:t>
            </a:r>
          </a:p>
          <a:p>
            <a:pPr lvl="2"/>
            <a:r>
              <a:rPr lang="zh-CN" altLang="zh-CN" dirty="0"/>
              <a:t>c 按字符格式显示变量。</a:t>
            </a:r>
          </a:p>
          <a:p>
            <a:pPr lvl="2"/>
            <a:r>
              <a:rPr lang="zh-CN" altLang="zh-CN" dirty="0"/>
              <a:t>f 按浮点数格式显示变量。</a:t>
            </a:r>
          </a:p>
          <a:p>
            <a:pPr lvl="1"/>
            <a:r>
              <a:rPr lang="zh-CN" altLang="zh-CN" b="1" dirty="0"/>
              <a:t>u表示一个地址单元的长度</a:t>
            </a:r>
            <a:endParaRPr lang="en-US" altLang="zh-CN" b="1" dirty="0"/>
          </a:p>
          <a:p>
            <a:pPr lvl="2"/>
            <a:r>
              <a:rPr lang="zh-CN" altLang="zh-CN" dirty="0"/>
              <a:t>b表示单字节，</a:t>
            </a:r>
          </a:p>
          <a:p>
            <a:pPr lvl="2"/>
            <a:r>
              <a:rPr lang="zh-CN" altLang="zh-CN" dirty="0"/>
              <a:t>h表示双字节，</a:t>
            </a:r>
          </a:p>
          <a:p>
            <a:pPr lvl="2"/>
            <a:r>
              <a:rPr lang="zh-CN" altLang="zh-CN" dirty="0"/>
              <a:t>w表示四字节，</a:t>
            </a:r>
          </a:p>
          <a:p>
            <a:pPr lvl="2"/>
            <a:r>
              <a:rPr lang="zh-CN" altLang="zh-CN" dirty="0"/>
              <a:t>g表示八字节</a:t>
            </a:r>
          </a:p>
          <a:p>
            <a:pPr lvl="1"/>
            <a:endParaRPr lang="zh-C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61767" y="1600200"/>
            <a:ext cx="3625033" cy="506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/>
              <a:t>举例</a:t>
            </a:r>
          </a:p>
          <a:p>
            <a:pPr lvl="1"/>
            <a:r>
              <a:rPr lang="zh-CN" altLang="zh-CN" sz="2000" dirty="0"/>
              <a:t>x/3uh buf </a:t>
            </a:r>
          </a:p>
          <a:p>
            <a:pPr lvl="1"/>
            <a:r>
              <a:rPr lang="zh-CN" altLang="zh-CN" sz="2000" dirty="0"/>
              <a:t>表示从内存地址buf读取内容，</a:t>
            </a:r>
          </a:p>
          <a:p>
            <a:pPr lvl="1"/>
            <a:r>
              <a:rPr lang="zh-CN" altLang="zh-CN" sz="2000" dirty="0"/>
              <a:t>h表示以双字节为一个单位，</a:t>
            </a:r>
          </a:p>
          <a:p>
            <a:pPr lvl="1"/>
            <a:r>
              <a:rPr lang="zh-CN" altLang="zh-CN" sz="2000" dirty="0"/>
              <a:t>3表示三个单位，</a:t>
            </a:r>
          </a:p>
          <a:p>
            <a:pPr lvl="1"/>
            <a:r>
              <a:rPr lang="zh-CN" altLang="zh-CN" sz="2000" dirty="0"/>
              <a:t>u表示按十六进制显示</a:t>
            </a:r>
          </a:p>
        </p:txBody>
      </p:sp>
    </p:spTree>
    <p:extLst>
      <p:ext uri="{BB962C8B-B14F-4D97-AF65-F5344CB8AC3E}">
        <p14:creationId xmlns:p14="http://schemas.microsoft.com/office/powerpoint/2010/main" val="29738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296"/>
          </a:xfrm>
        </p:spPr>
        <p:txBody>
          <a:bodyPr/>
          <a:lstStyle/>
          <a:p>
            <a:r>
              <a:rPr kumimoji="1" lang="zh-CN" altLang="en-US" dirty="0"/>
              <a:t>拆弹！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可执行文件</a:t>
            </a:r>
            <a:r>
              <a:rPr kumimoji="1" lang="en-US" altLang="zh-CN" dirty="0"/>
              <a:t>bomb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6</a:t>
            </a:r>
            <a:r>
              <a:rPr kumimoji="1" lang="zh-CN" altLang="en-US" dirty="0"/>
              <a:t>道密码，必须全都解开；输错密码会导致炸弹爆炸；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此外还包含一个隐藏关！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注意：在线系统随机生成密码，每个人的都不相同；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方法：反汇编、</a:t>
            </a:r>
            <a:r>
              <a:rPr kumimoji="1" lang="en-US" altLang="zh-CN" dirty="0"/>
              <a:t>GDB</a:t>
            </a:r>
            <a:r>
              <a:rPr kumimoji="1" lang="zh-CN" altLang="en-US" dirty="0"/>
              <a:t>调试（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环境）；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实验报告：详细求解密码的过程</a:t>
            </a:r>
          </a:p>
        </p:txBody>
      </p:sp>
    </p:spTree>
    <p:extLst>
      <p:ext uri="{BB962C8B-B14F-4D97-AF65-F5344CB8AC3E}">
        <p14:creationId xmlns:p14="http://schemas.microsoft.com/office/powerpoint/2010/main" val="337510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调试正在运行进程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ps</a:t>
            </a:r>
            <a:r>
              <a:rPr lang="zh-CN" altLang="en-US" dirty="0"/>
              <a:t>获得进程号（</a:t>
            </a:r>
            <a:r>
              <a:rPr lang="en-US" altLang="zh-CN" dirty="0" err="1"/>
              <a:t>pid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 attach </a:t>
            </a:r>
            <a:r>
              <a:rPr lang="en-US" altLang="zh-CN" dirty="0" err="1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29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</a:rPr>
              <a:t>Bomb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</a:rPr>
              <a:t>实验步骤</a:t>
            </a:r>
            <a:endParaRPr kumimoji="1"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1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7288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下载自己的</a:t>
            </a:r>
            <a:r>
              <a:rPr kumimoji="1" lang="en-US" altLang="zh-CN" dirty="0"/>
              <a:t>bomb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http://192.144.238.229/15213</a:t>
            </a:r>
          </a:p>
          <a:p>
            <a:pPr lvl="1"/>
            <a:r>
              <a:rPr kumimoji="1" lang="zh-CN" altLang="en-US" dirty="0"/>
              <a:t>用户名为学号，并填写自己的</a:t>
            </a:r>
            <a:r>
              <a:rPr kumimoji="1" lang="en-US" altLang="zh-CN" dirty="0"/>
              <a:t>email</a:t>
            </a:r>
          </a:p>
          <a:p>
            <a:pPr lvl="1"/>
            <a:r>
              <a:rPr kumimoji="1" lang="zh-CN" altLang="en-US" dirty="0"/>
              <a:t>会下载一个随机生成的</a:t>
            </a:r>
            <a:r>
              <a:rPr kumimoji="1" lang="en-US" altLang="zh-CN" dirty="0"/>
              <a:t>bomb</a:t>
            </a:r>
            <a:r>
              <a:rPr kumimoji="1" lang="zh-CN" altLang="en-US" dirty="0"/>
              <a:t>压缩包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97" y="3707056"/>
            <a:ext cx="4588217" cy="31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用</a:t>
            </a:r>
            <a:r>
              <a:rPr kumimoji="1" lang="en-US" altLang="zh-CN" dirty="0"/>
              <a:t>putty</a:t>
            </a:r>
            <a:r>
              <a:rPr kumimoji="1" lang="zh-CN" altLang="en-US" dirty="0"/>
              <a:t>登录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服务器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服务器</a:t>
            </a:r>
            <a:r>
              <a:rPr kumimoji="1" lang="en-US" altLang="zh-CN" dirty="0"/>
              <a:t>IP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192.144.238.229</a:t>
            </a:r>
          </a:p>
          <a:p>
            <a:pPr lvl="1"/>
            <a:r>
              <a:rPr kumimoji="1" lang="zh-CN" altLang="en-US" dirty="0"/>
              <a:t>用户名和密码同 </a:t>
            </a:r>
            <a:r>
              <a:rPr kumimoji="1" lang="en-US" altLang="zh-CN" dirty="0" err="1"/>
              <a:t>datalab</a:t>
            </a:r>
            <a:r>
              <a:rPr kumimoji="1" lang="zh-CN" altLang="en-US" dirty="0"/>
              <a:t> 实验</a:t>
            </a:r>
          </a:p>
          <a:p>
            <a:pPr lvl="1"/>
            <a:r>
              <a:rPr kumimoji="1" lang="zh-CN" altLang="en-US" dirty="0"/>
              <a:t>在自己的目录中，例如</a:t>
            </a:r>
            <a:r>
              <a:rPr kumimoji="1" lang="en-US" altLang="zh-CN" dirty="0"/>
              <a:t>/home/2014100100/</a:t>
            </a:r>
          </a:p>
          <a:p>
            <a:pPr lvl="2"/>
            <a:r>
              <a:rPr kumimoji="1" lang="zh-CN" altLang="en-US" dirty="0"/>
              <a:t>用</a:t>
            </a:r>
            <a:r>
              <a:rPr kumimoji="1" lang="en-US" altLang="zh-CN" dirty="0" err="1"/>
              <a:t>psftp.exe</a:t>
            </a:r>
            <a:r>
              <a:rPr kumimoji="1" lang="zh-CN" altLang="en-US" dirty="0"/>
              <a:t>上传自己的</a:t>
            </a:r>
            <a:r>
              <a:rPr kumimoji="1" lang="en-US" altLang="zh-CN" dirty="0" err="1"/>
              <a:t>bombN.tar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xvf</a:t>
            </a:r>
            <a:r>
              <a:rPr kumimoji="1" lang="zh-CN" altLang="en-US" dirty="0"/>
              <a:t> </a:t>
            </a:r>
            <a:r>
              <a:rPr kumimoji="1" lang="en-US" altLang="zh-CN" dirty="0"/>
              <a:t>./</a:t>
            </a:r>
            <a:r>
              <a:rPr kumimoji="1" lang="en-US" altLang="zh-CN" dirty="0" err="1"/>
              <a:t>bombN.tar</a:t>
            </a:r>
            <a:r>
              <a:rPr kumimoji="1" lang="zh-CN" altLang="zh-CN" dirty="0"/>
              <a:t>（</a:t>
            </a:r>
            <a:r>
              <a:rPr kumimoji="1" lang="zh-CN" altLang="en-US" dirty="0"/>
              <a:t>解压缩）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17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反汇编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cd</a:t>
            </a:r>
            <a:r>
              <a:rPr kumimoji="1" lang="zh-CN" altLang="en-US" dirty="0"/>
              <a:t> </a:t>
            </a:r>
            <a:r>
              <a:rPr kumimoji="1" lang="en-US" altLang="zh-CN" dirty="0"/>
              <a:t>./</a:t>
            </a:r>
            <a:r>
              <a:rPr kumimoji="1" lang="en-US" altLang="zh-CN" dirty="0" err="1"/>
              <a:t>bombN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ls</a:t>
            </a:r>
            <a:r>
              <a:rPr kumimoji="1" lang="zh-CN" altLang="zh-CN" dirty="0"/>
              <a:t>（</a:t>
            </a:r>
            <a:r>
              <a:rPr kumimoji="1" lang="zh-CN" altLang="en-US" dirty="0"/>
              <a:t>可以看到三个文件：</a:t>
            </a:r>
            <a:r>
              <a:rPr kumimoji="1" lang="en-US" altLang="zh-CN" dirty="0"/>
              <a:t>bomb</a:t>
            </a:r>
            <a:r>
              <a:rPr kumimoji="1" lang="zh-CN" altLang="en-US" dirty="0"/>
              <a:t>是二进制可执行文件；</a:t>
            </a:r>
            <a:r>
              <a:rPr kumimoji="1" lang="en-US" altLang="zh-CN" dirty="0" err="1"/>
              <a:t>bomb.c</a:t>
            </a:r>
            <a:r>
              <a:rPr kumimoji="1" lang="zh-CN" altLang="en-US" dirty="0"/>
              <a:t>是</a:t>
            </a:r>
            <a:r>
              <a:rPr kumimoji="1" lang="en-US" altLang="zh-CN" dirty="0"/>
              <a:t>C</a:t>
            </a:r>
            <a:r>
              <a:rPr kumimoji="1" lang="zh-CN" altLang="en-US" dirty="0"/>
              <a:t>文件，供参考；</a:t>
            </a:r>
            <a:r>
              <a:rPr kumimoji="1" lang="en-US" altLang="zh-CN" dirty="0"/>
              <a:t>README</a:t>
            </a:r>
            <a:r>
              <a:rPr kumimoji="1" lang="zh-CN" altLang="en-US" dirty="0"/>
              <a:t>是说明文档）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vim</a:t>
            </a:r>
            <a:r>
              <a:rPr kumimoji="1" lang="zh-CN" altLang="en-US" dirty="0"/>
              <a:t> </a:t>
            </a:r>
            <a:r>
              <a:rPr kumimoji="1" lang="en-US" altLang="zh-CN" dirty="0"/>
              <a:t>./README</a:t>
            </a:r>
            <a:r>
              <a:rPr kumimoji="1" lang="zh-CN" altLang="en-US" dirty="0"/>
              <a:t>可以查看（</a:t>
            </a:r>
            <a:r>
              <a:rPr kumimoji="1" lang="en-US" altLang="zh-CN" dirty="0"/>
              <a:t>:q!</a:t>
            </a:r>
            <a:r>
              <a:rPr kumimoji="1" lang="zh-CN" altLang="en-US" dirty="0"/>
              <a:t>不保存退出，</a:t>
            </a:r>
            <a:r>
              <a:rPr kumimoji="1" lang="zh-CN" altLang="en-US" dirty="0">
                <a:solidFill>
                  <a:srgbClr val="FF0000"/>
                </a:solidFill>
              </a:rPr>
              <a:t>请仔细阅读</a:t>
            </a:r>
            <a:r>
              <a:rPr kumimoji="1" lang="en-US" altLang="zh-CN" dirty="0">
                <a:solidFill>
                  <a:srgbClr val="FF0000"/>
                </a:solidFill>
              </a:rPr>
              <a:t>README</a:t>
            </a:r>
            <a:r>
              <a:rPr kumimoji="1" lang="zh-CN" altLang="en-US" dirty="0"/>
              <a:t>）</a:t>
            </a:r>
          </a:p>
          <a:p>
            <a:pPr lvl="2"/>
            <a:r>
              <a:rPr kumimoji="1" lang="zh-CN" altLang="en-US" dirty="0"/>
              <a:t>反汇编：</a:t>
            </a:r>
            <a:r>
              <a:rPr kumimoji="1" lang="en-US" altLang="zh-CN" dirty="0" err="1"/>
              <a:t>objdump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–d</a:t>
            </a:r>
            <a:r>
              <a:rPr kumimoji="1" lang="zh-CN" altLang="en-US" dirty="0"/>
              <a:t> </a:t>
            </a:r>
            <a:r>
              <a:rPr kumimoji="1" lang="en-US" altLang="zh-CN" dirty="0"/>
              <a:t>./bomb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asm</a:t>
            </a:r>
            <a:r>
              <a:rPr kumimoji="1" lang="zh-CN" altLang="en-US" dirty="0"/>
              <a:t>（汇编代码保存到</a:t>
            </a:r>
            <a:r>
              <a:rPr kumimoji="1" lang="en-US" altLang="zh-CN" dirty="0" err="1"/>
              <a:t>asm</a:t>
            </a:r>
            <a:r>
              <a:rPr kumimoji="1" lang="zh-CN" altLang="en-US" dirty="0"/>
              <a:t>文件中，同样用</a:t>
            </a:r>
            <a:r>
              <a:rPr kumimoji="1" lang="en-US" altLang="zh-CN" dirty="0"/>
              <a:t>vi</a:t>
            </a:r>
            <a:r>
              <a:rPr kumimoji="1" lang="zh-CN" altLang="en-US" dirty="0"/>
              <a:t>或</a:t>
            </a:r>
            <a:r>
              <a:rPr kumimoji="1" lang="en-US" altLang="zh-CN" dirty="0"/>
              <a:t>vim</a:t>
            </a:r>
            <a:r>
              <a:rPr kumimoji="1" lang="zh-CN" altLang="en-US" dirty="0"/>
              <a:t>可以查看）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在</a:t>
            </a:r>
            <a:r>
              <a:rPr kumimoji="1" lang="en-US" altLang="zh-CN" dirty="0"/>
              <a:t>vi</a:t>
            </a:r>
            <a:r>
              <a:rPr kumimoji="1" lang="zh-CN" altLang="en-US" dirty="0"/>
              <a:t>中，输入‘</a:t>
            </a:r>
            <a:r>
              <a:rPr kumimoji="1" lang="en-US" altLang="zh-CN" dirty="0"/>
              <a:t>/</a:t>
            </a:r>
            <a:r>
              <a:rPr kumimoji="1" lang="zh-CN" altLang="en-US" dirty="0"/>
              <a:t>’可以搜索关键词；输入</a:t>
            </a:r>
            <a:r>
              <a:rPr kumimoji="1" lang="zh-CN" altLang="zh-CN" dirty="0"/>
              <a:t>‘</a:t>
            </a:r>
            <a:r>
              <a:rPr kumimoji="1" lang="en-US" altLang="zh-CN" dirty="0"/>
              <a:t>:</a:t>
            </a:r>
            <a:r>
              <a:rPr kumimoji="1" lang="zh-CN" altLang="en-US" dirty="0"/>
              <a:t>行号’可以调到指定行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可以用</a:t>
            </a:r>
            <a:r>
              <a:rPr kumimoji="1" lang="en-US" altLang="zh-CN" dirty="0" err="1"/>
              <a:t>psftp.exe</a:t>
            </a:r>
            <a:r>
              <a:rPr kumimoji="1" lang="zh-CN" altLang="en-US" dirty="0"/>
              <a:t>传回本地看更方便</a:t>
            </a:r>
          </a:p>
        </p:txBody>
      </p:sp>
    </p:spTree>
    <p:extLst>
      <p:ext uri="{BB962C8B-B14F-4D97-AF65-F5344CB8AC3E}">
        <p14:creationId xmlns:p14="http://schemas.microsoft.com/office/powerpoint/2010/main" val="229637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en-US" altLang="en-US" dirty="0"/>
              <a:t>尝试解密码</a:t>
            </a:r>
          </a:p>
          <a:p>
            <a:pPr lvl="1"/>
            <a:r>
              <a:rPr kumimoji="1" lang="en-US" altLang="zh-CN" dirty="0"/>
              <a:t>./bomb</a:t>
            </a:r>
            <a:r>
              <a:rPr kumimoji="1" lang="zh-CN" altLang="en-US" dirty="0"/>
              <a:t>可以运行炸弹，输入密码，匹配则进入下一关（不要轻易尝试，每次爆炸自动扣</a:t>
            </a:r>
            <a:r>
              <a:rPr kumimoji="1" lang="en-US" altLang="zh-CN" dirty="0"/>
              <a:t>0.5</a:t>
            </a:r>
            <a:r>
              <a:rPr kumimoji="1" lang="zh-CN" altLang="en-US" dirty="0"/>
              <a:t>分，最多扣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可以把前几关破解的密码放到当前目录一个文件中，例如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。则</a:t>
            </a:r>
            <a:r>
              <a:rPr kumimoji="1" lang="en-US" altLang="zh-CN" dirty="0"/>
              <a:t>./bomb</a:t>
            </a:r>
            <a:r>
              <a:rPr kumimoji="1" lang="zh-CN" altLang="en-US" dirty="0"/>
              <a:t> </a:t>
            </a:r>
            <a:r>
              <a:rPr kumimoji="1" lang="en-US" altLang="zh-CN" dirty="0"/>
              <a:t>./input</a:t>
            </a:r>
            <a:r>
              <a:rPr kumimoji="1" lang="zh-CN" altLang="en-US" dirty="0"/>
              <a:t>可以把文件中前几行依次输入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注意：</a:t>
            </a:r>
            <a:r>
              <a:rPr kumimoji="1" lang="en-US" altLang="zh-CN" dirty="0" err="1"/>
              <a:t>Ctrl+C</a:t>
            </a:r>
            <a:r>
              <a:rPr kumimoji="1" lang="zh-CN" altLang="en-US" dirty="0"/>
              <a:t>终止程序，不要相信提示信息，再等一会儿会退出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71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5. 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调试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gdb</a:t>
            </a:r>
            <a:r>
              <a:rPr kumimoji="1" lang="zh-CN" altLang="en-US" dirty="0"/>
              <a:t> </a:t>
            </a:r>
            <a:r>
              <a:rPr kumimoji="1" lang="en-US" altLang="zh-CN" dirty="0"/>
              <a:t>./bomb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input;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</a:p>
          <a:p>
            <a:pPr lvl="1"/>
            <a:r>
              <a:rPr kumimoji="1" lang="zh-CN" altLang="en-US" dirty="0"/>
              <a:t>分析每一段汇编代码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设置断点，运行至断点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查看寄存器、内</a:t>
            </a:r>
            <a:r>
              <a:rPr kumimoji="1" lang="zh-CN" altLang="en-US"/>
              <a:t>存等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714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实验结果（拆弹程度、密码）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详细过程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每一关的详解，引用代码、寄存器、内存内容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最后有得失总结</a:t>
            </a:r>
          </a:p>
        </p:txBody>
      </p:sp>
    </p:spTree>
    <p:extLst>
      <p:ext uri="{BB962C8B-B14F-4D97-AF65-F5344CB8AC3E}">
        <p14:creationId xmlns:p14="http://schemas.microsoft.com/office/powerpoint/2010/main" val="114971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899F-EBF7-4B1B-A2D0-D2CBCC39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Hidden phase &amp;&amp; </a:t>
            </a:r>
            <a:r>
              <a:rPr lang="en-US" altLang="zh-CN" dirty="0" err="1"/>
              <a:t>nuclearLab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6F3E0-EA1A-4531-8480-7736A222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不计分数的隐藏关</a:t>
            </a:r>
            <a:r>
              <a:rPr lang="en-US" altLang="zh-CN" dirty="0"/>
              <a:t>/</a:t>
            </a:r>
            <a:r>
              <a:rPr lang="zh-CN" altLang="en-US" dirty="0"/>
              <a:t>加强版本</a:t>
            </a:r>
            <a:endParaRPr lang="en-US" altLang="zh-CN" dirty="0"/>
          </a:p>
          <a:p>
            <a:r>
              <a:rPr lang="en-US" altLang="zh-CN" dirty="0"/>
              <a:t>Hidden phase</a:t>
            </a:r>
            <a:r>
              <a:rPr lang="zh-CN" altLang="en-US" dirty="0"/>
              <a:t>需要特殊方法进入</a:t>
            </a:r>
            <a:endParaRPr lang="en-US" altLang="zh-CN" dirty="0"/>
          </a:p>
          <a:p>
            <a:r>
              <a:rPr lang="en-US" altLang="zh-CN" dirty="0" err="1"/>
              <a:t>nuclearLab</a:t>
            </a:r>
            <a:r>
              <a:rPr lang="en-US" altLang="zh-CN" dirty="0"/>
              <a:t> </a:t>
            </a:r>
            <a:r>
              <a:rPr lang="zh-CN" altLang="en-US" dirty="0"/>
              <a:t>则使用了一些常见</a:t>
            </a:r>
            <a:r>
              <a:rPr lang="en-US" altLang="zh-CN" dirty="0"/>
              <a:t>(?)</a:t>
            </a:r>
            <a:r>
              <a:rPr lang="zh-CN" altLang="en-US" dirty="0"/>
              <a:t>技巧</a:t>
            </a:r>
            <a:endParaRPr lang="en-US" altLang="zh-CN" dirty="0"/>
          </a:p>
          <a:p>
            <a:r>
              <a:rPr lang="en-US" altLang="zh-CN" dirty="0" err="1"/>
              <a:t>nuclearLab</a:t>
            </a:r>
            <a:r>
              <a:rPr lang="en-US" altLang="zh-CN" dirty="0"/>
              <a:t> </a:t>
            </a:r>
            <a:r>
              <a:rPr lang="zh-CN" altLang="en-US" dirty="0"/>
              <a:t>打开方式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 ics.men.ci/bomb </a:t>
            </a:r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+x </a:t>
            </a:r>
            <a:r>
              <a:rPr lang="en-US" altLang="zh-CN" dirty="0" err="1"/>
              <a:t>nuclearlab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nuclearlab</a:t>
            </a:r>
            <a:r>
              <a:rPr lang="en-US" altLang="zh-CN" dirty="0"/>
              <a:t> &lt;</a:t>
            </a:r>
            <a:r>
              <a:rPr lang="zh-CN" altLang="en-US" dirty="0"/>
              <a:t>学号</a:t>
            </a:r>
            <a:r>
              <a:rPr lang="en-US" altLang="zh-CN" dirty="0"/>
              <a:t>&gt; &lt;ics.men.ci/</a:t>
            </a:r>
            <a:r>
              <a:rPr lang="en-US" altLang="zh-CN" dirty="0" err="1"/>
              <a:t>pwd</a:t>
            </a:r>
            <a:r>
              <a:rPr lang="zh-CN" altLang="en-US" dirty="0"/>
              <a:t>的密码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祝大家玩的愉快</a:t>
            </a:r>
            <a:r>
              <a:rPr lang="en-US" altLang="zh-CN" dirty="0"/>
              <a:t>(</a:t>
            </a:r>
            <a:r>
              <a:rPr lang="zh-CN" altLang="en-US" dirty="0"/>
              <a:t>笑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942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55" y="0"/>
            <a:ext cx="51435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628" y="2744565"/>
            <a:ext cx="3344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ENJOY</a:t>
            </a:r>
            <a:r>
              <a:rPr kumimoji="1"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 </a:t>
            </a:r>
            <a:r>
              <a:rPr kumimoji="1"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IT</a:t>
            </a:r>
            <a:r>
              <a:rPr kumimoji="1"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044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E46C0A"/>
                </a:solidFill>
              </a:rPr>
              <a:t>Linux</a:t>
            </a:r>
            <a:r>
              <a:rPr kumimoji="1" lang="zh-CN" altLang="en-US" b="1" dirty="0">
                <a:solidFill>
                  <a:srgbClr val="E46C0A"/>
                </a:solidFill>
              </a:rPr>
              <a:t>服务器登录和基本操作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/>
              <a:t>Bomb</a:t>
            </a:r>
            <a:r>
              <a:rPr kumimoji="1" lang="zh-CN" altLang="en-US" dirty="0"/>
              <a:t>实验步骤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988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登录工具：</a:t>
            </a:r>
            <a:r>
              <a:rPr kumimoji="1" lang="en-US" altLang="zh-CN" dirty="0" err="1"/>
              <a:t>putty.exe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协议：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协议（端口</a:t>
            </a:r>
            <a:r>
              <a:rPr kumimoji="1" lang="en-US" altLang="zh-CN" dirty="0"/>
              <a:t>22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ics.ayaya.in / ics.men.ci</a:t>
            </a:r>
            <a:endParaRPr kumimoji="1" lang="en-US" altLang="en-US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用户名和密码未改变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本机与服务器文件互传：</a:t>
            </a:r>
            <a:r>
              <a:rPr kumimoji="1" lang="en-US" altLang="zh-CN" dirty="0" err="1"/>
              <a:t>psftp.exe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ics.ayaya.in </a:t>
            </a:r>
          </a:p>
          <a:p>
            <a:pPr lvl="1"/>
            <a:r>
              <a:rPr kumimoji="1" lang="en-US" altLang="zh-CN" dirty="0"/>
              <a:t>lcd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改变本机目录）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从服务器下载文件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从本机上传文件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369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常用命令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ls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ll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pwd</a:t>
            </a:r>
            <a:r>
              <a:rPr kumimoji="1" lang="zh-CN" altLang="zh-CN" dirty="0"/>
              <a:t>;</a:t>
            </a:r>
            <a:r>
              <a:rPr kumimoji="1" lang="en-US" altLang="zh-CN" dirty="0"/>
              <a:t>cd;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mkdir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chmod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</a:t>
            </a:r>
            <a:r>
              <a:rPr kumimoji="1" lang="en-US" altLang="zh-CN" dirty="0"/>
              <a:t>; mv; 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fr</a:t>
            </a:r>
            <a:r>
              <a:rPr kumimoji="1" lang="zh-CN" altLang="en-US" dirty="0"/>
              <a:t> </a:t>
            </a:r>
            <a:r>
              <a:rPr kumimoji="1" lang="zh-CN" altLang="zh-CN" dirty="0"/>
              <a:t>.</a:t>
            </a:r>
            <a:r>
              <a:rPr kumimoji="1" lang="en-US" altLang="zh-CN" dirty="0"/>
              <a:t>/XXX</a:t>
            </a:r>
          </a:p>
          <a:p>
            <a:pPr lvl="1"/>
            <a:r>
              <a:rPr kumimoji="1" lang="en-US" altLang="zh-CN" dirty="0"/>
              <a:t>vi;</a:t>
            </a:r>
            <a:r>
              <a:rPr kumimoji="1" lang="zh-CN" altLang="en-US" dirty="0"/>
              <a:t> </a:t>
            </a:r>
            <a:r>
              <a:rPr kumimoji="1" lang="en-US" altLang="zh-CN" dirty="0"/>
              <a:t>vim</a:t>
            </a:r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top;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</a:p>
          <a:p>
            <a:pPr lvl="1"/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/>
              <a:t>(z)</a:t>
            </a:r>
            <a:r>
              <a:rPr kumimoji="1" lang="en-US" altLang="zh-CN" dirty="0" err="1"/>
              <a:t>xvf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zcvf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gzip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unzip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find;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grep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ifconfig</a:t>
            </a:r>
            <a:r>
              <a:rPr kumimoji="1" lang="en-US" altLang="zh-CN" dirty="0"/>
              <a:t>; ping</a:t>
            </a:r>
          </a:p>
        </p:txBody>
      </p:sp>
    </p:spTree>
    <p:extLst>
      <p:ext uri="{BB962C8B-B14F-4D97-AF65-F5344CB8AC3E}">
        <p14:creationId xmlns:p14="http://schemas.microsoft.com/office/powerpoint/2010/main" val="5029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E46C0A"/>
                </a:solidFill>
              </a:rPr>
              <a:t>gcc</a:t>
            </a:r>
            <a:r>
              <a:rPr kumimoji="1" lang="en-US" altLang="zh-CN" b="1" dirty="0">
                <a:solidFill>
                  <a:srgbClr val="E46C0A"/>
                </a:solidFill>
              </a:rPr>
              <a:t>,</a:t>
            </a:r>
            <a:r>
              <a:rPr kumimoji="1" lang="zh-CN" altLang="en-US" b="1" dirty="0">
                <a:solidFill>
                  <a:srgbClr val="E46C0A"/>
                </a:solidFill>
              </a:rPr>
              <a:t> </a:t>
            </a:r>
            <a:r>
              <a:rPr kumimoji="1" lang="en-US" altLang="zh-CN" b="1" dirty="0">
                <a:solidFill>
                  <a:srgbClr val="E46C0A"/>
                </a:solidFill>
              </a:rPr>
              <a:t>make</a:t>
            </a:r>
            <a:r>
              <a:rPr kumimoji="1" lang="zh-CN" altLang="en-US" b="1" dirty="0">
                <a:solidFill>
                  <a:srgbClr val="E46C0A"/>
                </a:solidFill>
              </a:rPr>
              <a:t> </a:t>
            </a:r>
            <a:r>
              <a:rPr kumimoji="1" lang="en-US" altLang="zh-CN" b="1" dirty="0">
                <a:solidFill>
                  <a:srgbClr val="E46C0A"/>
                </a:solidFill>
              </a:rPr>
              <a:t>file</a:t>
            </a:r>
            <a:r>
              <a:rPr kumimoji="1" lang="zh-CN" altLang="en-US" b="1" dirty="0">
                <a:solidFill>
                  <a:srgbClr val="E46C0A"/>
                </a:solidFill>
              </a:rPr>
              <a:t>使用方法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dirty="0"/>
              <a:t>Bomb</a:t>
            </a:r>
            <a:r>
              <a:rPr kumimoji="1" lang="zh-CN" altLang="en-US" dirty="0"/>
              <a:t>实验步骤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6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441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–o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p1.c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p2.c</a:t>
            </a:r>
          </a:p>
          <a:p>
            <a:pPr lvl="1"/>
            <a:r>
              <a:rPr lang="en-US" altLang="zh-CN" dirty="0">
                <a:latin typeface="Tahoma" charset="0"/>
                <a:ea typeface="宋体" charset="0"/>
              </a:rPr>
              <a:t>C</a:t>
            </a:r>
            <a:r>
              <a:rPr lang="zh-CN" altLang="en-US" dirty="0">
                <a:latin typeface="Tahoma" charset="0"/>
                <a:ea typeface="宋体" charset="0"/>
              </a:rPr>
              <a:t>预处理器，扩展源代码（</a:t>
            </a:r>
            <a:r>
              <a:rPr lang="en-US" altLang="zh-CN" dirty="0">
                <a:latin typeface="Tahoma" charset="0"/>
                <a:ea typeface="宋体" charset="0"/>
              </a:rPr>
              <a:t>#include,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#define</a:t>
            </a:r>
            <a:r>
              <a:rPr lang="zh-CN" altLang="en-US" dirty="0">
                <a:latin typeface="Tahoma" charset="0"/>
                <a:ea typeface="宋体" charset="0"/>
              </a:rPr>
              <a:t>）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编译器，生成汇编代码</a:t>
            </a:r>
            <a:r>
              <a:rPr lang="en-US" altLang="zh-CN" dirty="0">
                <a:latin typeface="Tahoma" charset="0"/>
                <a:ea typeface="宋体" charset="0"/>
              </a:rPr>
              <a:t>p1.s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p2.s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汇编器，生成目标代码</a:t>
            </a:r>
            <a:r>
              <a:rPr lang="en-US" altLang="zh-CN" dirty="0">
                <a:latin typeface="Tahoma" charset="0"/>
                <a:ea typeface="宋体" charset="0"/>
              </a:rPr>
              <a:t>p1.o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p2.o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链接器，生成可执行代码文件</a:t>
            </a:r>
            <a:r>
              <a:rPr lang="en-US" altLang="zh-CN" dirty="0">
                <a:latin typeface="Tahoma" charset="0"/>
                <a:ea typeface="宋体" charset="0"/>
              </a:rPr>
              <a:t>p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优化级别</a:t>
            </a:r>
            <a:r>
              <a:rPr lang="en-US" altLang="zh-CN" dirty="0">
                <a:latin typeface="Tahoma" charset="0"/>
                <a:ea typeface="宋体" charset="0"/>
              </a:rPr>
              <a:t>1~3</a:t>
            </a:r>
            <a:r>
              <a:rPr lang="zh-CN" altLang="en-US" dirty="0">
                <a:latin typeface="Tahoma" charset="0"/>
                <a:ea typeface="宋体" charset="0"/>
              </a:rPr>
              <a:t>，越高优化度越高</a:t>
            </a:r>
            <a:endParaRPr lang="en-US" altLang="zh-CN" dirty="0">
              <a:latin typeface="Tahoma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S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code.c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S:</a:t>
            </a:r>
            <a:r>
              <a:rPr lang="zh-CN" altLang="en-US" dirty="0">
                <a:latin typeface="Tahoma" charset="0"/>
                <a:ea typeface="宋体" charset="0"/>
              </a:rPr>
              <a:t> 产生汇编文件</a:t>
            </a:r>
            <a:r>
              <a:rPr lang="en-US" altLang="zh-CN" dirty="0" err="1">
                <a:latin typeface="Tahoma" charset="0"/>
                <a:ea typeface="宋体" charset="0"/>
              </a:rPr>
              <a:t>code.s</a:t>
            </a:r>
            <a:r>
              <a:rPr lang="zh-CN" altLang="en-US" dirty="0">
                <a:latin typeface="Tahoma" charset="0"/>
                <a:ea typeface="宋体" charset="0"/>
              </a:rPr>
              <a:t>，不做进一步的工作</a:t>
            </a:r>
            <a:endParaRPr lang="en-US" altLang="zh-CN" dirty="0">
              <a:latin typeface="Tahoma" charset="0"/>
              <a:ea typeface="宋体" charset="0"/>
            </a:endParaRPr>
          </a:p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code.c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c</a:t>
            </a:r>
            <a:r>
              <a:rPr lang="zh-CN" altLang="en-US" dirty="0">
                <a:latin typeface="Tahoma" charset="0"/>
                <a:ea typeface="宋体" charset="0"/>
              </a:rPr>
              <a:t>：编译并汇编，产生目标代码文件</a:t>
            </a:r>
            <a:r>
              <a:rPr lang="en-US" altLang="zh-CN" dirty="0" err="1">
                <a:latin typeface="Tahoma" charset="0"/>
                <a:ea typeface="宋体" charset="0"/>
              </a:rPr>
              <a:t>code.o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给出</a:t>
            </a:r>
            <a:r>
              <a:rPr kumimoji="1" lang="en-US" altLang="zh-CN" dirty="0"/>
              <a:t>warning</a:t>
            </a:r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–g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hw.c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支持</a:t>
            </a:r>
            <a:r>
              <a:rPr kumimoji="1" lang="en-US" altLang="zh-CN" dirty="0">
                <a:solidFill>
                  <a:srgbClr val="FF0000"/>
                </a:solidFill>
              </a:rPr>
              <a:t>debug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1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zh-CN" altLang="en-US" dirty="0">
              <a:latin typeface="Tahoma" charset="0"/>
              <a:ea typeface="宋体" charset="0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ahoma" charset="0"/>
                <a:ea typeface="宋体" charset="0"/>
              </a:rPr>
              <a:t>反汇编器（</a:t>
            </a:r>
            <a:r>
              <a:rPr lang="en-US" altLang="zh-CN" dirty="0">
                <a:latin typeface="Tahoma" charset="0"/>
                <a:ea typeface="宋体" charset="0"/>
              </a:rPr>
              <a:t>disassembler</a:t>
            </a:r>
            <a:r>
              <a:rPr lang="zh-CN" altLang="en-US" dirty="0">
                <a:latin typeface="Tahoma" charset="0"/>
                <a:ea typeface="宋体" charset="0"/>
              </a:rPr>
              <a:t>）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根据目标代码（二进制）内容，生成汇编代码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en-US" altLang="zh-CN" dirty="0" err="1">
                <a:latin typeface="Tahoma" charset="0"/>
                <a:ea typeface="宋体" charset="0"/>
              </a:rPr>
              <a:t>objdump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–d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code.o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en-US" altLang="zh-CN" dirty="0" err="1">
                <a:latin typeface="Tahoma" charset="0"/>
                <a:ea typeface="宋体" charset="0"/>
              </a:rPr>
              <a:t>objdump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–s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–d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bomb</a:t>
            </a:r>
            <a:r>
              <a:rPr lang="zh-CN" altLang="en-US" dirty="0">
                <a:latin typeface="Tahoma" charset="0"/>
                <a:ea typeface="宋体" charset="0"/>
              </a:rPr>
              <a:t>  </a:t>
            </a:r>
            <a:r>
              <a:rPr lang="en-US" altLang="zh-CN" dirty="0">
                <a:latin typeface="Tahoma" charset="0"/>
                <a:ea typeface="宋体" charset="0"/>
              </a:rPr>
              <a:t>(</a:t>
            </a:r>
            <a:r>
              <a:rPr lang="zh-CN" altLang="en-US" dirty="0">
                <a:latin typeface="Tahoma" charset="0"/>
                <a:ea typeface="宋体" charset="0"/>
              </a:rPr>
              <a:t>打印所有段，包括常量等</a:t>
            </a:r>
            <a:r>
              <a:rPr lang="en-US" altLang="zh-CN" dirty="0">
                <a:latin typeface="Tahoma" charset="0"/>
                <a:ea typeface="宋体" charset="0"/>
              </a:rPr>
              <a:t>)</a:t>
            </a:r>
            <a:endParaRPr lang="zh-CN" altLang="en-US" dirty="0">
              <a:latin typeface="Tahoma" charset="0"/>
              <a:ea typeface="宋体" charset="0"/>
            </a:endParaRPr>
          </a:p>
        </p:txBody>
      </p:sp>
      <p:sp>
        <p:nvSpPr>
          <p:cNvPr id="9421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D9F8A1B6-2D1C-7144-B3F1-AA5824A92414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45289" y="3237799"/>
            <a:ext cx="7493000" cy="2027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0000000000400595 &lt;</a:t>
            </a:r>
            <a:r>
              <a:rPr lang="en-US" altLang="zh-CN" dirty="0" err="1">
                <a:latin typeface="Courier New" charset="0"/>
              </a:rPr>
              <a:t>sumstore</a:t>
            </a:r>
            <a:r>
              <a:rPr lang="en-US" altLang="zh-CN" dirty="0">
                <a:latin typeface="Courier New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400595:  53               push   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400596:  48 89 d3         </a:t>
            </a:r>
            <a:r>
              <a:rPr lang="en-US" altLang="zh-CN" dirty="0" err="1">
                <a:latin typeface="Courier New" charset="0"/>
              </a:rPr>
              <a:t>mov</a:t>
            </a:r>
            <a:r>
              <a:rPr lang="en-US" altLang="zh-CN" dirty="0">
                <a:latin typeface="Courier New" charset="0"/>
              </a:rPr>
              <a:t>    %</a:t>
            </a:r>
            <a:r>
              <a:rPr lang="en-US" altLang="zh-CN" dirty="0" err="1">
                <a:latin typeface="Courier New" charset="0"/>
              </a:rPr>
              <a:t>rdx</a:t>
            </a:r>
            <a:r>
              <a:rPr lang="en-US" altLang="zh-CN" dirty="0">
                <a:latin typeface="Courier New" charset="0"/>
              </a:rPr>
              <a:t>,%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400599:  e8 f2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  </a:t>
            </a:r>
            <a:r>
              <a:rPr lang="en-US" altLang="zh-CN" dirty="0" err="1">
                <a:latin typeface="Courier New" charset="0"/>
              </a:rPr>
              <a:t>callq</a:t>
            </a:r>
            <a:r>
              <a:rPr lang="en-US" altLang="zh-CN" dirty="0">
                <a:latin typeface="Courier New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40059e:  48 89 03         </a:t>
            </a:r>
            <a:r>
              <a:rPr lang="en-US" altLang="zh-CN" dirty="0" err="1">
                <a:latin typeface="Courier New" charset="0"/>
              </a:rPr>
              <a:t>mov</a:t>
            </a:r>
            <a:r>
              <a:rPr lang="en-US" altLang="zh-CN" dirty="0">
                <a:latin typeface="Courier New" charset="0"/>
              </a:rPr>
              <a:t>    %</a:t>
            </a:r>
            <a:r>
              <a:rPr lang="en-US" altLang="zh-CN" dirty="0" err="1">
                <a:latin typeface="Courier New" charset="0"/>
              </a:rPr>
              <a:t>rax</a:t>
            </a:r>
            <a:r>
              <a:rPr lang="en-US" altLang="zh-CN" dirty="0">
                <a:latin typeface="Courier New" charset="0"/>
              </a:rPr>
              <a:t>,(%</a:t>
            </a:r>
            <a:r>
              <a:rPr lang="en-US" altLang="zh-CN" dirty="0" err="1">
                <a:latin typeface="Courier New" charset="0"/>
              </a:rPr>
              <a:t>rbx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4005a1:  5b               pop    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4005a2:  c3               </a:t>
            </a:r>
            <a:r>
              <a:rPr lang="en-US" altLang="zh-CN" dirty="0" err="1">
                <a:latin typeface="Courier New" charset="0"/>
              </a:rPr>
              <a:t>retq</a:t>
            </a:r>
            <a:endParaRPr lang="en-US" altLang="zh-CN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9248</TotalTime>
  <Words>1855</Words>
  <Application>Microsoft Office PowerPoint</Application>
  <PresentationFormat>全屏显示(4:3)</PresentationFormat>
  <Paragraphs>265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Impact</vt:lpstr>
      <vt:lpstr>Tahoma</vt:lpstr>
      <vt:lpstr>Times New Roman</vt:lpstr>
      <vt:lpstr>Office 主题</vt:lpstr>
      <vt:lpstr>Bomb实验相关内容</vt:lpstr>
      <vt:lpstr>实验内容和要求</vt:lpstr>
      <vt:lpstr>内容讲解</vt:lpstr>
      <vt:lpstr>Linux服务器登录和基本操作</vt:lpstr>
      <vt:lpstr>Linux服务器登录和基本操作</vt:lpstr>
      <vt:lpstr>内容讲解</vt:lpstr>
      <vt:lpstr>gcc, make file使用方法</vt:lpstr>
      <vt:lpstr>gcc, make file使用方法</vt:lpstr>
      <vt:lpstr>gcc, make file使用方法</vt:lpstr>
      <vt:lpstr>Makefile</vt:lpstr>
      <vt:lpstr>更标准的Makefile写法</vt:lpstr>
      <vt:lpstr>内容讲解</vt:lpstr>
      <vt:lpstr>gdb使用方法</vt:lpstr>
      <vt:lpstr>gdb使用方法</vt:lpstr>
      <vt:lpstr>gdb使用方法</vt:lpstr>
      <vt:lpstr>gdb使用方法</vt:lpstr>
      <vt:lpstr>gdb使用方法</vt:lpstr>
      <vt:lpstr>gdb调试汇编程序</vt:lpstr>
      <vt:lpstr>Gdb查看内存</vt:lpstr>
      <vt:lpstr>GDB调试正在运行进程</vt:lpstr>
      <vt:lpstr>内容讲解</vt:lpstr>
      <vt:lpstr>Bomb实验步骤</vt:lpstr>
      <vt:lpstr>Bomb实验步骤</vt:lpstr>
      <vt:lpstr>Bomb实验步骤</vt:lpstr>
      <vt:lpstr>Bomb实验步骤</vt:lpstr>
      <vt:lpstr>Bomb实验步骤</vt:lpstr>
      <vt:lpstr>Bomb实验步骤</vt:lpstr>
      <vt:lpstr>Hidden phase &amp;&amp; nuclearLab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chaiyp</dc:creator>
  <cp:lastModifiedBy>Kline Town</cp:lastModifiedBy>
  <cp:revision>261</cp:revision>
  <dcterms:created xsi:type="dcterms:W3CDTF">2016-05-11T13:13:22Z</dcterms:created>
  <dcterms:modified xsi:type="dcterms:W3CDTF">2021-10-27T13:38:29Z</dcterms:modified>
</cp:coreProperties>
</file>