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27" r:id="rId3"/>
    <p:sldId id="328" r:id="rId4"/>
    <p:sldId id="268" r:id="rId5"/>
    <p:sldId id="269" r:id="rId6"/>
    <p:sldId id="329" r:id="rId7"/>
    <p:sldId id="271" r:id="rId8"/>
    <p:sldId id="272" r:id="rId9"/>
    <p:sldId id="275" r:id="rId10"/>
    <p:sldId id="276" r:id="rId11"/>
    <p:sldId id="278" r:id="rId12"/>
    <p:sldId id="279" r:id="rId13"/>
    <p:sldId id="280" r:id="rId14"/>
    <p:sldId id="281" r:id="rId15"/>
    <p:sldId id="282" r:id="rId16"/>
    <p:sldId id="283" r:id="rId17"/>
    <p:sldId id="284" r:id="rId18"/>
    <p:sldId id="285" r:id="rId19"/>
    <p:sldId id="286" r:id="rId20"/>
    <p:sldId id="287" r:id="rId21"/>
    <p:sldId id="289" r:id="rId22"/>
    <p:sldId id="288" r:id="rId23"/>
    <p:sldId id="290" r:id="rId24"/>
    <p:sldId id="291" r:id="rId25"/>
    <p:sldId id="292" r:id="rId26"/>
    <p:sldId id="293" r:id="rId27"/>
    <p:sldId id="294" r:id="rId28"/>
    <p:sldId id="295" r:id="rId29"/>
    <p:sldId id="296" r:id="rId30"/>
    <p:sldId id="297" r:id="rId31"/>
    <p:sldId id="298" r:id="rId32"/>
    <p:sldId id="299" r:id="rId33"/>
    <p:sldId id="306" r:id="rId34"/>
    <p:sldId id="307" r:id="rId35"/>
    <p:sldId id="340" r:id="rId36"/>
    <p:sldId id="341" r:id="rId37"/>
    <p:sldId id="308" r:id="rId38"/>
    <p:sldId id="310" r:id="rId39"/>
    <p:sldId id="313" r:id="rId40"/>
    <p:sldId id="314" r:id="rId41"/>
    <p:sldId id="339" r:id="rId42"/>
    <p:sldId id="330" r:id="rId43"/>
    <p:sldId id="338" r:id="rId44"/>
    <p:sldId id="333" r:id="rId45"/>
    <p:sldId id="321" r:id="rId46"/>
    <p:sldId id="331" r:id="rId47"/>
    <p:sldId id="334"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356" r:id="rId61"/>
    <p:sldId id="363" r:id="rId62"/>
    <p:sldId id="357" r:id="rId63"/>
    <p:sldId id="358" r:id="rId64"/>
    <p:sldId id="359" r:id="rId65"/>
    <p:sldId id="360" r:id="rId66"/>
    <p:sldId id="361" r:id="rId67"/>
    <p:sldId id="362" r:id="rId68"/>
    <p:sldId id="264"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D4FF"/>
    <a:srgbClr val="85DFFF"/>
    <a:srgbClr val="2DC8FF"/>
    <a:srgbClr val="40656D"/>
    <a:srgbClr val="FAF6E2"/>
    <a:srgbClr val="CEE6D6"/>
    <a:srgbClr val="51BDB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026" y="-78"/>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2838"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F2ADA4-1133-4BBB-AE0A-09927C34CC62}" type="datetimeFigureOut">
              <a:rPr lang="zh-CN" altLang="en-US" smtClean="0">
                <a:ea typeface="微软雅黑" pitchFamily="34" charset="-122"/>
              </a:rPr>
              <a:pPr/>
              <a:t>2013/3/23</a:t>
            </a:fld>
            <a:endParaRPr lang="zh-CN" altLang="en-US" dirty="0">
              <a:ea typeface="微软雅黑"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F137AF-054C-4C59-9446-5CCAE4803AA0}"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xmlns="" val="1197156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C4FA3221-D769-4BFB-A62C-9EB8F0415E28}" type="datetimeFigureOut">
              <a:rPr lang="zh-CN" altLang="en-US" smtClean="0"/>
              <a:pPr/>
              <a:t>2013/3/23</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E793698E-C8E3-4F2F-91E6-EEEAE21FC5C4}" type="slidenum">
              <a:rPr lang="zh-CN" altLang="en-US" smtClean="0"/>
              <a:pPr/>
              <a:t>‹#›</a:t>
            </a:fld>
            <a:endParaRPr lang="zh-CN" altLang="en-US" dirty="0"/>
          </a:p>
        </p:txBody>
      </p:sp>
    </p:spTree>
    <p:extLst>
      <p:ext uri="{BB962C8B-B14F-4D97-AF65-F5344CB8AC3E}">
        <p14:creationId xmlns:p14="http://schemas.microsoft.com/office/powerpoint/2010/main" xmlns="" val="399301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D046BE-883E-4B5B-BF8E-DB341407C391}" type="slidenum">
              <a:rPr lang="zh-CN" altLang="en-US"/>
              <a:pPr eaLnBrk="1" hangingPunct="1"/>
              <a:t>5</a:t>
            </a:fld>
            <a:endParaRPr lang="en-US" altLang="zh-CN"/>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xmlns="" val="49830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6A14DB-E23B-405C-B1C1-DAC14656DEAA}" type="slidenum">
              <a:rPr lang="zh-CN" altLang="en-US" smtClean="0"/>
              <a:pPr/>
              <a:t>54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2012</a:t>
            </a:r>
            <a:r>
              <a:rPr lang="zh-CN" altLang="en-US" dirty="0" smtClean="0"/>
              <a:t>年</a:t>
            </a:r>
            <a:r>
              <a:rPr lang="en-US" altLang="zh-CN" dirty="0" smtClean="0"/>
              <a:t>8</a:t>
            </a:r>
            <a:r>
              <a:rPr lang="zh-CN" altLang="en-US" dirty="0" smtClean="0"/>
              <a:t>月</a:t>
            </a:r>
            <a:r>
              <a:rPr lang="en-US" altLang="zh-CN" dirty="0" smtClean="0"/>
              <a:t>27</a:t>
            </a:r>
            <a:r>
              <a:rPr lang="zh-CN" altLang="en-US" dirty="0" smtClean="0"/>
              <a:t>日 中国业务过程管理大会（</a:t>
            </a:r>
            <a:r>
              <a:rPr lang="en-US" altLang="zh-CN" dirty="0" smtClean="0"/>
              <a:t>China BPM 2012</a:t>
            </a:r>
            <a:r>
              <a:rPr lang="zh-CN" altLang="en-US" dirty="0" smtClean="0"/>
              <a:t>）在北京西郊宾馆召开</a:t>
            </a:r>
            <a:r>
              <a:rPr lang="en-US" altLang="zh-CN" dirty="0" smtClean="0"/>
              <a:t>.</a:t>
            </a:r>
            <a:r>
              <a:rPr lang="zh-CN" altLang="en-US" dirty="0" smtClean="0"/>
              <a:t> </a:t>
            </a:r>
            <a:br>
              <a:rPr lang="zh-CN" altLang="en-US" dirty="0" smtClean="0"/>
            </a:br>
            <a:r>
              <a:rPr lang="zh-CN" altLang="en-US" dirty="0" smtClean="0"/>
              <a:t>清华大学、北京大学、复旦大学 </a:t>
            </a:r>
            <a:r>
              <a:rPr lang="en-US" altLang="zh-CN" dirty="0" smtClean="0"/>
              <a:t>:</a:t>
            </a:r>
            <a:r>
              <a:rPr lang="zh-CN" altLang="en-US" dirty="0" smtClean="0"/>
              <a:t>主办</a:t>
            </a:r>
            <a:br>
              <a:rPr lang="zh-CN" altLang="en-US" dirty="0" smtClean="0"/>
            </a:br>
            <a:r>
              <a:rPr lang="zh-CN" altLang="en-US" b="1" dirty="0" smtClean="0"/>
              <a:t>清华大学软件学院院长党委书记 王建民</a:t>
            </a:r>
            <a:r>
              <a:rPr lang="en-US" altLang="zh-CN" b="1" dirty="0" smtClean="0"/>
              <a:t>(</a:t>
            </a:r>
            <a:r>
              <a:rPr lang="zh-CN" altLang="en-US" b="1" dirty="0" smtClean="0"/>
              <a:t>图左一主席台位置</a:t>
            </a:r>
            <a:r>
              <a:rPr lang="en-US" altLang="zh-CN" b="1" dirty="0" smtClean="0"/>
              <a:t>) </a:t>
            </a:r>
            <a:r>
              <a:rPr lang="zh-CN" altLang="en-US" b="1" dirty="0" smtClean="0"/>
              <a:t>教授主持本次会议</a:t>
            </a:r>
            <a:r>
              <a:rPr lang="en-US" altLang="zh-CN" b="1" dirty="0" smtClean="0"/>
              <a:t>.</a:t>
            </a:r>
            <a:r>
              <a:rPr lang="zh-CN" altLang="en-US" dirty="0" smtClean="0"/>
              <a:t/>
            </a:r>
            <a:br>
              <a:rPr lang="zh-CN" altLang="en-US" dirty="0" smtClean="0"/>
            </a:br>
            <a:r>
              <a:rPr lang="zh-CN" altLang="en-US" dirty="0" smtClean="0"/>
              <a:t>清华大学、北京大学、复旦大学、深圳大学、湖南科技大学、中山大学、北京邮电大学等国内外几十所大学的专家教授出席了本界会议</a:t>
            </a:r>
            <a:r>
              <a:rPr lang="en-US" altLang="zh-CN" dirty="0" smtClean="0"/>
              <a:t>.</a:t>
            </a:r>
            <a:r>
              <a:rPr lang="zh-CN" altLang="en-US" dirty="0" smtClean="0"/>
              <a:t/>
            </a:r>
            <a:br>
              <a:rPr lang="zh-CN" altLang="en-US" dirty="0" smtClean="0"/>
            </a:br>
            <a:r>
              <a:rPr lang="zh-CN" altLang="en-US" dirty="0" smtClean="0"/>
              <a:t>大会聚集了</a:t>
            </a:r>
            <a:r>
              <a:rPr lang="en-US" altLang="zh-CN" dirty="0" smtClean="0"/>
              <a:t>BPM</a:t>
            </a:r>
            <a:r>
              <a:rPr lang="zh-CN" altLang="en-US" dirty="0" smtClean="0"/>
              <a:t>领域的国内外研究人员和业界优秀人士</a:t>
            </a:r>
            <a:r>
              <a:rPr lang="en-US" altLang="zh-CN" dirty="0" smtClean="0"/>
              <a:t>,</a:t>
            </a:r>
            <a:r>
              <a:rPr lang="zh-CN" altLang="en-US" dirty="0" smtClean="0"/>
              <a:t>特邀了</a:t>
            </a:r>
            <a:r>
              <a:rPr lang="en-US" altLang="zh-CN" dirty="0" err="1" smtClean="0"/>
              <a:t>Hyerim</a:t>
            </a:r>
            <a:r>
              <a:rPr lang="en-US" altLang="zh-CN" dirty="0" smtClean="0"/>
              <a:t> </a:t>
            </a:r>
            <a:r>
              <a:rPr lang="en-US" altLang="zh-CN" dirty="0" err="1" smtClean="0"/>
              <a:t>Bae</a:t>
            </a:r>
            <a:r>
              <a:rPr lang="zh-CN" altLang="en-US" dirty="0" smtClean="0"/>
              <a:t>、</a:t>
            </a:r>
            <a:r>
              <a:rPr lang="en-US" altLang="zh-CN" dirty="0" err="1" smtClean="0"/>
              <a:t>Minseok</a:t>
            </a:r>
            <a:r>
              <a:rPr lang="en-US" altLang="zh-CN" dirty="0" smtClean="0"/>
              <a:t> Song</a:t>
            </a:r>
            <a:r>
              <a:rPr lang="zh-CN" altLang="en-US" dirty="0" smtClean="0"/>
              <a:t>、</a:t>
            </a:r>
            <a:r>
              <a:rPr lang="en-US" altLang="zh-CN" dirty="0" err="1" smtClean="0"/>
              <a:t>Wil</a:t>
            </a:r>
            <a:r>
              <a:rPr lang="zh-CN" altLang="en-US" dirty="0" smtClean="0"/>
              <a:t>教授等流程管理等专家分享先进的流程管理思想</a:t>
            </a:r>
            <a:r>
              <a:rPr lang="en-US" altLang="zh-CN" dirty="0" smtClean="0"/>
              <a:t>.</a:t>
            </a:r>
            <a:r>
              <a:rPr lang="zh-CN" altLang="en-US" dirty="0" smtClean="0"/>
              <a:t/>
            </a:r>
            <a:br>
              <a:rPr lang="zh-CN" altLang="en-US" dirty="0" smtClean="0"/>
            </a:br>
            <a:r>
              <a:rPr lang="zh-CN" altLang="en-US" b="1" dirty="0" smtClean="0"/>
              <a:t>大会给予了 </a:t>
            </a:r>
            <a:r>
              <a:rPr lang="en-US" altLang="zh-CN" b="1" dirty="0" err="1" smtClean="0"/>
              <a:t>CCFlow</a:t>
            </a:r>
            <a:r>
              <a:rPr lang="zh-CN" altLang="en-US" b="1" dirty="0" smtClean="0"/>
              <a:t>代表周朋精彩</a:t>
            </a:r>
            <a:r>
              <a:rPr lang="en-US" altLang="zh-CN" b="1" dirty="0" smtClean="0"/>
              <a:t>40</a:t>
            </a:r>
            <a:r>
              <a:rPr lang="zh-CN" altLang="en-US" b="1" dirty="0" smtClean="0"/>
              <a:t>分钟演讲</a:t>
            </a:r>
            <a:r>
              <a:rPr lang="en-US" altLang="zh-CN" b="1" dirty="0" smtClean="0"/>
              <a:t>,</a:t>
            </a:r>
            <a:r>
              <a:rPr lang="en-US" altLang="zh-CN" b="1" dirty="0" err="1" smtClean="0"/>
              <a:t>CCFlow</a:t>
            </a:r>
            <a:r>
              <a:rPr lang="zh-CN" altLang="en-US" b="1" dirty="0" smtClean="0"/>
              <a:t>在实践中的研究成果</a:t>
            </a:r>
            <a:r>
              <a:rPr lang="en-US" altLang="zh-CN" b="1" dirty="0" smtClean="0"/>
              <a:t>,</a:t>
            </a:r>
            <a:r>
              <a:rPr lang="zh-CN" altLang="en-US" b="1" dirty="0" smtClean="0"/>
              <a:t>获得了在座的惊叹与好评</a:t>
            </a:r>
            <a:r>
              <a:rPr lang="en-US" altLang="zh-CN" b="1" dirty="0" smtClean="0"/>
              <a:t>.</a:t>
            </a:r>
            <a:r>
              <a:rPr lang="zh-CN" altLang="en-US" b="1" dirty="0" smtClean="0"/>
              <a:t/>
            </a:r>
            <a:br>
              <a:rPr lang="zh-CN" altLang="en-US" b="1" dirty="0" smtClean="0"/>
            </a:br>
            <a:endParaRPr lang="zh-CN" altLang="en-US" dirty="0"/>
          </a:p>
        </p:txBody>
      </p:sp>
      <p:sp>
        <p:nvSpPr>
          <p:cNvPr id="4" name="灯片编号占位符 3"/>
          <p:cNvSpPr>
            <a:spLocks noGrp="1"/>
          </p:cNvSpPr>
          <p:nvPr>
            <p:ph type="sldNum" sz="quarter" idx="10"/>
          </p:nvPr>
        </p:nvSpPr>
        <p:spPr/>
        <p:txBody>
          <a:bodyPr/>
          <a:lstStyle/>
          <a:p>
            <a:fld id="{B86A14DB-E23B-405C-B1C1-DAC14656DEAA}" type="slidenum">
              <a:rPr lang="zh-CN" altLang="en-US" smtClean="0"/>
              <a:pPr/>
              <a:t>56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6A14DB-E23B-405C-B1C1-DAC14656DEAA}" type="slidenum">
              <a:rPr lang="zh-CN" altLang="en-US" smtClean="0"/>
              <a:pPr/>
              <a:t>57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6A14DB-E23B-405C-B1C1-DAC14656DEAA}" type="slidenum">
              <a:rPr lang="zh-CN" altLang="en-US" smtClean="0"/>
              <a:pPr/>
              <a:t>58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6A14DB-E23B-405C-B1C1-DAC14656DEAA}" type="slidenum">
              <a:rPr lang="zh-CN" altLang="en-US" smtClean="0"/>
              <a:pPr/>
              <a:t>63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6A14DB-E23B-405C-B1C1-DAC14656DEAA}" type="slidenum">
              <a:rPr lang="zh-CN" altLang="en-US" smtClean="0"/>
              <a:pPr/>
              <a:t>67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19" name="组合 18"/>
          <p:cNvGrpSpPr/>
          <p:nvPr/>
        </p:nvGrpSpPr>
        <p:grpSpPr>
          <a:xfrm flipV="1">
            <a:off x="27988" y="332656"/>
            <a:ext cx="8504452" cy="576064"/>
            <a:chOff x="639548" y="6547656"/>
            <a:chExt cx="8504452" cy="310344"/>
          </a:xfrm>
          <a:effectLst>
            <a:outerShdw blurRad="50800" dist="38100" dir="5400000" algn="t" rotWithShape="0">
              <a:prstClr val="black">
                <a:alpha val="40000"/>
              </a:prstClr>
            </a:outerShdw>
          </a:effectLst>
        </p:grpSpPr>
        <p:grpSp>
          <p:nvGrpSpPr>
            <p:cNvPr id="20" name="组合 19"/>
            <p:cNvGrpSpPr/>
            <p:nvPr userDrawn="1"/>
          </p:nvGrpSpPr>
          <p:grpSpPr>
            <a:xfrm>
              <a:off x="639548" y="6547656"/>
              <a:ext cx="8504452" cy="310344"/>
              <a:chOff x="480938" y="158018"/>
              <a:chExt cx="6395318" cy="620688"/>
            </a:xfrm>
            <a:effectLst>
              <a:outerShdw blurRad="50800" dist="38100" dir="2700000" algn="tl" rotWithShape="0">
                <a:prstClr val="black">
                  <a:alpha val="40000"/>
                </a:prstClr>
              </a:outerShdw>
            </a:effectLst>
          </p:grpSpPr>
          <p:sp>
            <p:nvSpPr>
              <p:cNvPr id="22" name="平行四边形 21"/>
              <p:cNvSpPr/>
              <p:nvPr userDrawn="1"/>
            </p:nvSpPr>
            <p:spPr>
              <a:xfrm flipH="1">
                <a:off x="480938" y="158018"/>
                <a:ext cx="6395318" cy="620688"/>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23" name="矩形 22"/>
              <p:cNvSpPr/>
              <p:nvPr userDrawn="1"/>
            </p:nvSpPr>
            <p:spPr>
              <a:xfrm>
                <a:off x="480938" y="158018"/>
                <a:ext cx="459891" cy="620688"/>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zh-CN" altLang="en-US" sz="3200" dirty="0" smtClean="0">
                    <a:ea typeface="微软雅黑" pitchFamily="34" charset="-122"/>
                  </a:rPr>
                  <a:t>  </a:t>
                </a:r>
                <a:endParaRPr lang="zh-CN" altLang="en-US" sz="3200" dirty="0">
                  <a:ea typeface="微软雅黑" pitchFamily="34" charset="-122"/>
                </a:endParaRPr>
              </a:p>
            </p:txBody>
          </p:sp>
        </p:grpSp>
        <p:sp>
          <p:nvSpPr>
            <p:cNvPr id="21" name="平行四边形 20"/>
            <p:cNvSpPr/>
            <p:nvPr userDrawn="1"/>
          </p:nvSpPr>
          <p:spPr>
            <a:xfrm flipH="1" flipV="1">
              <a:off x="966579" y="6547656"/>
              <a:ext cx="7884368" cy="310344"/>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grpSp>
    </p:spTree>
    <p:extLst>
      <p:ext uri="{BB962C8B-B14F-4D97-AF65-F5344CB8AC3E}">
        <p14:creationId xmlns:p14="http://schemas.microsoft.com/office/powerpoint/2010/main" xmlns="" val="42631905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E99759-3542-4D8F-B96A-15E0D779F1BC}" type="datetime1">
              <a:rPr lang="zh-CN" altLang="en-US" smtClean="0"/>
              <a:pPr/>
              <a:t>2013/3/23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DBDAE4D-2CDB-4BBB-B070-5A5AA158D9F9}" type="slidenum">
              <a:rPr lang="zh-CN" altLang="en-US" smtClean="0"/>
              <a:pPr/>
              <a:t>‹#›</a:t>
            </a:fld>
            <a:endParaRPr lang="zh-CN" altLang="en-US"/>
          </a:p>
        </p:txBody>
      </p:sp>
      <p:grpSp>
        <p:nvGrpSpPr>
          <p:cNvPr id="7" name="组合 6"/>
          <p:cNvGrpSpPr/>
          <p:nvPr userDrawn="1"/>
        </p:nvGrpSpPr>
        <p:grpSpPr>
          <a:xfrm flipV="1">
            <a:off x="27988" y="332656"/>
            <a:ext cx="8504452" cy="576064"/>
            <a:chOff x="639548" y="6547656"/>
            <a:chExt cx="8504452" cy="310344"/>
          </a:xfrm>
          <a:effectLst>
            <a:outerShdw blurRad="50800" dist="38100" dir="5400000" algn="t" rotWithShape="0">
              <a:prstClr val="black">
                <a:alpha val="40000"/>
              </a:prstClr>
            </a:outerShdw>
          </a:effectLst>
        </p:grpSpPr>
        <p:grpSp>
          <p:nvGrpSpPr>
            <p:cNvPr id="8" name="组合 7"/>
            <p:cNvGrpSpPr/>
            <p:nvPr userDrawn="1"/>
          </p:nvGrpSpPr>
          <p:grpSpPr>
            <a:xfrm>
              <a:off x="639548" y="6547656"/>
              <a:ext cx="8504452" cy="310344"/>
              <a:chOff x="480938" y="158018"/>
              <a:chExt cx="6395318" cy="620688"/>
            </a:xfrm>
            <a:effectLst>
              <a:outerShdw blurRad="50800" dist="38100" dir="2700000" algn="tl" rotWithShape="0">
                <a:prstClr val="black">
                  <a:alpha val="40000"/>
                </a:prstClr>
              </a:outerShdw>
            </a:effectLst>
          </p:grpSpPr>
          <p:sp>
            <p:nvSpPr>
              <p:cNvPr id="10" name="平行四边形 9"/>
              <p:cNvSpPr/>
              <p:nvPr userDrawn="1"/>
            </p:nvSpPr>
            <p:spPr>
              <a:xfrm flipH="1">
                <a:off x="480938" y="158018"/>
                <a:ext cx="6395318" cy="620688"/>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11" name="矩形 10"/>
              <p:cNvSpPr/>
              <p:nvPr userDrawn="1"/>
            </p:nvSpPr>
            <p:spPr>
              <a:xfrm>
                <a:off x="480938" y="158018"/>
                <a:ext cx="459891" cy="620688"/>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zh-CN" altLang="en-US" sz="3200" dirty="0" smtClean="0">
                    <a:ea typeface="微软雅黑" pitchFamily="34" charset="-122"/>
                  </a:rPr>
                  <a:t>  </a:t>
                </a:r>
                <a:endParaRPr lang="zh-CN" altLang="en-US" sz="3200" dirty="0">
                  <a:ea typeface="微软雅黑" pitchFamily="34" charset="-122"/>
                </a:endParaRPr>
              </a:p>
            </p:txBody>
          </p:sp>
        </p:grpSp>
        <p:sp>
          <p:nvSpPr>
            <p:cNvPr id="9" name="平行四边形 8"/>
            <p:cNvSpPr/>
            <p:nvPr userDrawn="1"/>
          </p:nvSpPr>
          <p:spPr>
            <a:xfrm flipH="1" flipV="1">
              <a:off x="966579" y="6547656"/>
              <a:ext cx="7884368" cy="310344"/>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grpSp>
    </p:spTree>
    <p:extLst>
      <p:ext uri="{BB962C8B-B14F-4D97-AF65-F5344CB8AC3E}">
        <p14:creationId xmlns:p14="http://schemas.microsoft.com/office/powerpoint/2010/main" xmlns="" val="1989007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820C8B9-0288-4EC9-B6F3-3AC9361E4FB7}" type="datetime1">
              <a:rPr lang="zh-CN" altLang="en-US" smtClean="0"/>
              <a:pPr/>
              <a:t>2013/3/23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1DBDAE4D-2CDB-4BBB-B070-5A5AA158D9F9}" type="slidenum">
              <a:rPr lang="zh-CN" altLang="en-US" smtClean="0"/>
              <a:pPr/>
              <a:t>‹#›</a:t>
            </a:fld>
            <a:endParaRPr lang="zh-CN" altLang="en-US"/>
          </a:p>
        </p:txBody>
      </p:sp>
      <p:grpSp>
        <p:nvGrpSpPr>
          <p:cNvPr id="6" name="组合 5"/>
          <p:cNvGrpSpPr/>
          <p:nvPr userDrawn="1"/>
        </p:nvGrpSpPr>
        <p:grpSpPr>
          <a:xfrm flipV="1">
            <a:off x="27988" y="332656"/>
            <a:ext cx="8504452" cy="576064"/>
            <a:chOff x="639548" y="6547656"/>
            <a:chExt cx="8504452" cy="310344"/>
          </a:xfrm>
          <a:effectLst>
            <a:outerShdw blurRad="50800" dist="38100" dir="5400000" algn="t" rotWithShape="0">
              <a:prstClr val="black">
                <a:alpha val="40000"/>
              </a:prstClr>
            </a:outerShdw>
          </a:effectLst>
        </p:grpSpPr>
        <p:grpSp>
          <p:nvGrpSpPr>
            <p:cNvPr id="7" name="组合 6"/>
            <p:cNvGrpSpPr/>
            <p:nvPr userDrawn="1"/>
          </p:nvGrpSpPr>
          <p:grpSpPr>
            <a:xfrm>
              <a:off x="639548" y="6547656"/>
              <a:ext cx="8504452" cy="310344"/>
              <a:chOff x="480938" y="158018"/>
              <a:chExt cx="6395318" cy="620688"/>
            </a:xfrm>
            <a:effectLst>
              <a:outerShdw blurRad="50800" dist="38100" dir="2700000" algn="tl" rotWithShape="0">
                <a:prstClr val="black">
                  <a:alpha val="40000"/>
                </a:prstClr>
              </a:outerShdw>
            </a:effectLst>
          </p:grpSpPr>
          <p:sp>
            <p:nvSpPr>
              <p:cNvPr id="9" name="平行四边形 8"/>
              <p:cNvSpPr/>
              <p:nvPr userDrawn="1"/>
            </p:nvSpPr>
            <p:spPr>
              <a:xfrm flipH="1">
                <a:off x="480938" y="158018"/>
                <a:ext cx="6395318" cy="620688"/>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10" name="矩形 9"/>
              <p:cNvSpPr/>
              <p:nvPr userDrawn="1"/>
            </p:nvSpPr>
            <p:spPr>
              <a:xfrm>
                <a:off x="480938" y="158018"/>
                <a:ext cx="459891" cy="620688"/>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zh-CN" altLang="en-US" sz="3200" dirty="0" smtClean="0">
                    <a:ea typeface="微软雅黑" pitchFamily="34" charset="-122"/>
                  </a:rPr>
                  <a:t>  </a:t>
                </a:r>
                <a:endParaRPr lang="zh-CN" altLang="en-US" sz="3200" dirty="0">
                  <a:ea typeface="微软雅黑" pitchFamily="34" charset="-122"/>
                </a:endParaRPr>
              </a:p>
            </p:txBody>
          </p:sp>
        </p:grpSp>
        <p:sp>
          <p:nvSpPr>
            <p:cNvPr id="8" name="平行四边形 7"/>
            <p:cNvSpPr/>
            <p:nvPr userDrawn="1"/>
          </p:nvSpPr>
          <p:spPr>
            <a:xfrm flipH="1" flipV="1">
              <a:off x="966579" y="6547656"/>
              <a:ext cx="7884368" cy="310344"/>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grpSp>
    </p:spTree>
    <p:extLst>
      <p:ext uri="{BB962C8B-B14F-4D97-AF65-F5344CB8AC3E}">
        <p14:creationId xmlns:p14="http://schemas.microsoft.com/office/powerpoint/2010/main" xmlns="" val="376324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0EC21F-7464-4CED-BBBF-36539B859E95}" type="datetime1">
              <a:rPr lang="zh-CN" altLang="en-US" smtClean="0"/>
              <a:pPr/>
              <a:t>2013/3/23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DBDAE4D-2CDB-4BBB-B070-5A5AA158D9F9}" type="slidenum">
              <a:rPr lang="zh-CN" altLang="en-US" smtClean="0"/>
              <a:pPr/>
              <a:t>‹#›</a:t>
            </a:fld>
            <a:endParaRPr lang="zh-CN" altLang="en-US"/>
          </a:p>
        </p:txBody>
      </p:sp>
      <p:grpSp>
        <p:nvGrpSpPr>
          <p:cNvPr id="5" name="组合 4"/>
          <p:cNvGrpSpPr/>
          <p:nvPr userDrawn="1"/>
        </p:nvGrpSpPr>
        <p:grpSpPr>
          <a:xfrm flipV="1">
            <a:off x="27988" y="332656"/>
            <a:ext cx="8504452" cy="576064"/>
            <a:chOff x="639548" y="6547656"/>
            <a:chExt cx="8504452" cy="310344"/>
          </a:xfrm>
          <a:effectLst>
            <a:outerShdw blurRad="50800" dist="38100" dir="5400000" algn="t" rotWithShape="0">
              <a:prstClr val="black">
                <a:alpha val="40000"/>
              </a:prstClr>
            </a:outerShdw>
          </a:effectLst>
        </p:grpSpPr>
        <p:grpSp>
          <p:nvGrpSpPr>
            <p:cNvPr id="6" name="组合 5"/>
            <p:cNvGrpSpPr/>
            <p:nvPr userDrawn="1"/>
          </p:nvGrpSpPr>
          <p:grpSpPr>
            <a:xfrm>
              <a:off x="639548" y="6547656"/>
              <a:ext cx="8504452" cy="310344"/>
              <a:chOff x="480938" y="158018"/>
              <a:chExt cx="6395318" cy="620688"/>
            </a:xfrm>
            <a:effectLst>
              <a:outerShdw blurRad="50800" dist="38100" dir="2700000" algn="tl" rotWithShape="0">
                <a:prstClr val="black">
                  <a:alpha val="40000"/>
                </a:prstClr>
              </a:outerShdw>
            </a:effectLst>
          </p:grpSpPr>
          <p:sp>
            <p:nvSpPr>
              <p:cNvPr id="8" name="平行四边形 7"/>
              <p:cNvSpPr/>
              <p:nvPr userDrawn="1"/>
            </p:nvSpPr>
            <p:spPr>
              <a:xfrm flipH="1">
                <a:off x="480938" y="158018"/>
                <a:ext cx="6395318" cy="620688"/>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sp>
            <p:nvSpPr>
              <p:cNvPr id="9" name="矩形 8"/>
              <p:cNvSpPr/>
              <p:nvPr userDrawn="1"/>
            </p:nvSpPr>
            <p:spPr>
              <a:xfrm>
                <a:off x="480938" y="158018"/>
                <a:ext cx="459891" cy="620688"/>
              </a:xfrm>
              <a:prstGeom prst="rect">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zh-CN" altLang="en-US" sz="3200" dirty="0" smtClean="0">
                    <a:ea typeface="微软雅黑" pitchFamily="34" charset="-122"/>
                  </a:rPr>
                  <a:t>  </a:t>
                </a:r>
                <a:endParaRPr lang="zh-CN" altLang="en-US" sz="3200" dirty="0">
                  <a:ea typeface="微软雅黑" pitchFamily="34" charset="-122"/>
                </a:endParaRPr>
              </a:p>
            </p:txBody>
          </p:sp>
        </p:grpSp>
        <p:sp>
          <p:nvSpPr>
            <p:cNvPr id="7" name="平行四边形 6"/>
            <p:cNvSpPr/>
            <p:nvPr userDrawn="1"/>
          </p:nvSpPr>
          <p:spPr>
            <a:xfrm flipH="1" flipV="1">
              <a:off x="966579" y="6547656"/>
              <a:ext cx="7884368" cy="310344"/>
            </a:xfrm>
            <a:prstGeom prst="parallelogram">
              <a:avLst>
                <a:gd name="adj" fmla="val 44524"/>
              </a:avLst>
            </a:prstGeom>
            <a:solidFill>
              <a:srgbClr val="85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ea typeface="微软雅黑" pitchFamily="34" charset="-122"/>
              </a:endParaRPr>
            </a:p>
          </p:txBody>
        </p:sp>
      </p:grpSp>
    </p:spTree>
    <p:extLst>
      <p:ext uri="{BB962C8B-B14F-4D97-AF65-F5344CB8AC3E}">
        <p14:creationId xmlns:p14="http://schemas.microsoft.com/office/powerpoint/2010/main" xmlns="" val="423140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2013/3/23</a:t>
            </a:fld>
            <a:endParaRPr lang="zh-CN" altLang="en-US"/>
          </a:p>
        </p:txBody>
      </p:sp>
      <p:sp>
        <p:nvSpPr>
          <p:cNvPr id="9" name="灯片编号占位符 8"/>
          <p:cNvSpPr>
            <a:spLocks noGrp="1"/>
          </p:cNvSpPr>
          <p:nvPr>
            <p:ph type="sldNum" sz="quarter" idx="15"/>
          </p:nvPr>
        </p:nvSpPr>
        <p:spPr>
          <a:xfrm>
            <a:off x="8129016" y="5734050"/>
            <a:ext cx="609600" cy="521208"/>
          </a:xfrm>
          <a:prstGeom prst="rect">
            <a:avLst/>
          </a:prstGeom>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6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BE579037-924D-47E1-86C1-B66FDD134FA1}" type="datetime1">
              <a:rPr lang="zh-CN" altLang="en-US" smtClean="0"/>
              <a:pPr/>
              <a:t>2013/3/23</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Tree>
    <p:extLst>
      <p:ext uri="{BB962C8B-B14F-4D97-AF65-F5344CB8AC3E}">
        <p14:creationId xmlns:p14="http://schemas.microsoft.com/office/powerpoint/2010/main" xmlns="" val="385492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hyperlink" Target="http://www.oschina.net/"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weibo.com/u/3001839650" TargetMode="External"/><Relationship Id="rId1" Type="http://schemas.openxmlformats.org/officeDocument/2006/relationships/slideLayout" Target="../slideLayouts/slideLayout2.xml"/><Relationship Id="rId4" Type="http://schemas.openxmlformats.org/officeDocument/2006/relationships/hyperlink" Target="http://www.pptstore.net/author/%E7%BA%A2%E7%8C%AA%E5%B7%A5%E4%BD%9C%E5%AE%A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5" name="矩形 4"/>
          <p:cNvSpPr/>
          <p:nvPr/>
        </p:nvSpPr>
        <p:spPr>
          <a:xfrm>
            <a:off x="0" y="3970217"/>
            <a:ext cx="9144000" cy="2887783"/>
          </a:xfrm>
          <a:prstGeom prst="rect">
            <a:avLst/>
          </a:prstGeom>
          <a:solidFill>
            <a:srgbClr val="5B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pPr>
            <a:endParaRPr lang="en-CA" altLang="zh-CN" dirty="0">
              <a:solidFill>
                <a:schemeClr val="tx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95536" y="3970217"/>
            <a:ext cx="8064896" cy="646331"/>
          </a:xfrm>
          <a:prstGeom prst="rect">
            <a:avLst/>
          </a:prstGeom>
          <a:noFill/>
        </p:spPr>
        <p:txBody>
          <a:bodyPr wrap="square" rtlCol="0">
            <a:spAutoFit/>
          </a:bodyPr>
          <a:lstStyle/>
          <a:p>
            <a:pPr algn="r">
              <a:lnSpc>
                <a:spcPct val="90000"/>
              </a:lnSpc>
            </a:pPr>
            <a:r>
              <a:rPr lang="en-US" altLang="zh-CN" sz="4000" dirty="0" smtClean="0">
                <a:latin typeface="微软雅黑" panose="020B0503020204020204" pitchFamily="34" charset="-122"/>
                <a:ea typeface="微软雅黑" panose="020B0503020204020204" pitchFamily="34" charset="-122"/>
              </a:rPr>
              <a:t>ccflow</a:t>
            </a:r>
            <a:r>
              <a:rPr lang="zh-CN" altLang="en-US" sz="4000" dirty="0" smtClean="0">
                <a:latin typeface="微软雅黑" panose="020B0503020204020204" pitchFamily="34" charset="-122"/>
                <a:ea typeface="微软雅黑" panose="020B0503020204020204" pitchFamily="34" charset="-122"/>
              </a:rPr>
              <a:t>企业</a:t>
            </a:r>
            <a:r>
              <a:rPr lang="zh-CN" altLang="en-US" sz="4000" dirty="0">
                <a:latin typeface="微软雅黑" panose="020B0503020204020204" pitchFamily="34" charset="-122"/>
                <a:ea typeface="微软雅黑" panose="020B0503020204020204" pitchFamily="34" charset="-122"/>
              </a:rPr>
              <a:t>流程与信息管理方案</a:t>
            </a:r>
            <a:endParaRPr lang="en-CA" altLang="zh-CN" sz="4000" dirty="0">
              <a:latin typeface="微软雅黑" panose="020B0503020204020204" pitchFamily="34" charset="-122"/>
              <a:ea typeface="微软雅黑" panose="020B0503020204020204" pitchFamily="34" charset="-122"/>
            </a:endParaRPr>
          </a:p>
        </p:txBody>
      </p:sp>
      <p:sp>
        <p:nvSpPr>
          <p:cNvPr id="3" name="矩形 2"/>
          <p:cNvSpPr/>
          <p:nvPr/>
        </p:nvSpPr>
        <p:spPr>
          <a:xfrm>
            <a:off x="6450246" y="5017232"/>
            <a:ext cx="2353528" cy="480131"/>
          </a:xfrm>
          <a:prstGeom prst="rect">
            <a:avLst/>
          </a:prstGeom>
        </p:spPr>
        <p:txBody>
          <a:bodyPr wrap="none">
            <a:spAutoFit/>
          </a:bodyPr>
          <a:lstStyle/>
          <a:p>
            <a:pPr algn="r">
              <a:lnSpc>
                <a:spcPct val="90000"/>
              </a:lnSpc>
            </a:pP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项目</a:t>
            </a:r>
            <a:r>
              <a:rPr lang="zh-CN" altLang="en-US" sz="2800" dirty="0">
                <a:latin typeface="微软雅黑" panose="020B0503020204020204" pitchFamily="34" charset="-122"/>
                <a:ea typeface="微软雅黑" panose="020B0503020204020204" pitchFamily="34" charset="-122"/>
              </a:rPr>
              <a:t>组</a:t>
            </a:r>
            <a:endParaRPr lang="en-CA"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28213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04" y="323945"/>
            <a:ext cx="8229600" cy="584775"/>
          </a:xfrm>
          <a:noFill/>
        </p:spPr>
        <p:txBody>
          <a:bodyPr wrap="square" rtlCol="0">
            <a:spAutoFit/>
          </a:bodyPr>
          <a:lstStyle/>
          <a:p>
            <a:pPr algn="l"/>
            <a:r>
              <a:rPr lang="en-US" altLang="zh-CN" sz="3200" dirty="0"/>
              <a:t>ccflow-BPM</a:t>
            </a:r>
            <a:r>
              <a:rPr lang="zh-CN" altLang="en-US" sz="3200" dirty="0" smtClean="0">
                <a:latin typeface="+mn-lt"/>
                <a:cs typeface="+mn-cs"/>
              </a:rPr>
              <a:t>表</a:t>
            </a:r>
            <a:r>
              <a:rPr lang="zh-CN" altLang="en-US" sz="3200" dirty="0">
                <a:latin typeface="+mn-lt"/>
                <a:cs typeface="+mn-cs"/>
              </a:rPr>
              <a:t>单设计器</a:t>
            </a:r>
          </a:p>
        </p:txBody>
      </p:sp>
      <p:pic>
        <p:nvPicPr>
          <p:cNvPr id="2050" name="Picture 2" descr="D:\ccflow\Documents\图片介绍\零代码.自由表单设计器\CCForm自由表单设计器.png"/>
          <p:cNvPicPr>
            <a:picLocks noGrp="1" noChangeAspect="1" noChangeArrowheads="1"/>
          </p:cNvPicPr>
          <p:nvPr>
            <p:ph idx="1"/>
          </p:nvPr>
        </p:nvPicPr>
        <p:blipFill>
          <a:blip r:embed="rId2" cstate="print"/>
          <a:srcRect/>
          <a:stretch>
            <a:fillRect/>
          </a:stretch>
        </p:blipFill>
        <p:spPr bwMode="auto">
          <a:xfrm>
            <a:off x="539552" y="1052736"/>
            <a:ext cx="7005652" cy="5472608"/>
          </a:xfrm>
          <a:prstGeom prst="rect">
            <a:avLst/>
          </a:prstGeom>
          <a:noFill/>
        </p:spPr>
      </p:pic>
    </p:spTree>
    <p:extLst>
      <p:ext uri="{BB962C8B-B14F-4D97-AF65-F5344CB8AC3E}">
        <p14:creationId xmlns:p14="http://schemas.microsoft.com/office/powerpoint/2010/main" xmlns="" val="828365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51520" y="332656"/>
            <a:ext cx="8229600" cy="584775"/>
          </a:xfrm>
          <a:noFill/>
        </p:spPr>
        <p:txBody>
          <a:bodyPr wrap="square" rtlCol="0">
            <a:spAutoFit/>
          </a:bodyPr>
          <a:lstStyle/>
          <a:p>
            <a:pPr algn="l"/>
            <a:r>
              <a:rPr lang="en-US" altLang="zh-CN" sz="3200" dirty="0" smtClean="0">
                <a:latin typeface="+mn-lt"/>
                <a:cs typeface="+mn-cs"/>
              </a:rPr>
              <a:t>ccflow</a:t>
            </a:r>
            <a:r>
              <a:rPr lang="zh-CN" altLang="en-US" sz="3200" dirty="0" smtClean="0">
                <a:latin typeface="+mn-lt"/>
                <a:cs typeface="+mn-cs"/>
              </a:rPr>
              <a:t>的</a:t>
            </a:r>
            <a:r>
              <a:rPr lang="zh-CN" altLang="en-US" sz="3200" dirty="0">
                <a:latin typeface="+mn-lt"/>
                <a:cs typeface="+mn-cs"/>
              </a:rPr>
              <a:t>开发模式</a:t>
            </a:r>
          </a:p>
        </p:txBody>
      </p:sp>
      <p:sp>
        <p:nvSpPr>
          <p:cNvPr id="3" name="内容占位符 2"/>
          <p:cNvSpPr>
            <a:spLocks noGrp="1"/>
          </p:cNvSpPr>
          <p:nvPr>
            <p:ph idx="1"/>
          </p:nvPr>
        </p:nvSpPr>
        <p:spPr/>
        <p:txBody>
          <a:bodyPr>
            <a:normAutofit fontScale="92500" lnSpcReduction="10000"/>
          </a:bodyPr>
          <a:lstStyle/>
          <a:p>
            <a:r>
              <a:rPr lang="zh-CN" altLang="en-US" dirty="0" smtClean="0">
                <a:solidFill>
                  <a:srgbClr val="00B050"/>
                </a:solidFill>
              </a:rPr>
              <a:t>独立模式</a:t>
            </a:r>
            <a:r>
              <a:rPr lang="en-US" altLang="zh-CN" dirty="0" smtClean="0"/>
              <a:t/>
            </a:r>
            <a:br>
              <a:rPr lang="en-US" altLang="zh-CN" dirty="0" smtClean="0"/>
            </a:br>
            <a:r>
              <a:rPr lang="zh-CN" altLang="en-US" dirty="0" smtClean="0"/>
              <a:t>把</a:t>
            </a:r>
            <a:r>
              <a:rPr lang="en-US" altLang="zh-CN" dirty="0" smtClean="0"/>
              <a:t>ccflow</a:t>
            </a:r>
            <a:r>
              <a:rPr lang="zh-CN" altLang="en-US" dirty="0" smtClean="0"/>
              <a:t>的做为一个独立的系统运行</a:t>
            </a:r>
            <a:r>
              <a:rPr lang="en-US" altLang="zh-CN" dirty="0" smtClean="0"/>
              <a:t>,</a:t>
            </a:r>
            <a:r>
              <a:rPr lang="zh-CN" altLang="en-US" dirty="0" smtClean="0"/>
              <a:t>拥有自己的权限体系</a:t>
            </a:r>
            <a:r>
              <a:rPr lang="en-US" altLang="zh-CN" dirty="0" smtClean="0"/>
              <a:t>.</a:t>
            </a:r>
          </a:p>
          <a:p>
            <a:r>
              <a:rPr lang="zh-CN" altLang="en-US" dirty="0" smtClean="0">
                <a:solidFill>
                  <a:srgbClr val="00B050"/>
                </a:solidFill>
              </a:rPr>
              <a:t>嵌入模式</a:t>
            </a:r>
            <a:r>
              <a:rPr lang="en-US" altLang="zh-CN" dirty="0" smtClean="0"/>
              <a:t/>
            </a:r>
            <a:br>
              <a:rPr lang="en-US" altLang="zh-CN" dirty="0" smtClean="0"/>
            </a:br>
            <a:r>
              <a:rPr lang="zh-CN" altLang="en-US" dirty="0" smtClean="0"/>
              <a:t>把</a:t>
            </a:r>
            <a:r>
              <a:rPr lang="en-US" altLang="zh-CN" dirty="0" smtClean="0"/>
              <a:t>ccflow</a:t>
            </a:r>
            <a:r>
              <a:rPr lang="zh-CN" altLang="en-US" dirty="0" smtClean="0"/>
              <a:t>做为一种服务方式运行</a:t>
            </a:r>
            <a:r>
              <a:rPr lang="en-US" altLang="zh-CN" dirty="0" smtClean="0"/>
              <a:t>,</a:t>
            </a:r>
            <a:r>
              <a:rPr lang="zh-CN" altLang="en-US" dirty="0" smtClean="0"/>
              <a:t>可以被其它系统所调用</a:t>
            </a:r>
            <a:r>
              <a:rPr lang="en-US" altLang="zh-CN" dirty="0" smtClean="0"/>
              <a:t>.</a:t>
            </a:r>
          </a:p>
          <a:p>
            <a:r>
              <a:rPr lang="en-US" altLang="zh-CN" dirty="0" smtClean="0">
                <a:solidFill>
                  <a:srgbClr val="00B050"/>
                </a:solidFill>
              </a:rPr>
              <a:t>SDK</a:t>
            </a:r>
            <a:r>
              <a:rPr lang="zh-CN" altLang="en-US" dirty="0" smtClean="0">
                <a:solidFill>
                  <a:srgbClr val="00B050"/>
                </a:solidFill>
              </a:rPr>
              <a:t>模式</a:t>
            </a:r>
            <a:r>
              <a:rPr lang="en-US" altLang="zh-CN" dirty="0" smtClean="0"/>
              <a:t/>
            </a:r>
            <a:br>
              <a:rPr lang="en-US" altLang="zh-CN" dirty="0" smtClean="0"/>
            </a:br>
            <a:r>
              <a:rPr lang="zh-CN" altLang="en-US" dirty="0" smtClean="0"/>
              <a:t>通过代码来调用</a:t>
            </a:r>
            <a:r>
              <a:rPr lang="en-US" altLang="zh-CN" dirty="0" smtClean="0"/>
              <a:t>ccflow</a:t>
            </a:r>
            <a:r>
              <a:rPr lang="zh-CN" altLang="en-US" dirty="0" smtClean="0"/>
              <a:t>对应的接口来完成流程控制功能</a:t>
            </a:r>
            <a:r>
              <a:rPr lang="en-US" altLang="zh-CN" dirty="0" smtClean="0"/>
              <a:t>,</a:t>
            </a:r>
            <a:r>
              <a:rPr lang="zh-CN" altLang="en-US" dirty="0" smtClean="0"/>
              <a:t>需要把</a:t>
            </a:r>
            <a:r>
              <a:rPr lang="en-US" altLang="zh-CN" dirty="0" err="1" smtClean="0"/>
              <a:t>dll</a:t>
            </a:r>
            <a:r>
              <a:rPr lang="zh-CN" altLang="en-US" dirty="0" smtClean="0"/>
              <a:t>引用到您的系统中去或者通过</a:t>
            </a:r>
            <a:r>
              <a:rPr lang="en-US" altLang="zh-CN" dirty="0" smtClean="0"/>
              <a:t>web services</a:t>
            </a:r>
            <a:r>
              <a:rPr lang="zh-CN" altLang="en-US" dirty="0" smtClean="0"/>
              <a:t>调用</a:t>
            </a:r>
            <a:r>
              <a:rPr lang="en-US" altLang="zh-CN" dirty="0" smtClean="0"/>
              <a:t>.</a:t>
            </a:r>
          </a:p>
        </p:txBody>
      </p:sp>
    </p:spTree>
    <p:extLst>
      <p:ext uri="{BB962C8B-B14F-4D97-AF65-F5344CB8AC3E}">
        <p14:creationId xmlns:p14="http://schemas.microsoft.com/office/powerpoint/2010/main" xmlns="" val="3171738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23528" y="328300"/>
            <a:ext cx="8229600" cy="584775"/>
          </a:xfrm>
          <a:noFill/>
        </p:spPr>
        <p:txBody>
          <a:bodyPr wrap="square" rtlCol="0">
            <a:spAutoFit/>
          </a:bodyPr>
          <a:lstStyle/>
          <a:p>
            <a:pPr algn="l"/>
            <a:r>
              <a:rPr lang="zh-CN" altLang="en-US" sz="3200" dirty="0">
                <a:latin typeface="+mn-lt"/>
                <a:cs typeface="+mn-cs"/>
              </a:rPr>
              <a:t>轻松实现与外部表单挂</a:t>
            </a:r>
            <a:r>
              <a:rPr lang="zh-CN" altLang="en-US" sz="3200" dirty="0" smtClean="0">
                <a:latin typeface="+mn-lt"/>
                <a:cs typeface="+mn-cs"/>
              </a:rPr>
              <a:t>接</a:t>
            </a:r>
            <a:r>
              <a:rPr lang="en-US" altLang="zh-CN" sz="3200" dirty="0" smtClean="0">
                <a:latin typeface="+mn-lt"/>
                <a:cs typeface="+mn-cs"/>
              </a:rPr>
              <a:t>,</a:t>
            </a:r>
            <a:r>
              <a:rPr lang="zh-CN" altLang="en-US" sz="3200" dirty="0" smtClean="0">
                <a:latin typeface="+mn-lt"/>
                <a:cs typeface="+mn-cs"/>
              </a:rPr>
              <a:t>保护以前的投资</a:t>
            </a:r>
            <a:r>
              <a:rPr lang="en-US" altLang="zh-CN" sz="3200" dirty="0" smtClean="0">
                <a:latin typeface="+mn-lt"/>
                <a:cs typeface="+mn-cs"/>
              </a:rPr>
              <a:t>.</a:t>
            </a:r>
            <a:endParaRPr lang="zh-CN" altLang="en-US" sz="3200" dirty="0">
              <a:latin typeface="+mn-lt"/>
              <a:cs typeface="+mn-cs"/>
            </a:endParaRPr>
          </a:p>
        </p:txBody>
      </p:sp>
      <p:sp>
        <p:nvSpPr>
          <p:cNvPr id="3" name="内容占位符 2"/>
          <p:cNvSpPr>
            <a:spLocks noGrp="1"/>
          </p:cNvSpPr>
          <p:nvPr>
            <p:ph idx="1"/>
          </p:nvPr>
        </p:nvSpPr>
        <p:spPr>
          <a:xfrm>
            <a:off x="467544" y="1412776"/>
            <a:ext cx="8229600" cy="4686320"/>
          </a:xfrm>
        </p:spPr>
        <p:txBody>
          <a:bodyPr>
            <a:normAutofit fontScale="92500" lnSpcReduction="10000"/>
          </a:bodyPr>
          <a:lstStyle/>
          <a:p>
            <a:r>
              <a:rPr lang="zh-CN" altLang="en-US" dirty="0" smtClean="0"/>
              <a:t>我自己系统有很多的表单都已经很稳定了</a:t>
            </a:r>
            <a:r>
              <a:rPr lang="en-US" altLang="zh-CN" dirty="0" smtClean="0"/>
              <a:t>,</a:t>
            </a:r>
            <a:r>
              <a:rPr lang="zh-CN" altLang="en-US" dirty="0" smtClean="0"/>
              <a:t>如何把这些表单挂接到</a:t>
            </a:r>
            <a:r>
              <a:rPr lang="en-US" altLang="zh-CN" dirty="0" smtClean="0"/>
              <a:t>ccflow</a:t>
            </a:r>
            <a:r>
              <a:rPr lang="zh-CN" altLang="en-US" dirty="0" smtClean="0"/>
              <a:t>上？如何控制挂接的安全性？</a:t>
            </a:r>
            <a:endParaRPr lang="en-US" altLang="zh-CN" dirty="0" smtClean="0"/>
          </a:p>
          <a:p>
            <a:r>
              <a:rPr lang="zh-CN" altLang="en-US" dirty="0" smtClean="0"/>
              <a:t>第</a:t>
            </a:r>
            <a:r>
              <a:rPr lang="en-US" altLang="zh-CN" dirty="0" smtClean="0"/>
              <a:t>1</a:t>
            </a:r>
            <a:r>
              <a:rPr lang="zh-CN" altLang="en-US" dirty="0" smtClean="0"/>
              <a:t>步</a:t>
            </a:r>
            <a:r>
              <a:rPr lang="en-US" altLang="zh-CN" dirty="0" smtClean="0"/>
              <a:t>: </a:t>
            </a:r>
            <a:r>
              <a:rPr lang="zh-CN" altLang="en-US" dirty="0" smtClean="0"/>
              <a:t>把您的表单</a:t>
            </a:r>
            <a:r>
              <a:rPr lang="en-US" altLang="zh-CN" dirty="0" err="1" smtClean="0"/>
              <a:t>url</a:t>
            </a:r>
            <a:r>
              <a:rPr lang="zh-CN" altLang="en-US" dirty="0" smtClean="0"/>
              <a:t>绑定到</a:t>
            </a:r>
            <a:r>
              <a:rPr lang="en-US" altLang="zh-CN" dirty="0" smtClean="0"/>
              <a:t>ccflow</a:t>
            </a:r>
            <a:r>
              <a:rPr lang="zh-CN" altLang="en-US" dirty="0" smtClean="0"/>
              <a:t>的节点上</a:t>
            </a:r>
            <a:r>
              <a:rPr lang="en-US" altLang="zh-CN" dirty="0" smtClean="0"/>
              <a:t>.</a:t>
            </a:r>
          </a:p>
          <a:p>
            <a:r>
              <a:rPr lang="zh-CN" altLang="en-US" dirty="0" smtClean="0"/>
              <a:t>第</a:t>
            </a:r>
            <a:r>
              <a:rPr lang="en-US" altLang="zh-CN" dirty="0" smtClean="0"/>
              <a:t>2</a:t>
            </a:r>
            <a:r>
              <a:rPr lang="zh-CN" altLang="en-US" dirty="0" smtClean="0"/>
              <a:t>步</a:t>
            </a:r>
            <a:r>
              <a:rPr lang="en-US" altLang="zh-CN" dirty="0" smtClean="0"/>
              <a:t>: ccflow</a:t>
            </a:r>
            <a:r>
              <a:rPr lang="zh-CN" altLang="en-US" dirty="0" smtClean="0"/>
              <a:t>给您的表单</a:t>
            </a:r>
            <a:r>
              <a:rPr lang="en-US" altLang="zh-CN" dirty="0" smtClean="0"/>
              <a:t>4</a:t>
            </a:r>
            <a:r>
              <a:rPr lang="zh-CN" altLang="en-US" dirty="0" smtClean="0"/>
              <a:t>个参数</a:t>
            </a:r>
            <a:r>
              <a:rPr lang="en-US" altLang="zh-CN" dirty="0" smtClean="0"/>
              <a:t>,</a:t>
            </a:r>
            <a:r>
              <a:rPr lang="zh-CN" altLang="en-US" dirty="0" smtClean="0"/>
              <a:t>节点编号</a:t>
            </a:r>
            <a:r>
              <a:rPr lang="en-US" altLang="zh-CN" dirty="0" smtClean="0"/>
              <a:t>,</a:t>
            </a:r>
            <a:r>
              <a:rPr lang="zh-CN" altLang="en-US" dirty="0" smtClean="0"/>
              <a:t>工作</a:t>
            </a:r>
            <a:r>
              <a:rPr lang="en-US" altLang="zh-CN" dirty="0" smtClean="0"/>
              <a:t>ID,</a:t>
            </a:r>
            <a:r>
              <a:rPr lang="zh-CN" altLang="en-US" dirty="0" smtClean="0"/>
              <a:t>操作员编号</a:t>
            </a:r>
            <a:r>
              <a:rPr lang="en-US" altLang="zh-CN" dirty="0" smtClean="0"/>
              <a:t>,SID.</a:t>
            </a:r>
          </a:p>
          <a:p>
            <a:r>
              <a:rPr lang="zh-CN" altLang="en-US" dirty="0" smtClean="0"/>
              <a:t>第</a:t>
            </a:r>
            <a:r>
              <a:rPr lang="en-US" altLang="zh-CN" dirty="0" smtClean="0"/>
              <a:t>3</a:t>
            </a:r>
            <a:r>
              <a:rPr lang="zh-CN" altLang="en-US" dirty="0" smtClean="0"/>
              <a:t>步</a:t>
            </a:r>
            <a:r>
              <a:rPr lang="en-US" altLang="zh-CN" dirty="0" smtClean="0"/>
              <a:t>:</a:t>
            </a:r>
            <a:r>
              <a:rPr lang="zh-CN" altLang="en-US" dirty="0" smtClean="0"/>
              <a:t>改造您的表单的主表结构增加一个</a:t>
            </a:r>
            <a:r>
              <a:rPr lang="en-US" altLang="zh-CN" dirty="0" err="1" smtClean="0"/>
              <a:t>WorkID</a:t>
            </a:r>
            <a:r>
              <a:rPr lang="zh-CN" altLang="en-US" dirty="0" smtClean="0"/>
              <a:t>字段用户与存放流程</a:t>
            </a:r>
            <a:r>
              <a:rPr lang="en-US" altLang="zh-CN" dirty="0" smtClean="0"/>
              <a:t>ID, </a:t>
            </a:r>
            <a:r>
              <a:rPr lang="zh-CN" altLang="en-US" dirty="0" smtClean="0"/>
              <a:t>获取节点</a:t>
            </a:r>
            <a:r>
              <a:rPr lang="en-US" altLang="zh-CN" dirty="0" smtClean="0"/>
              <a:t>ID</a:t>
            </a:r>
            <a:r>
              <a:rPr lang="zh-CN" altLang="en-US" dirty="0" smtClean="0"/>
              <a:t>用户判断流程运转位置</a:t>
            </a:r>
            <a:r>
              <a:rPr lang="en-US" altLang="zh-CN" dirty="0" smtClean="0"/>
              <a:t>,</a:t>
            </a:r>
            <a:r>
              <a:rPr lang="zh-CN" altLang="en-US" dirty="0" smtClean="0"/>
              <a:t>获取操作员编号与</a:t>
            </a:r>
            <a:r>
              <a:rPr lang="en-US" altLang="zh-CN" dirty="0" smtClean="0"/>
              <a:t>SID</a:t>
            </a:r>
            <a:r>
              <a:rPr lang="zh-CN" altLang="en-US" dirty="0" smtClean="0"/>
              <a:t>用于判断权限</a:t>
            </a:r>
            <a:r>
              <a:rPr lang="en-US" altLang="zh-CN" dirty="0" smtClean="0"/>
              <a:t>.</a:t>
            </a:r>
            <a:endParaRPr lang="zh-CN" altLang="en-US" dirty="0"/>
          </a:p>
        </p:txBody>
      </p:sp>
    </p:spTree>
    <p:extLst>
      <p:ext uri="{BB962C8B-B14F-4D97-AF65-F5344CB8AC3E}">
        <p14:creationId xmlns:p14="http://schemas.microsoft.com/office/powerpoint/2010/main" xmlns="" val="3583559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2656"/>
            <a:ext cx="8229600" cy="584775"/>
          </a:xfrm>
          <a:noFill/>
        </p:spPr>
        <p:txBody>
          <a:bodyPr wrap="square" rtlCol="0">
            <a:spAutoFit/>
          </a:bodyPr>
          <a:lstStyle/>
          <a:p>
            <a:pPr algn="l"/>
            <a:r>
              <a:rPr lang="zh-CN" altLang="en-US" sz="3200" dirty="0">
                <a:latin typeface="+mn-lt"/>
                <a:cs typeface="+mn-cs"/>
              </a:rPr>
              <a:t>方便与您的系统集成</a:t>
            </a:r>
          </a:p>
        </p:txBody>
      </p:sp>
      <p:sp>
        <p:nvSpPr>
          <p:cNvPr id="3" name="内容占位符 2"/>
          <p:cNvSpPr>
            <a:spLocks noGrp="1"/>
          </p:cNvSpPr>
          <p:nvPr>
            <p:ph idx="1"/>
          </p:nvPr>
        </p:nvSpPr>
        <p:spPr>
          <a:xfrm>
            <a:off x="457200" y="1268760"/>
            <a:ext cx="8507288" cy="5017760"/>
          </a:xfrm>
        </p:spPr>
        <p:txBody>
          <a:bodyPr/>
          <a:lstStyle/>
          <a:p>
            <a:r>
              <a:rPr lang="en-US" altLang="zh-CN" dirty="0" smtClean="0"/>
              <a:t>ccflow</a:t>
            </a:r>
            <a:r>
              <a:rPr lang="zh-CN" altLang="en-US" dirty="0" smtClean="0"/>
              <a:t>的</a:t>
            </a:r>
            <a:r>
              <a:rPr lang="zh-CN" altLang="en-US" dirty="0" smtClean="0">
                <a:solidFill>
                  <a:srgbClr val="00B0F0"/>
                </a:solidFill>
              </a:rPr>
              <a:t>组织结构表</a:t>
            </a:r>
            <a:r>
              <a:rPr lang="zh-CN" altLang="en-US" dirty="0" smtClean="0"/>
              <a:t>有</a:t>
            </a:r>
            <a:r>
              <a:rPr lang="en-US" altLang="zh-CN" dirty="0" smtClean="0"/>
              <a:t>5</a:t>
            </a:r>
            <a:r>
              <a:rPr lang="zh-CN" altLang="en-US" dirty="0" smtClean="0"/>
              <a:t>个</a:t>
            </a:r>
            <a:r>
              <a:rPr lang="en-US" altLang="zh-CN" dirty="0" smtClean="0"/>
              <a:t>,</a:t>
            </a:r>
            <a:r>
              <a:rPr lang="zh-CN" altLang="en-US" dirty="0" smtClean="0"/>
              <a:t>这</a:t>
            </a:r>
            <a:r>
              <a:rPr lang="en-US" altLang="zh-CN" dirty="0" smtClean="0"/>
              <a:t>5</a:t>
            </a:r>
            <a:r>
              <a:rPr lang="zh-CN" altLang="en-US" dirty="0" smtClean="0"/>
              <a:t>个表结构简单一共有</a:t>
            </a:r>
            <a:r>
              <a:rPr lang="en-US" altLang="zh-CN" dirty="0" smtClean="0"/>
              <a:t>13</a:t>
            </a:r>
            <a:r>
              <a:rPr lang="zh-CN" altLang="en-US" dirty="0" smtClean="0"/>
              <a:t>个字段</a:t>
            </a:r>
            <a:r>
              <a:rPr lang="en-US" altLang="zh-CN" dirty="0" smtClean="0"/>
              <a:t>,</a:t>
            </a:r>
            <a:r>
              <a:rPr lang="zh-CN" altLang="en-US" dirty="0" smtClean="0"/>
              <a:t>删除</a:t>
            </a:r>
            <a:r>
              <a:rPr lang="en-US" altLang="zh-CN" dirty="0" smtClean="0"/>
              <a:t>5</a:t>
            </a:r>
            <a:r>
              <a:rPr lang="zh-CN" altLang="en-US" dirty="0" smtClean="0"/>
              <a:t>个表做成</a:t>
            </a:r>
            <a:r>
              <a:rPr lang="en-US" altLang="zh-CN" dirty="0" smtClean="0"/>
              <a:t>5</a:t>
            </a:r>
            <a:r>
              <a:rPr lang="zh-CN" altLang="en-US" dirty="0" smtClean="0"/>
              <a:t>个相同结构的视图就可以完成权限集成</a:t>
            </a:r>
            <a:r>
              <a:rPr lang="en-US" altLang="zh-CN" dirty="0" smtClean="0"/>
              <a:t>.</a:t>
            </a:r>
          </a:p>
          <a:p>
            <a:r>
              <a:rPr lang="zh-CN" altLang="en-US" dirty="0" smtClean="0"/>
              <a:t>这种</a:t>
            </a:r>
            <a:r>
              <a:rPr lang="zh-CN" altLang="en-US" dirty="0" smtClean="0">
                <a:solidFill>
                  <a:srgbClr val="00B0F0"/>
                </a:solidFill>
              </a:rPr>
              <a:t>“偷梁换柱”</a:t>
            </a:r>
            <a:r>
              <a:rPr lang="zh-CN" altLang="en-US" dirty="0" smtClean="0"/>
              <a:t>方式的集成</a:t>
            </a:r>
            <a:r>
              <a:rPr lang="en-US" altLang="zh-CN" dirty="0" smtClean="0"/>
              <a:t>,</a:t>
            </a:r>
            <a:r>
              <a:rPr lang="zh-CN" altLang="en-US" dirty="0" smtClean="0"/>
              <a:t>简洁有效</a:t>
            </a:r>
            <a:r>
              <a:rPr lang="en-US" altLang="zh-CN" dirty="0" smtClean="0"/>
              <a:t>,</a:t>
            </a:r>
            <a:r>
              <a:rPr lang="zh-CN" altLang="en-US" dirty="0" smtClean="0"/>
              <a:t>从而实现了权限集中管理</a:t>
            </a:r>
            <a:r>
              <a:rPr lang="en-US" altLang="zh-CN" dirty="0" smtClean="0"/>
              <a:t>.</a:t>
            </a:r>
          </a:p>
          <a:p>
            <a:r>
              <a:rPr lang="en-US" altLang="zh-CN" dirty="0" smtClean="0"/>
              <a:t>ccflow</a:t>
            </a:r>
            <a:r>
              <a:rPr lang="zh-CN" altLang="en-US" dirty="0" smtClean="0"/>
              <a:t>采用映射机制开发</a:t>
            </a:r>
            <a:r>
              <a:rPr lang="en-US" altLang="zh-CN" dirty="0" smtClean="0"/>
              <a:t>,</a:t>
            </a:r>
            <a:r>
              <a:rPr lang="zh-CN" altLang="en-US" dirty="0" smtClean="0"/>
              <a:t>采用标准</a:t>
            </a:r>
            <a:r>
              <a:rPr lang="en-US" altLang="zh-CN" dirty="0" err="1" smtClean="0"/>
              <a:t>sql</a:t>
            </a:r>
            <a:r>
              <a:rPr lang="zh-CN" altLang="en-US" dirty="0" smtClean="0"/>
              <a:t>开发</a:t>
            </a:r>
            <a:r>
              <a:rPr lang="en-US" altLang="zh-CN" dirty="0" smtClean="0"/>
              <a:t>,</a:t>
            </a:r>
            <a:r>
              <a:rPr lang="zh-CN" altLang="en-US" dirty="0" smtClean="0"/>
              <a:t>目前支持</a:t>
            </a:r>
            <a:r>
              <a:rPr lang="en-US" altLang="zh-CN" dirty="0" err="1" smtClean="0"/>
              <a:t>oracl,sqlserver,informix,mysql</a:t>
            </a:r>
            <a:r>
              <a:rPr lang="zh-CN" altLang="en-US" dirty="0" smtClean="0"/>
              <a:t>数据库</a:t>
            </a:r>
            <a:r>
              <a:rPr lang="en-US" altLang="zh-CN" dirty="0" smtClean="0"/>
              <a:t>.</a:t>
            </a:r>
            <a:endParaRPr lang="zh-CN" altLang="en-US" dirty="0"/>
          </a:p>
        </p:txBody>
      </p:sp>
    </p:spTree>
    <p:extLst>
      <p:ext uri="{BB962C8B-B14F-4D97-AF65-F5344CB8AC3E}">
        <p14:creationId xmlns:p14="http://schemas.microsoft.com/office/powerpoint/2010/main" xmlns="" val="4225593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2656"/>
            <a:ext cx="8229600" cy="584775"/>
          </a:xfrm>
          <a:noFill/>
        </p:spPr>
        <p:txBody>
          <a:bodyPr wrap="square" rtlCol="0">
            <a:spAutoFit/>
          </a:bodyPr>
          <a:lstStyle/>
          <a:p>
            <a:pPr algn="l"/>
            <a:r>
              <a:rPr lang="en-US" altLang="zh-CN" sz="3200" dirty="0" smtClean="0"/>
              <a:t>ccflow-BPM</a:t>
            </a:r>
            <a:r>
              <a:rPr lang="zh-CN" altLang="en-US" sz="3200" dirty="0" smtClean="0">
                <a:latin typeface="+mn-lt"/>
                <a:cs typeface="+mn-cs"/>
              </a:rPr>
              <a:t>的</a:t>
            </a:r>
            <a:r>
              <a:rPr lang="en-US" altLang="zh-CN" sz="3200" dirty="0">
                <a:latin typeface="+mn-lt"/>
                <a:cs typeface="+mn-cs"/>
              </a:rPr>
              <a:t>4</a:t>
            </a:r>
            <a:r>
              <a:rPr lang="zh-CN" altLang="en-US" sz="3200" dirty="0" smtClean="0">
                <a:latin typeface="+mn-lt"/>
                <a:cs typeface="+mn-cs"/>
              </a:rPr>
              <a:t>种流程模式</a:t>
            </a:r>
            <a:endParaRPr lang="zh-CN" altLang="en-US" sz="3200" dirty="0">
              <a:latin typeface="+mn-lt"/>
              <a:cs typeface="+mn-cs"/>
            </a:endParaRPr>
          </a:p>
        </p:txBody>
      </p:sp>
      <p:sp>
        <p:nvSpPr>
          <p:cNvPr id="3" name="内容占位符 2"/>
          <p:cNvSpPr>
            <a:spLocks noGrp="1"/>
          </p:cNvSpPr>
          <p:nvPr>
            <p:ph idx="1"/>
          </p:nvPr>
        </p:nvSpPr>
        <p:spPr>
          <a:xfrm>
            <a:off x="323528" y="1196752"/>
            <a:ext cx="8229600" cy="4525963"/>
          </a:xfrm>
        </p:spPr>
        <p:txBody>
          <a:bodyPr/>
          <a:lstStyle/>
          <a:p>
            <a:r>
              <a:rPr lang="zh-CN" altLang="en-US" b="1" dirty="0" smtClean="0"/>
              <a:t>涵盖各种业务应用：</a:t>
            </a:r>
            <a:endParaRPr lang="en-US" altLang="zh-CN" b="1" dirty="0" smtClean="0"/>
          </a:p>
          <a:p>
            <a:r>
              <a:rPr lang="zh-CN" altLang="en-US" sz="2400" dirty="0" smtClean="0"/>
              <a:t>线性流程</a:t>
            </a:r>
            <a:endParaRPr lang="en-US" altLang="zh-CN" sz="2400" dirty="0"/>
          </a:p>
          <a:p>
            <a:r>
              <a:rPr lang="zh-CN" altLang="en-US" sz="2400" dirty="0" smtClean="0"/>
              <a:t>同表单分合流</a:t>
            </a:r>
            <a:endParaRPr lang="en-US" altLang="zh-CN" sz="2400" dirty="0" smtClean="0"/>
          </a:p>
          <a:p>
            <a:r>
              <a:rPr lang="zh-CN" altLang="en-US" sz="2400" dirty="0" smtClean="0"/>
              <a:t>异表单分合流</a:t>
            </a:r>
            <a:endParaRPr lang="en-US" altLang="zh-CN" sz="2400" dirty="0" smtClean="0"/>
          </a:p>
          <a:p>
            <a:r>
              <a:rPr lang="zh-CN" altLang="en-US" sz="2400" dirty="0" smtClean="0"/>
              <a:t>父子流程</a:t>
            </a:r>
            <a:endParaRPr lang="en-US" altLang="zh-CN" sz="2400" dirty="0" smtClean="0"/>
          </a:p>
        </p:txBody>
      </p:sp>
    </p:spTree>
    <p:extLst>
      <p:ext uri="{BB962C8B-B14F-4D97-AF65-F5344CB8AC3E}">
        <p14:creationId xmlns:p14="http://schemas.microsoft.com/office/powerpoint/2010/main" xmlns="" val="390982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5496" y="1031134"/>
            <a:ext cx="8424936" cy="4774130"/>
          </a:xfrm>
          <a:prstGeom prst="rect">
            <a:avLst/>
          </a:prstGeom>
          <a:noFill/>
          <a:ln w="9525">
            <a:noFill/>
            <a:miter lim="800000"/>
            <a:headEnd/>
            <a:tailEnd/>
          </a:ln>
        </p:spPr>
      </p:pic>
      <p:sp>
        <p:nvSpPr>
          <p:cNvPr id="2" name="标题 1"/>
          <p:cNvSpPr>
            <a:spLocks noGrp="1"/>
          </p:cNvSpPr>
          <p:nvPr>
            <p:ph type="title" idx="4294967295"/>
          </p:nvPr>
        </p:nvSpPr>
        <p:spPr>
          <a:xfrm>
            <a:off x="0" y="332656"/>
            <a:ext cx="8229600" cy="584775"/>
          </a:xfrm>
          <a:noFill/>
        </p:spPr>
        <p:txBody>
          <a:bodyPr wrap="square" rtlCol="0">
            <a:spAutoFit/>
          </a:bodyPr>
          <a:lstStyle/>
          <a:p>
            <a:pPr algn="l"/>
            <a:r>
              <a:rPr lang="en-US" altLang="zh-CN" sz="3200" dirty="0" smtClean="0"/>
              <a:t>ccflow-BPM</a:t>
            </a:r>
            <a:r>
              <a:rPr lang="zh-CN" altLang="en-US" sz="3200" dirty="0" smtClean="0"/>
              <a:t>的</a:t>
            </a:r>
            <a:r>
              <a:rPr lang="zh-CN" altLang="en-US" sz="3200" dirty="0" smtClean="0">
                <a:latin typeface="+mn-lt"/>
                <a:cs typeface="+mn-cs"/>
              </a:rPr>
              <a:t>线形</a:t>
            </a:r>
            <a:r>
              <a:rPr lang="zh-CN" altLang="en-US" sz="3200" dirty="0">
                <a:latin typeface="+mn-lt"/>
                <a:cs typeface="+mn-cs"/>
              </a:rPr>
              <a:t>流程</a:t>
            </a:r>
          </a:p>
        </p:txBody>
      </p:sp>
      <p:sp>
        <p:nvSpPr>
          <p:cNvPr id="3" name="内容占位符 2"/>
          <p:cNvSpPr>
            <a:spLocks noGrp="1"/>
          </p:cNvSpPr>
          <p:nvPr>
            <p:ph idx="1"/>
          </p:nvPr>
        </p:nvSpPr>
        <p:spPr>
          <a:xfrm>
            <a:off x="5364088" y="4653136"/>
            <a:ext cx="3779912" cy="1800200"/>
          </a:xfrm>
        </p:spPr>
        <p:txBody>
          <a:bodyPr>
            <a:normAutofit fontScale="55000" lnSpcReduction="20000"/>
          </a:bodyPr>
          <a:lstStyle/>
          <a:p>
            <a:r>
              <a:rPr lang="zh-CN" altLang="en-US" dirty="0" smtClean="0"/>
              <a:t>节点类型都是普通的节点</a:t>
            </a:r>
            <a:r>
              <a:rPr lang="en-US" altLang="zh-CN" dirty="0" smtClean="0"/>
              <a:t>.</a:t>
            </a:r>
          </a:p>
          <a:p>
            <a:r>
              <a:rPr lang="zh-CN" altLang="en-US" dirty="0" smtClean="0"/>
              <a:t>在同一个时刻只能有一个活动点</a:t>
            </a:r>
            <a:r>
              <a:rPr lang="en-US" altLang="zh-CN" dirty="0" smtClean="0"/>
              <a:t>.</a:t>
            </a:r>
          </a:p>
          <a:p>
            <a:r>
              <a:rPr lang="zh-CN" altLang="en-US" dirty="0" smtClean="0"/>
              <a:t>节点运动按顺序进行</a:t>
            </a:r>
            <a:r>
              <a:rPr lang="en-US" altLang="zh-CN" dirty="0" smtClean="0"/>
              <a:t>.</a:t>
            </a:r>
          </a:p>
          <a:p>
            <a:r>
              <a:rPr lang="zh-CN" altLang="en-US" dirty="0" smtClean="0"/>
              <a:t>根据我们的统计政府机关、事业单位</a:t>
            </a:r>
            <a:r>
              <a:rPr lang="en-US" altLang="zh-CN" dirty="0" smtClean="0"/>
              <a:t>95%</a:t>
            </a:r>
            <a:r>
              <a:rPr lang="zh-CN" altLang="en-US" dirty="0" smtClean="0"/>
              <a:t>以上都，企业单位</a:t>
            </a:r>
            <a:r>
              <a:rPr lang="en-US" altLang="zh-CN" dirty="0" smtClean="0"/>
              <a:t>85%</a:t>
            </a:r>
            <a:r>
              <a:rPr lang="zh-CN" altLang="en-US" dirty="0" smtClean="0"/>
              <a:t>以上</a:t>
            </a:r>
            <a:r>
              <a:rPr lang="en-US" altLang="zh-CN" dirty="0" smtClean="0"/>
              <a:t>,</a:t>
            </a:r>
            <a:r>
              <a:rPr lang="zh-CN" altLang="en-US" dirty="0" smtClean="0"/>
              <a:t>都是这种类型的数据</a:t>
            </a:r>
            <a:r>
              <a:rPr lang="en-US" altLang="zh-CN" dirty="0" smtClean="0"/>
              <a:t>.</a:t>
            </a:r>
          </a:p>
          <a:p>
            <a:endParaRPr lang="zh-CN" altLang="en-US" dirty="0"/>
          </a:p>
        </p:txBody>
      </p:sp>
    </p:spTree>
    <p:extLst>
      <p:ext uri="{BB962C8B-B14F-4D97-AF65-F5344CB8AC3E}">
        <p14:creationId xmlns:p14="http://schemas.microsoft.com/office/powerpoint/2010/main" xmlns="" val="131559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9512" y="393314"/>
            <a:ext cx="8229600" cy="584775"/>
          </a:xfrm>
          <a:noFill/>
        </p:spPr>
        <p:txBody>
          <a:bodyPr wrap="square" rtlCol="0">
            <a:spAutoFit/>
          </a:bodyPr>
          <a:lstStyle/>
          <a:p>
            <a:pPr algn="l"/>
            <a:r>
              <a:rPr lang="en-US" altLang="zh-CN" sz="3200" dirty="0" smtClean="0"/>
              <a:t>ccflow-BPM</a:t>
            </a:r>
            <a:r>
              <a:rPr lang="zh-CN" altLang="en-US" sz="3200" dirty="0" smtClean="0"/>
              <a:t>的</a:t>
            </a:r>
            <a:r>
              <a:rPr lang="zh-CN" altLang="en-US" sz="3200" dirty="0" smtClean="0">
                <a:latin typeface="+mn-lt"/>
                <a:cs typeface="+mn-cs"/>
              </a:rPr>
              <a:t>同</a:t>
            </a:r>
            <a:r>
              <a:rPr lang="zh-CN" altLang="en-US" sz="3200" dirty="0">
                <a:latin typeface="+mn-lt"/>
                <a:cs typeface="+mn-cs"/>
              </a:rPr>
              <a:t>表单分合流</a:t>
            </a:r>
          </a:p>
        </p:txBody>
      </p:sp>
      <p:sp>
        <p:nvSpPr>
          <p:cNvPr id="3" name="内容占位符 2"/>
          <p:cNvSpPr>
            <a:spLocks noGrp="1"/>
          </p:cNvSpPr>
          <p:nvPr>
            <p:ph idx="1"/>
          </p:nvPr>
        </p:nvSpPr>
        <p:spPr>
          <a:xfrm>
            <a:off x="4211960" y="1268760"/>
            <a:ext cx="4752528" cy="4608512"/>
          </a:xfrm>
        </p:spPr>
        <p:txBody>
          <a:bodyPr>
            <a:normAutofit/>
          </a:bodyPr>
          <a:lstStyle/>
          <a:p>
            <a:r>
              <a:rPr lang="zh-CN" altLang="en-US" sz="2000" dirty="0" smtClean="0"/>
              <a:t>节点有普通节点与分合流节点组成</a:t>
            </a:r>
            <a:r>
              <a:rPr lang="en-US" altLang="zh-CN" sz="2000" dirty="0" smtClean="0"/>
              <a:t>.</a:t>
            </a:r>
          </a:p>
          <a:p>
            <a:r>
              <a:rPr lang="zh-CN" altLang="en-US" sz="2000" dirty="0" smtClean="0"/>
              <a:t>分合流节点成对出现</a:t>
            </a:r>
            <a:r>
              <a:rPr lang="en-US" altLang="zh-CN" sz="2000" dirty="0" smtClean="0"/>
              <a:t>.</a:t>
            </a:r>
          </a:p>
          <a:p>
            <a:r>
              <a:rPr lang="zh-CN" altLang="en-US" sz="2000" dirty="0" smtClean="0"/>
              <a:t>分合流之间的点是子线程节点</a:t>
            </a:r>
            <a:r>
              <a:rPr lang="en-US" altLang="zh-CN" sz="2000" dirty="0" smtClean="0"/>
              <a:t>.</a:t>
            </a:r>
          </a:p>
          <a:p>
            <a:r>
              <a:rPr lang="zh-CN" altLang="en-US" sz="2000" dirty="0" smtClean="0"/>
              <a:t>在同一个时刻子线程可以有多个活动点</a:t>
            </a:r>
            <a:r>
              <a:rPr lang="en-US" altLang="zh-CN" sz="2000" dirty="0" smtClean="0"/>
              <a:t>.</a:t>
            </a:r>
          </a:p>
          <a:p>
            <a:r>
              <a:rPr lang="zh-CN" altLang="en-US" sz="2000" dirty="0" smtClean="0"/>
              <a:t>多个活动点做的工作内容是相同的</a:t>
            </a:r>
            <a:r>
              <a:rPr lang="en-US" altLang="zh-CN" sz="2000" dirty="0" smtClean="0"/>
              <a:t>.</a:t>
            </a:r>
          </a:p>
        </p:txBody>
      </p:sp>
      <p:pic>
        <p:nvPicPr>
          <p:cNvPr id="2052" name="Picture 4"/>
          <p:cNvPicPr>
            <a:picLocks noChangeAspect="1" noChangeArrowheads="1"/>
          </p:cNvPicPr>
          <p:nvPr/>
        </p:nvPicPr>
        <p:blipFill>
          <a:blip r:embed="rId2" cstate="print"/>
          <a:srcRect/>
          <a:stretch>
            <a:fillRect/>
          </a:stretch>
        </p:blipFill>
        <p:spPr bwMode="auto">
          <a:xfrm>
            <a:off x="179512" y="1237456"/>
            <a:ext cx="3943350" cy="4495800"/>
          </a:xfrm>
          <a:prstGeom prst="rect">
            <a:avLst/>
          </a:prstGeom>
          <a:noFill/>
          <a:ln w="9525">
            <a:noFill/>
            <a:miter lim="800000"/>
            <a:headEnd/>
            <a:tailEnd/>
          </a:ln>
        </p:spPr>
      </p:pic>
    </p:spTree>
    <p:extLst>
      <p:ext uri="{BB962C8B-B14F-4D97-AF65-F5344CB8AC3E}">
        <p14:creationId xmlns:p14="http://schemas.microsoft.com/office/powerpoint/2010/main" xmlns="" val="2441425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2656"/>
            <a:ext cx="8229600" cy="584775"/>
          </a:xfrm>
          <a:noFill/>
        </p:spPr>
        <p:txBody>
          <a:bodyPr wrap="square" rtlCol="0">
            <a:spAutoFit/>
          </a:bodyPr>
          <a:lstStyle/>
          <a:p>
            <a:pPr algn="l"/>
            <a:r>
              <a:rPr lang="en-US" altLang="zh-CN" sz="3200" dirty="0" smtClean="0"/>
              <a:t>ccflow-BPM</a:t>
            </a:r>
            <a:r>
              <a:rPr lang="zh-CN" altLang="en-US" sz="3200" dirty="0" smtClean="0"/>
              <a:t>的</a:t>
            </a:r>
            <a:r>
              <a:rPr lang="zh-CN" altLang="en-US" sz="3200" dirty="0" smtClean="0">
                <a:latin typeface="+mn-lt"/>
                <a:cs typeface="+mn-cs"/>
              </a:rPr>
              <a:t>异</a:t>
            </a:r>
            <a:r>
              <a:rPr lang="zh-CN" altLang="en-US" sz="3200" dirty="0">
                <a:latin typeface="+mn-lt"/>
                <a:cs typeface="+mn-cs"/>
              </a:rPr>
              <a:t>表单分合流</a:t>
            </a:r>
          </a:p>
        </p:txBody>
      </p:sp>
      <p:sp>
        <p:nvSpPr>
          <p:cNvPr id="3" name="内容占位符 2"/>
          <p:cNvSpPr>
            <a:spLocks noGrp="1"/>
          </p:cNvSpPr>
          <p:nvPr>
            <p:ph idx="1"/>
          </p:nvPr>
        </p:nvSpPr>
        <p:spPr>
          <a:xfrm>
            <a:off x="5970483" y="2204864"/>
            <a:ext cx="3066013" cy="1440160"/>
          </a:xfrm>
        </p:spPr>
        <p:txBody>
          <a:bodyPr>
            <a:normAutofit/>
          </a:bodyPr>
          <a:lstStyle/>
          <a:p>
            <a:r>
              <a:rPr lang="zh-CN" altLang="en-US" sz="2000" dirty="0" smtClean="0"/>
              <a:t>与同表单分合流的区别是子线程点做的工作内容是不相同的</a:t>
            </a:r>
            <a:r>
              <a:rPr lang="en-US" altLang="zh-CN" sz="2000" dirty="0" smtClean="0"/>
              <a:t>.</a:t>
            </a:r>
          </a:p>
        </p:txBody>
      </p:sp>
      <p:pic>
        <p:nvPicPr>
          <p:cNvPr id="3074" name="Picture 2"/>
          <p:cNvPicPr>
            <a:picLocks noChangeAspect="1" noChangeArrowheads="1"/>
          </p:cNvPicPr>
          <p:nvPr/>
        </p:nvPicPr>
        <p:blipFill>
          <a:blip r:embed="rId2" cstate="print"/>
          <a:srcRect/>
          <a:stretch>
            <a:fillRect/>
          </a:stretch>
        </p:blipFill>
        <p:spPr bwMode="auto">
          <a:xfrm>
            <a:off x="107504" y="1196752"/>
            <a:ext cx="5948619" cy="4320480"/>
          </a:xfrm>
          <a:prstGeom prst="rect">
            <a:avLst/>
          </a:prstGeom>
          <a:noFill/>
          <a:ln w="9525">
            <a:noFill/>
            <a:miter lim="800000"/>
            <a:headEnd/>
            <a:tailEnd/>
          </a:ln>
        </p:spPr>
      </p:pic>
    </p:spTree>
    <p:extLst>
      <p:ext uri="{BB962C8B-B14F-4D97-AF65-F5344CB8AC3E}">
        <p14:creationId xmlns:p14="http://schemas.microsoft.com/office/powerpoint/2010/main" xmlns="" val="3525950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95953"/>
            <a:ext cx="8229600" cy="584775"/>
          </a:xfrm>
          <a:noFill/>
        </p:spPr>
        <p:txBody>
          <a:bodyPr wrap="square" rtlCol="0">
            <a:spAutoFit/>
          </a:bodyPr>
          <a:lstStyle/>
          <a:p>
            <a:pPr algn="l"/>
            <a:r>
              <a:rPr lang="en-US" altLang="zh-CN" sz="3200" dirty="0" smtClean="0"/>
              <a:t>ccflow-BPM</a:t>
            </a:r>
            <a:r>
              <a:rPr lang="zh-CN" altLang="en-US" sz="3200" dirty="0" smtClean="0"/>
              <a:t>的</a:t>
            </a:r>
            <a:r>
              <a:rPr lang="zh-CN" altLang="en-US" sz="3200" dirty="0" smtClean="0">
                <a:latin typeface="+mn-lt"/>
                <a:cs typeface="+mn-cs"/>
              </a:rPr>
              <a:t>父子</a:t>
            </a:r>
            <a:r>
              <a:rPr lang="zh-CN" altLang="en-US" sz="3200" dirty="0">
                <a:latin typeface="+mn-lt"/>
                <a:cs typeface="+mn-cs"/>
              </a:rPr>
              <a:t>流程</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9550" y="982960"/>
            <a:ext cx="6381750" cy="3886200"/>
          </a:xfrm>
          <a:prstGeom prst="rect">
            <a:avLst/>
          </a:prstGeom>
          <a:noFill/>
          <a:ln w="9525">
            <a:solidFill>
              <a:srgbClr val="00B050"/>
            </a:solid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3995936" y="4369643"/>
            <a:ext cx="4981575" cy="2371725"/>
          </a:xfrm>
          <a:prstGeom prst="rect">
            <a:avLst/>
          </a:prstGeom>
          <a:noFill/>
          <a:ln w="9525">
            <a:solidFill>
              <a:srgbClr val="002060"/>
            </a:solidFill>
            <a:miter lim="800000"/>
            <a:headEnd/>
            <a:tailEnd/>
          </a:ln>
        </p:spPr>
      </p:pic>
    </p:spTree>
    <p:extLst>
      <p:ext uri="{BB962C8B-B14F-4D97-AF65-F5344CB8AC3E}">
        <p14:creationId xmlns:p14="http://schemas.microsoft.com/office/powerpoint/2010/main" xmlns="" val="1200421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04" y="332656"/>
            <a:ext cx="8229600" cy="584775"/>
          </a:xfrm>
          <a:noFill/>
        </p:spPr>
        <p:txBody>
          <a:bodyPr wrap="square" rtlCol="0">
            <a:spAutoFit/>
          </a:bodyPr>
          <a:lstStyle/>
          <a:p>
            <a:pPr algn="l"/>
            <a:r>
              <a:rPr lang="en-US" altLang="zh-CN" sz="3200" dirty="0"/>
              <a:t>ccflow-BPM</a:t>
            </a:r>
            <a:r>
              <a:rPr lang="zh-CN" altLang="en-US" sz="3200" dirty="0" smtClean="0">
                <a:latin typeface="+mn-lt"/>
                <a:cs typeface="+mn-cs"/>
              </a:rPr>
              <a:t>的</a:t>
            </a:r>
            <a:r>
              <a:rPr lang="zh-CN" altLang="en-US" sz="3200" dirty="0">
                <a:latin typeface="+mn-lt"/>
                <a:cs typeface="+mn-cs"/>
              </a:rPr>
              <a:t>内部表单</a:t>
            </a:r>
            <a:r>
              <a:rPr lang="en-US" altLang="zh-CN" sz="3200" dirty="0" err="1">
                <a:latin typeface="+mn-lt"/>
                <a:cs typeface="+mn-cs"/>
              </a:rPr>
              <a:t>CCForm</a:t>
            </a:r>
            <a:endParaRPr lang="zh-CN" altLang="en-US" sz="3200" dirty="0">
              <a:latin typeface="+mn-lt"/>
              <a:cs typeface="+mn-cs"/>
            </a:endParaRPr>
          </a:p>
        </p:txBody>
      </p:sp>
      <p:sp>
        <p:nvSpPr>
          <p:cNvPr id="3" name="内容占位符 2"/>
          <p:cNvSpPr>
            <a:spLocks noGrp="1"/>
          </p:cNvSpPr>
          <p:nvPr>
            <p:ph idx="1"/>
          </p:nvPr>
        </p:nvSpPr>
        <p:spPr>
          <a:xfrm>
            <a:off x="-36512" y="1124744"/>
            <a:ext cx="8291264" cy="4686320"/>
          </a:xfrm>
        </p:spPr>
        <p:txBody>
          <a:bodyPr>
            <a:normAutofit/>
          </a:bodyPr>
          <a:lstStyle/>
          <a:p>
            <a:r>
              <a:rPr lang="en-US" altLang="zh-CN" sz="2400" dirty="0" smtClean="0"/>
              <a:t>ccflow</a:t>
            </a:r>
            <a:r>
              <a:rPr lang="zh-CN" altLang="en-US" sz="2400" dirty="0" smtClean="0"/>
              <a:t>的是采用关系性数据库存储的与大多数的表单设计器不同</a:t>
            </a:r>
            <a:r>
              <a:rPr lang="en-US" altLang="zh-CN" sz="2400" dirty="0" smtClean="0"/>
              <a:t>,</a:t>
            </a:r>
            <a:r>
              <a:rPr lang="zh-CN" altLang="en-US" sz="2400" dirty="0" smtClean="0"/>
              <a:t>所以它可以导出到</a:t>
            </a:r>
            <a:r>
              <a:rPr lang="en-US" altLang="zh-CN" sz="2400" dirty="0" smtClean="0"/>
              <a:t>xml,</a:t>
            </a:r>
            <a:r>
              <a:rPr lang="zh-CN" altLang="en-US" sz="2400" dirty="0" smtClean="0"/>
              <a:t>设计的表单可以流通</a:t>
            </a:r>
            <a:r>
              <a:rPr lang="en-US" altLang="zh-CN" sz="2400" dirty="0" smtClean="0"/>
              <a:t>.</a:t>
            </a:r>
          </a:p>
          <a:p>
            <a:r>
              <a:rPr lang="en-US" altLang="zh-CN" sz="2400" dirty="0" err="1" smtClean="0"/>
              <a:t>Ccform</a:t>
            </a:r>
            <a:r>
              <a:rPr lang="en-US" altLang="zh-CN" sz="2400" dirty="0" smtClean="0"/>
              <a:t> </a:t>
            </a:r>
            <a:r>
              <a:rPr lang="zh-CN" altLang="en-US" sz="2400" dirty="0" smtClean="0"/>
              <a:t>认为所以的操作模式都可以抽象的</a:t>
            </a:r>
            <a:r>
              <a:rPr lang="en-US" altLang="zh-CN" sz="2400" dirty="0" smtClean="0"/>
              <a:t>,</a:t>
            </a:r>
            <a:r>
              <a:rPr lang="zh-CN" altLang="en-US" sz="2400" dirty="0" smtClean="0"/>
              <a:t>比如级联下拉框、自动完成、自动填充</a:t>
            </a:r>
            <a:endParaRPr lang="en-US" altLang="zh-CN" sz="2400" dirty="0" smtClean="0"/>
          </a:p>
          <a:p>
            <a:r>
              <a:rPr lang="en-US" altLang="zh-CN" sz="2400" dirty="0" err="1" smtClean="0"/>
              <a:t>Ccform</a:t>
            </a:r>
            <a:r>
              <a:rPr lang="zh-CN" altLang="en-US" sz="2400" dirty="0" smtClean="0"/>
              <a:t> </a:t>
            </a:r>
            <a:r>
              <a:rPr lang="en-US" altLang="zh-CN" sz="2400" dirty="0" smtClean="0"/>
              <a:t>= </a:t>
            </a:r>
            <a:r>
              <a:rPr lang="zh-CN" altLang="en-US" sz="2400" dirty="0" smtClean="0"/>
              <a:t>表单元素</a:t>
            </a:r>
            <a:r>
              <a:rPr lang="en-US" altLang="zh-CN" sz="2400" dirty="0" smtClean="0"/>
              <a:t>+</a:t>
            </a:r>
            <a:r>
              <a:rPr lang="zh-CN" altLang="en-US" sz="2400" dirty="0" smtClean="0"/>
              <a:t>业务逻辑</a:t>
            </a:r>
            <a:endParaRPr lang="en-US" altLang="zh-CN" sz="2400" dirty="0" smtClean="0"/>
          </a:p>
        </p:txBody>
      </p:sp>
    </p:spTree>
    <p:extLst>
      <p:ext uri="{BB962C8B-B14F-4D97-AF65-F5344CB8AC3E}">
        <p14:creationId xmlns:p14="http://schemas.microsoft.com/office/powerpoint/2010/main" xmlns="" val="1735820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5256584" cy="584775"/>
          </a:xfrm>
          <a:prstGeom prst="rect">
            <a:avLst/>
          </a:prstGeom>
          <a:noFill/>
        </p:spPr>
        <p:txBody>
          <a:bodyPr wrap="square" rtlCol="0">
            <a:spAutoFit/>
          </a:bodyPr>
          <a:lstStyle/>
          <a:p>
            <a:r>
              <a:rPr lang="zh-CN" altLang="en-US" sz="3200" dirty="0">
                <a:ea typeface="微软雅黑" pitchFamily="34" charset="-122"/>
              </a:rPr>
              <a:t>目录</a:t>
            </a:r>
          </a:p>
        </p:txBody>
      </p:sp>
      <p:sp>
        <p:nvSpPr>
          <p:cNvPr id="2" name="矩形 1"/>
          <p:cNvSpPr/>
          <p:nvPr/>
        </p:nvSpPr>
        <p:spPr>
          <a:xfrm>
            <a:off x="395536" y="1124744"/>
            <a:ext cx="7272808" cy="3323987"/>
          </a:xfrm>
          <a:prstGeom prst="rect">
            <a:avLst/>
          </a:prstGeom>
        </p:spPr>
        <p:txBody>
          <a:bodyPr wrap="square">
            <a:spAutoFit/>
          </a:bodyPr>
          <a:lstStyle/>
          <a:p>
            <a:pPr>
              <a:lnSpc>
                <a:spcPct val="150000"/>
              </a:lnSpc>
              <a:spcBef>
                <a:spcPct val="0"/>
              </a:spcBef>
            </a:pP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解决</a:t>
            </a:r>
            <a:r>
              <a:rPr lang="zh-CN" altLang="en-US" sz="2800" dirty="0">
                <a:latin typeface="微软雅黑" panose="020B0503020204020204" pitchFamily="34" charset="-122"/>
                <a:ea typeface="微软雅黑" panose="020B0503020204020204" pitchFamily="34" charset="-122"/>
              </a:rPr>
              <a:t>方案概述</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解决</a:t>
            </a:r>
            <a:r>
              <a:rPr lang="zh-CN" altLang="en-US" sz="2800" dirty="0">
                <a:latin typeface="微软雅黑" panose="020B0503020204020204" pitchFamily="34" charset="-122"/>
                <a:ea typeface="微软雅黑" panose="020B0503020204020204" pitchFamily="34" charset="-122"/>
              </a:rPr>
              <a:t>方案内容</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应用</a:t>
            </a:r>
            <a:r>
              <a:rPr lang="zh-CN" altLang="en-US" sz="2800" dirty="0">
                <a:latin typeface="微软雅黑" panose="020B0503020204020204" pitchFamily="34" charset="-122"/>
                <a:ea typeface="微软雅黑" panose="020B0503020204020204" pitchFamily="34" charset="-122"/>
              </a:rPr>
              <a:t>价值</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方案</a:t>
            </a:r>
            <a:r>
              <a:rPr lang="zh-CN" altLang="en-US" sz="2800" dirty="0">
                <a:latin typeface="微软雅黑" panose="020B0503020204020204" pitchFamily="34" charset="-122"/>
                <a:ea typeface="微软雅黑" panose="020B0503020204020204" pitchFamily="34" charset="-122"/>
              </a:rPr>
              <a:t>优势</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案例</a:t>
            </a:r>
            <a:r>
              <a:rPr lang="en-US" altLang="zh-CN" sz="2800" dirty="0" smtClean="0">
                <a:latin typeface="微软雅黑" panose="020B0503020204020204" pitchFamily="34" charset="-122"/>
                <a:ea typeface="微软雅黑" panose="020B0503020204020204" pitchFamily="34" charset="-122"/>
              </a:rPr>
              <a:t>&amp;</a:t>
            </a:r>
            <a:r>
              <a:rPr lang="zh-CN" altLang="en-US" sz="2800" dirty="0" smtClean="0">
                <a:latin typeface="微软雅黑" panose="020B0503020204020204" pitchFamily="34" charset="-122"/>
                <a:ea typeface="微软雅黑" panose="020B0503020204020204" pitchFamily="34" charset="-122"/>
              </a:rPr>
              <a:t>社会影响</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82555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2656"/>
            <a:ext cx="8229600" cy="584775"/>
          </a:xfrm>
          <a:noFill/>
        </p:spPr>
        <p:txBody>
          <a:bodyPr wrap="square" rtlCol="0">
            <a:spAutoFit/>
          </a:bodyPr>
          <a:lstStyle/>
          <a:p>
            <a:pPr algn="l"/>
            <a:r>
              <a:rPr lang="en-US" altLang="zh-CN" sz="3200" dirty="0"/>
              <a:t>ccflow-BPM </a:t>
            </a:r>
            <a:r>
              <a:rPr lang="zh-CN" altLang="en-US" sz="3200" dirty="0" smtClean="0"/>
              <a:t>的</a:t>
            </a:r>
            <a:r>
              <a:rPr lang="en-US" altLang="zh-CN" sz="3200" dirty="0" err="1" smtClean="0">
                <a:latin typeface="+mn-lt"/>
                <a:cs typeface="+mn-cs"/>
              </a:rPr>
              <a:t>CCForm</a:t>
            </a:r>
            <a:r>
              <a:rPr lang="zh-CN" altLang="en-US" sz="3200" dirty="0">
                <a:latin typeface="+mn-lt"/>
                <a:cs typeface="+mn-cs"/>
              </a:rPr>
              <a:t>的结构</a:t>
            </a:r>
          </a:p>
        </p:txBody>
      </p:sp>
      <p:pic>
        <p:nvPicPr>
          <p:cNvPr id="2050" name="Picture 2"/>
          <p:cNvPicPr>
            <a:picLocks noGrp="1" noChangeAspect="1" noChangeArrowheads="1"/>
          </p:cNvPicPr>
          <p:nvPr>
            <p:ph idx="1"/>
          </p:nvPr>
        </p:nvPicPr>
        <p:blipFill>
          <a:blip r:embed="rId2" cstate="print"/>
          <a:srcRect/>
          <a:stretch>
            <a:fillRect/>
          </a:stretch>
        </p:blipFill>
        <p:spPr bwMode="auto">
          <a:xfrm rot="21435074">
            <a:off x="2384016" y="1438066"/>
            <a:ext cx="4104456" cy="1944471"/>
          </a:xfrm>
          <a:prstGeom prst="rect">
            <a:avLst/>
          </a:prstGeom>
          <a:noFill/>
          <a:ln w="9525">
            <a:noFill/>
            <a:miter lim="800000"/>
            <a:headEnd/>
            <a:tailEnd/>
          </a:ln>
        </p:spPr>
      </p:pic>
      <p:sp>
        <p:nvSpPr>
          <p:cNvPr id="4" name="圆角矩形 3"/>
          <p:cNvSpPr/>
          <p:nvPr/>
        </p:nvSpPr>
        <p:spPr>
          <a:xfrm>
            <a:off x="1691680" y="4077072"/>
            <a:ext cx="208823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表单元素</a:t>
            </a:r>
            <a:endParaRPr lang="zh-CN" altLang="en-US" dirty="0">
              <a:latin typeface="微软雅黑" panose="020B0503020204020204" pitchFamily="34" charset="-122"/>
              <a:ea typeface="微软雅黑" panose="020B0503020204020204" pitchFamily="34" charset="-122"/>
            </a:endParaRPr>
          </a:p>
        </p:txBody>
      </p:sp>
      <p:sp>
        <p:nvSpPr>
          <p:cNvPr id="5" name="剪去对角的矩形 4"/>
          <p:cNvSpPr/>
          <p:nvPr/>
        </p:nvSpPr>
        <p:spPr>
          <a:xfrm>
            <a:off x="5364088" y="4149080"/>
            <a:ext cx="2088232" cy="5760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业务逻辑</a:t>
            </a:r>
            <a:endParaRPr lang="zh-CN" altLang="en-US" dirty="0">
              <a:latin typeface="微软雅黑" panose="020B0503020204020204" pitchFamily="34" charset="-122"/>
              <a:ea typeface="微软雅黑" panose="020B0503020204020204" pitchFamily="34" charset="-122"/>
            </a:endParaRPr>
          </a:p>
        </p:txBody>
      </p:sp>
      <p:sp>
        <p:nvSpPr>
          <p:cNvPr id="6" name="圆柱形 5"/>
          <p:cNvSpPr/>
          <p:nvPr/>
        </p:nvSpPr>
        <p:spPr>
          <a:xfrm>
            <a:off x="2699792" y="5373216"/>
            <a:ext cx="3888432" cy="10081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database</a:t>
            </a:r>
            <a:endParaRPr lang="zh-CN" altLang="en-US" dirty="0">
              <a:latin typeface="微软雅黑" panose="020B0503020204020204" pitchFamily="34" charset="-122"/>
              <a:ea typeface="微软雅黑" panose="020B0503020204020204" pitchFamily="34" charset="-122"/>
            </a:endParaRPr>
          </a:p>
        </p:txBody>
      </p:sp>
      <p:cxnSp>
        <p:nvCxnSpPr>
          <p:cNvPr id="9" name="直接箭头连接符 8"/>
          <p:cNvCxnSpPr>
            <a:stCxn id="4" idx="0"/>
          </p:cNvCxnSpPr>
          <p:nvPr/>
        </p:nvCxnSpPr>
        <p:spPr>
          <a:xfrm flipV="1">
            <a:off x="2735796" y="3356992"/>
            <a:ext cx="468052" cy="7200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a:stCxn id="5" idx="3"/>
          </p:cNvCxnSpPr>
          <p:nvPr/>
        </p:nvCxnSpPr>
        <p:spPr>
          <a:xfrm flipH="1" flipV="1">
            <a:off x="5652120" y="3356992"/>
            <a:ext cx="756084" cy="7920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直接箭头连接符 17"/>
          <p:cNvCxnSpPr/>
          <p:nvPr/>
        </p:nvCxnSpPr>
        <p:spPr>
          <a:xfrm flipH="1" flipV="1">
            <a:off x="2519772" y="4653136"/>
            <a:ext cx="900100" cy="7200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a:xfrm flipV="1">
            <a:off x="5868144" y="4725144"/>
            <a:ext cx="360040" cy="64807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529159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04" y="332656"/>
            <a:ext cx="8229600" cy="584775"/>
          </a:xfrm>
          <a:noFill/>
        </p:spPr>
        <p:txBody>
          <a:bodyPr wrap="square" rtlCol="0">
            <a:spAutoFit/>
          </a:bodyPr>
          <a:lstStyle/>
          <a:p>
            <a:pPr algn="l"/>
            <a:r>
              <a:rPr lang="en-US" altLang="zh-CN" sz="3200" dirty="0" smtClean="0"/>
              <a:t>ccflow-BPM</a:t>
            </a:r>
            <a:r>
              <a:rPr lang="zh-CN" altLang="en-US" sz="3200" dirty="0" smtClean="0"/>
              <a:t>的</a:t>
            </a:r>
            <a:r>
              <a:rPr lang="en-US" altLang="zh-CN" sz="3200" dirty="0" err="1" smtClean="0">
                <a:latin typeface="+mn-lt"/>
                <a:cs typeface="+mn-cs"/>
              </a:rPr>
              <a:t>CCForm</a:t>
            </a:r>
            <a:r>
              <a:rPr lang="zh-CN" altLang="en-US" sz="3200" dirty="0">
                <a:latin typeface="+mn-lt"/>
                <a:cs typeface="+mn-cs"/>
              </a:rPr>
              <a:t>三种表现方式</a:t>
            </a:r>
          </a:p>
        </p:txBody>
      </p:sp>
      <p:sp>
        <p:nvSpPr>
          <p:cNvPr id="3" name="内容占位符 2"/>
          <p:cNvSpPr>
            <a:spLocks noGrp="1"/>
          </p:cNvSpPr>
          <p:nvPr>
            <p:ph idx="1"/>
          </p:nvPr>
        </p:nvSpPr>
        <p:spPr/>
        <p:txBody>
          <a:bodyPr/>
          <a:lstStyle/>
          <a:p>
            <a:r>
              <a:rPr lang="zh-CN" altLang="en-US" dirty="0" smtClean="0"/>
              <a:t>如果您理解了</a:t>
            </a:r>
            <a:r>
              <a:rPr lang="en-US" altLang="zh-CN" dirty="0" err="1" smtClean="0"/>
              <a:t>ccform</a:t>
            </a:r>
            <a:r>
              <a:rPr lang="zh-CN" altLang="en-US" dirty="0" smtClean="0"/>
              <a:t>的存储结构</a:t>
            </a:r>
            <a:r>
              <a:rPr lang="en-US" altLang="zh-CN" dirty="0" smtClean="0"/>
              <a:t>,</a:t>
            </a:r>
            <a:r>
              <a:rPr lang="zh-CN" altLang="en-US" dirty="0" smtClean="0"/>
              <a:t>那就明白了</a:t>
            </a:r>
            <a:r>
              <a:rPr lang="en-US" altLang="zh-CN" dirty="0" err="1" smtClean="0"/>
              <a:t>ccform</a:t>
            </a:r>
            <a:r>
              <a:rPr lang="zh-CN" altLang="en-US" dirty="0" smtClean="0"/>
              <a:t>呈现时</a:t>
            </a:r>
            <a:r>
              <a:rPr lang="en-US" altLang="zh-CN" dirty="0" smtClean="0"/>
              <a:t>,</a:t>
            </a:r>
            <a:r>
              <a:rPr lang="zh-CN" altLang="en-US" dirty="0" smtClean="0"/>
              <a:t>可以有多种方式</a:t>
            </a:r>
            <a:r>
              <a:rPr lang="en-US" altLang="zh-CN" dirty="0" smtClean="0"/>
              <a:t>,</a:t>
            </a:r>
            <a:r>
              <a:rPr lang="zh-CN" altLang="en-US" dirty="0" smtClean="0"/>
              <a:t>可以使用多种编程语言与平台来实现它</a:t>
            </a:r>
            <a:r>
              <a:rPr lang="en-US" altLang="zh-CN" dirty="0" smtClean="0"/>
              <a:t>.</a:t>
            </a:r>
          </a:p>
          <a:p>
            <a:r>
              <a:rPr lang="zh-CN" altLang="en-US" dirty="0" smtClean="0"/>
              <a:t>比如您用手机应用程序来实现它时</a:t>
            </a:r>
            <a:r>
              <a:rPr lang="en-US" altLang="zh-CN" dirty="0" smtClean="0"/>
              <a:t>,</a:t>
            </a:r>
            <a:r>
              <a:rPr lang="zh-CN" altLang="en-US" dirty="0" smtClean="0"/>
              <a:t>就开发一个手机版的表单解析器</a:t>
            </a:r>
            <a:r>
              <a:rPr lang="en-US" altLang="zh-CN" dirty="0" smtClean="0"/>
              <a:t>,</a:t>
            </a:r>
            <a:r>
              <a:rPr lang="zh-CN" altLang="en-US" dirty="0" smtClean="0"/>
              <a:t>使用</a:t>
            </a:r>
            <a:r>
              <a:rPr lang="en-US" altLang="zh-CN" dirty="0" err="1" smtClean="0">
                <a:solidFill>
                  <a:srgbClr val="00B0F0"/>
                </a:solidFill>
              </a:rPr>
              <a:t>jsp</a:t>
            </a:r>
            <a:r>
              <a:rPr lang="en-US" altLang="zh-CN" dirty="0" smtClean="0">
                <a:solidFill>
                  <a:srgbClr val="00B0F0"/>
                </a:solidFill>
              </a:rPr>
              <a:t>/asp/</a:t>
            </a:r>
            <a:r>
              <a:rPr lang="en-US" altLang="zh-CN" dirty="0" err="1" smtClean="0">
                <a:solidFill>
                  <a:srgbClr val="00B0F0"/>
                </a:solidFill>
              </a:rPr>
              <a:t>aspx</a:t>
            </a:r>
            <a:r>
              <a:rPr lang="en-US" altLang="zh-CN" dirty="0" smtClean="0">
                <a:solidFill>
                  <a:srgbClr val="00B0F0"/>
                </a:solidFill>
              </a:rPr>
              <a:t>/</a:t>
            </a:r>
            <a:r>
              <a:rPr lang="en-US" altLang="zh-CN" dirty="0" err="1" smtClean="0">
                <a:solidFill>
                  <a:srgbClr val="00B0F0"/>
                </a:solidFill>
              </a:rPr>
              <a:t>php</a:t>
            </a:r>
            <a:r>
              <a:rPr lang="zh-CN" altLang="en-US" dirty="0" smtClean="0"/>
              <a:t>来实现时就开发一个对应版的解析器</a:t>
            </a:r>
            <a:r>
              <a:rPr lang="en-US" altLang="zh-CN" dirty="0" smtClean="0"/>
              <a:t>……</a:t>
            </a:r>
          </a:p>
          <a:p>
            <a:r>
              <a:rPr lang="zh-CN" altLang="en-US" dirty="0" smtClean="0"/>
              <a:t>目前支持傻瓜、自由、智能手机三种方式</a:t>
            </a:r>
            <a:r>
              <a:rPr lang="en-US" altLang="zh-CN" dirty="0" smtClean="0"/>
              <a:t>.</a:t>
            </a:r>
            <a:endParaRPr lang="zh-CN" altLang="en-US" dirty="0"/>
          </a:p>
        </p:txBody>
      </p:sp>
    </p:spTree>
    <p:extLst>
      <p:ext uri="{BB962C8B-B14F-4D97-AF65-F5344CB8AC3E}">
        <p14:creationId xmlns:p14="http://schemas.microsoft.com/office/powerpoint/2010/main" xmlns="" val="38027827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04" y="332656"/>
            <a:ext cx="8229600" cy="584775"/>
          </a:xfrm>
          <a:noFill/>
        </p:spPr>
        <p:txBody>
          <a:bodyPr wrap="square" rtlCol="0">
            <a:spAutoFit/>
          </a:bodyPr>
          <a:lstStyle/>
          <a:p>
            <a:pPr algn="l"/>
            <a:r>
              <a:rPr lang="en-US" altLang="zh-CN" sz="3200" dirty="0"/>
              <a:t>ccflow-BPM</a:t>
            </a:r>
            <a:r>
              <a:rPr lang="zh-CN" altLang="en-US" sz="3200" dirty="0" smtClean="0">
                <a:latin typeface="+mn-lt"/>
                <a:cs typeface="+mn-cs"/>
              </a:rPr>
              <a:t>主</a:t>
            </a:r>
            <a:r>
              <a:rPr lang="zh-CN" altLang="en-US" sz="3200" dirty="0">
                <a:latin typeface="+mn-lt"/>
                <a:cs typeface="+mn-cs"/>
              </a:rPr>
              <a:t>表设计的理论基础</a:t>
            </a:r>
            <a:r>
              <a:rPr lang="en-US" altLang="zh-CN" sz="3200" dirty="0">
                <a:latin typeface="+mn-lt"/>
                <a:cs typeface="+mn-cs"/>
              </a:rPr>
              <a:t>-F3</a:t>
            </a:r>
            <a:r>
              <a:rPr lang="zh-CN" altLang="en-US" sz="3200" dirty="0">
                <a:latin typeface="+mn-lt"/>
                <a:cs typeface="+mn-cs"/>
              </a:rPr>
              <a:t>规则</a:t>
            </a:r>
          </a:p>
        </p:txBody>
      </p:sp>
      <p:pic>
        <p:nvPicPr>
          <p:cNvPr id="82946" name="Picture 2"/>
          <p:cNvPicPr>
            <a:picLocks noChangeAspect="1" noChangeArrowheads="1"/>
          </p:cNvPicPr>
          <p:nvPr/>
        </p:nvPicPr>
        <p:blipFill>
          <a:blip r:embed="rId2" cstate="print"/>
          <a:srcRect/>
          <a:stretch>
            <a:fillRect/>
          </a:stretch>
        </p:blipFill>
        <p:spPr bwMode="auto">
          <a:xfrm>
            <a:off x="1187624" y="1484784"/>
            <a:ext cx="6819900" cy="4714875"/>
          </a:xfrm>
          <a:prstGeom prst="rect">
            <a:avLst/>
          </a:prstGeom>
          <a:noFill/>
          <a:ln w="9525">
            <a:noFill/>
            <a:miter lim="800000"/>
            <a:headEnd/>
            <a:tailEnd/>
          </a:ln>
        </p:spPr>
      </p:pic>
    </p:spTree>
    <p:extLst>
      <p:ext uri="{BB962C8B-B14F-4D97-AF65-F5344CB8AC3E}">
        <p14:creationId xmlns:p14="http://schemas.microsoft.com/office/powerpoint/2010/main" xmlns="" val="3930899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04" y="323945"/>
            <a:ext cx="8229600" cy="584775"/>
          </a:xfrm>
          <a:noFill/>
        </p:spPr>
        <p:txBody>
          <a:bodyPr wrap="square" rtlCol="0">
            <a:spAutoFit/>
          </a:bodyPr>
          <a:lstStyle/>
          <a:p>
            <a:pPr algn="l"/>
            <a:r>
              <a:rPr lang="en-US" altLang="zh-CN" sz="3200" dirty="0"/>
              <a:t>ccflow-BPM </a:t>
            </a:r>
            <a:r>
              <a:rPr lang="zh-CN" altLang="en-US" sz="3200" dirty="0" smtClean="0"/>
              <a:t>的</a:t>
            </a:r>
            <a:r>
              <a:rPr lang="en-US" altLang="zh-CN" sz="3200" dirty="0" err="1" smtClean="0">
                <a:latin typeface="+mn-lt"/>
                <a:cs typeface="+mn-cs"/>
              </a:rPr>
              <a:t>CCForm</a:t>
            </a:r>
            <a:r>
              <a:rPr lang="zh-CN" altLang="en-US" sz="3200" dirty="0">
                <a:latin typeface="+mn-lt"/>
                <a:cs typeface="+mn-cs"/>
              </a:rPr>
              <a:t>傻瓜表单设计器</a:t>
            </a:r>
          </a:p>
        </p:txBody>
      </p:sp>
      <p:pic>
        <p:nvPicPr>
          <p:cNvPr id="1026" name="Picture 2" descr="D:\ccflow\Documents\图片介绍\零代码.傻瓜设计器表单\傻瓜表单设计器.png"/>
          <p:cNvPicPr>
            <a:picLocks noGrp="1" noChangeAspect="1" noChangeArrowheads="1"/>
          </p:cNvPicPr>
          <p:nvPr>
            <p:ph idx="1"/>
          </p:nvPr>
        </p:nvPicPr>
        <p:blipFill>
          <a:blip r:embed="rId2" cstate="print"/>
          <a:srcRect/>
          <a:stretch>
            <a:fillRect/>
          </a:stretch>
        </p:blipFill>
        <p:spPr bwMode="auto">
          <a:xfrm>
            <a:off x="179512" y="980728"/>
            <a:ext cx="7776864" cy="5688632"/>
          </a:xfrm>
          <a:prstGeom prst="rect">
            <a:avLst/>
          </a:prstGeom>
          <a:noFill/>
        </p:spPr>
      </p:pic>
    </p:spTree>
    <p:extLst>
      <p:ext uri="{BB962C8B-B14F-4D97-AF65-F5344CB8AC3E}">
        <p14:creationId xmlns:p14="http://schemas.microsoft.com/office/powerpoint/2010/main" xmlns="" val="2678131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2656"/>
            <a:ext cx="8229600" cy="584775"/>
          </a:xfrm>
          <a:noFill/>
        </p:spPr>
        <p:txBody>
          <a:bodyPr wrap="square" rtlCol="0">
            <a:spAutoFit/>
          </a:bodyPr>
          <a:lstStyle/>
          <a:p>
            <a:pPr algn="l"/>
            <a:r>
              <a:rPr lang="en-US" altLang="zh-CN" sz="3200" dirty="0" smtClean="0"/>
              <a:t>ccflow-BPM</a:t>
            </a:r>
            <a:r>
              <a:rPr lang="zh-CN" altLang="en-US" sz="3200" dirty="0" smtClean="0"/>
              <a:t>的</a:t>
            </a:r>
            <a:r>
              <a:rPr lang="zh-CN" altLang="en-US" sz="3200" dirty="0" smtClean="0">
                <a:latin typeface="+mn-lt"/>
                <a:cs typeface="+mn-cs"/>
              </a:rPr>
              <a:t>傻瓜</a:t>
            </a:r>
            <a:r>
              <a:rPr lang="zh-CN" altLang="en-US" sz="3200" dirty="0">
                <a:latin typeface="+mn-lt"/>
                <a:cs typeface="+mn-cs"/>
              </a:rPr>
              <a:t>表单</a:t>
            </a:r>
            <a:r>
              <a:rPr lang="en-US" altLang="zh-CN" sz="3200" dirty="0">
                <a:latin typeface="+mn-lt"/>
                <a:cs typeface="+mn-cs"/>
              </a:rPr>
              <a:t>-1</a:t>
            </a:r>
            <a:endParaRPr lang="zh-CN" altLang="en-US" sz="3200" dirty="0">
              <a:latin typeface="+mn-lt"/>
              <a:cs typeface="+mn-cs"/>
            </a:endParaRPr>
          </a:p>
        </p:txBody>
      </p:sp>
      <p:pic>
        <p:nvPicPr>
          <p:cNvPr id="1026" name="Picture 2" descr="D:\ccflow\Documents\图片介绍\零代码.傻瓜设计器表单\办公用车申请单.JPG"/>
          <p:cNvPicPr>
            <a:picLocks noGrp="1" noChangeAspect="1" noChangeArrowheads="1"/>
          </p:cNvPicPr>
          <p:nvPr>
            <p:ph idx="1"/>
          </p:nvPr>
        </p:nvPicPr>
        <p:blipFill>
          <a:blip r:embed="rId2" cstate="print"/>
          <a:srcRect/>
          <a:stretch>
            <a:fillRect/>
          </a:stretch>
        </p:blipFill>
        <p:spPr bwMode="auto">
          <a:xfrm>
            <a:off x="251520" y="1268760"/>
            <a:ext cx="7857237" cy="4176464"/>
          </a:xfrm>
          <a:prstGeom prst="rect">
            <a:avLst/>
          </a:prstGeom>
          <a:noFill/>
        </p:spPr>
      </p:pic>
    </p:spTree>
    <p:extLst>
      <p:ext uri="{BB962C8B-B14F-4D97-AF65-F5344CB8AC3E}">
        <p14:creationId xmlns:p14="http://schemas.microsoft.com/office/powerpoint/2010/main" xmlns="" val="2083873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04" y="332656"/>
            <a:ext cx="8229600" cy="584775"/>
          </a:xfrm>
          <a:noFill/>
        </p:spPr>
        <p:txBody>
          <a:bodyPr wrap="square" rtlCol="0">
            <a:spAutoFit/>
          </a:bodyPr>
          <a:lstStyle/>
          <a:p>
            <a:pPr algn="l"/>
            <a:r>
              <a:rPr lang="en-US" altLang="zh-CN" sz="3200" dirty="0" smtClean="0"/>
              <a:t>ccflow-BPM</a:t>
            </a:r>
            <a:r>
              <a:rPr lang="zh-CN" altLang="en-US" sz="3200" dirty="0" smtClean="0"/>
              <a:t>的</a:t>
            </a:r>
            <a:r>
              <a:rPr lang="zh-CN" altLang="en-US" sz="3200" dirty="0" smtClean="0">
                <a:latin typeface="+mn-lt"/>
                <a:cs typeface="+mn-cs"/>
              </a:rPr>
              <a:t>傻瓜</a:t>
            </a:r>
            <a:r>
              <a:rPr lang="zh-CN" altLang="en-US" sz="3200" dirty="0">
                <a:latin typeface="+mn-lt"/>
                <a:cs typeface="+mn-cs"/>
              </a:rPr>
              <a:t>表单</a:t>
            </a:r>
            <a:r>
              <a:rPr lang="en-US" altLang="zh-CN" sz="3200" dirty="0">
                <a:latin typeface="+mn-lt"/>
                <a:cs typeface="+mn-cs"/>
              </a:rPr>
              <a:t>-2</a:t>
            </a:r>
            <a:endParaRPr lang="zh-CN" altLang="en-US" sz="3200" dirty="0">
              <a:latin typeface="+mn-lt"/>
              <a:cs typeface="+mn-cs"/>
            </a:endParaRPr>
          </a:p>
        </p:txBody>
      </p:sp>
      <p:pic>
        <p:nvPicPr>
          <p:cNvPr id="2050" name="Picture 2" descr="D:\ccflow\Documents\图片介绍\零代码.傻瓜设计器表单\加班申请单-处理表单.JPG"/>
          <p:cNvPicPr>
            <a:picLocks noGrp="1" noChangeAspect="1" noChangeArrowheads="1"/>
          </p:cNvPicPr>
          <p:nvPr>
            <p:ph idx="1"/>
          </p:nvPr>
        </p:nvPicPr>
        <p:blipFill>
          <a:blip r:embed="rId2" cstate="print"/>
          <a:stretch>
            <a:fillRect/>
          </a:stretch>
        </p:blipFill>
        <p:spPr bwMode="auto">
          <a:xfrm>
            <a:off x="323528" y="1124744"/>
            <a:ext cx="6859662" cy="4525963"/>
          </a:xfrm>
          <a:prstGeom prst="rect">
            <a:avLst/>
          </a:prstGeom>
          <a:noFill/>
        </p:spPr>
      </p:pic>
    </p:spTree>
    <p:extLst>
      <p:ext uri="{BB962C8B-B14F-4D97-AF65-F5344CB8AC3E}">
        <p14:creationId xmlns:p14="http://schemas.microsoft.com/office/powerpoint/2010/main" xmlns="" val="1878522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04" y="332656"/>
            <a:ext cx="8229600" cy="584775"/>
          </a:xfrm>
          <a:noFill/>
        </p:spPr>
        <p:txBody>
          <a:bodyPr wrap="square" rtlCol="0">
            <a:spAutoFit/>
          </a:bodyPr>
          <a:lstStyle/>
          <a:p>
            <a:pPr algn="l"/>
            <a:r>
              <a:rPr lang="en-US" altLang="zh-CN" sz="3200" dirty="0" smtClean="0"/>
              <a:t>ccflow-BPM</a:t>
            </a:r>
            <a:r>
              <a:rPr lang="zh-CN" altLang="en-US" sz="3200" dirty="0" smtClean="0"/>
              <a:t>的</a:t>
            </a:r>
            <a:r>
              <a:rPr lang="zh-CN" altLang="en-US" sz="3200" dirty="0" smtClean="0">
                <a:latin typeface="+mn-lt"/>
                <a:cs typeface="+mn-cs"/>
              </a:rPr>
              <a:t>傻瓜</a:t>
            </a:r>
            <a:r>
              <a:rPr lang="zh-CN" altLang="en-US" sz="3200" dirty="0">
                <a:latin typeface="+mn-lt"/>
                <a:cs typeface="+mn-cs"/>
              </a:rPr>
              <a:t>表单</a:t>
            </a:r>
            <a:r>
              <a:rPr lang="en-US" altLang="zh-CN" sz="3200" dirty="0">
                <a:latin typeface="+mn-lt"/>
                <a:cs typeface="+mn-cs"/>
              </a:rPr>
              <a:t>-3</a:t>
            </a:r>
            <a:endParaRPr lang="zh-CN" altLang="en-US" sz="3200" dirty="0">
              <a:latin typeface="+mn-lt"/>
              <a:cs typeface="+mn-cs"/>
            </a:endParaRPr>
          </a:p>
        </p:txBody>
      </p:sp>
      <p:pic>
        <p:nvPicPr>
          <p:cNvPr id="3074" name="Picture 2" descr="D:\ccflow\Documents\图片介绍\零代码.傻瓜设计器表单\财务报销流程-经典表单.JPG"/>
          <p:cNvPicPr>
            <a:picLocks noGrp="1" noChangeAspect="1" noChangeArrowheads="1"/>
          </p:cNvPicPr>
          <p:nvPr>
            <p:ph idx="1"/>
          </p:nvPr>
        </p:nvPicPr>
        <p:blipFill>
          <a:blip r:embed="rId2" cstate="print"/>
          <a:stretch>
            <a:fillRect/>
          </a:stretch>
        </p:blipFill>
        <p:spPr bwMode="auto">
          <a:xfrm>
            <a:off x="755576" y="1412776"/>
            <a:ext cx="6321722" cy="4525963"/>
          </a:xfrm>
          <a:prstGeom prst="rect">
            <a:avLst/>
          </a:prstGeom>
          <a:noFill/>
        </p:spPr>
      </p:pic>
    </p:spTree>
    <p:extLst>
      <p:ext uri="{BB962C8B-B14F-4D97-AF65-F5344CB8AC3E}">
        <p14:creationId xmlns:p14="http://schemas.microsoft.com/office/powerpoint/2010/main" xmlns="" val="2778694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32656"/>
            <a:ext cx="8229600" cy="584775"/>
          </a:xfrm>
          <a:noFill/>
        </p:spPr>
        <p:txBody>
          <a:bodyPr wrap="square" rtlCol="0">
            <a:spAutoFit/>
          </a:bodyPr>
          <a:lstStyle/>
          <a:p>
            <a:pPr algn="l"/>
            <a:r>
              <a:rPr lang="en-US" altLang="zh-CN" sz="3200" dirty="0" smtClean="0"/>
              <a:t>ccflow-BPM</a:t>
            </a:r>
            <a:r>
              <a:rPr lang="zh-CN" altLang="en-US" sz="3200" dirty="0" smtClean="0"/>
              <a:t>的</a:t>
            </a:r>
            <a:r>
              <a:rPr lang="zh-CN" altLang="en-US" sz="3200" dirty="0" smtClean="0">
                <a:latin typeface="+mn-lt"/>
                <a:cs typeface="+mn-cs"/>
              </a:rPr>
              <a:t>自由版本表单</a:t>
            </a:r>
            <a:endParaRPr lang="zh-CN" altLang="en-US" sz="3200" dirty="0">
              <a:latin typeface="+mn-lt"/>
              <a:cs typeface="+mn-cs"/>
            </a:endParaRPr>
          </a:p>
        </p:txBody>
      </p:sp>
      <p:pic>
        <p:nvPicPr>
          <p:cNvPr id="4" name="Picture 2" descr="D:\ccflow\Documents\图片介绍\零代码.自由表单设计器\CCForm自由表单设计器.png"/>
          <p:cNvPicPr>
            <a:picLocks noGrp="1" noChangeAspect="1" noChangeArrowheads="1"/>
          </p:cNvPicPr>
          <p:nvPr>
            <p:ph idx="1"/>
          </p:nvPr>
        </p:nvPicPr>
        <p:blipFill>
          <a:blip r:embed="rId2" cstate="print"/>
          <a:srcRect/>
          <a:stretch>
            <a:fillRect/>
          </a:stretch>
        </p:blipFill>
        <p:spPr bwMode="auto">
          <a:xfrm>
            <a:off x="250816" y="1052736"/>
            <a:ext cx="6913472" cy="5400600"/>
          </a:xfrm>
          <a:prstGeom prst="rect">
            <a:avLst/>
          </a:prstGeom>
          <a:noFill/>
        </p:spPr>
      </p:pic>
    </p:spTree>
    <p:extLst>
      <p:ext uri="{BB962C8B-B14F-4D97-AF65-F5344CB8AC3E}">
        <p14:creationId xmlns:p14="http://schemas.microsoft.com/office/powerpoint/2010/main" xmlns="" val="505394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251520" y="1196752"/>
            <a:ext cx="6976431" cy="5509393"/>
          </a:xfrm>
          <a:prstGeom prst="rect">
            <a:avLst/>
          </a:prstGeom>
          <a:noFill/>
          <a:ln w="9525">
            <a:noFill/>
            <a:miter lim="800000"/>
            <a:headEnd/>
            <a:tailEnd/>
          </a:ln>
        </p:spPr>
      </p:pic>
      <p:sp>
        <p:nvSpPr>
          <p:cNvPr id="4" name="标题 1"/>
          <p:cNvSpPr txBox="1">
            <a:spLocks/>
          </p:cNvSpPr>
          <p:nvPr/>
        </p:nvSpPr>
        <p:spPr>
          <a:xfrm>
            <a:off x="0" y="332656"/>
            <a:ext cx="8229600" cy="58477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pPr algn="l"/>
            <a:r>
              <a:rPr lang="en-US" altLang="zh-CN" sz="3200" dirty="0" smtClean="0"/>
              <a:t>ccflow-BPM</a:t>
            </a:r>
            <a:r>
              <a:rPr lang="zh-CN" altLang="en-US" sz="3200" dirty="0" smtClean="0"/>
              <a:t>的</a:t>
            </a:r>
            <a:r>
              <a:rPr lang="zh-CN" altLang="en-US" sz="3200" dirty="0" smtClean="0">
                <a:latin typeface="+mn-lt"/>
                <a:cs typeface="+mn-cs"/>
              </a:rPr>
              <a:t>自由版本</a:t>
            </a:r>
            <a:endParaRPr lang="zh-CN" altLang="en-US" sz="3200" dirty="0">
              <a:latin typeface="+mn-lt"/>
              <a:cs typeface="+mn-cs"/>
            </a:endParaRPr>
          </a:p>
        </p:txBody>
      </p:sp>
    </p:spTree>
    <p:extLst>
      <p:ext uri="{BB962C8B-B14F-4D97-AF65-F5344CB8AC3E}">
        <p14:creationId xmlns:p14="http://schemas.microsoft.com/office/powerpoint/2010/main" xmlns="" val="4135382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37958" y="908720"/>
            <a:ext cx="9027418" cy="5911384"/>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2048339" y="2603720"/>
            <a:ext cx="7496175" cy="3886200"/>
          </a:xfrm>
          <a:prstGeom prst="rect">
            <a:avLst/>
          </a:prstGeom>
          <a:noFill/>
          <a:ln w="9525">
            <a:solidFill>
              <a:srgbClr val="00B050"/>
            </a:solidFill>
            <a:miter lim="800000"/>
            <a:headEnd/>
            <a:tailEnd/>
          </a:ln>
        </p:spPr>
      </p:pic>
      <p:sp>
        <p:nvSpPr>
          <p:cNvPr id="6" name="标题 1"/>
          <p:cNvSpPr txBox="1">
            <a:spLocks/>
          </p:cNvSpPr>
          <p:nvPr/>
        </p:nvSpPr>
        <p:spPr>
          <a:xfrm>
            <a:off x="0" y="332656"/>
            <a:ext cx="8229600" cy="58477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a:lstStyle>
          <a:p>
            <a:pPr algn="l"/>
            <a:r>
              <a:rPr lang="en-US" altLang="zh-CN" sz="3200" dirty="0" smtClean="0"/>
              <a:t>ccflow-BPM</a:t>
            </a:r>
            <a:r>
              <a:rPr lang="zh-CN" altLang="en-US" sz="3200" dirty="0" smtClean="0"/>
              <a:t>的</a:t>
            </a:r>
            <a:r>
              <a:rPr lang="zh-CN" altLang="en-US" sz="3200" dirty="0" smtClean="0">
                <a:latin typeface="+mn-lt"/>
                <a:cs typeface="+mn-cs"/>
              </a:rPr>
              <a:t>自由版本</a:t>
            </a:r>
            <a:endParaRPr lang="zh-CN" altLang="en-US" sz="3200" dirty="0">
              <a:latin typeface="+mn-lt"/>
              <a:cs typeface="+mn-cs"/>
            </a:endParaRPr>
          </a:p>
        </p:txBody>
      </p:sp>
    </p:spTree>
    <p:extLst>
      <p:ext uri="{BB962C8B-B14F-4D97-AF65-F5344CB8AC3E}">
        <p14:creationId xmlns:p14="http://schemas.microsoft.com/office/powerpoint/2010/main" xmlns="" val="2839926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5256584" cy="584775"/>
          </a:xfrm>
          <a:prstGeom prst="rect">
            <a:avLst/>
          </a:prstGeom>
          <a:noFill/>
        </p:spPr>
        <p:txBody>
          <a:bodyPr wrap="square" rtlCol="0">
            <a:spAutoFit/>
          </a:bodyPr>
          <a:lstStyle/>
          <a:p>
            <a:r>
              <a:rPr lang="zh-CN" altLang="en-US" sz="3200" dirty="0">
                <a:ea typeface="微软雅黑" pitchFamily="34" charset="-122"/>
              </a:rPr>
              <a:t>目录</a:t>
            </a:r>
          </a:p>
        </p:txBody>
      </p:sp>
      <p:sp>
        <p:nvSpPr>
          <p:cNvPr id="2" name="矩形 1"/>
          <p:cNvSpPr/>
          <p:nvPr/>
        </p:nvSpPr>
        <p:spPr>
          <a:xfrm>
            <a:off x="395536" y="1124744"/>
            <a:ext cx="7272808" cy="3323987"/>
          </a:xfrm>
          <a:prstGeom prst="rect">
            <a:avLst/>
          </a:prstGeom>
        </p:spPr>
        <p:txBody>
          <a:bodyPr wrap="square">
            <a:spAutoFit/>
          </a:bodyPr>
          <a:lstStyle/>
          <a:p>
            <a:pPr>
              <a:lnSpc>
                <a:spcPct val="150000"/>
              </a:lnSpc>
              <a:spcBef>
                <a:spcPct val="0"/>
              </a:spcBef>
            </a:pPr>
            <a:r>
              <a:rPr lang="en-US" altLang="zh-CN" sz="2800" b="1" dirty="0" smtClean="0">
                <a:solidFill>
                  <a:srgbClr val="FF0000"/>
                </a:solidFill>
                <a:latin typeface="微软雅黑" panose="020B0503020204020204" pitchFamily="34" charset="-122"/>
                <a:ea typeface="微软雅黑" panose="020B0503020204020204" pitchFamily="34" charset="-122"/>
              </a:rPr>
              <a:t>1</a:t>
            </a:r>
            <a:r>
              <a:rPr lang="zh-CN" altLang="en-US" sz="2800" b="1" dirty="0" smtClean="0">
                <a:solidFill>
                  <a:srgbClr val="FF0000"/>
                </a:solidFill>
                <a:latin typeface="微软雅黑" panose="020B0503020204020204" pitchFamily="34" charset="-122"/>
                <a:ea typeface="微软雅黑" panose="020B0503020204020204" pitchFamily="34" charset="-122"/>
              </a:rPr>
              <a:t>、</a:t>
            </a:r>
            <a:r>
              <a:rPr lang="en-US" altLang="zh-CN" sz="2800" b="1" dirty="0" smtClean="0">
                <a:solidFill>
                  <a:srgbClr val="FF0000"/>
                </a:solidFill>
                <a:latin typeface="微软雅黑" panose="020B0503020204020204" pitchFamily="34" charset="-122"/>
                <a:ea typeface="微软雅黑" panose="020B0503020204020204" pitchFamily="34" charset="-122"/>
              </a:rPr>
              <a:t>ccflow</a:t>
            </a:r>
            <a:r>
              <a:rPr lang="zh-CN" altLang="en-US" sz="2800" b="1" dirty="0" smtClean="0">
                <a:solidFill>
                  <a:srgbClr val="FF0000"/>
                </a:solidFill>
                <a:latin typeface="微软雅黑" panose="020B0503020204020204" pitchFamily="34" charset="-122"/>
                <a:ea typeface="微软雅黑" panose="020B0503020204020204" pitchFamily="34" charset="-122"/>
              </a:rPr>
              <a:t>解决</a:t>
            </a:r>
            <a:r>
              <a:rPr lang="zh-CN" altLang="en-US" sz="2800" b="1" dirty="0">
                <a:solidFill>
                  <a:srgbClr val="FF0000"/>
                </a:solidFill>
                <a:latin typeface="微软雅黑" panose="020B0503020204020204" pitchFamily="34" charset="-122"/>
                <a:ea typeface="微软雅黑" panose="020B0503020204020204" pitchFamily="34" charset="-122"/>
              </a:rPr>
              <a:t>方案概述</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解决</a:t>
            </a:r>
            <a:r>
              <a:rPr lang="zh-CN" altLang="en-US" sz="2800" dirty="0">
                <a:latin typeface="微软雅黑" panose="020B0503020204020204" pitchFamily="34" charset="-122"/>
                <a:ea typeface="微软雅黑" panose="020B0503020204020204" pitchFamily="34" charset="-122"/>
              </a:rPr>
              <a:t>方案内容</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应用</a:t>
            </a:r>
            <a:r>
              <a:rPr lang="zh-CN" altLang="en-US" sz="2800" dirty="0">
                <a:latin typeface="微软雅黑" panose="020B0503020204020204" pitchFamily="34" charset="-122"/>
                <a:ea typeface="微软雅黑" panose="020B0503020204020204" pitchFamily="34" charset="-122"/>
              </a:rPr>
              <a:t>价值</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方案</a:t>
            </a:r>
            <a:r>
              <a:rPr lang="zh-CN" altLang="en-US" sz="2800" dirty="0">
                <a:latin typeface="微软雅黑" panose="020B0503020204020204" pitchFamily="34" charset="-122"/>
                <a:ea typeface="微软雅黑" panose="020B0503020204020204" pitchFamily="34" charset="-122"/>
              </a:rPr>
              <a:t>优势</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案例</a:t>
            </a:r>
            <a:r>
              <a:rPr lang="en-US" altLang="zh-CN" sz="2800" dirty="0" smtClean="0">
                <a:latin typeface="微软雅黑" panose="020B0503020204020204" pitchFamily="34" charset="-122"/>
                <a:ea typeface="微软雅黑" panose="020B0503020204020204" pitchFamily="34" charset="-122"/>
              </a:rPr>
              <a:t>&amp;</a:t>
            </a:r>
            <a:r>
              <a:rPr lang="zh-CN" altLang="en-US" sz="2800" dirty="0" smtClean="0">
                <a:latin typeface="微软雅黑" panose="020B0503020204020204" pitchFamily="34" charset="-122"/>
                <a:ea typeface="微软雅黑" panose="020B0503020204020204" pitchFamily="34" charset="-122"/>
              </a:rPr>
              <a:t>社会影响</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338117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23945"/>
            <a:ext cx="8229600" cy="584775"/>
          </a:xfrm>
          <a:noFill/>
        </p:spPr>
        <p:txBody>
          <a:bodyPr wrap="square" rtlCol="0">
            <a:spAutoFit/>
          </a:bodyPr>
          <a:lstStyle/>
          <a:p>
            <a:pPr algn="l"/>
            <a:r>
              <a:rPr lang="en-US" altLang="zh-CN" sz="3200" dirty="0" smtClean="0"/>
              <a:t>ccflow-BPM</a:t>
            </a:r>
            <a:r>
              <a:rPr lang="zh-CN" altLang="en-US" sz="3200" dirty="0" smtClean="0"/>
              <a:t>的</a:t>
            </a:r>
            <a:r>
              <a:rPr lang="zh-CN" altLang="en-US" sz="3200" dirty="0" smtClean="0">
                <a:latin typeface="+mn-lt"/>
                <a:cs typeface="+mn-cs"/>
              </a:rPr>
              <a:t>多</a:t>
            </a:r>
            <a:r>
              <a:rPr lang="zh-CN" altLang="en-US" sz="3200" dirty="0">
                <a:latin typeface="+mn-lt"/>
                <a:cs typeface="+mn-cs"/>
              </a:rPr>
              <a:t>表单</a:t>
            </a:r>
          </a:p>
        </p:txBody>
      </p:sp>
      <p:sp>
        <p:nvSpPr>
          <p:cNvPr id="3" name="内容占位符 2"/>
          <p:cNvSpPr>
            <a:spLocks noGrp="1"/>
          </p:cNvSpPr>
          <p:nvPr>
            <p:ph idx="1"/>
          </p:nvPr>
        </p:nvSpPr>
        <p:spPr/>
        <p:txBody>
          <a:bodyPr/>
          <a:lstStyle/>
          <a:p>
            <a:endParaRPr lang="zh-CN" altLang="en-US" dirty="0"/>
          </a:p>
        </p:txBody>
      </p:sp>
      <p:pic>
        <p:nvPicPr>
          <p:cNvPr id="5122" name="Picture 2" descr="D:\ccflow\Documents\图片介绍\零代码.自由表单设计器\流程引擎中的多表单流程.png"/>
          <p:cNvPicPr>
            <a:picLocks noChangeAspect="1" noChangeArrowheads="1"/>
          </p:cNvPicPr>
          <p:nvPr/>
        </p:nvPicPr>
        <p:blipFill>
          <a:blip r:embed="rId2" cstate="print"/>
          <a:srcRect/>
          <a:stretch>
            <a:fillRect/>
          </a:stretch>
        </p:blipFill>
        <p:spPr bwMode="auto">
          <a:xfrm>
            <a:off x="179512" y="953913"/>
            <a:ext cx="8878887" cy="5715447"/>
          </a:xfrm>
          <a:prstGeom prst="rect">
            <a:avLst/>
          </a:prstGeom>
          <a:noFill/>
        </p:spPr>
      </p:pic>
    </p:spTree>
    <p:extLst>
      <p:ext uri="{BB962C8B-B14F-4D97-AF65-F5344CB8AC3E}">
        <p14:creationId xmlns:p14="http://schemas.microsoft.com/office/powerpoint/2010/main" xmlns="" val="3769928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043608" y="988268"/>
            <a:ext cx="6524625" cy="5753100"/>
          </a:xfrm>
          <a:prstGeom prst="rect">
            <a:avLst/>
          </a:prstGeom>
          <a:noFill/>
          <a:ln w="9525">
            <a:noFill/>
            <a:miter lim="800000"/>
            <a:headEnd/>
            <a:tailEnd/>
          </a:ln>
        </p:spPr>
      </p:pic>
      <p:sp>
        <p:nvSpPr>
          <p:cNvPr id="2" name="矩形 1"/>
          <p:cNvSpPr/>
          <p:nvPr/>
        </p:nvSpPr>
        <p:spPr>
          <a:xfrm>
            <a:off x="179512" y="332656"/>
            <a:ext cx="6552728" cy="584775"/>
          </a:xfrm>
          <a:prstGeom prst="rect">
            <a:avLst/>
          </a:prstGeom>
          <a:noFill/>
        </p:spPr>
        <p:txBody>
          <a:bodyPr vert="horz" wrap="square" lIns="91440" tIns="45720" rIns="91440" bIns="45720" rtlCol="0" anchor="ctr">
            <a:spAutoFit/>
          </a:bodyPr>
          <a:lstStyle/>
          <a:p>
            <a:pPr>
              <a:spcBef>
                <a:spcPct val="0"/>
              </a:spcBef>
            </a:pPr>
            <a:r>
              <a:rPr lang="en-US" altLang="zh-CN" sz="3200" dirty="0">
                <a:latin typeface="+mj-lt"/>
                <a:ea typeface="微软雅黑" pitchFamily="34" charset="-122"/>
                <a:cs typeface="+mj-cs"/>
              </a:rPr>
              <a:t>ccflow-BPM</a:t>
            </a:r>
            <a:r>
              <a:rPr lang="zh-CN" altLang="en-US" sz="3200" dirty="0" smtClean="0">
                <a:latin typeface="+mj-lt"/>
                <a:ea typeface="微软雅黑" pitchFamily="34" charset="-122"/>
                <a:cs typeface="+mj-cs"/>
              </a:rPr>
              <a:t>的多表</a:t>
            </a:r>
            <a:r>
              <a:rPr lang="zh-CN" altLang="en-US" sz="3200" dirty="0">
                <a:latin typeface="+mj-lt"/>
                <a:ea typeface="微软雅黑" pitchFamily="34" charset="-122"/>
                <a:cs typeface="+mj-cs"/>
              </a:rPr>
              <a:t>单</a:t>
            </a:r>
          </a:p>
        </p:txBody>
      </p:sp>
    </p:spTree>
    <p:extLst>
      <p:ext uri="{BB962C8B-B14F-4D97-AF65-F5344CB8AC3E}">
        <p14:creationId xmlns:p14="http://schemas.microsoft.com/office/powerpoint/2010/main" xmlns="" val="2054770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2656"/>
            <a:ext cx="8229600" cy="584775"/>
          </a:xfrm>
          <a:noFill/>
        </p:spPr>
        <p:txBody>
          <a:bodyPr vert="horz" wrap="square" lIns="91440" tIns="45720" rIns="91440" bIns="45720" rtlCol="0" anchor="ctr">
            <a:spAutoFit/>
          </a:bodyPr>
          <a:lstStyle/>
          <a:p>
            <a:pPr algn="l"/>
            <a:r>
              <a:rPr lang="en-US" altLang="zh-CN" sz="3200" dirty="0" smtClean="0"/>
              <a:t>ccflow-BPM</a:t>
            </a:r>
            <a:r>
              <a:rPr lang="zh-CN" altLang="en-US" sz="3200" dirty="0" smtClean="0"/>
              <a:t>的</a:t>
            </a:r>
            <a:r>
              <a:rPr lang="zh-CN" altLang="en-US" sz="3200" dirty="0" smtClean="0">
                <a:latin typeface="+mn-lt"/>
                <a:cs typeface="+mn-cs"/>
              </a:rPr>
              <a:t>手机</a:t>
            </a:r>
            <a:r>
              <a:rPr lang="zh-CN" altLang="en-US" sz="3200" dirty="0">
                <a:latin typeface="+mn-lt"/>
                <a:cs typeface="+mn-cs"/>
              </a:rPr>
              <a:t>移动端展现方式</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611560" y="1412776"/>
            <a:ext cx="5220818" cy="3312368"/>
          </a:xfrm>
          <a:prstGeom prst="rect">
            <a:avLst/>
          </a:prstGeom>
          <a:noFill/>
          <a:ln w="9525">
            <a:noFill/>
            <a:miter lim="800000"/>
            <a:headEnd/>
            <a:tailEnd/>
          </a:ln>
        </p:spPr>
      </p:pic>
      <p:pic>
        <p:nvPicPr>
          <p:cNvPr id="4" name="Picture 2" descr="D:\ccflow\Documents\图片介绍\手机操作演示图片\3.驰骋工作流程管理系统-手机访问-操作主界面123.JPG"/>
          <p:cNvPicPr>
            <a:picLocks noChangeAspect="1" noChangeArrowheads="1"/>
          </p:cNvPicPr>
          <p:nvPr/>
        </p:nvPicPr>
        <p:blipFill>
          <a:blip r:embed="rId3" cstate="print"/>
          <a:srcRect/>
          <a:stretch>
            <a:fillRect/>
          </a:stretch>
        </p:blipFill>
        <p:spPr bwMode="auto">
          <a:xfrm>
            <a:off x="3779912" y="3356992"/>
            <a:ext cx="5040560" cy="3171352"/>
          </a:xfrm>
          <a:prstGeom prst="rect">
            <a:avLst/>
          </a:prstGeom>
          <a:noFill/>
        </p:spPr>
      </p:pic>
    </p:spTree>
    <p:extLst>
      <p:ext uri="{BB962C8B-B14F-4D97-AF65-F5344CB8AC3E}">
        <p14:creationId xmlns:p14="http://schemas.microsoft.com/office/powerpoint/2010/main" xmlns="" val="1764194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2656"/>
            <a:ext cx="8382000" cy="1077218"/>
          </a:xfrm>
          <a:noFill/>
        </p:spPr>
        <p:txBody>
          <a:bodyPr vert="horz" wrap="square" lIns="91440" tIns="45720" rIns="91440" bIns="45720" rtlCol="0" anchor="ctr">
            <a:spAutoFit/>
          </a:bodyPr>
          <a:lstStyle/>
          <a:p>
            <a:pPr algn="l"/>
            <a:r>
              <a:rPr lang="en-US" altLang="zh-CN" sz="3200" dirty="0" smtClean="0"/>
              <a:t>ccflow-</a:t>
            </a:r>
            <a:r>
              <a:rPr lang="zh-CN" altLang="en-US" sz="3200" dirty="0" smtClean="0">
                <a:latin typeface="+mn-lt"/>
                <a:cs typeface="+mn-cs"/>
              </a:rPr>
              <a:t>单点</a:t>
            </a:r>
            <a:r>
              <a:rPr lang="zh-CN" altLang="en-US" sz="3200" dirty="0">
                <a:latin typeface="+mn-lt"/>
                <a:cs typeface="+mn-cs"/>
              </a:rPr>
              <a:t>登录</a:t>
            </a:r>
            <a:r>
              <a:rPr lang="en-US" altLang="zh-CN" sz="3200" dirty="0">
                <a:latin typeface="+mn-lt"/>
                <a:cs typeface="+mn-cs"/>
              </a:rPr>
              <a:t/>
            </a:r>
            <a:br>
              <a:rPr lang="en-US" altLang="zh-CN" sz="3200" dirty="0">
                <a:latin typeface="+mn-lt"/>
                <a:cs typeface="+mn-cs"/>
              </a:rPr>
            </a:br>
            <a:endParaRPr lang="zh-CN" altLang="en-US" sz="3200" dirty="0">
              <a:latin typeface="+mn-lt"/>
              <a:cs typeface="+mn-cs"/>
            </a:endParaRPr>
          </a:p>
        </p:txBody>
      </p:sp>
      <p:sp>
        <p:nvSpPr>
          <p:cNvPr id="3" name="内容占位符 2"/>
          <p:cNvSpPr>
            <a:spLocks noGrp="1"/>
          </p:cNvSpPr>
          <p:nvPr>
            <p:ph idx="1"/>
          </p:nvPr>
        </p:nvSpPr>
        <p:spPr>
          <a:xfrm>
            <a:off x="251520" y="1268760"/>
            <a:ext cx="8229600" cy="4525963"/>
          </a:xfrm>
        </p:spPr>
        <p:txBody>
          <a:bodyPr>
            <a:normAutofit/>
          </a:bodyPr>
          <a:lstStyle/>
          <a:p>
            <a:r>
              <a:rPr lang="zh-CN" altLang="zh-CN" sz="2000" dirty="0"/>
              <a:t>统一认证</a:t>
            </a:r>
            <a:r>
              <a:rPr lang="zh-CN" altLang="zh-CN" sz="2000" dirty="0" smtClean="0"/>
              <a:t>系统</a:t>
            </a:r>
            <a:r>
              <a:rPr lang="zh-CN" altLang="en-US" sz="2000" dirty="0" smtClean="0"/>
              <a:t>：</a:t>
            </a:r>
            <a:endParaRPr lang="en-US" altLang="zh-CN" sz="2000" dirty="0" smtClean="0"/>
          </a:p>
          <a:p>
            <a:r>
              <a:rPr lang="zh-CN" altLang="zh-CN" sz="2000" dirty="0" smtClean="0"/>
              <a:t>（</a:t>
            </a:r>
            <a:r>
              <a:rPr lang="en-US" altLang="zh-CN" sz="2000" dirty="0"/>
              <a:t>1</a:t>
            </a:r>
            <a:r>
              <a:rPr lang="zh-CN" altLang="zh-CN" sz="2000" dirty="0"/>
              <a:t>）用户认证</a:t>
            </a:r>
            <a:r>
              <a:rPr lang="zh-CN" altLang="zh-CN" sz="2000" dirty="0" smtClean="0"/>
              <a:t>模块</a:t>
            </a:r>
            <a:endParaRPr lang="zh-CN" altLang="zh-CN" sz="2000" dirty="0"/>
          </a:p>
          <a:p>
            <a:r>
              <a:rPr lang="zh-CN" altLang="zh-CN" sz="2000" dirty="0"/>
              <a:t>（</a:t>
            </a:r>
            <a:r>
              <a:rPr lang="en-US" altLang="zh-CN" sz="2000" dirty="0"/>
              <a:t>2</a:t>
            </a:r>
            <a:r>
              <a:rPr lang="zh-CN" altLang="zh-CN" sz="2000" dirty="0"/>
              <a:t>）前置代理</a:t>
            </a:r>
            <a:r>
              <a:rPr lang="zh-CN" altLang="zh-CN" sz="2000" dirty="0" smtClean="0"/>
              <a:t>模块</a:t>
            </a:r>
            <a:endParaRPr lang="zh-CN" altLang="zh-CN" sz="2000" dirty="0"/>
          </a:p>
          <a:p>
            <a:r>
              <a:rPr lang="zh-CN" altLang="zh-CN" sz="2000" dirty="0"/>
              <a:t>（</a:t>
            </a:r>
            <a:r>
              <a:rPr lang="en-US" altLang="zh-CN" sz="2000" dirty="0"/>
              <a:t>3</a:t>
            </a:r>
            <a:r>
              <a:rPr lang="zh-CN" altLang="zh-CN" sz="2000" dirty="0"/>
              <a:t>）用户管理</a:t>
            </a:r>
            <a:r>
              <a:rPr lang="zh-CN" altLang="zh-CN" sz="2000" dirty="0" smtClean="0"/>
              <a:t>模块</a:t>
            </a:r>
            <a:endParaRPr lang="zh-CN" altLang="zh-CN" sz="2000" dirty="0"/>
          </a:p>
          <a:p>
            <a:r>
              <a:rPr lang="zh-CN" altLang="zh-CN" sz="2000" dirty="0"/>
              <a:t>（</a:t>
            </a:r>
            <a:r>
              <a:rPr lang="en-US" altLang="zh-CN" sz="2000" dirty="0"/>
              <a:t>4</a:t>
            </a:r>
            <a:r>
              <a:rPr lang="zh-CN" altLang="zh-CN" sz="2000" dirty="0"/>
              <a:t>）模拟登录</a:t>
            </a:r>
            <a:r>
              <a:rPr lang="zh-CN" altLang="zh-CN" sz="2000" dirty="0" smtClean="0"/>
              <a:t>模块</a:t>
            </a:r>
            <a:endParaRPr lang="zh-CN" altLang="zh-CN" sz="2000" dirty="0"/>
          </a:p>
          <a:p>
            <a:r>
              <a:rPr lang="zh-CN" altLang="zh-CN" sz="2000" dirty="0"/>
              <a:t>（</a:t>
            </a:r>
            <a:r>
              <a:rPr lang="en-US" altLang="zh-CN" sz="2000" dirty="0"/>
              <a:t>5</a:t>
            </a:r>
            <a:r>
              <a:rPr lang="zh-CN" altLang="zh-CN" sz="2000" dirty="0"/>
              <a:t>）用户数据同步</a:t>
            </a:r>
            <a:r>
              <a:rPr lang="zh-CN" altLang="zh-CN" sz="2000" dirty="0" smtClean="0"/>
              <a:t>模块</a:t>
            </a:r>
            <a:endParaRPr lang="zh-CN" altLang="zh-CN" sz="2000" dirty="0"/>
          </a:p>
        </p:txBody>
      </p:sp>
    </p:spTree>
    <p:extLst>
      <p:ext uri="{BB962C8B-B14F-4D97-AF65-F5344CB8AC3E}">
        <p14:creationId xmlns:p14="http://schemas.microsoft.com/office/powerpoint/2010/main" xmlns="" val="1714125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424" y="332656"/>
            <a:ext cx="8382000" cy="1077218"/>
          </a:xfrm>
          <a:noFill/>
        </p:spPr>
        <p:txBody>
          <a:bodyPr vert="horz" wrap="square" lIns="91440" tIns="45720" rIns="91440" bIns="45720" rtlCol="0" anchor="ctr">
            <a:spAutoFit/>
          </a:bodyPr>
          <a:lstStyle/>
          <a:p>
            <a:pPr algn="l"/>
            <a:r>
              <a:rPr lang="en-US" altLang="zh-CN" sz="3200" dirty="0" smtClean="0"/>
              <a:t>ccflow-</a:t>
            </a:r>
            <a:r>
              <a:rPr lang="zh-CN" altLang="en-US" sz="3200" dirty="0" smtClean="0">
                <a:latin typeface="+mn-lt"/>
                <a:cs typeface="+mn-cs"/>
              </a:rPr>
              <a:t>单点登录 </a:t>
            </a:r>
            <a:r>
              <a:rPr lang="en-US" altLang="zh-CN" sz="3200" dirty="0" smtClean="0">
                <a:latin typeface="+mn-lt"/>
                <a:cs typeface="+mn-cs"/>
              </a:rPr>
              <a:t>–</a:t>
            </a:r>
            <a:r>
              <a:rPr lang="zh-CN" altLang="en-US" sz="3200" dirty="0" smtClean="0">
                <a:latin typeface="+mn-lt"/>
                <a:cs typeface="+mn-cs"/>
              </a:rPr>
              <a:t>概述</a:t>
            </a:r>
            <a:r>
              <a:rPr lang="en-US" altLang="zh-CN" sz="3200" dirty="0">
                <a:latin typeface="+mn-lt"/>
                <a:cs typeface="+mn-cs"/>
              </a:rPr>
              <a:t/>
            </a:r>
            <a:br>
              <a:rPr lang="en-US" altLang="zh-CN" sz="3200" dirty="0">
                <a:latin typeface="+mn-lt"/>
                <a:cs typeface="+mn-cs"/>
              </a:rPr>
            </a:br>
            <a:endParaRPr lang="zh-CN" altLang="en-US" sz="3200" dirty="0">
              <a:latin typeface="+mn-lt"/>
              <a:cs typeface="+mn-cs"/>
            </a:endParaRPr>
          </a:p>
        </p:txBody>
      </p:sp>
      <p:sp>
        <p:nvSpPr>
          <p:cNvPr id="3" name="内容占位符 2"/>
          <p:cNvSpPr>
            <a:spLocks noGrp="1"/>
          </p:cNvSpPr>
          <p:nvPr>
            <p:ph idx="1"/>
          </p:nvPr>
        </p:nvSpPr>
        <p:spPr>
          <a:xfrm>
            <a:off x="179512" y="1052736"/>
            <a:ext cx="8382000" cy="5197476"/>
          </a:xfrm>
        </p:spPr>
        <p:txBody>
          <a:bodyPr>
            <a:noAutofit/>
          </a:bodyPr>
          <a:lstStyle/>
          <a:p>
            <a:pPr lvl="0">
              <a:lnSpc>
                <a:spcPct val="170000"/>
              </a:lnSpc>
            </a:pPr>
            <a:r>
              <a:rPr lang="en-US" altLang="zh-CN" sz="1200" b="1" dirty="0" smtClean="0">
                <a:latin typeface="微软雅黑" panose="020B0503020204020204" pitchFamily="34" charset="-122"/>
              </a:rPr>
              <a:t>1</a:t>
            </a:r>
            <a:r>
              <a:rPr lang="zh-CN" altLang="en-US" sz="1200" b="1" dirty="0" smtClean="0">
                <a:latin typeface="微软雅黑" panose="020B0503020204020204" pitchFamily="34" charset="-122"/>
              </a:rPr>
              <a:t>、</a:t>
            </a:r>
            <a:r>
              <a:rPr lang="zh-CN" altLang="zh-CN" sz="1200" b="1" dirty="0" smtClean="0">
                <a:latin typeface="微软雅黑" panose="020B0503020204020204" pitchFamily="34" charset="-122"/>
              </a:rPr>
              <a:t>统一</a:t>
            </a:r>
            <a:r>
              <a:rPr lang="zh-CN" altLang="zh-CN" sz="1200" b="1" dirty="0">
                <a:latin typeface="微软雅黑" panose="020B0503020204020204" pitchFamily="34" charset="-122"/>
              </a:rPr>
              <a:t>用户标识</a:t>
            </a:r>
            <a:endParaRPr lang="zh-CN" altLang="zh-CN" sz="1200" dirty="0">
              <a:latin typeface="微软雅黑" panose="020B0503020204020204" pitchFamily="34" charset="-122"/>
            </a:endParaRPr>
          </a:p>
          <a:p>
            <a:pPr>
              <a:lnSpc>
                <a:spcPct val="170000"/>
              </a:lnSpc>
            </a:pPr>
            <a:r>
              <a:rPr lang="zh-CN" altLang="zh-CN" sz="1200" dirty="0">
                <a:latin typeface="微软雅黑" panose="020B0503020204020204" pitchFamily="34" charset="-122"/>
              </a:rPr>
              <a:t>单点登录需要唯一的身份标识，这样多个系统才能进行身份的认证，这个唯一的身份标识可以是任何唯一的字符，如员工编号、实名制用户名、邮箱地址、域用户名、</a:t>
            </a:r>
            <a:r>
              <a:rPr lang="en-US" altLang="zh-CN" sz="1200" dirty="0">
                <a:latin typeface="微软雅黑" panose="020B0503020204020204" pitchFamily="34" charset="-122"/>
              </a:rPr>
              <a:t>CA</a:t>
            </a:r>
            <a:r>
              <a:rPr lang="zh-CN" altLang="zh-CN" sz="1200" dirty="0">
                <a:latin typeface="微软雅黑" panose="020B0503020204020204" pitchFamily="34" charset="-122"/>
              </a:rPr>
              <a:t>证书标识等等。数据的来源可以是人力资源，或者域，如果采用了</a:t>
            </a:r>
            <a:r>
              <a:rPr lang="en-US" altLang="zh-CN" sz="1200" dirty="0">
                <a:latin typeface="微软雅黑" panose="020B0503020204020204" pitchFamily="34" charset="-122"/>
              </a:rPr>
              <a:t>CA </a:t>
            </a:r>
            <a:r>
              <a:rPr lang="zh-CN" altLang="zh-CN" sz="1200" dirty="0">
                <a:latin typeface="微软雅黑" panose="020B0503020204020204" pitchFamily="34" charset="-122"/>
              </a:rPr>
              <a:t>，也可以通过</a:t>
            </a:r>
            <a:r>
              <a:rPr lang="en-US" altLang="zh-CN" sz="1200" dirty="0">
                <a:latin typeface="微软雅黑" panose="020B0503020204020204" pitchFamily="34" charset="-122"/>
              </a:rPr>
              <a:t>CA</a:t>
            </a:r>
            <a:r>
              <a:rPr lang="zh-CN" altLang="zh-CN" sz="1200" dirty="0">
                <a:latin typeface="微软雅黑" panose="020B0503020204020204" pitchFamily="34" charset="-122"/>
              </a:rPr>
              <a:t>提供的接口，直接导入到统一认证中心，也可以在第一次登录的时候保存唯一标识，系统自动为该用户设置初始化密码。系统提供数据同步功能。</a:t>
            </a:r>
          </a:p>
          <a:p>
            <a:pPr lvl="0">
              <a:lnSpc>
                <a:spcPct val="170000"/>
              </a:lnSpc>
            </a:pPr>
            <a:r>
              <a:rPr lang="en-US" altLang="zh-CN" sz="1200" b="1" dirty="0" smtClean="0">
                <a:latin typeface="微软雅黑" panose="020B0503020204020204" pitchFamily="34" charset="-122"/>
              </a:rPr>
              <a:t>2</a:t>
            </a:r>
            <a:r>
              <a:rPr lang="zh-CN" altLang="en-US" sz="1200" b="1" dirty="0" smtClean="0">
                <a:latin typeface="微软雅黑" panose="020B0503020204020204" pitchFamily="34" charset="-122"/>
              </a:rPr>
              <a:t>、</a:t>
            </a:r>
            <a:r>
              <a:rPr lang="zh-CN" altLang="zh-CN" sz="1200" b="1" dirty="0" smtClean="0">
                <a:latin typeface="微软雅黑" panose="020B0503020204020204" pitchFamily="34" charset="-122"/>
              </a:rPr>
              <a:t>认证</a:t>
            </a:r>
            <a:r>
              <a:rPr lang="zh-CN" altLang="zh-CN" sz="1200" b="1" dirty="0">
                <a:latin typeface="微软雅黑" panose="020B0503020204020204" pitchFamily="34" charset="-122"/>
              </a:rPr>
              <a:t>方案</a:t>
            </a:r>
            <a:endParaRPr lang="zh-CN" altLang="zh-CN" sz="1200" dirty="0">
              <a:latin typeface="微软雅黑" panose="020B0503020204020204" pitchFamily="34" charset="-122"/>
            </a:endParaRPr>
          </a:p>
          <a:p>
            <a:pPr>
              <a:lnSpc>
                <a:spcPct val="170000"/>
              </a:lnSpc>
            </a:pPr>
            <a:r>
              <a:rPr lang="zh-CN" altLang="zh-CN" sz="1200" dirty="0">
                <a:latin typeface="微软雅黑" panose="020B0503020204020204" pitchFamily="34" charset="-122"/>
              </a:rPr>
              <a:t>系统登录采用用户名、密码登录或</a:t>
            </a:r>
            <a:r>
              <a:rPr lang="en-US" altLang="zh-CN" sz="1200" dirty="0">
                <a:latin typeface="微软雅黑" panose="020B0503020204020204" pitchFamily="34" charset="-122"/>
              </a:rPr>
              <a:t>CA</a:t>
            </a:r>
            <a:r>
              <a:rPr lang="zh-CN" altLang="zh-CN" sz="1200" dirty="0">
                <a:latin typeface="微软雅黑" panose="020B0503020204020204" pitchFamily="34" charset="-122"/>
              </a:rPr>
              <a:t>等安全登录并存方式，也可根据用户的需求，只保留</a:t>
            </a:r>
            <a:r>
              <a:rPr lang="en-US" altLang="zh-CN" sz="1200" dirty="0">
                <a:latin typeface="微软雅黑" panose="020B0503020204020204" pitchFamily="34" charset="-122"/>
              </a:rPr>
              <a:t>CA</a:t>
            </a:r>
            <a:r>
              <a:rPr lang="zh-CN" altLang="zh-CN" sz="1200" dirty="0">
                <a:latin typeface="微软雅黑" panose="020B0503020204020204" pitchFamily="34" charset="-122"/>
              </a:rPr>
              <a:t>安全登录方式，使用</a:t>
            </a:r>
            <a:r>
              <a:rPr lang="en-US" altLang="zh-CN" sz="1200" dirty="0" err="1">
                <a:latin typeface="微软雅黑" panose="020B0503020204020204" pitchFamily="34" charset="-122"/>
              </a:rPr>
              <a:t>UKey</a:t>
            </a:r>
            <a:r>
              <a:rPr lang="zh-CN" altLang="zh-CN" sz="1200" dirty="0">
                <a:latin typeface="微软雅黑" panose="020B0503020204020204" pitchFamily="34" charset="-122"/>
              </a:rPr>
              <a:t>安全登录，</a:t>
            </a:r>
            <a:r>
              <a:rPr lang="en-US" altLang="zh-CN" sz="1200" dirty="0">
                <a:latin typeface="微软雅黑" panose="020B0503020204020204" pitchFamily="34" charset="-122"/>
              </a:rPr>
              <a:t>CA</a:t>
            </a:r>
            <a:r>
              <a:rPr lang="zh-CN" altLang="zh-CN" sz="1200" dirty="0">
                <a:latin typeface="微软雅黑" panose="020B0503020204020204" pitchFamily="34" charset="-122"/>
              </a:rPr>
              <a:t>的</a:t>
            </a:r>
            <a:r>
              <a:rPr lang="en-US" altLang="zh-CN" sz="1200" dirty="0" err="1">
                <a:latin typeface="微软雅黑" panose="020B0503020204020204" pitchFamily="34" charset="-122"/>
              </a:rPr>
              <a:t>UKey</a:t>
            </a:r>
            <a:r>
              <a:rPr lang="zh-CN" altLang="zh-CN" sz="1200" dirty="0">
                <a:latin typeface="微软雅黑" panose="020B0503020204020204" pitchFamily="34" charset="-122"/>
              </a:rPr>
              <a:t>网关会带着证书的信息导向到认证中心服务器中，在认证中心验证用户，把信息传回客户端。在登录的时候，需要输入</a:t>
            </a:r>
            <a:r>
              <a:rPr lang="en-US" altLang="zh-CN" sz="1200" dirty="0" err="1">
                <a:latin typeface="微软雅黑" panose="020B0503020204020204" pitchFamily="34" charset="-122"/>
              </a:rPr>
              <a:t>UKey</a:t>
            </a:r>
            <a:r>
              <a:rPr lang="zh-CN" altLang="zh-CN" sz="1200" dirty="0">
                <a:latin typeface="微软雅黑" panose="020B0503020204020204" pitchFamily="34" charset="-122"/>
              </a:rPr>
              <a:t>的验证密码。登录后，进入无论是否采用</a:t>
            </a:r>
            <a:r>
              <a:rPr lang="en-US" altLang="zh-CN" sz="1200" dirty="0">
                <a:latin typeface="微软雅黑" panose="020B0503020204020204" pitchFamily="34" charset="-122"/>
              </a:rPr>
              <a:t>CA</a:t>
            </a:r>
            <a:r>
              <a:rPr lang="zh-CN" altLang="zh-CN" sz="1200" dirty="0">
                <a:latin typeface="微软雅黑" panose="020B0503020204020204" pitchFamily="34" charset="-122"/>
              </a:rPr>
              <a:t>的系统都不再需要输入用户密码</a:t>
            </a:r>
            <a:r>
              <a:rPr lang="zh-CN" altLang="zh-CN" sz="1200" dirty="0" smtClean="0">
                <a:latin typeface="微软雅黑" panose="020B0503020204020204" pitchFamily="34" charset="-122"/>
              </a:rPr>
              <a:t>。</a:t>
            </a:r>
            <a:endParaRPr lang="en-US" altLang="zh-CN" sz="1200" dirty="0" smtClean="0">
              <a:latin typeface="微软雅黑" panose="020B0503020204020204" pitchFamily="34" charset="-122"/>
            </a:endParaRPr>
          </a:p>
          <a:p>
            <a:pPr lvl="0">
              <a:lnSpc>
                <a:spcPct val="170000"/>
              </a:lnSpc>
            </a:pPr>
            <a:r>
              <a:rPr lang="en-US" altLang="zh-CN" sz="1200" b="1" dirty="0" smtClean="0">
                <a:latin typeface="微软雅黑" panose="020B0503020204020204" pitchFamily="34" charset="-122"/>
              </a:rPr>
              <a:t>3</a:t>
            </a:r>
            <a:r>
              <a:rPr lang="zh-CN" altLang="en-US" sz="1200" b="1" dirty="0" smtClean="0">
                <a:latin typeface="微软雅黑" panose="020B0503020204020204" pitchFamily="34" charset="-122"/>
              </a:rPr>
              <a:t>、</a:t>
            </a:r>
            <a:r>
              <a:rPr lang="zh-CN" altLang="zh-CN" sz="1200" b="1" dirty="0" smtClean="0">
                <a:latin typeface="微软雅黑" panose="020B0503020204020204" pitchFamily="34" charset="-122"/>
              </a:rPr>
              <a:t>认证</a:t>
            </a:r>
            <a:r>
              <a:rPr lang="zh-CN" altLang="zh-CN" sz="1200" b="1" dirty="0">
                <a:latin typeface="微软雅黑" panose="020B0503020204020204" pitchFamily="34" charset="-122"/>
              </a:rPr>
              <a:t>方式</a:t>
            </a:r>
            <a:endParaRPr lang="zh-CN" altLang="zh-CN" sz="1200" dirty="0">
              <a:latin typeface="微软雅黑" panose="020B0503020204020204" pitchFamily="34" charset="-122"/>
            </a:endParaRPr>
          </a:p>
          <a:p>
            <a:pPr>
              <a:lnSpc>
                <a:spcPct val="170000"/>
              </a:lnSpc>
            </a:pPr>
            <a:r>
              <a:rPr lang="zh-CN" altLang="zh-CN" sz="1200" dirty="0">
                <a:latin typeface="微软雅黑" panose="020B0503020204020204" pitchFamily="34" charset="-122"/>
              </a:rPr>
              <a:t>针对现有不可改造系统，拟采用模拟登录方式实现单点登录。统一认证中心认证后，第一次进入第三方系统会弹出一个统一的登录框，输入系统的用户名、密码</a:t>
            </a:r>
            <a:r>
              <a:rPr lang="zh-CN" altLang="en-US" sz="1200" dirty="0">
                <a:latin typeface="微软雅黑" panose="020B0503020204020204" pitchFamily="34" charset="-122"/>
              </a:rPr>
              <a:t>。</a:t>
            </a:r>
            <a:r>
              <a:rPr lang="zh-CN" altLang="zh-CN" sz="1200" dirty="0">
                <a:latin typeface="微软雅黑" panose="020B0503020204020204" pitchFamily="34" charset="-122"/>
              </a:rPr>
              <a:t>输入用户名、密码后，系统会自动保存到认证中心，再次登录该系统就不再需要输入用户名、密码，直接进入系统。如果第三方系统更改了密码或用户发生任何改变，在认证失败的时候，同样弹出输入用户名、密码的提示框，重新输入用户名、密码。为了方便用户的使用，也可采用一次性的导入用户信息，导入用户信息首先需要人员的对应，如果同样是采用网盾的用户，可以直接登录。</a:t>
            </a:r>
          </a:p>
          <a:p>
            <a:pPr>
              <a:lnSpc>
                <a:spcPct val="170000"/>
              </a:lnSpc>
            </a:pPr>
            <a:r>
              <a:rPr lang="zh-CN" altLang="zh-CN" sz="1200" dirty="0">
                <a:latin typeface="微软雅黑" panose="020B0503020204020204" pitchFamily="34" charset="-122"/>
              </a:rPr>
              <a:t>来宾登录可为有些有来宾登录的系统在不输入用户名和密码的情况下，以来宾的身份进入系统。</a:t>
            </a:r>
          </a:p>
          <a:p>
            <a:pPr>
              <a:lnSpc>
                <a:spcPct val="170000"/>
              </a:lnSpc>
            </a:pPr>
            <a:endParaRPr lang="zh-CN" altLang="zh-CN" sz="1200" dirty="0">
              <a:latin typeface="微软雅黑" panose="020B0503020204020204" pitchFamily="34" charset="-122"/>
            </a:endParaRPr>
          </a:p>
        </p:txBody>
      </p:sp>
    </p:spTree>
    <p:extLst>
      <p:ext uri="{BB962C8B-B14F-4D97-AF65-F5344CB8AC3E}">
        <p14:creationId xmlns:p14="http://schemas.microsoft.com/office/powerpoint/2010/main" xmlns="" val="3704068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DBDAE4D-2CDB-4BBB-B070-5A5AA158D9F9}" type="slidenum">
              <a:rPr lang="zh-CN" altLang="en-US" smtClean="0"/>
              <a:pPr/>
              <a:t>35</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214282" y="785794"/>
            <a:ext cx="8322987" cy="3500462"/>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1000100" y="4643446"/>
            <a:ext cx="5638800" cy="13335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DBDAE4D-2CDB-4BBB-B070-5A5AA158D9F9}" type="slidenum">
              <a:rPr lang="zh-CN" altLang="en-US" smtClean="0"/>
              <a:pPr/>
              <a:t>36</a:t>
            </a:fld>
            <a:endParaRPr lang="zh-CN" altLang="en-US"/>
          </a:p>
        </p:txBody>
      </p:sp>
      <p:pic>
        <p:nvPicPr>
          <p:cNvPr id="4" name="Picture 4"/>
          <p:cNvPicPr>
            <a:picLocks noChangeAspect="1" noChangeArrowheads="1"/>
          </p:cNvPicPr>
          <p:nvPr/>
        </p:nvPicPr>
        <p:blipFill>
          <a:blip r:embed="rId2"/>
          <a:srcRect/>
          <a:stretch>
            <a:fillRect/>
          </a:stretch>
        </p:blipFill>
        <p:spPr bwMode="auto">
          <a:xfrm>
            <a:off x="1428728" y="2357430"/>
            <a:ext cx="5276850" cy="16478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404664"/>
            <a:ext cx="8382000" cy="1077218"/>
          </a:xfrm>
          <a:noFill/>
        </p:spPr>
        <p:txBody>
          <a:bodyPr vert="horz" wrap="square" lIns="91440" tIns="45720" rIns="91440" bIns="45720" rtlCol="0" anchor="ctr">
            <a:spAutoFit/>
          </a:bodyPr>
          <a:lstStyle/>
          <a:p>
            <a:pPr algn="l"/>
            <a:r>
              <a:rPr lang="en-US" altLang="zh-CN" sz="3200" dirty="0" smtClean="0"/>
              <a:t>ccflow-</a:t>
            </a:r>
            <a:r>
              <a:rPr lang="zh-CN" altLang="en-US" sz="3200" dirty="0" smtClean="0">
                <a:latin typeface="+mn-lt"/>
                <a:cs typeface="+mn-cs"/>
              </a:rPr>
              <a:t>单点</a:t>
            </a:r>
            <a:r>
              <a:rPr lang="zh-CN" altLang="en-US" sz="3200" dirty="0">
                <a:latin typeface="+mn-lt"/>
                <a:cs typeface="+mn-cs"/>
              </a:rPr>
              <a:t>登录</a:t>
            </a:r>
            <a:r>
              <a:rPr lang="en-US" altLang="zh-CN" sz="3200" dirty="0">
                <a:latin typeface="+mn-lt"/>
                <a:cs typeface="+mn-cs"/>
              </a:rPr>
              <a:t/>
            </a:r>
            <a:br>
              <a:rPr lang="en-US" altLang="zh-CN" sz="3200" dirty="0">
                <a:latin typeface="+mn-lt"/>
                <a:cs typeface="+mn-cs"/>
              </a:rPr>
            </a:br>
            <a:endParaRPr lang="zh-CN" altLang="en-US" sz="3200" dirty="0">
              <a:latin typeface="+mn-lt"/>
              <a:cs typeface="+mn-cs"/>
            </a:endParaRPr>
          </a:p>
        </p:txBody>
      </p:sp>
      <p:pic>
        <p:nvPicPr>
          <p:cNvPr id="94209" name="图片 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4609314"/>
            <a:ext cx="5486400" cy="1905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236661" y="1124744"/>
            <a:ext cx="8629404" cy="3135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92500" lnSpcReduction="20000"/>
          </a:bodyPr>
          <a:lstStyle/>
          <a:p>
            <a:pPr marL="288925" indent="-288925" defTabSz="912813" eaLnBrk="0" hangingPunct="0">
              <a:lnSpc>
                <a:spcPct val="160000"/>
              </a:lnSpc>
              <a:spcBef>
                <a:spcPct val="20000"/>
              </a:spcBef>
              <a:buFont typeface="Arial" panose="020B0604020202020204" pitchFamily="34" charset="0"/>
              <a:buChar char="•"/>
            </a:pPr>
            <a:r>
              <a:rPr lang="en-US" altLang="zh-CN" sz="1600" b="1" dirty="0" smtClean="0">
                <a:latin typeface="微软雅黑" panose="020B0503020204020204" pitchFamily="34" charset="-122"/>
                <a:ea typeface="微软雅黑" panose="020B0503020204020204" pitchFamily="34" charset="-122"/>
              </a:rPr>
              <a:t>4</a:t>
            </a:r>
            <a:r>
              <a:rPr lang="zh-CN" altLang="en-US" sz="1600" b="1" dirty="0" smtClean="0">
                <a:latin typeface="微软雅黑" panose="020B0503020204020204" pitchFamily="34" charset="-122"/>
                <a:ea typeface="微软雅黑" panose="020B0503020204020204" pitchFamily="34" charset="-122"/>
              </a:rPr>
              <a:t>、人员</a:t>
            </a:r>
            <a:r>
              <a:rPr lang="zh-CN" altLang="en-US" sz="1600" b="1" dirty="0">
                <a:latin typeface="微软雅黑" panose="020B0503020204020204" pitchFamily="34" charset="-122"/>
                <a:ea typeface="微软雅黑" panose="020B0503020204020204" pitchFamily="34" charset="-122"/>
              </a:rPr>
              <a:t>角色</a:t>
            </a:r>
            <a:r>
              <a:rPr lang="zh-CN" altLang="en-US" sz="1600" b="1" dirty="0" smtClean="0">
                <a:latin typeface="微软雅黑" panose="020B0503020204020204" pitchFamily="34" charset="-122"/>
                <a:ea typeface="微软雅黑" panose="020B0503020204020204" pitchFamily="34" charset="-122"/>
              </a:rPr>
              <a:t>管理</a:t>
            </a:r>
            <a:endParaRPr lang="en-US" altLang="zh-CN" sz="1600" b="1" dirty="0" smtClean="0">
              <a:latin typeface="微软雅黑" panose="020B0503020204020204" pitchFamily="34" charset="-122"/>
              <a:ea typeface="微软雅黑" panose="020B0503020204020204" pitchFamily="34" charset="-122"/>
            </a:endParaRPr>
          </a:p>
          <a:p>
            <a:pPr marL="288925" indent="-288925" defTabSz="912813" eaLnBrk="0" hangingPunct="0">
              <a:lnSpc>
                <a:spcPct val="160000"/>
              </a:lnSpc>
              <a:spcBef>
                <a:spcPct val="20000"/>
              </a:spcBef>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添加人员角色。如系统操作员、系统审计员和安全员等，为每个角色添加相应的人员或组织。</a:t>
            </a:r>
          </a:p>
          <a:p>
            <a:pPr marL="288925" indent="-288925" defTabSz="912813" eaLnBrk="0" hangingPunct="0">
              <a:lnSpc>
                <a:spcPct val="160000"/>
              </a:lnSpc>
              <a:spcBef>
                <a:spcPct val="20000"/>
              </a:spcBef>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角色授权</a:t>
            </a:r>
          </a:p>
          <a:p>
            <a:pPr marL="285750" lvl="0" indent="-285750" eaLnBrk="0" hangingPunct="0">
              <a:lnSpc>
                <a:spcPct val="160000"/>
              </a:lnSpc>
              <a:buFontTx/>
              <a:buChar char="•"/>
            </a:pPr>
            <a:r>
              <a:rPr lang="zh-CN" altLang="en-US" sz="1600" dirty="0" smtClean="0">
                <a:latin typeface="微软雅黑" panose="020B0503020204020204" pitchFamily="34" charset="-122"/>
                <a:ea typeface="微软雅黑" panose="020B0503020204020204" pitchFamily="34" charset="-122"/>
              </a:rPr>
              <a:t>为角色或人员授权，可以实现分级授权，例如系统管理员可分配系统操作员管理人员信息，管理业务系统，管理系统日志等功能，系统操作员可为系统审计员角色添加相应的用户，并分配系统审计员管理日志的功能。</a:t>
            </a:r>
            <a:endParaRPr lang="en-US" altLang="zh-CN" sz="1600" dirty="0" smtClean="0">
              <a:latin typeface="微软雅黑" panose="020B0503020204020204" pitchFamily="34" charset="-122"/>
              <a:ea typeface="微软雅黑" panose="020B0503020204020204" pitchFamily="34" charset="-122"/>
            </a:endParaRPr>
          </a:p>
          <a:p>
            <a:pPr marL="285750" lvl="0" indent="-285750" eaLnBrk="0" hangingPunct="0">
              <a:lnSpc>
                <a:spcPct val="160000"/>
              </a:lnSpc>
              <a:buFontTx/>
              <a:buChar char="•"/>
            </a:pPr>
            <a:r>
              <a:rPr lang="zh-CN" altLang="en-US" sz="1600" dirty="0" smtClean="0">
                <a:latin typeface="微软雅黑" panose="020B0503020204020204" pitchFamily="34" charset="-122"/>
                <a:ea typeface="微软雅黑" panose="020B0503020204020204" pitchFamily="34" charset="-122"/>
              </a:rPr>
              <a:t>用户</a:t>
            </a:r>
            <a:r>
              <a:rPr lang="zh-CN" altLang="en-US" sz="1600" dirty="0">
                <a:latin typeface="微软雅黑" panose="020B0503020204020204" pitchFamily="34" charset="-122"/>
                <a:ea typeface="微软雅黑" panose="020B0503020204020204" pitchFamily="34" charset="-122"/>
              </a:rPr>
              <a:t>管理</a:t>
            </a:r>
          </a:p>
          <a:p>
            <a:pPr marL="285750" lvl="0" indent="-285750" eaLnBrk="0" hangingPunct="0">
              <a:lnSpc>
                <a:spcPct val="160000"/>
              </a:lnSpc>
              <a:buFontTx/>
              <a:buChar char="•"/>
            </a:pPr>
            <a:r>
              <a:rPr lang="zh-CN" altLang="en-US" sz="1600" dirty="0">
                <a:latin typeface="微软雅黑" panose="020B0503020204020204" pitchFamily="34" charset="-122"/>
                <a:ea typeface="微软雅黑" panose="020B0503020204020204" pitchFamily="34" charset="-122"/>
              </a:rPr>
              <a:t>人员组织管理</a:t>
            </a:r>
          </a:p>
          <a:p>
            <a:pPr marL="285750" lvl="0" indent="-285750" eaLnBrk="0" hangingPunct="0">
              <a:lnSpc>
                <a:spcPct val="160000"/>
              </a:lnSpc>
              <a:buChar char="•"/>
            </a:pPr>
            <a:r>
              <a:rPr lang="zh-CN" altLang="en-US" sz="1600" dirty="0" smtClean="0">
                <a:latin typeface="微软雅黑" panose="020B0503020204020204" pitchFamily="34" charset="-122"/>
                <a:ea typeface="微软雅黑" panose="020B0503020204020204" pitchFamily="34" charset="-122"/>
              </a:rPr>
              <a:t>认证</a:t>
            </a:r>
            <a:r>
              <a:rPr lang="zh-CN" altLang="en-US" sz="1600" dirty="0">
                <a:latin typeface="微软雅黑" panose="020B0503020204020204" pitchFamily="34" charset="-122"/>
                <a:ea typeface="微软雅黑" panose="020B0503020204020204" pitchFamily="34" charset="-122"/>
              </a:rPr>
              <a:t>中心的人员和组织的管理，可以在这里添加、修改人员信息，组织信息等</a:t>
            </a:r>
          </a:p>
          <a:p>
            <a:pPr marL="342900" lvl="0" indent="-342900" eaLnBrk="0" hangingPunct="0">
              <a:lnSpc>
                <a:spcPct val="160000"/>
              </a:lnSpc>
              <a:buChar char="•"/>
            </a:pPr>
            <a:endParaRPr lang="zh-CN" altLang="en-US" sz="1600" dirty="0">
              <a:latin typeface="微软雅黑" panose="020B0503020204020204" pitchFamily="34" charset="-122"/>
              <a:ea typeface="微软雅黑" panose="020B0503020204020204" pitchFamily="34" charset="-122"/>
            </a:endParaRPr>
          </a:p>
          <a:p>
            <a:pPr marL="288925" indent="-288925" defTabSz="912813" eaLnBrk="0" hangingPunct="0">
              <a:lnSpc>
                <a:spcPct val="160000"/>
              </a:lnSpc>
              <a:spcBef>
                <a:spcPct val="20000"/>
              </a:spcBef>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a:p>
            <a:pPr marL="288925" indent="-288925" defTabSz="912813" eaLnBrk="0" hangingPunct="0">
              <a:lnSpc>
                <a:spcPct val="160000"/>
              </a:lnSpc>
              <a:spcBef>
                <a:spcPct val="20000"/>
              </a:spcBef>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995027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5558"/>
            <a:ext cx="8382000" cy="1077218"/>
          </a:xfrm>
          <a:noFill/>
        </p:spPr>
        <p:txBody>
          <a:bodyPr vert="horz" wrap="square" lIns="91440" tIns="45720" rIns="91440" bIns="45720" rtlCol="0" anchor="ctr">
            <a:spAutoFit/>
          </a:bodyPr>
          <a:lstStyle/>
          <a:p>
            <a:pPr algn="l"/>
            <a:r>
              <a:rPr lang="en-US" altLang="zh-CN" sz="3200" dirty="0" smtClean="0"/>
              <a:t>ccflow-</a:t>
            </a:r>
            <a:r>
              <a:rPr lang="zh-CN" altLang="en-US" sz="3200" dirty="0" smtClean="0">
                <a:latin typeface="+mn-lt"/>
                <a:cs typeface="+mn-cs"/>
              </a:rPr>
              <a:t>单点</a:t>
            </a:r>
            <a:r>
              <a:rPr lang="zh-CN" altLang="en-US" sz="3200" dirty="0">
                <a:latin typeface="+mn-lt"/>
                <a:cs typeface="+mn-cs"/>
              </a:rPr>
              <a:t>登录</a:t>
            </a:r>
            <a:r>
              <a:rPr lang="en-US" altLang="zh-CN" sz="3200" dirty="0">
                <a:latin typeface="+mn-lt"/>
                <a:cs typeface="+mn-cs"/>
              </a:rPr>
              <a:t/>
            </a:r>
            <a:br>
              <a:rPr lang="en-US" altLang="zh-CN" sz="3200" dirty="0">
                <a:latin typeface="+mn-lt"/>
                <a:cs typeface="+mn-cs"/>
              </a:rPr>
            </a:br>
            <a:endParaRPr lang="zh-CN" altLang="en-US" sz="3200" dirty="0">
              <a:latin typeface="+mn-lt"/>
              <a:cs typeface="+mn-cs"/>
            </a:endParaRPr>
          </a:p>
        </p:txBody>
      </p:sp>
      <p:sp>
        <p:nvSpPr>
          <p:cNvPr id="5" name="Rectangle 3"/>
          <p:cNvSpPr>
            <a:spLocks noChangeArrowheads="1"/>
          </p:cNvSpPr>
          <p:nvPr/>
        </p:nvSpPr>
        <p:spPr bwMode="auto">
          <a:xfrm>
            <a:off x="514596" y="1371600"/>
            <a:ext cx="8629404" cy="96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lnSpc>
                <a:spcPct val="160000"/>
              </a:lnSpc>
            </a:pP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业务</a:t>
            </a:r>
            <a:r>
              <a:rPr lang="zh-CN" altLang="zh-CN" sz="1600" dirty="0">
                <a:latin typeface="微软雅黑" panose="020B0503020204020204" pitchFamily="34" charset="-122"/>
                <a:ea typeface="微软雅黑" panose="020B0503020204020204" pitchFamily="34" charset="-122"/>
              </a:rPr>
              <a:t>系统用户管理</a:t>
            </a:r>
          </a:p>
          <a:p>
            <a:pPr>
              <a:lnSpc>
                <a:spcPct val="160000"/>
              </a:lnSpc>
            </a:pPr>
            <a:r>
              <a:rPr lang="zh-CN" altLang="zh-CN" sz="1600" dirty="0">
                <a:latin typeface="微软雅黑" panose="020B0503020204020204" pitchFamily="34" charset="-122"/>
                <a:ea typeface="微软雅黑" panose="020B0503020204020204" pitchFamily="34" charset="-122"/>
              </a:rPr>
              <a:t>管理每个系统的用户，为业务系统添加、修改、删除绑定的用户。</a:t>
            </a:r>
          </a:p>
          <a:p>
            <a:pPr lvl="0">
              <a:lnSpc>
                <a:spcPct val="160000"/>
              </a:lnSpc>
            </a:pP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统一</a:t>
            </a:r>
            <a:r>
              <a:rPr lang="zh-CN" altLang="zh-CN" sz="1600" dirty="0">
                <a:latin typeface="微软雅黑" panose="020B0503020204020204" pitchFamily="34" charset="-122"/>
                <a:ea typeface="微软雅黑" panose="020B0503020204020204" pitchFamily="34" charset="-122"/>
              </a:rPr>
              <a:t>认证系统配置</a:t>
            </a:r>
          </a:p>
          <a:p>
            <a:pPr>
              <a:lnSpc>
                <a:spcPct val="160000"/>
              </a:lnSpc>
            </a:pPr>
            <a:r>
              <a:rPr lang="zh-CN" altLang="zh-CN" sz="1600" dirty="0">
                <a:latin typeface="微软雅黑" panose="020B0503020204020204" pitchFamily="34" charset="-122"/>
                <a:ea typeface="微软雅黑" panose="020B0503020204020204" pitchFamily="34" charset="-122"/>
              </a:rPr>
              <a:t>为加入统一认证的系统配置相关信息</a:t>
            </a:r>
          </a:p>
          <a:p>
            <a:pPr marL="342900" lvl="0" indent="-342900" eaLnBrk="0" hangingPunct="0">
              <a:lnSpc>
                <a:spcPct val="160000"/>
              </a:lnSpc>
              <a:buChar char="•"/>
            </a:pPr>
            <a:endParaRPr lang="zh-CN" altLang="en-US" sz="1600" dirty="0">
              <a:latin typeface="微软雅黑" panose="020B0503020204020204" pitchFamily="34" charset="-122"/>
              <a:ea typeface="微软雅黑" panose="020B0503020204020204" pitchFamily="34" charset="-122"/>
            </a:endParaRPr>
          </a:p>
          <a:p>
            <a:pPr marL="288925" indent="-288925" defTabSz="912813" eaLnBrk="0" hangingPunct="0">
              <a:lnSpc>
                <a:spcPct val="160000"/>
              </a:lnSpc>
              <a:spcBef>
                <a:spcPct val="20000"/>
              </a:spcBef>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a:p>
            <a:pPr marL="288925" indent="-288925" defTabSz="912813" eaLnBrk="0" hangingPunct="0">
              <a:lnSpc>
                <a:spcPct val="160000"/>
              </a:lnSpc>
              <a:spcBef>
                <a:spcPct val="20000"/>
              </a:spcBef>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pic>
        <p:nvPicPr>
          <p:cNvPr id="110594" name="图片 3"/>
          <p:cNvPicPr>
            <a:picLocks noChangeAspect="1" noChangeArrowheads="1"/>
          </p:cNvPicPr>
          <p:nvPr/>
        </p:nvPicPr>
        <p:blipFill>
          <a:blip r:embed="rId2">
            <a:extLst>
              <a:ext uri="{28A0092B-C50C-407E-A947-70E740481C1C}">
                <a14:useLocalDpi xmlns:a14="http://schemas.microsoft.com/office/drawing/2010/main" xmlns="" val="0"/>
              </a:ext>
            </a:extLst>
          </a:blip>
          <a:srcRect b="28311"/>
          <a:stretch>
            <a:fillRect/>
          </a:stretch>
        </p:blipFill>
        <p:spPr bwMode="auto">
          <a:xfrm>
            <a:off x="467544" y="3284984"/>
            <a:ext cx="5486400" cy="149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Tree>
    <p:extLst>
      <p:ext uri="{BB962C8B-B14F-4D97-AF65-F5344CB8AC3E}">
        <p14:creationId xmlns:p14="http://schemas.microsoft.com/office/powerpoint/2010/main" xmlns="" val="3412329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5558"/>
            <a:ext cx="8382000" cy="1077218"/>
          </a:xfrm>
          <a:noFill/>
        </p:spPr>
        <p:txBody>
          <a:bodyPr vert="horz" wrap="square" lIns="91440" tIns="45720" rIns="91440" bIns="45720" rtlCol="0" anchor="ctr">
            <a:spAutoFit/>
          </a:bodyPr>
          <a:lstStyle/>
          <a:p>
            <a:pPr algn="l"/>
            <a:r>
              <a:rPr lang="en-US" altLang="zh-CN" sz="3200" dirty="0"/>
              <a:t>ccflow-</a:t>
            </a:r>
            <a:r>
              <a:rPr lang="zh-CN" altLang="en-US" sz="3200" dirty="0" smtClean="0">
                <a:latin typeface="+mn-lt"/>
                <a:cs typeface="+mn-cs"/>
              </a:rPr>
              <a:t>单点</a:t>
            </a:r>
            <a:r>
              <a:rPr lang="zh-CN" altLang="en-US" sz="3200" dirty="0">
                <a:latin typeface="+mn-lt"/>
                <a:cs typeface="+mn-cs"/>
              </a:rPr>
              <a:t>登录</a:t>
            </a:r>
            <a:r>
              <a:rPr lang="en-US" altLang="zh-CN" sz="3200" dirty="0">
                <a:latin typeface="+mn-lt"/>
                <a:cs typeface="+mn-cs"/>
              </a:rPr>
              <a:t/>
            </a:r>
            <a:br>
              <a:rPr lang="en-US" altLang="zh-CN" sz="3200" dirty="0">
                <a:latin typeface="+mn-lt"/>
                <a:cs typeface="+mn-cs"/>
              </a:rPr>
            </a:br>
            <a:endParaRPr lang="zh-CN" altLang="en-US" sz="3200" dirty="0">
              <a:latin typeface="+mn-lt"/>
              <a:cs typeface="+mn-cs"/>
            </a:endParaRPr>
          </a:p>
        </p:txBody>
      </p:sp>
      <p:sp>
        <p:nvSpPr>
          <p:cNvPr id="3" name="矩形 2"/>
          <p:cNvSpPr/>
          <p:nvPr/>
        </p:nvSpPr>
        <p:spPr>
          <a:xfrm>
            <a:off x="621030" y="1447800"/>
            <a:ext cx="7983418"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lvl="0"/>
            <a:r>
              <a:rPr lang="en-US" altLang="zh-CN" sz="2000" dirty="0" smtClean="0">
                <a:latin typeface="微软雅黑" panose="020B0503020204020204" pitchFamily="34" charset="-122"/>
                <a:ea typeface="微软雅黑" panose="020B0503020204020204" pitchFamily="34" charset="-122"/>
              </a:rPr>
              <a:t>6</a:t>
            </a:r>
            <a:r>
              <a:rPr lang="zh-CN" altLang="en-US" sz="2000" dirty="0" smtClean="0">
                <a:latin typeface="微软雅黑" panose="020B0503020204020204" pitchFamily="34" charset="-122"/>
                <a:ea typeface="微软雅黑" panose="020B0503020204020204" pitchFamily="34" charset="-122"/>
              </a:rPr>
              <a:t>、</a:t>
            </a:r>
            <a:r>
              <a:rPr lang="zh-CN" altLang="zh-CN" sz="2000" b="1" dirty="0" smtClean="0">
                <a:latin typeface="微软雅黑" panose="020B0503020204020204" pitchFamily="34" charset="-122"/>
                <a:ea typeface="微软雅黑" panose="020B0503020204020204" pitchFamily="34" charset="-122"/>
              </a:rPr>
              <a:t>日志</a:t>
            </a:r>
            <a:r>
              <a:rPr lang="zh-CN" altLang="zh-CN" sz="2000" b="1" dirty="0">
                <a:latin typeface="微软雅黑" panose="020B0503020204020204" pitchFamily="34" charset="-122"/>
                <a:ea typeface="微软雅黑" panose="020B0503020204020204" pitchFamily="34" charset="-122"/>
              </a:rPr>
              <a:t>审计管理</a:t>
            </a:r>
            <a:endParaRPr lang="zh-CN"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日志管理记录了使用统一认证中心的操作轨迹。记录内容包括，什么人，什么时候，什么时间，登录了什么系统，对于后台管理页面还可以记录修改了哪些记录，做了什么操作等，可以方便审计员了解系统的使用情况，同时统一认证中心也可以提供对外访问的接口，对未来的系统也可以记录操作轨迹。</a:t>
            </a:r>
          </a:p>
        </p:txBody>
      </p:sp>
    </p:spTree>
    <p:extLst>
      <p:ext uri="{BB962C8B-B14F-4D97-AF65-F5344CB8AC3E}">
        <p14:creationId xmlns:p14="http://schemas.microsoft.com/office/powerpoint/2010/main" xmlns="" val="150185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6E2"/>
        </a:solidFill>
        <a:effectLst/>
      </p:bgPr>
    </p:bg>
    <p:spTree>
      <p:nvGrpSpPr>
        <p:cNvPr id="1" name=""/>
        <p:cNvGrpSpPr/>
        <p:nvPr/>
      </p:nvGrpSpPr>
      <p:grpSpPr>
        <a:xfrm>
          <a:off x="0" y="0"/>
          <a:ext cx="0" cy="0"/>
          <a:chOff x="0" y="0"/>
          <a:chExt cx="0" cy="0"/>
        </a:xfrm>
      </p:grpSpPr>
      <p:sp>
        <p:nvSpPr>
          <p:cNvPr id="3097607" name="Rectangle 7"/>
          <p:cNvSpPr>
            <a:spLocks noGrp="1" noChangeArrowheads="1"/>
          </p:cNvSpPr>
          <p:nvPr>
            <p:ph type="title" idx="4294967295"/>
          </p:nvPr>
        </p:nvSpPr>
        <p:spPr>
          <a:xfrm>
            <a:off x="-468560" y="274638"/>
            <a:ext cx="5122912" cy="706090"/>
          </a:xfrm>
        </p:spPr>
        <p:txBody>
          <a:bodyPr numCol="1" anchorCtr="0" compatLnSpc="1">
            <a:prstTxWarp prst="textNoShape">
              <a:avLst/>
            </a:prstTxWarp>
            <a:normAutofit/>
          </a:bodyPr>
          <a:lstStyle/>
          <a:p>
            <a:pPr>
              <a:defRPr/>
            </a:pPr>
            <a:r>
              <a:rPr lang="zh-CN" altLang="en-US" sz="3200" dirty="0" smtClean="0">
                <a:ln>
                  <a:noFill/>
                </a:ln>
                <a:latin typeface="微软雅黑" panose="020B0503020204020204" pitchFamily="34" charset="-122"/>
              </a:rPr>
              <a:t>企业信息化的新需求</a:t>
            </a:r>
          </a:p>
        </p:txBody>
      </p:sp>
      <p:sp>
        <p:nvSpPr>
          <p:cNvPr id="30723" name="灯片编号占位符 3"/>
          <p:cNvSpPr>
            <a:spLocks noGrp="1"/>
          </p:cNvSpPr>
          <p:nvPr>
            <p:ph type="sldNum" sz="quarter" idx="12"/>
          </p:nvPr>
        </p:nvSpPr>
        <p:spPr bwMode="auto">
          <a:xfrm>
            <a:off x="0" y="6588125"/>
            <a:ext cx="1693863" cy="26987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B2FBA7-E5D4-4BB5-8037-9B1EFD9F0BE7}" type="slidenum">
              <a:rPr lang="zh-CN" altLang="en-US">
                <a:ea typeface="宋体" panose="02010600030101010101" pitchFamily="2" charset="-122"/>
              </a:rPr>
              <a:pPr eaLnBrk="1" hangingPunct="1"/>
              <a:t>4</a:t>
            </a:fld>
            <a:endParaRPr lang="en-US" altLang="zh-CN">
              <a:ea typeface="宋体" panose="02010600030101010101" pitchFamily="2" charset="-122"/>
            </a:endParaRPr>
          </a:p>
        </p:txBody>
      </p:sp>
      <p:sp>
        <p:nvSpPr>
          <p:cNvPr id="30724" name="Text Box 2"/>
          <p:cNvSpPr txBox="1">
            <a:spLocks noChangeArrowheads="1"/>
          </p:cNvSpPr>
          <p:nvPr/>
        </p:nvSpPr>
        <p:spPr bwMode="auto">
          <a:xfrm>
            <a:off x="803275" y="1355725"/>
            <a:ext cx="3587750" cy="440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74638" indent="-27463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FF0000"/>
              </a:buClr>
              <a:buFont typeface="Wingdings" panose="05000000000000000000" pitchFamily="2" charset="2"/>
              <a:buBlip>
                <a:blip r:embed="rId3"/>
              </a:buBlip>
            </a:pPr>
            <a:r>
              <a:rPr lang="zh-CN" altLang="en-US" sz="2000" dirty="0">
                <a:latin typeface="微软雅黑" panose="020B0503020204020204" pitchFamily="34" charset="-122"/>
                <a:ea typeface="微软雅黑" panose="020B0503020204020204" pitchFamily="34" charset="-122"/>
                <a:cs typeface="楷体_GB2312"/>
              </a:rPr>
              <a:t>企业的运作需要多部门的协作，希望能够在保护原有投资的基础上，进行原有系统透明的整合</a:t>
            </a:r>
          </a:p>
          <a:p>
            <a:pPr eaLnBrk="1" hangingPunct="1">
              <a:buClr>
                <a:srgbClr val="FF0000"/>
              </a:buClr>
              <a:buFont typeface="Wingdings" panose="05000000000000000000" pitchFamily="2" charset="2"/>
              <a:buBlip>
                <a:blip r:embed="rId3"/>
              </a:buBlip>
            </a:pPr>
            <a:endParaRPr lang="zh-CN" altLang="en-US" sz="2000" dirty="0">
              <a:latin typeface="微软雅黑" panose="020B0503020204020204" pitchFamily="34" charset="-122"/>
              <a:ea typeface="微软雅黑" panose="020B0503020204020204" pitchFamily="34" charset="-122"/>
              <a:cs typeface="楷体_GB2312"/>
            </a:endParaRPr>
          </a:p>
          <a:p>
            <a:pPr eaLnBrk="1" hangingPunct="1">
              <a:buClr>
                <a:srgbClr val="FF0000"/>
              </a:buClr>
              <a:buFont typeface="Wingdings" panose="05000000000000000000" pitchFamily="2" charset="2"/>
              <a:buBlip>
                <a:blip r:embed="rId3"/>
              </a:buBlip>
            </a:pPr>
            <a:r>
              <a:rPr lang="zh-CN" altLang="en-US" sz="2000" dirty="0">
                <a:latin typeface="微软雅黑" panose="020B0503020204020204" pitchFamily="34" charset="-122"/>
                <a:ea typeface="微软雅黑" panose="020B0503020204020204" pitchFamily="34" charset="-122"/>
                <a:cs typeface="楷体_GB2312"/>
              </a:rPr>
              <a:t>企业能够从原来繁杂的资源中脱离出来，比较轻松地面对越来越多的信息和知识。</a:t>
            </a:r>
          </a:p>
          <a:p>
            <a:pPr eaLnBrk="1" hangingPunct="1">
              <a:buClr>
                <a:srgbClr val="FF0000"/>
              </a:buClr>
              <a:buFont typeface="Wingdings" panose="05000000000000000000" pitchFamily="2" charset="2"/>
              <a:buBlip>
                <a:blip r:embed="rId3"/>
              </a:buBlip>
            </a:pPr>
            <a:endParaRPr lang="zh-CN" altLang="en-US" sz="2000" dirty="0">
              <a:latin typeface="微软雅黑" panose="020B0503020204020204" pitchFamily="34" charset="-122"/>
              <a:ea typeface="微软雅黑" panose="020B0503020204020204" pitchFamily="34" charset="-122"/>
              <a:cs typeface="楷体_GB2312"/>
            </a:endParaRPr>
          </a:p>
          <a:p>
            <a:pPr eaLnBrk="1" hangingPunct="1">
              <a:buClr>
                <a:srgbClr val="FF0000"/>
              </a:buClr>
              <a:buFont typeface="Wingdings" panose="05000000000000000000" pitchFamily="2" charset="2"/>
              <a:buBlip>
                <a:blip r:embed="rId3"/>
              </a:buBlip>
            </a:pPr>
            <a:r>
              <a:rPr lang="zh-CN" altLang="en-US" sz="2000" dirty="0">
                <a:latin typeface="微软雅黑" panose="020B0503020204020204" pitchFamily="34" charset="-122"/>
                <a:ea typeface="微软雅黑" panose="020B0503020204020204" pitchFamily="34" charset="-122"/>
                <a:cs typeface="楷体_GB2312"/>
              </a:rPr>
              <a:t>企业能够通过一个整合的平台，将各应用功能连接起来，提供统一的入口门户，使整个企业形成一个完整的协同系统</a:t>
            </a:r>
          </a:p>
        </p:txBody>
      </p:sp>
      <p:grpSp>
        <p:nvGrpSpPr>
          <p:cNvPr id="3097603" name="Group 3"/>
          <p:cNvGrpSpPr>
            <a:grpSpLocks/>
          </p:cNvGrpSpPr>
          <p:nvPr/>
        </p:nvGrpSpPr>
        <p:grpSpPr bwMode="auto">
          <a:xfrm>
            <a:off x="5667375" y="1371600"/>
            <a:ext cx="2959100" cy="4321175"/>
            <a:chOff x="3867" y="864"/>
            <a:chExt cx="1769" cy="2722"/>
          </a:xfrm>
        </p:grpSpPr>
        <p:sp>
          <p:nvSpPr>
            <p:cNvPr id="30727" name="AutoShape 4"/>
            <p:cNvSpPr>
              <a:spLocks noChangeArrowheads="1"/>
            </p:cNvSpPr>
            <p:nvPr/>
          </p:nvSpPr>
          <p:spPr bwMode="auto">
            <a:xfrm>
              <a:off x="3867" y="864"/>
              <a:ext cx="1769" cy="2722"/>
            </a:xfrm>
            <a:prstGeom prst="roundRect">
              <a:avLst>
                <a:gd name="adj" fmla="val 4236"/>
              </a:avLst>
            </a:prstGeom>
            <a:solidFill>
              <a:schemeClr val="accent1"/>
            </a:solidFill>
            <a:ln w="9525">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ea typeface="宋体" panose="02010600030101010101" pitchFamily="2" charset="-122"/>
              </a:endParaRPr>
            </a:p>
          </p:txBody>
        </p:sp>
        <p:sp>
          <p:nvSpPr>
            <p:cNvPr id="30728" name="Rectangle 5"/>
            <p:cNvSpPr>
              <a:spLocks noChangeArrowheads="1"/>
            </p:cNvSpPr>
            <p:nvPr/>
          </p:nvSpPr>
          <p:spPr bwMode="auto">
            <a:xfrm>
              <a:off x="3875" y="1252"/>
              <a:ext cx="1736" cy="1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ü"/>
              </a:pPr>
              <a:r>
                <a:rPr lang="zh-CN" altLang="en-US" sz="2800" dirty="0">
                  <a:solidFill>
                    <a:schemeClr val="bg1"/>
                  </a:solidFill>
                  <a:latin typeface="微软雅黑" panose="020B0503020204020204" pitchFamily="34" charset="-122"/>
                  <a:ea typeface="微软雅黑" panose="020B0503020204020204" pitchFamily="34" charset="-122"/>
                  <a:cs typeface="楷体_GB2312"/>
                </a:rPr>
                <a:t>企业整合</a:t>
              </a:r>
            </a:p>
            <a:p>
              <a:pPr lvl="1" eaLnBrk="1" hangingPunct="1">
                <a:buFont typeface="Wingdings" panose="05000000000000000000" pitchFamily="2" charset="2"/>
                <a:buChar char="ü"/>
              </a:pPr>
              <a:r>
                <a:rPr lang="zh-CN" altLang="en-US" sz="2800" dirty="0">
                  <a:solidFill>
                    <a:schemeClr val="bg1"/>
                  </a:solidFill>
                  <a:latin typeface="微软雅黑" panose="020B0503020204020204" pitchFamily="34" charset="-122"/>
                  <a:ea typeface="微软雅黑" panose="020B0503020204020204" pitchFamily="34" charset="-122"/>
                  <a:cs typeface="楷体_GB2312"/>
                </a:rPr>
                <a:t>流程与协作</a:t>
              </a:r>
            </a:p>
            <a:p>
              <a:pPr lvl="1" eaLnBrk="1" hangingPunct="1">
                <a:buFont typeface="Wingdings" panose="05000000000000000000" pitchFamily="2" charset="2"/>
                <a:buChar char="ü"/>
              </a:pPr>
              <a:r>
                <a:rPr lang="zh-CN" altLang="en-US" sz="2800" dirty="0" smtClean="0">
                  <a:solidFill>
                    <a:schemeClr val="bg1"/>
                  </a:solidFill>
                  <a:latin typeface="微软雅黑" panose="020B0503020204020204" pitchFamily="34" charset="-122"/>
                  <a:ea typeface="微软雅黑" panose="020B0503020204020204" pitchFamily="34" charset="-122"/>
                  <a:cs typeface="楷体_GB2312"/>
                </a:rPr>
                <a:t>软件整合</a:t>
              </a:r>
              <a:endParaRPr lang="zh-CN" altLang="en-US" sz="2800" dirty="0">
                <a:solidFill>
                  <a:schemeClr val="bg1"/>
                </a:solidFill>
                <a:latin typeface="微软雅黑" panose="020B0503020204020204" pitchFamily="34" charset="-122"/>
                <a:ea typeface="微软雅黑" panose="020B0503020204020204" pitchFamily="34" charset="-122"/>
                <a:cs typeface="楷体_GB2312"/>
              </a:endParaRPr>
            </a:p>
            <a:p>
              <a:pPr lvl="1" eaLnBrk="1" hangingPunct="1">
                <a:buFont typeface="Wingdings" panose="05000000000000000000" pitchFamily="2" charset="2"/>
                <a:buChar char="ü"/>
              </a:pPr>
              <a:r>
                <a:rPr lang="zh-CN" altLang="en-US" sz="2800" dirty="0">
                  <a:solidFill>
                    <a:schemeClr val="bg1"/>
                  </a:solidFill>
                  <a:latin typeface="微软雅黑" panose="020B0503020204020204" pitchFamily="34" charset="-122"/>
                  <a:ea typeface="微软雅黑" panose="020B0503020204020204" pitchFamily="34" charset="-122"/>
                  <a:cs typeface="楷体_GB2312"/>
                </a:rPr>
                <a:t>信息集成</a:t>
              </a:r>
            </a:p>
            <a:p>
              <a:pPr lvl="1" eaLnBrk="1" hangingPunct="1">
                <a:buFont typeface="Wingdings" panose="05000000000000000000" pitchFamily="2" charset="2"/>
                <a:buChar char="ü"/>
              </a:pPr>
              <a:r>
                <a:rPr lang="en-US" altLang="zh-CN" sz="2800" dirty="0">
                  <a:solidFill>
                    <a:schemeClr val="bg1"/>
                  </a:solidFill>
                  <a:latin typeface="微软雅黑" panose="020B0503020204020204" pitchFamily="34" charset="-122"/>
                  <a:ea typeface="微软雅黑" panose="020B0503020204020204" pitchFamily="34" charset="-122"/>
                  <a:cs typeface="楷体_GB2312"/>
                </a:rPr>
                <a:t>IT</a:t>
              </a:r>
              <a:r>
                <a:rPr lang="zh-CN" altLang="en-US" sz="2800" dirty="0">
                  <a:solidFill>
                    <a:schemeClr val="bg1"/>
                  </a:solidFill>
                  <a:latin typeface="微软雅黑" panose="020B0503020204020204" pitchFamily="34" charset="-122"/>
                  <a:ea typeface="微软雅黑" panose="020B0503020204020204" pitchFamily="34" charset="-122"/>
                  <a:cs typeface="楷体_GB2312"/>
                </a:rPr>
                <a:t>管理集成</a:t>
              </a:r>
            </a:p>
            <a:p>
              <a:pPr lvl="1" eaLnBrk="1" hangingPunct="1">
                <a:buFont typeface="Wingdings" panose="05000000000000000000" pitchFamily="2" charset="2"/>
                <a:buNone/>
              </a:pPr>
              <a:endParaRPr lang="zh-CN" altLang="en-US" sz="2800" dirty="0">
                <a:solidFill>
                  <a:schemeClr val="bg1"/>
                </a:solidFill>
                <a:latin typeface="微软雅黑" panose="020B0503020204020204" pitchFamily="34" charset="-122"/>
                <a:ea typeface="微软雅黑" panose="020B0503020204020204" pitchFamily="34" charset="-122"/>
                <a:cs typeface="楷体_GB2312"/>
              </a:endParaRPr>
            </a:p>
            <a:p>
              <a:pPr eaLnBrk="1" hangingPunct="1">
                <a:buFont typeface="Wingdings" panose="05000000000000000000" pitchFamily="2" charset="2"/>
                <a:buChar char="ü"/>
              </a:pPr>
              <a:r>
                <a:rPr lang="zh-CN" altLang="en-US" sz="2800" dirty="0">
                  <a:solidFill>
                    <a:schemeClr val="bg1"/>
                  </a:solidFill>
                  <a:ea typeface="楷体_GB2312"/>
                  <a:cs typeface="楷体_GB2312"/>
                </a:rPr>
                <a:t>企业门户</a:t>
              </a:r>
            </a:p>
          </p:txBody>
        </p:sp>
      </p:grpSp>
      <p:sp>
        <p:nvSpPr>
          <p:cNvPr id="3097606" name="AutoShape 6"/>
          <p:cNvSpPr>
            <a:spLocks noChangeArrowheads="1"/>
          </p:cNvSpPr>
          <p:nvPr/>
        </p:nvSpPr>
        <p:spPr bwMode="auto">
          <a:xfrm rot="-5400000">
            <a:off x="2661445" y="3031331"/>
            <a:ext cx="4392612" cy="987425"/>
          </a:xfrm>
          <a:prstGeom prst="downArrow">
            <a:avLst>
              <a:gd name="adj1" fmla="val 48546"/>
              <a:gd name="adj2" fmla="val 100000"/>
            </a:avLst>
          </a:prstGeom>
          <a:gradFill rotWithShape="1">
            <a:gsLst>
              <a:gs pos="0">
                <a:srgbClr val="762F00">
                  <a:alpha val="0"/>
                </a:srgbClr>
              </a:gs>
              <a:gs pos="100000">
                <a:srgbClr val="FF6600"/>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xmlns="" val="331376958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097606"/>
                                        </p:tgtEl>
                                        <p:attrNameLst>
                                          <p:attrName>style.visibility</p:attrName>
                                        </p:attrNameLst>
                                      </p:cBhvr>
                                      <p:to>
                                        <p:strVal val="visible"/>
                                      </p:to>
                                    </p:set>
                                    <p:animEffect transition="in" filter="slide(fromLeft)">
                                      <p:cBhvr>
                                        <p:cTn id="7" dur="500"/>
                                        <p:tgtEl>
                                          <p:spTgt spid="3097606"/>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3097603"/>
                                        </p:tgtEl>
                                        <p:attrNameLst>
                                          <p:attrName>style.visibility</p:attrName>
                                        </p:attrNameLst>
                                      </p:cBhvr>
                                      <p:to>
                                        <p:strVal val="visible"/>
                                      </p:to>
                                    </p:set>
                                    <p:animEffect transition="in" filter="fade">
                                      <p:cBhvr>
                                        <p:cTn id="11" dur="1000"/>
                                        <p:tgtEl>
                                          <p:spTgt spid="3097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760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9512" y="404664"/>
            <a:ext cx="8229600" cy="584775"/>
          </a:xfrm>
          <a:noFill/>
        </p:spPr>
        <p:txBody>
          <a:bodyPr vert="horz" wrap="square" lIns="91440" tIns="45720" rIns="91440" bIns="45720" rtlCol="0" anchor="ctr">
            <a:spAutoFit/>
          </a:bodyPr>
          <a:lstStyle/>
          <a:p>
            <a:pPr algn="l"/>
            <a:r>
              <a:rPr lang="zh-CN" altLang="en-US" sz="3200" dirty="0">
                <a:latin typeface="+mn-lt"/>
                <a:cs typeface="+mn-cs"/>
              </a:rPr>
              <a:t>即时通讯</a:t>
            </a:r>
          </a:p>
        </p:txBody>
      </p:sp>
      <p:sp>
        <p:nvSpPr>
          <p:cNvPr id="3" name="内容占位符 2"/>
          <p:cNvSpPr>
            <a:spLocks noGrp="1"/>
          </p:cNvSpPr>
          <p:nvPr>
            <p:ph idx="1"/>
          </p:nvPr>
        </p:nvSpPr>
        <p:spPr/>
        <p:txBody>
          <a:bodyPr>
            <a:normAutofit/>
          </a:bodyPr>
          <a:lstStyle/>
          <a:p>
            <a:pPr indent="304800" algn="just">
              <a:lnSpc>
                <a:spcPct val="150000"/>
              </a:lnSpc>
              <a:spcAft>
                <a:spcPts val="0"/>
              </a:spcAft>
            </a:pPr>
            <a:r>
              <a:rPr lang="zh-CN" altLang="zh-CN" kern="100" dirty="0" smtClean="0">
                <a:effectLst/>
                <a:latin typeface="微软雅黑" panose="020B0503020204020204" pitchFamily="34" charset="-122"/>
              </a:rPr>
              <a:t>可以提供语音通话，视频通话，即时消息，群发消息，工作记录，网络硬盘等功能。</a:t>
            </a:r>
            <a:endParaRPr lang="zh-CN" altLang="zh-CN" sz="1800" kern="100" dirty="0">
              <a:latin typeface="微软雅黑" panose="020B0503020204020204" pitchFamily="34" charset="-122"/>
            </a:endParaRPr>
          </a:p>
        </p:txBody>
      </p:sp>
    </p:spTree>
    <p:extLst>
      <p:ext uri="{BB962C8B-B14F-4D97-AF65-F5344CB8AC3E}">
        <p14:creationId xmlns:p14="http://schemas.microsoft.com/office/powerpoint/2010/main" xmlns="" val="1993271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04" y="332656"/>
            <a:ext cx="8229600" cy="584775"/>
          </a:xfrm>
          <a:noFill/>
        </p:spPr>
        <p:txBody>
          <a:bodyPr wrap="square" rtlCol="0">
            <a:spAutoFit/>
          </a:bodyPr>
          <a:lstStyle/>
          <a:p>
            <a:pPr algn="l"/>
            <a:r>
              <a:rPr lang="en-US" altLang="zh-CN" sz="3200" dirty="0" smtClean="0">
                <a:latin typeface="+mn-lt"/>
                <a:cs typeface="+mn-cs"/>
              </a:rPr>
              <a:t>Ccflow-</a:t>
            </a:r>
            <a:r>
              <a:rPr lang="zh-CN" altLang="en-US" sz="3200" dirty="0" smtClean="0">
                <a:latin typeface="+mn-lt"/>
                <a:cs typeface="+mn-cs"/>
              </a:rPr>
              <a:t>门户界面</a:t>
            </a:r>
            <a:endParaRPr lang="zh-CN" altLang="en-US" sz="3200" dirty="0">
              <a:latin typeface="+mn-lt"/>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1268760"/>
            <a:ext cx="7222822" cy="4276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09723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04" y="332656"/>
            <a:ext cx="8229600" cy="584775"/>
          </a:xfrm>
          <a:noFill/>
        </p:spPr>
        <p:txBody>
          <a:bodyPr wrap="square" rtlCol="0">
            <a:spAutoFit/>
          </a:bodyPr>
          <a:lstStyle/>
          <a:p>
            <a:pPr algn="l"/>
            <a:r>
              <a:rPr lang="en-US" altLang="zh-CN" sz="3200" dirty="0"/>
              <a:t>Ccflow-</a:t>
            </a:r>
            <a:r>
              <a:rPr lang="zh-CN" altLang="en-US" sz="3200" dirty="0"/>
              <a:t>门户界面</a:t>
            </a:r>
            <a:endParaRPr lang="zh-CN" altLang="en-US" sz="3200" dirty="0">
              <a:latin typeface="+mn-lt"/>
              <a:cs typeface="+mn-cs"/>
            </a:endParaRPr>
          </a:p>
        </p:txBody>
      </p:sp>
      <p:pic>
        <p:nvPicPr>
          <p:cNvPr id="3074" name="Picture 2"/>
          <p:cNvPicPr>
            <a:picLocks noGrp="1" noChangeAspect="1" noChangeArrowheads="1"/>
          </p:cNvPicPr>
          <p:nvPr>
            <p:ph idx="1"/>
          </p:nvPr>
        </p:nvPicPr>
        <p:blipFill>
          <a:blip r:embed="rId2" cstate="print"/>
          <a:stretch>
            <a:fillRect/>
          </a:stretch>
        </p:blipFill>
        <p:spPr bwMode="auto">
          <a:xfrm>
            <a:off x="457200" y="1700808"/>
            <a:ext cx="8229600" cy="4090615"/>
          </a:xfrm>
          <a:prstGeom prst="rect">
            <a:avLst/>
          </a:prstGeom>
          <a:noFill/>
          <a:ln w="9525">
            <a:noFill/>
            <a:miter lim="800000"/>
            <a:headEnd/>
            <a:tailEnd/>
          </a:ln>
        </p:spPr>
      </p:pic>
    </p:spTree>
    <p:extLst>
      <p:ext uri="{BB962C8B-B14F-4D97-AF65-F5344CB8AC3E}">
        <p14:creationId xmlns:p14="http://schemas.microsoft.com/office/powerpoint/2010/main" xmlns="" val="8673336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5256584" cy="584775"/>
          </a:xfrm>
          <a:prstGeom prst="rect">
            <a:avLst/>
          </a:prstGeom>
          <a:noFill/>
        </p:spPr>
        <p:txBody>
          <a:bodyPr wrap="square" rtlCol="0">
            <a:spAutoFit/>
          </a:bodyPr>
          <a:lstStyle/>
          <a:p>
            <a:r>
              <a:rPr lang="zh-CN" altLang="en-US" sz="3200" dirty="0">
                <a:ea typeface="微软雅黑" pitchFamily="34" charset="-122"/>
              </a:rPr>
              <a:t>目录</a:t>
            </a:r>
          </a:p>
        </p:txBody>
      </p:sp>
      <p:sp>
        <p:nvSpPr>
          <p:cNvPr id="2" name="矩形 1"/>
          <p:cNvSpPr/>
          <p:nvPr/>
        </p:nvSpPr>
        <p:spPr>
          <a:xfrm>
            <a:off x="395536" y="1124744"/>
            <a:ext cx="7272808" cy="3323987"/>
          </a:xfrm>
          <a:prstGeom prst="rect">
            <a:avLst/>
          </a:prstGeom>
        </p:spPr>
        <p:txBody>
          <a:bodyPr wrap="square">
            <a:spAutoFit/>
          </a:bodyPr>
          <a:lstStyle/>
          <a:p>
            <a:pPr>
              <a:lnSpc>
                <a:spcPct val="150000"/>
              </a:lnSpc>
              <a:spcBef>
                <a:spcPct val="0"/>
              </a:spcBef>
            </a:pP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解决</a:t>
            </a:r>
            <a:r>
              <a:rPr lang="zh-CN" altLang="en-US" sz="2800" dirty="0">
                <a:latin typeface="微软雅黑" panose="020B0503020204020204" pitchFamily="34" charset="-122"/>
                <a:ea typeface="微软雅黑" panose="020B0503020204020204" pitchFamily="34" charset="-122"/>
              </a:rPr>
              <a:t>方案概述</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ccflow</a:t>
            </a:r>
            <a:r>
              <a:rPr lang="zh-CN" altLang="en-US" sz="2800" dirty="0">
                <a:latin typeface="微软雅黑" panose="020B0503020204020204" pitchFamily="34" charset="-122"/>
                <a:ea typeface="微软雅黑" panose="020B0503020204020204" pitchFamily="34" charset="-122"/>
              </a:rPr>
              <a:t>解决方案内容</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b="1" dirty="0">
                <a:solidFill>
                  <a:srgbClr val="FF0000"/>
                </a:solidFill>
                <a:latin typeface="微软雅黑" panose="020B0503020204020204" pitchFamily="34" charset="-122"/>
                <a:ea typeface="微软雅黑" panose="020B0503020204020204" pitchFamily="34" charset="-122"/>
              </a:rPr>
              <a:t>3</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ccflow</a:t>
            </a:r>
            <a:r>
              <a:rPr lang="zh-CN" altLang="en-US" sz="2800" b="1" dirty="0">
                <a:solidFill>
                  <a:srgbClr val="FF0000"/>
                </a:solidFill>
                <a:latin typeface="微软雅黑" panose="020B0503020204020204" pitchFamily="34" charset="-122"/>
                <a:ea typeface="微软雅黑" panose="020B0503020204020204" pitchFamily="34" charset="-122"/>
              </a:rPr>
              <a:t>应用价值</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ccflow</a:t>
            </a:r>
            <a:r>
              <a:rPr lang="zh-CN" altLang="en-US" sz="2800" dirty="0">
                <a:latin typeface="微软雅黑" panose="020B0503020204020204" pitchFamily="34" charset="-122"/>
                <a:ea typeface="微软雅黑" panose="020B0503020204020204" pitchFamily="34" charset="-122"/>
              </a:rPr>
              <a:t>方案优势</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案例</a:t>
            </a:r>
            <a:r>
              <a:rPr lang="en-US" altLang="zh-CN" sz="2800" dirty="0" smtClean="0">
                <a:latin typeface="微软雅黑" panose="020B0503020204020204" pitchFamily="34" charset="-122"/>
                <a:ea typeface="微软雅黑" panose="020B0503020204020204" pitchFamily="34" charset="-122"/>
              </a:rPr>
              <a:t>&amp;</a:t>
            </a:r>
            <a:r>
              <a:rPr lang="zh-CN" altLang="en-US" sz="2800" dirty="0" smtClean="0">
                <a:latin typeface="微软雅黑" panose="020B0503020204020204" pitchFamily="34" charset="-122"/>
                <a:ea typeface="微软雅黑" panose="020B0503020204020204" pitchFamily="34" charset="-122"/>
              </a:rPr>
              <a:t>社会影响</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644379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5256584" cy="584775"/>
          </a:xfrm>
          <a:prstGeom prst="rect">
            <a:avLst/>
          </a:prstGeom>
          <a:noFill/>
        </p:spPr>
        <p:txBody>
          <a:bodyPr wrap="square" rtlCol="0">
            <a:spAutoFit/>
          </a:bodyPr>
          <a:lstStyle/>
          <a:p>
            <a:r>
              <a:rPr lang="zh-CN" altLang="en-US" sz="3200" dirty="0">
                <a:ea typeface="微软雅黑" pitchFamily="34" charset="-122"/>
              </a:rPr>
              <a:t>目录</a:t>
            </a:r>
          </a:p>
        </p:txBody>
      </p:sp>
      <p:sp>
        <p:nvSpPr>
          <p:cNvPr id="2" name="矩形 1"/>
          <p:cNvSpPr/>
          <p:nvPr/>
        </p:nvSpPr>
        <p:spPr>
          <a:xfrm>
            <a:off x="395536" y="1124744"/>
            <a:ext cx="7272808" cy="3323987"/>
          </a:xfrm>
          <a:prstGeom prst="rect">
            <a:avLst/>
          </a:prstGeom>
        </p:spPr>
        <p:txBody>
          <a:bodyPr wrap="square">
            <a:spAutoFit/>
          </a:bodyPr>
          <a:lstStyle/>
          <a:p>
            <a:pPr>
              <a:lnSpc>
                <a:spcPct val="150000"/>
              </a:lnSpc>
              <a:spcBef>
                <a:spcPct val="0"/>
              </a:spcBef>
            </a:pP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解决</a:t>
            </a:r>
            <a:r>
              <a:rPr lang="zh-CN" altLang="en-US" sz="2800" dirty="0">
                <a:latin typeface="微软雅黑" panose="020B0503020204020204" pitchFamily="34" charset="-122"/>
                <a:ea typeface="微软雅黑" panose="020B0503020204020204" pitchFamily="34" charset="-122"/>
              </a:rPr>
              <a:t>方案概述</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ccflow</a:t>
            </a:r>
            <a:r>
              <a:rPr lang="zh-CN" altLang="en-US" sz="2800" dirty="0">
                <a:latin typeface="微软雅黑" panose="020B0503020204020204" pitchFamily="34" charset="-122"/>
                <a:ea typeface="微软雅黑" panose="020B0503020204020204" pitchFamily="34" charset="-122"/>
              </a:rPr>
              <a:t>解决方案内容</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ccflow</a:t>
            </a:r>
            <a:r>
              <a:rPr lang="zh-CN" altLang="en-US" sz="2800" dirty="0">
                <a:latin typeface="微软雅黑" panose="020B0503020204020204" pitchFamily="34" charset="-122"/>
                <a:ea typeface="微软雅黑" panose="020B0503020204020204" pitchFamily="34" charset="-122"/>
              </a:rPr>
              <a:t>应用价值</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b="1" dirty="0">
                <a:solidFill>
                  <a:srgbClr val="FF0000"/>
                </a:solidFill>
                <a:latin typeface="微软雅黑" panose="020B0503020204020204" pitchFamily="34" charset="-122"/>
                <a:ea typeface="微软雅黑" panose="020B0503020204020204" pitchFamily="34" charset="-122"/>
              </a:rPr>
              <a:t>4</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ccflow</a:t>
            </a:r>
            <a:r>
              <a:rPr lang="zh-CN" altLang="en-US" sz="2800" b="1" dirty="0">
                <a:solidFill>
                  <a:srgbClr val="FF0000"/>
                </a:solidFill>
                <a:latin typeface="微软雅黑" panose="020B0503020204020204" pitchFamily="34" charset="-122"/>
                <a:ea typeface="微软雅黑" panose="020B0503020204020204" pitchFamily="34" charset="-122"/>
              </a:rPr>
              <a:t>方案优势</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案例</a:t>
            </a:r>
            <a:r>
              <a:rPr lang="en-US" altLang="zh-CN" sz="2800" dirty="0" smtClean="0">
                <a:latin typeface="微软雅黑" panose="020B0503020204020204" pitchFamily="34" charset="-122"/>
                <a:ea typeface="微软雅黑" panose="020B0503020204020204" pitchFamily="34" charset="-122"/>
              </a:rPr>
              <a:t>&amp;</a:t>
            </a:r>
            <a:r>
              <a:rPr lang="zh-CN" altLang="en-US" sz="2800" dirty="0" smtClean="0">
                <a:latin typeface="微软雅黑" panose="020B0503020204020204" pitchFamily="34" charset="-122"/>
                <a:ea typeface="微软雅黑" panose="020B0503020204020204" pitchFamily="34" charset="-122"/>
              </a:rPr>
              <a:t>社会影响</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871495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335295"/>
            <a:ext cx="8229600" cy="584775"/>
          </a:xfrm>
          <a:noFill/>
        </p:spPr>
        <p:txBody>
          <a:bodyPr vert="horz" wrap="square" lIns="91440" tIns="45720" rIns="91440" bIns="45720" rtlCol="0" anchor="ctr">
            <a:spAutoFit/>
          </a:bodyPr>
          <a:lstStyle/>
          <a:p>
            <a:pPr algn="l"/>
            <a:r>
              <a:rPr lang="zh-CN" altLang="en-US" sz="3200" dirty="0">
                <a:latin typeface="+mn-lt"/>
                <a:cs typeface="+mn-cs"/>
              </a:rPr>
              <a:t>入门简单</a:t>
            </a:r>
          </a:p>
        </p:txBody>
      </p:sp>
      <p:sp>
        <p:nvSpPr>
          <p:cNvPr id="3" name="内容占位符 2"/>
          <p:cNvSpPr>
            <a:spLocks noGrp="1"/>
          </p:cNvSpPr>
          <p:nvPr>
            <p:ph idx="1"/>
          </p:nvPr>
        </p:nvSpPr>
        <p:spPr>
          <a:xfrm>
            <a:off x="179512" y="1124744"/>
            <a:ext cx="8784976" cy="5400600"/>
          </a:xfrm>
        </p:spPr>
        <p:txBody>
          <a:bodyPr>
            <a:normAutofit lnSpcReduction="10000"/>
          </a:bodyPr>
          <a:lstStyle/>
          <a:p>
            <a:r>
              <a:rPr lang="zh-CN" altLang="en-US" dirty="0" smtClean="0">
                <a:solidFill>
                  <a:srgbClr val="00B050"/>
                </a:solidFill>
              </a:rPr>
              <a:t>面向业务人员：</a:t>
            </a:r>
            <a:r>
              <a:rPr lang="zh-CN" altLang="en-US" dirty="0" smtClean="0"/>
              <a:t>帮助业务人员在短时间内学会流程的设计</a:t>
            </a:r>
            <a:r>
              <a:rPr lang="en-US" altLang="zh-CN" dirty="0" smtClean="0"/>
              <a:t>,</a:t>
            </a:r>
            <a:r>
              <a:rPr lang="zh-CN" altLang="en-US" dirty="0" smtClean="0"/>
              <a:t>完成流程的测试</a:t>
            </a:r>
            <a:r>
              <a:rPr lang="en-US" altLang="zh-CN" dirty="0" smtClean="0"/>
              <a:t>.0</a:t>
            </a:r>
            <a:r>
              <a:rPr lang="zh-CN" altLang="en-US" dirty="0" smtClean="0"/>
              <a:t>代码</a:t>
            </a:r>
            <a:r>
              <a:rPr lang="en-US" altLang="zh-CN" dirty="0" smtClean="0"/>
              <a:t>,</a:t>
            </a:r>
            <a:r>
              <a:rPr lang="zh-CN" altLang="en-US" dirty="0" smtClean="0"/>
              <a:t>无须编译</a:t>
            </a:r>
            <a:r>
              <a:rPr lang="en-US" altLang="zh-CN" dirty="0" smtClean="0"/>
              <a:t>,</a:t>
            </a:r>
            <a:r>
              <a:rPr lang="zh-CN" altLang="en-US" dirty="0" smtClean="0"/>
              <a:t>不需要用户创建表</a:t>
            </a:r>
            <a:r>
              <a:rPr lang="en-US" altLang="zh-CN" dirty="0" smtClean="0"/>
              <a:t>,</a:t>
            </a:r>
            <a:r>
              <a:rPr lang="zh-CN" altLang="en-US" dirty="0" smtClean="0"/>
              <a:t>会画流程图就会设计流程</a:t>
            </a:r>
            <a:r>
              <a:rPr lang="en-US" altLang="zh-CN" dirty="0" smtClean="0"/>
              <a:t>.ccflow</a:t>
            </a:r>
            <a:r>
              <a:rPr lang="zh-CN" altLang="en-US" dirty="0" smtClean="0"/>
              <a:t>的设计全部</a:t>
            </a:r>
            <a:r>
              <a:rPr lang="en-US" altLang="zh-CN" dirty="0" smtClean="0"/>
              <a:t>BS</a:t>
            </a:r>
            <a:r>
              <a:rPr lang="zh-CN" altLang="en-US" dirty="0" smtClean="0"/>
              <a:t>结构</a:t>
            </a:r>
            <a:r>
              <a:rPr lang="en-US" altLang="zh-CN" dirty="0" smtClean="0"/>
              <a:t>.</a:t>
            </a:r>
          </a:p>
          <a:p>
            <a:r>
              <a:rPr lang="zh-CN" altLang="en-US" dirty="0" smtClean="0"/>
              <a:t>所见即所得的设计：节点设计、表单设计、单据设计、报表定义设计、以及用户菜单设计</a:t>
            </a:r>
            <a:r>
              <a:rPr lang="en-US" altLang="zh-CN" dirty="0" smtClean="0"/>
              <a:t>.</a:t>
            </a:r>
          </a:p>
          <a:p>
            <a:r>
              <a:rPr lang="zh-CN" altLang="en-US" dirty="0" smtClean="0">
                <a:solidFill>
                  <a:srgbClr val="00B050"/>
                </a:solidFill>
              </a:rPr>
              <a:t>数据库维护人员</a:t>
            </a:r>
            <a:r>
              <a:rPr lang="en-US" altLang="zh-CN" dirty="0" smtClean="0">
                <a:solidFill>
                  <a:srgbClr val="00B050"/>
                </a:solidFill>
              </a:rPr>
              <a:t>:</a:t>
            </a:r>
            <a:r>
              <a:rPr lang="en-US" altLang="zh-CN" dirty="0" smtClean="0"/>
              <a:t> </a:t>
            </a:r>
            <a:r>
              <a:rPr lang="zh-CN" altLang="en-US" dirty="0" smtClean="0"/>
              <a:t>会编写基础的</a:t>
            </a:r>
            <a:r>
              <a:rPr lang="en-US" altLang="zh-CN" dirty="0" err="1" smtClean="0"/>
              <a:t>sql</a:t>
            </a:r>
            <a:r>
              <a:rPr lang="zh-CN" altLang="en-US" dirty="0" smtClean="0"/>
              <a:t>就可以达到中级应用水平</a:t>
            </a:r>
            <a:r>
              <a:rPr lang="en-US" altLang="zh-CN" dirty="0" smtClean="0"/>
              <a:t>,ccflow</a:t>
            </a:r>
            <a:r>
              <a:rPr lang="zh-CN" altLang="en-US" dirty="0" smtClean="0"/>
              <a:t>做到了摆脱对编码的依赖</a:t>
            </a:r>
            <a:r>
              <a:rPr lang="en-US" altLang="zh-CN" dirty="0" smtClean="0"/>
              <a:t>,</a:t>
            </a:r>
            <a:r>
              <a:rPr lang="zh-CN" altLang="en-US" dirty="0" smtClean="0"/>
              <a:t>中级的开发用</a:t>
            </a:r>
            <a:r>
              <a:rPr lang="en-US" altLang="zh-CN" dirty="0" err="1" smtClean="0"/>
              <a:t>sql</a:t>
            </a:r>
            <a:r>
              <a:rPr lang="zh-CN" altLang="en-US" dirty="0" smtClean="0"/>
              <a:t>就可以搞定</a:t>
            </a:r>
            <a:r>
              <a:rPr lang="en-US" altLang="zh-CN" dirty="0" smtClean="0"/>
              <a:t>.</a:t>
            </a:r>
          </a:p>
          <a:p>
            <a:r>
              <a:rPr lang="zh-CN" altLang="en-US" dirty="0" smtClean="0">
                <a:solidFill>
                  <a:srgbClr val="00B050"/>
                </a:solidFill>
              </a:rPr>
              <a:t>代码级人员</a:t>
            </a:r>
            <a:r>
              <a:rPr lang="en-US" altLang="zh-CN" dirty="0" smtClean="0">
                <a:solidFill>
                  <a:srgbClr val="00B050"/>
                </a:solidFill>
              </a:rPr>
              <a:t>:</a:t>
            </a:r>
            <a:r>
              <a:rPr lang="zh-CN" altLang="en-US" dirty="0" smtClean="0"/>
              <a:t>熟悉</a:t>
            </a:r>
            <a:r>
              <a:rPr lang="en-US" altLang="zh-CN" dirty="0" smtClean="0"/>
              <a:t>ccflow</a:t>
            </a:r>
            <a:r>
              <a:rPr lang="zh-CN" altLang="en-US" dirty="0" smtClean="0"/>
              <a:t>的重要的</a:t>
            </a:r>
            <a:r>
              <a:rPr lang="en-US" altLang="zh-CN" dirty="0" smtClean="0"/>
              <a:t>20</a:t>
            </a:r>
            <a:r>
              <a:rPr lang="zh-CN" altLang="en-US" dirty="0" smtClean="0"/>
              <a:t>多个</a:t>
            </a:r>
            <a:r>
              <a:rPr lang="en-US" altLang="zh-CN" dirty="0" err="1" smtClean="0"/>
              <a:t>api</a:t>
            </a:r>
            <a:r>
              <a:rPr lang="zh-CN" altLang="en-US" dirty="0" smtClean="0"/>
              <a:t>接口就可以完成高级的开发</a:t>
            </a:r>
            <a:r>
              <a:rPr lang="en-US" altLang="zh-CN" dirty="0" smtClean="0"/>
              <a:t>.</a:t>
            </a:r>
          </a:p>
        </p:txBody>
      </p:sp>
    </p:spTree>
    <p:extLst>
      <p:ext uri="{BB962C8B-B14F-4D97-AF65-F5344CB8AC3E}">
        <p14:creationId xmlns:p14="http://schemas.microsoft.com/office/powerpoint/2010/main" xmlns="" val="29283505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23945"/>
            <a:ext cx="8229600" cy="584775"/>
          </a:xfrm>
          <a:noFill/>
        </p:spPr>
        <p:txBody>
          <a:bodyPr vert="horz" wrap="square" lIns="91440" tIns="45720" rIns="91440" bIns="45720" rtlCol="0" anchor="ctr">
            <a:spAutoFit/>
          </a:bodyPr>
          <a:lstStyle/>
          <a:p>
            <a:pPr algn="l"/>
            <a:r>
              <a:rPr lang="zh-CN" altLang="en-US" sz="3200" dirty="0">
                <a:latin typeface="+mn-lt"/>
                <a:cs typeface="+mn-cs"/>
              </a:rPr>
              <a:t>关于表单的业务逻辑实现的理论基础</a:t>
            </a:r>
          </a:p>
        </p:txBody>
      </p:sp>
      <p:sp>
        <p:nvSpPr>
          <p:cNvPr id="3" name="内容占位符 2"/>
          <p:cNvSpPr>
            <a:spLocks noGrp="1"/>
          </p:cNvSpPr>
          <p:nvPr>
            <p:ph idx="1"/>
          </p:nvPr>
        </p:nvSpPr>
        <p:spPr>
          <a:xfrm>
            <a:off x="457200" y="1052736"/>
            <a:ext cx="8229600" cy="5233784"/>
          </a:xfrm>
        </p:spPr>
        <p:txBody>
          <a:bodyPr>
            <a:normAutofit fontScale="85000" lnSpcReduction="10000"/>
          </a:bodyPr>
          <a:lstStyle/>
          <a:p>
            <a:r>
              <a:rPr lang="zh-CN" altLang="en-US" dirty="0" smtClean="0"/>
              <a:t>表单</a:t>
            </a:r>
            <a:r>
              <a:rPr lang="en-US" altLang="zh-CN" dirty="0" smtClean="0"/>
              <a:t>=</a:t>
            </a:r>
            <a:r>
              <a:rPr lang="zh-CN" altLang="en-US" dirty="0" smtClean="0"/>
              <a:t>表单元素</a:t>
            </a:r>
            <a:r>
              <a:rPr lang="en-US" altLang="zh-CN" dirty="0" smtClean="0"/>
              <a:t>+</a:t>
            </a:r>
            <a:r>
              <a:rPr lang="zh-CN" altLang="en-US" dirty="0" smtClean="0"/>
              <a:t>业务逻辑</a:t>
            </a:r>
            <a:endParaRPr lang="en-US" altLang="zh-CN" dirty="0" smtClean="0"/>
          </a:p>
          <a:p>
            <a:r>
              <a:rPr lang="zh-CN" altLang="en-US" dirty="0" smtClean="0"/>
              <a:t>我们把用户于表单的交互称为操作模式</a:t>
            </a:r>
            <a:r>
              <a:rPr lang="en-US" altLang="zh-CN" dirty="0" smtClean="0"/>
              <a:t>.</a:t>
            </a:r>
            <a:br>
              <a:rPr lang="en-US" altLang="zh-CN" dirty="0" smtClean="0"/>
            </a:br>
            <a:r>
              <a:rPr lang="zh-CN" altLang="en-US" dirty="0" smtClean="0">
                <a:solidFill>
                  <a:srgbClr val="00B050"/>
                </a:solidFill>
              </a:rPr>
              <a:t>比如</a:t>
            </a:r>
            <a:r>
              <a:rPr lang="en-US" altLang="zh-CN" dirty="0" smtClean="0">
                <a:solidFill>
                  <a:srgbClr val="00B050"/>
                </a:solidFill>
              </a:rPr>
              <a:t>:</a:t>
            </a:r>
            <a:r>
              <a:rPr lang="zh-CN" altLang="en-US" dirty="0" smtClean="0">
                <a:solidFill>
                  <a:srgbClr val="00B050"/>
                </a:solidFill>
              </a:rPr>
              <a:t>两个下拉框的联动</a:t>
            </a:r>
            <a:r>
              <a:rPr lang="en-US" altLang="zh-CN" dirty="0" smtClean="0">
                <a:solidFill>
                  <a:srgbClr val="00B050"/>
                </a:solidFill>
              </a:rPr>
              <a:t>,</a:t>
            </a:r>
            <a:r>
              <a:rPr lang="zh-CN" altLang="en-US" dirty="0" smtClean="0">
                <a:solidFill>
                  <a:srgbClr val="00B050"/>
                </a:solidFill>
              </a:rPr>
              <a:t>文本框的输入完整性校验</a:t>
            </a:r>
            <a:r>
              <a:rPr lang="en-US" altLang="zh-CN" dirty="0" smtClean="0">
                <a:solidFill>
                  <a:srgbClr val="00B050"/>
                </a:solidFill>
              </a:rPr>
              <a:t>,</a:t>
            </a:r>
            <a:r>
              <a:rPr lang="zh-CN" altLang="en-US" dirty="0" smtClean="0">
                <a:solidFill>
                  <a:srgbClr val="00B050"/>
                </a:solidFill>
              </a:rPr>
              <a:t>文本框的自动完成</a:t>
            </a:r>
            <a:r>
              <a:rPr lang="en-US" altLang="zh-CN" dirty="0" smtClean="0">
                <a:solidFill>
                  <a:srgbClr val="00B050"/>
                </a:solidFill>
              </a:rPr>
              <a:t>,</a:t>
            </a:r>
            <a:r>
              <a:rPr lang="zh-CN" altLang="en-US" dirty="0" smtClean="0">
                <a:solidFill>
                  <a:srgbClr val="00B050"/>
                </a:solidFill>
              </a:rPr>
              <a:t>文本框的值自动计算</a:t>
            </a:r>
            <a:r>
              <a:rPr lang="en-US" altLang="zh-CN" dirty="0" smtClean="0">
                <a:solidFill>
                  <a:srgbClr val="00B050"/>
                </a:solidFill>
              </a:rPr>
              <a:t>.</a:t>
            </a:r>
          </a:p>
          <a:p>
            <a:r>
              <a:rPr lang="zh-CN" altLang="en-US" dirty="0" smtClean="0"/>
              <a:t>我们认为所有的用户操作模式都可以被分类的</a:t>
            </a:r>
            <a:r>
              <a:rPr lang="en-US" altLang="zh-CN" dirty="0" smtClean="0"/>
              <a:t>.</a:t>
            </a:r>
          </a:p>
          <a:p>
            <a:r>
              <a:rPr lang="zh-CN" altLang="en-US" dirty="0" smtClean="0"/>
              <a:t>由此推断用户的操作模式都是可以被抽象化的</a:t>
            </a:r>
            <a:r>
              <a:rPr lang="en-US" altLang="zh-CN" dirty="0" smtClean="0"/>
              <a:t>.</a:t>
            </a:r>
          </a:p>
          <a:p>
            <a:r>
              <a:rPr lang="zh-CN" altLang="en-US" dirty="0" smtClean="0"/>
              <a:t>所以被抽象化的操作模式都是可以被实例化实现的</a:t>
            </a:r>
            <a:r>
              <a:rPr lang="en-US" altLang="zh-CN" dirty="0" smtClean="0"/>
              <a:t>.</a:t>
            </a:r>
          </a:p>
          <a:p>
            <a:r>
              <a:rPr lang="zh-CN" altLang="en-US" dirty="0" smtClean="0"/>
              <a:t>由此做为理论基础我们抽象出来的操作模式越多我们的应用就会越广泛</a:t>
            </a:r>
            <a:r>
              <a:rPr lang="en-US" altLang="zh-CN" dirty="0" smtClean="0"/>
              <a:t>.</a:t>
            </a:r>
          </a:p>
          <a:p>
            <a:r>
              <a:rPr lang="zh-CN" altLang="en-US" dirty="0" smtClean="0"/>
              <a:t>目前我们能够达到一个企业</a:t>
            </a:r>
            <a:r>
              <a:rPr lang="en-US" altLang="zh-CN" dirty="0" smtClean="0"/>
              <a:t>120</a:t>
            </a:r>
            <a:r>
              <a:rPr lang="zh-CN" altLang="en-US" dirty="0" smtClean="0"/>
              <a:t>多个流程</a:t>
            </a:r>
            <a:r>
              <a:rPr lang="en-US" altLang="zh-CN" dirty="0" smtClean="0"/>
              <a:t>100%</a:t>
            </a:r>
            <a:r>
              <a:rPr lang="zh-CN" altLang="en-US" dirty="0" smtClean="0"/>
              <a:t>的表单</a:t>
            </a:r>
            <a:r>
              <a:rPr lang="en-US" altLang="zh-CN" dirty="0" smtClean="0"/>
              <a:t>,</a:t>
            </a:r>
            <a:r>
              <a:rPr lang="zh-CN" altLang="en-US" dirty="0" smtClean="0"/>
              <a:t>是按这种理论实现的</a:t>
            </a:r>
            <a:r>
              <a:rPr lang="en-US" altLang="zh-CN" dirty="0" smtClean="0"/>
              <a:t>.</a:t>
            </a:r>
          </a:p>
          <a:p>
            <a:r>
              <a:rPr lang="zh-CN" altLang="en-US" dirty="0" smtClean="0"/>
              <a:t>现在看看实际操作效果</a:t>
            </a:r>
            <a:r>
              <a:rPr lang="en-US" altLang="zh-CN" dirty="0" smtClean="0"/>
              <a:t>(</a:t>
            </a:r>
            <a:r>
              <a:rPr lang="en-US" altLang="zh-CN" dirty="0" err="1" smtClean="0"/>
              <a:t>ccform</a:t>
            </a:r>
            <a:r>
              <a:rPr lang="zh-CN" altLang="en-US" dirty="0" smtClean="0"/>
              <a:t>的基础功能</a:t>
            </a:r>
            <a:r>
              <a:rPr lang="en-US" altLang="zh-CN" dirty="0" smtClean="0"/>
              <a:t>).</a:t>
            </a:r>
          </a:p>
          <a:p>
            <a:endParaRPr lang="zh-CN" altLang="en-US" dirty="0"/>
          </a:p>
        </p:txBody>
      </p:sp>
    </p:spTree>
    <p:extLst>
      <p:ext uri="{BB962C8B-B14F-4D97-AF65-F5344CB8AC3E}">
        <p14:creationId xmlns:p14="http://schemas.microsoft.com/office/powerpoint/2010/main" xmlns="" val="3254709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5256584" cy="584775"/>
          </a:xfrm>
          <a:prstGeom prst="rect">
            <a:avLst/>
          </a:prstGeom>
          <a:noFill/>
        </p:spPr>
        <p:txBody>
          <a:bodyPr wrap="square" rtlCol="0">
            <a:spAutoFit/>
          </a:bodyPr>
          <a:lstStyle/>
          <a:p>
            <a:r>
              <a:rPr lang="zh-CN" altLang="en-US" sz="3200" dirty="0">
                <a:ea typeface="微软雅黑" pitchFamily="34" charset="-122"/>
              </a:rPr>
              <a:t>目录</a:t>
            </a:r>
          </a:p>
        </p:txBody>
      </p:sp>
      <p:sp>
        <p:nvSpPr>
          <p:cNvPr id="2" name="矩形 1"/>
          <p:cNvSpPr/>
          <p:nvPr/>
        </p:nvSpPr>
        <p:spPr>
          <a:xfrm>
            <a:off x="395536" y="1124744"/>
            <a:ext cx="7272808" cy="3323987"/>
          </a:xfrm>
          <a:prstGeom prst="rect">
            <a:avLst/>
          </a:prstGeom>
        </p:spPr>
        <p:txBody>
          <a:bodyPr wrap="square">
            <a:spAutoFit/>
          </a:bodyPr>
          <a:lstStyle/>
          <a:p>
            <a:pPr>
              <a:lnSpc>
                <a:spcPct val="150000"/>
              </a:lnSpc>
              <a:spcBef>
                <a:spcPct val="0"/>
              </a:spcBef>
            </a:pP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解决</a:t>
            </a:r>
            <a:r>
              <a:rPr lang="zh-CN" altLang="en-US" sz="2800" dirty="0">
                <a:latin typeface="微软雅黑" panose="020B0503020204020204" pitchFamily="34" charset="-122"/>
                <a:ea typeface="微软雅黑" panose="020B0503020204020204" pitchFamily="34" charset="-122"/>
              </a:rPr>
              <a:t>方案概述</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ccflow</a:t>
            </a:r>
            <a:r>
              <a:rPr lang="zh-CN" altLang="en-US" sz="2800" dirty="0">
                <a:latin typeface="微软雅黑" panose="020B0503020204020204" pitchFamily="34" charset="-122"/>
                <a:ea typeface="微软雅黑" panose="020B0503020204020204" pitchFamily="34" charset="-122"/>
              </a:rPr>
              <a:t>解决方案内容</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ccflow</a:t>
            </a:r>
            <a:r>
              <a:rPr lang="zh-CN" altLang="en-US" sz="2800" dirty="0">
                <a:latin typeface="微软雅黑" panose="020B0503020204020204" pitchFamily="34" charset="-122"/>
                <a:ea typeface="微软雅黑" panose="020B0503020204020204" pitchFamily="34" charset="-122"/>
              </a:rPr>
              <a:t>应用价值</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ccflow</a:t>
            </a:r>
            <a:r>
              <a:rPr lang="zh-CN" altLang="en-US" sz="2800" dirty="0">
                <a:latin typeface="微软雅黑" panose="020B0503020204020204" pitchFamily="34" charset="-122"/>
                <a:ea typeface="微软雅黑" panose="020B0503020204020204" pitchFamily="34" charset="-122"/>
              </a:rPr>
              <a:t>方案优势</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b="1" dirty="0">
                <a:solidFill>
                  <a:srgbClr val="FF0000"/>
                </a:solidFill>
                <a:latin typeface="微软雅黑" panose="020B0503020204020204" pitchFamily="34" charset="-122"/>
                <a:ea typeface="微软雅黑" panose="020B0503020204020204" pitchFamily="34" charset="-122"/>
              </a:rPr>
              <a:t>5</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err="1">
                <a:solidFill>
                  <a:srgbClr val="FF0000"/>
                </a:solidFill>
                <a:latin typeface="微软雅黑" panose="020B0503020204020204" pitchFamily="34" charset="-122"/>
                <a:ea typeface="微软雅黑" panose="020B0503020204020204" pitchFamily="34" charset="-122"/>
              </a:rPr>
              <a:t>ccflow</a:t>
            </a:r>
            <a:r>
              <a:rPr lang="zh-CN" altLang="en-US" sz="2800" b="1" dirty="0" smtClean="0">
                <a:solidFill>
                  <a:srgbClr val="FF0000"/>
                </a:solidFill>
                <a:latin typeface="微软雅黑" panose="020B0503020204020204" pitchFamily="34" charset="-122"/>
                <a:ea typeface="微软雅黑" panose="020B0503020204020204" pitchFamily="34" charset="-122"/>
              </a:rPr>
              <a:t>案例</a:t>
            </a:r>
            <a:r>
              <a:rPr lang="en-US" altLang="zh-CN" sz="2800" b="1" dirty="0" smtClean="0">
                <a:solidFill>
                  <a:srgbClr val="FF0000"/>
                </a:solidFill>
                <a:latin typeface="微软雅黑" panose="020B0503020204020204" pitchFamily="34" charset="-122"/>
                <a:ea typeface="微软雅黑" panose="020B0503020204020204" pitchFamily="34" charset="-122"/>
              </a:rPr>
              <a:t>&amp;</a:t>
            </a:r>
            <a:r>
              <a:rPr lang="zh-CN" altLang="en-US" sz="2800" b="1" dirty="0" smtClean="0">
                <a:solidFill>
                  <a:srgbClr val="FF0000"/>
                </a:solidFill>
                <a:latin typeface="微软雅黑" panose="020B0503020204020204" pitchFamily="34" charset="-122"/>
                <a:ea typeface="微软雅黑" panose="020B0503020204020204" pitchFamily="34" charset="-122"/>
              </a:rPr>
              <a:t>社会影响</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7542786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zh-CN" altLang="en-US" dirty="0" smtClean="0"/>
              <a:t>组织</a:t>
            </a:r>
            <a:endParaRPr lang="zh-CN" altLang="en-US" dirty="0"/>
          </a:p>
        </p:txBody>
      </p:sp>
      <p:sp>
        <p:nvSpPr>
          <p:cNvPr id="3" name="内容占位符 2"/>
          <p:cNvSpPr>
            <a:spLocks noGrp="1"/>
          </p:cNvSpPr>
          <p:nvPr>
            <p:ph sz="quarter" idx="1"/>
          </p:nvPr>
        </p:nvSpPr>
        <p:spPr>
          <a:xfrm>
            <a:off x="251520" y="1609416"/>
            <a:ext cx="8892480" cy="4987936"/>
          </a:xfrm>
        </p:spPr>
        <p:txBody>
          <a:bodyPr>
            <a:normAutofit/>
          </a:bodyPr>
          <a:lstStyle/>
          <a:p>
            <a:r>
              <a:rPr lang="en-US" altLang="zh-CN" dirty="0" err="1" smtClean="0"/>
              <a:t>CCFlow</a:t>
            </a:r>
            <a:r>
              <a:rPr lang="zh-CN" altLang="en-US" dirty="0" smtClean="0"/>
              <a:t>是以提供服务与解决方案的公司</a:t>
            </a:r>
            <a:r>
              <a:rPr lang="en-US" altLang="zh-CN" dirty="0" smtClean="0"/>
              <a:t>.</a:t>
            </a:r>
          </a:p>
          <a:p>
            <a:r>
              <a:rPr lang="en-US" altLang="zh-CN" dirty="0" err="1" smtClean="0"/>
              <a:t>CCFlow</a:t>
            </a:r>
            <a:r>
              <a:rPr lang="zh-CN" altLang="en-US" dirty="0" smtClean="0"/>
              <a:t>的发展依靠</a:t>
            </a:r>
            <a:r>
              <a:rPr lang="en-US" altLang="zh-CN" dirty="0" err="1" smtClean="0"/>
              <a:t>CCFlow</a:t>
            </a:r>
            <a:r>
              <a:rPr lang="zh-CN" altLang="en-US" dirty="0" smtClean="0"/>
              <a:t>的</a:t>
            </a:r>
            <a:r>
              <a:rPr lang="en-US" altLang="zh-CN" dirty="0" err="1" smtClean="0"/>
              <a:t>vip</a:t>
            </a:r>
            <a:r>
              <a:rPr lang="zh-CN" altLang="en-US" dirty="0" smtClean="0"/>
              <a:t>客户与松散的研究者的推动</a:t>
            </a:r>
            <a:r>
              <a:rPr lang="en-US" altLang="zh-CN" dirty="0" smtClean="0"/>
              <a:t>.</a:t>
            </a:r>
          </a:p>
          <a:p>
            <a:r>
              <a:rPr lang="en-US" altLang="zh-CN" dirty="0" err="1" smtClean="0"/>
              <a:t>CCFlow</a:t>
            </a:r>
            <a:r>
              <a:rPr lang="zh-CN" altLang="en-US" dirty="0" smtClean="0"/>
              <a:t>拥有广泛的用户群体</a:t>
            </a:r>
            <a:r>
              <a:rPr lang="en-US" altLang="zh-CN" dirty="0" smtClean="0"/>
              <a:t>,</a:t>
            </a:r>
            <a:r>
              <a:rPr lang="zh-CN" altLang="en-US" dirty="0" smtClean="0"/>
              <a:t>所以</a:t>
            </a:r>
            <a:r>
              <a:rPr lang="en-US" altLang="zh-CN" dirty="0" err="1" smtClean="0"/>
              <a:t>CCFlow</a:t>
            </a:r>
            <a:r>
              <a:rPr lang="zh-CN" altLang="en-US" dirty="0" smtClean="0"/>
              <a:t>的测试</a:t>
            </a:r>
            <a:r>
              <a:rPr lang="en-US" altLang="zh-CN" dirty="0" smtClean="0"/>
              <a:t>bug</a:t>
            </a:r>
            <a:r>
              <a:rPr lang="zh-CN" altLang="en-US" dirty="0" smtClean="0"/>
              <a:t>反馈是通过网络进行的</a:t>
            </a:r>
            <a:r>
              <a:rPr lang="en-US" altLang="zh-CN" dirty="0" smtClean="0"/>
              <a:t>.</a:t>
            </a:r>
          </a:p>
          <a:p>
            <a:r>
              <a:rPr lang="en-US" altLang="zh-CN" dirty="0" err="1" smtClean="0"/>
              <a:t>CCFlow</a:t>
            </a:r>
            <a:r>
              <a:rPr lang="zh-CN" altLang="en-US" dirty="0" smtClean="0"/>
              <a:t>采用</a:t>
            </a:r>
            <a:r>
              <a:rPr lang="en-US" altLang="zh-CN" dirty="0" err="1" smtClean="0"/>
              <a:t>lgpl</a:t>
            </a:r>
            <a:r>
              <a:rPr lang="zh-CN" altLang="en-US" dirty="0" smtClean="0"/>
              <a:t>开源协议</a:t>
            </a:r>
            <a:r>
              <a:rPr lang="en-US" altLang="zh-CN" dirty="0" smtClean="0"/>
              <a:t>,</a:t>
            </a:r>
            <a:r>
              <a:rPr lang="zh-CN" altLang="en-US" dirty="0" smtClean="0"/>
              <a:t>使用者修复的</a:t>
            </a:r>
            <a:r>
              <a:rPr lang="en-US" altLang="zh-CN" dirty="0" smtClean="0"/>
              <a:t>bug</a:t>
            </a:r>
            <a:r>
              <a:rPr lang="zh-CN" altLang="en-US" dirty="0" smtClean="0"/>
              <a:t>与增添的功能必须提交给</a:t>
            </a:r>
            <a:r>
              <a:rPr lang="en-US" altLang="zh-CN" dirty="0" err="1" smtClean="0"/>
              <a:t>CCFlow</a:t>
            </a:r>
            <a:r>
              <a:rPr lang="en-US" altLang="zh-CN" dirty="0" smtClean="0"/>
              <a:t>.</a:t>
            </a:r>
          </a:p>
          <a:p>
            <a:r>
              <a:rPr lang="zh-CN" altLang="en-US" dirty="0" smtClean="0"/>
              <a:t>综上所述</a:t>
            </a:r>
            <a:r>
              <a:rPr lang="en-US" altLang="zh-CN" dirty="0" smtClean="0"/>
              <a:t>:</a:t>
            </a:r>
            <a:r>
              <a:rPr lang="en-US" altLang="zh-CN" dirty="0" err="1" smtClean="0"/>
              <a:t>CCFlow</a:t>
            </a:r>
            <a:r>
              <a:rPr lang="zh-CN" altLang="en-US" dirty="0" smtClean="0"/>
              <a:t>拥有最广泛的研究群体</a:t>
            </a:r>
            <a:r>
              <a:rPr lang="en-US" altLang="zh-CN" dirty="0" smtClean="0"/>
              <a:t>\</a:t>
            </a:r>
            <a:r>
              <a:rPr lang="zh-CN" altLang="en-US" dirty="0" smtClean="0"/>
              <a:t>广泛的客户群体</a:t>
            </a:r>
            <a:r>
              <a:rPr lang="en-US" altLang="zh-CN"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516672"/>
          </a:xfrm>
        </p:spPr>
        <p:txBody>
          <a:bodyPr>
            <a:normAutofit fontScale="90000"/>
          </a:bodyPr>
          <a:lstStyle/>
          <a:p>
            <a:r>
              <a:rPr lang="zh-CN" altLang="en-US" dirty="0" smtClean="0"/>
              <a:t>客户案例</a:t>
            </a:r>
            <a:r>
              <a:rPr lang="en-US" altLang="zh-CN" dirty="0" smtClean="0"/>
              <a:t>-1/5</a:t>
            </a:r>
            <a:endParaRPr lang="zh-CN" altLang="en-US" dirty="0"/>
          </a:p>
        </p:txBody>
      </p:sp>
      <p:sp>
        <p:nvSpPr>
          <p:cNvPr id="3" name="内容占位符 2"/>
          <p:cNvSpPr>
            <a:spLocks noGrp="1"/>
          </p:cNvSpPr>
          <p:nvPr>
            <p:ph sz="quarter" idx="1"/>
          </p:nvPr>
        </p:nvSpPr>
        <p:spPr>
          <a:xfrm>
            <a:off x="457200" y="1124744"/>
            <a:ext cx="8229600" cy="5472608"/>
          </a:xfrm>
        </p:spPr>
        <p:txBody>
          <a:bodyPr>
            <a:normAutofit fontScale="70000" lnSpcReduction="20000"/>
          </a:bodyPr>
          <a:lstStyle/>
          <a:p>
            <a:r>
              <a:rPr lang="zh-CN" altLang="en-US" dirty="0" smtClean="0"/>
              <a:t>山东沂县地方税务局</a:t>
            </a:r>
            <a:r>
              <a:rPr lang="en-US" altLang="zh-CN" dirty="0" smtClean="0"/>
              <a:t>-</a:t>
            </a:r>
            <a:r>
              <a:rPr lang="zh-CN" altLang="en-US" dirty="0" smtClean="0"/>
              <a:t>税收业务管理流程</a:t>
            </a:r>
          </a:p>
          <a:p>
            <a:r>
              <a:rPr lang="zh-CN" altLang="en-US" dirty="0" smtClean="0"/>
              <a:t>山东临沂市地方税务局</a:t>
            </a:r>
            <a:r>
              <a:rPr lang="en-US" altLang="zh-CN" dirty="0" smtClean="0"/>
              <a:t>-</a:t>
            </a:r>
            <a:r>
              <a:rPr lang="zh-CN" altLang="en-US" dirty="0" smtClean="0"/>
              <a:t>税收业务管理流程</a:t>
            </a:r>
          </a:p>
          <a:p>
            <a:r>
              <a:rPr lang="zh-CN" altLang="en-US" dirty="0" smtClean="0"/>
              <a:t>山东临沂市地方税务局</a:t>
            </a:r>
            <a:r>
              <a:rPr lang="en-US" altLang="zh-CN" dirty="0" smtClean="0"/>
              <a:t>-</a:t>
            </a:r>
            <a:r>
              <a:rPr lang="zh-CN" altLang="en-US" dirty="0" smtClean="0"/>
              <a:t>税收业务管理流程</a:t>
            </a:r>
          </a:p>
          <a:p>
            <a:r>
              <a:rPr lang="zh-CN" altLang="en-US" dirty="0" smtClean="0"/>
              <a:t>青海省地方税务局</a:t>
            </a:r>
            <a:r>
              <a:rPr lang="en-US" altLang="zh-CN" dirty="0" smtClean="0"/>
              <a:t>-</a:t>
            </a:r>
            <a:r>
              <a:rPr lang="zh-CN" altLang="en-US" dirty="0" smtClean="0"/>
              <a:t>全省税收业务管理系统</a:t>
            </a:r>
            <a:r>
              <a:rPr lang="en-US" altLang="zh-CN" dirty="0" smtClean="0"/>
              <a:t>,</a:t>
            </a:r>
            <a:r>
              <a:rPr lang="zh-CN" altLang="en-US" dirty="0" smtClean="0"/>
              <a:t>执法责任制系统</a:t>
            </a:r>
            <a:r>
              <a:rPr lang="en-US" altLang="zh-CN" dirty="0" smtClean="0"/>
              <a:t>,</a:t>
            </a:r>
            <a:r>
              <a:rPr lang="zh-CN" altLang="en-US" dirty="0" smtClean="0"/>
              <a:t>微机评税系统</a:t>
            </a:r>
            <a:r>
              <a:rPr lang="en-US" altLang="zh-CN" dirty="0" smtClean="0"/>
              <a:t>.</a:t>
            </a:r>
            <a:endParaRPr lang="zh-CN" altLang="en-US" dirty="0" smtClean="0"/>
          </a:p>
          <a:p>
            <a:r>
              <a:rPr lang="zh-CN" altLang="en-US" dirty="0" smtClean="0"/>
              <a:t>海南省文昌市地税局</a:t>
            </a:r>
            <a:r>
              <a:rPr lang="en-US" altLang="zh-CN" dirty="0" smtClean="0"/>
              <a:t>-</a:t>
            </a:r>
            <a:r>
              <a:rPr lang="zh-CN" altLang="en-US" dirty="0" smtClean="0"/>
              <a:t>税收业务流程管理系统</a:t>
            </a:r>
          </a:p>
          <a:p>
            <a:r>
              <a:rPr lang="zh-CN" altLang="en-US" dirty="0" smtClean="0"/>
              <a:t>广东通望科技</a:t>
            </a:r>
            <a:r>
              <a:rPr lang="en-US" altLang="zh-CN" dirty="0" smtClean="0"/>
              <a:t>-</a:t>
            </a:r>
            <a:r>
              <a:rPr lang="zh-CN" altLang="en-US" dirty="0" smtClean="0"/>
              <a:t>标准化管理流程</a:t>
            </a:r>
          </a:p>
          <a:p>
            <a:r>
              <a:rPr lang="zh-CN" altLang="en-US" dirty="0" smtClean="0"/>
              <a:t>天津益港有限公司</a:t>
            </a:r>
            <a:r>
              <a:rPr lang="en-US" altLang="zh-CN" dirty="0" smtClean="0"/>
              <a:t>-</a:t>
            </a:r>
            <a:r>
              <a:rPr lang="zh-CN" altLang="en-US" dirty="0" smtClean="0"/>
              <a:t>城建审批项目等</a:t>
            </a:r>
            <a:r>
              <a:rPr lang="en-US" altLang="zh-CN" dirty="0" smtClean="0"/>
              <a:t>(</a:t>
            </a:r>
            <a:r>
              <a:rPr lang="zh-CN" altLang="en-US" dirty="0" smtClean="0"/>
              <a:t>目前有三个项目已经上线应用</a:t>
            </a:r>
            <a:r>
              <a:rPr lang="en-US" altLang="zh-CN" dirty="0" smtClean="0"/>
              <a:t>)</a:t>
            </a:r>
            <a:endParaRPr lang="zh-CN" altLang="en-US" dirty="0" smtClean="0"/>
          </a:p>
          <a:p>
            <a:r>
              <a:rPr lang="zh-CN" altLang="en-US" dirty="0" smtClean="0"/>
              <a:t>上海中世集团</a:t>
            </a:r>
            <a:r>
              <a:rPr lang="en-US" altLang="zh-CN" dirty="0" smtClean="0"/>
              <a:t>-</a:t>
            </a:r>
            <a:r>
              <a:rPr lang="zh-CN" altLang="en-US" dirty="0" smtClean="0"/>
              <a:t>集团企业</a:t>
            </a:r>
            <a:r>
              <a:rPr lang="en-US" altLang="zh-CN" dirty="0" smtClean="0"/>
              <a:t>EIP</a:t>
            </a:r>
            <a:r>
              <a:rPr lang="zh-CN" altLang="en-US" dirty="0" smtClean="0"/>
              <a:t>流程</a:t>
            </a:r>
          </a:p>
          <a:p>
            <a:r>
              <a:rPr lang="zh-CN" altLang="en-US" dirty="0" smtClean="0"/>
              <a:t>山东省菏泽市国家税务局</a:t>
            </a:r>
            <a:r>
              <a:rPr lang="en-US" altLang="zh-CN" dirty="0" smtClean="0"/>
              <a:t>-</a:t>
            </a:r>
            <a:r>
              <a:rPr lang="zh-CN" altLang="en-US" dirty="0" smtClean="0"/>
              <a:t>纳税服务管理监督平台</a:t>
            </a:r>
          </a:p>
          <a:p>
            <a:r>
              <a:rPr lang="zh-CN" altLang="en-US" dirty="0" smtClean="0"/>
              <a:t>青岛海程邦达物流预算流程管理系统</a:t>
            </a:r>
          </a:p>
          <a:p>
            <a:r>
              <a:rPr lang="zh-CN" altLang="en-US" dirty="0" smtClean="0"/>
              <a:t>厦门神冠科技有限公司</a:t>
            </a:r>
            <a:r>
              <a:rPr lang="en-US" altLang="zh-CN" dirty="0" smtClean="0"/>
              <a:t>-OA</a:t>
            </a:r>
            <a:r>
              <a:rPr lang="zh-CN" altLang="en-US" dirty="0" smtClean="0"/>
              <a:t>产品</a:t>
            </a:r>
          </a:p>
          <a:p>
            <a:r>
              <a:rPr lang="zh-CN" altLang="en-US" dirty="0" smtClean="0"/>
              <a:t>泉州亚通软件有限公司</a:t>
            </a:r>
            <a:r>
              <a:rPr lang="en-US" altLang="zh-CN" dirty="0" smtClean="0"/>
              <a:t>-</a:t>
            </a:r>
            <a:r>
              <a:rPr lang="zh-CN" altLang="en-US" dirty="0" smtClean="0"/>
              <a:t>监狱管理系统</a:t>
            </a:r>
          </a:p>
          <a:p>
            <a:r>
              <a:rPr lang="zh-CN" altLang="en-US" dirty="0" smtClean="0"/>
              <a:t>合肥未来计算机技术开发有限公司</a:t>
            </a:r>
            <a:r>
              <a:rPr lang="en-US" altLang="zh-CN" dirty="0" smtClean="0"/>
              <a:t>-</a:t>
            </a:r>
            <a:r>
              <a:rPr lang="zh-CN" altLang="en-US" dirty="0" smtClean="0"/>
              <a:t>多个政务管理系统</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07504" y="404664"/>
            <a:ext cx="6869832" cy="468461"/>
          </a:xfrm>
        </p:spPr>
        <p:txBody>
          <a:bodyPr vert="horz" lIns="91440" tIns="45720" rIns="91440" bIns="45720" numCol="1" rtlCol="0" anchor="ctr" anchorCtr="0" compatLnSpc="1">
            <a:prstTxWarp prst="textNoShape">
              <a:avLst/>
            </a:prstTxWarp>
            <a:noAutofit/>
          </a:bodyPr>
          <a:lstStyle/>
          <a:p>
            <a:pPr algn="l"/>
            <a:r>
              <a:rPr lang="zh-CN" altLang="en-US" sz="3200" dirty="0">
                <a:latin typeface="微软雅黑" panose="020B0503020204020204" pitchFamily="34" charset="-122"/>
              </a:rPr>
              <a:t>整体解决方案</a:t>
            </a:r>
            <a:r>
              <a:rPr altLang="zh-CN" sz="3200" dirty="0">
                <a:latin typeface="微软雅黑" panose="020B0503020204020204" pitchFamily="34" charset="-122"/>
              </a:rPr>
              <a:t>—</a:t>
            </a:r>
            <a:r>
              <a:rPr lang="zh-CN" altLang="en-US" sz="3200" dirty="0">
                <a:latin typeface="微软雅黑" panose="020B0503020204020204" pitchFamily="34" charset="-122"/>
              </a:rPr>
              <a:t>系统架构图</a:t>
            </a:r>
          </a:p>
        </p:txBody>
      </p:sp>
      <p:grpSp>
        <p:nvGrpSpPr>
          <p:cNvPr id="20483" name="组合 3"/>
          <p:cNvGrpSpPr>
            <a:grpSpLocks/>
          </p:cNvGrpSpPr>
          <p:nvPr/>
        </p:nvGrpSpPr>
        <p:grpSpPr bwMode="auto">
          <a:xfrm>
            <a:off x="533400" y="1676400"/>
            <a:ext cx="8153400" cy="4572000"/>
            <a:chOff x="457200" y="1752600"/>
            <a:chExt cx="8153400" cy="4572000"/>
          </a:xfrm>
        </p:grpSpPr>
        <p:sp>
          <p:nvSpPr>
            <p:cNvPr id="5" name="流程图: 可选过程 4"/>
            <p:cNvSpPr/>
            <p:nvPr/>
          </p:nvSpPr>
          <p:spPr>
            <a:xfrm>
              <a:off x="457200" y="1752600"/>
              <a:ext cx="8153400" cy="612775"/>
            </a:xfrm>
            <a:prstGeom prst="flowChartAlternateProcess">
              <a:avLst/>
            </a:prstGeom>
            <a:solidFill>
              <a:schemeClr val="accent2">
                <a:lumMod val="40000"/>
                <a:lumOff val="60000"/>
              </a:schemeClr>
            </a:solidFill>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defPPr>
                <a:defRPr lang="en-US"/>
              </a:defPPr>
              <a:lvl1pPr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1pPr>
              <a:lvl2pPr marL="4572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2pPr>
              <a:lvl3pPr marL="9144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3pPr>
              <a:lvl4pPr marL="13716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4pPr>
              <a:lvl5pPr marL="18288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a:buFont typeface="Wingdings" pitchFamily="2" charset="2"/>
                <a:buNone/>
                <a:defRPr/>
              </a:pPr>
              <a:r>
                <a:rPr lang="zh-CN" altLang="en-US" sz="2000" dirty="0">
                  <a:latin typeface="微软雅黑" pitchFamily="34" charset="-122"/>
                  <a:ea typeface="微软雅黑" pitchFamily="34" charset="-122"/>
                </a:rPr>
                <a:t>企业门户</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GPM</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9" name="流程图: 可选过程 8"/>
            <p:cNvSpPr/>
            <p:nvPr/>
          </p:nvSpPr>
          <p:spPr>
            <a:xfrm>
              <a:off x="457200" y="2819400"/>
              <a:ext cx="1752600" cy="841375"/>
            </a:xfrm>
            <a:prstGeom prst="flowChartAlternateProcess">
              <a:avLst/>
            </a:prstGeom>
            <a:solidFill>
              <a:schemeClr val="accent2">
                <a:lumMod val="20000"/>
                <a:lumOff val="80000"/>
              </a:schemeClr>
            </a:solidFill>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defPPr>
                <a:defRPr lang="en-US"/>
              </a:defPPr>
              <a:lvl1pPr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1pPr>
              <a:lvl2pPr marL="4572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2pPr>
              <a:lvl3pPr marL="9144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3pPr>
              <a:lvl4pPr marL="13716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4pPr>
              <a:lvl5pPr marL="18288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a:buFont typeface="Wingdings" pitchFamily="2" charset="2"/>
                <a:buNone/>
                <a:defRPr/>
              </a:pPr>
              <a:r>
                <a:rPr lang="zh-CN" altLang="en-US" sz="2000" dirty="0" smtClean="0">
                  <a:latin typeface="微软雅黑" pitchFamily="34" charset="-122"/>
                  <a:ea typeface="微软雅黑" pitchFamily="34" charset="-122"/>
                </a:rPr>
                <a:t>协作和内部即时通讯</a:t>
              </a:r>
              <a:endParaRPr lang="en-US" altLang="zh-CN" sz="2000" dirty="0" smtClean="0">
                <a:latin typeface="微软雅黑" pitchFamily="34" charset="-122"/>
                <a:ea typeface="微软雅黑" pitchFamily="34" charset="-122"/>
              </a:endParaRPr>
            </a:p>
          </p:txBody>
        </p:sp>
        <p:sp>
          <p:nvSpPr>
            <p:cNvPr id="10" name="流程图: 可选过程 9"/>
            <p:cNvSpPr/>
            <p:nvPr/>
          </p:nvSpPr>
          <p:spPr>
            <a:xfrm>
              <a:off x="2514600" y="2819400"/>
              <a:ext cx="1828800" cy="826135"/>
            </a:xfrm>
            <a:prstGeom prst="flowChartAlternateProcess">
              <a:avLst/>
            </a:prstGeom>
            <a:solidFill>
              <a:schemeClr val="accent2">
                <a:lumMod val="20000"/>
                <a:lumOff val="80000"/>
              </a:schemeClr>
            </a:solidFill>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defPPr>
                <a:defRPr lang="en-US"/>
              </a:defPPr>
              <a:lvl1pPr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1pPr>
              <a:lvl2pPr marL="4572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2pPr>
              <a:lvl3pPr marL="9144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3pPr>
              <a:lvl4pPr marL="13716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4pPr>
              <a:lvl5pPr marL="18288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a:buNone/>
                <a:defRPr/>
              </a:pPr>
              <a:r>
                <a:rPr lang="zh-CN" altLang="en-US" sz="2000" dirty="0">
                  <a:latin typeface="微软雅黑" pitchFamily="34" charset="-122"/>
                  <a:ea typeface="微软雅黑" pitchFamily="34" charset="-122"/>
                </a:rPr>
                <a:t>业务流程平台</a:t>
              </a:r>
              <a:r>
                <a:rPr lang="en-US" altLang="zh-CN" sz="2000" dirty="0">
                  <a:latin typeface="微软雅黑" pitchFamily="34" charset="-122"/>
                  <a:ea typeface="微软雅黑" pitchFamily="34" charset="-122"/>
                </a:rPr>
                <a:t>BPM</a:t>
              </a:r>
              <a:endParaRPr lang="zh-CN" altLang="en-US" sz="2000" dirty="0">
                <a:latin typeface="微软雅黑" pitchFamily="34" charset="-122"/>
                <a:ea typeface="微软雅黑" pitchFamily="34" charset="-122"/>
              </a:endParaRPr>
            </a:p>
          </p:txBody>
        </p:sp>
        <p:sp>
          <p:nvSpPr>
            <p:cNvPr id="11" name="流程图: 可选过程 10"/>
            <p:cNvSpPr/>
            <p:nvPr/>
          </p:nvSpPr>
          <p:spPr>
            <a:xfrm>
              <a:off x="4648200" y="2819401"/>
              <a:ext cx="1752600" cy="826134"/>
            </a:xfrm>
            <a:prstGeom prst="flowChartAlternateProcess">
              <a:avLst/>
            </a:prstGeom>
            <a:solidFill>
              <a:schemeClr val="accent2">
                <a:lumMod val="20000"/>
                <a:lumOff val="80000"/>
              </a:schemeClr>
            </a:solidFill>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defPPr>
                <a:defRPr lang="en-US"/>
              </a:defPPr>
              <a:lvl1pPr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1pPr>
              <a:lvl2pPr marL="4572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2pPr>
              <a:lvl3pPr marL="9144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3pPr>
              <a:lvl4pPr marL="13716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4pPr>
              <a:lvl5pPr marL="18288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a:buFont typeface="Wingdings" pitchFamily="2" charset="2"/>
                <a:buNone/>
                <a:defRPr/>
              </a:pPr>
              <a:r>
                <a:rPr lang="zh-CN" altLang="en-US" sz="2000" dirty="0" smtClean="0">
                  <a:latin typeface="微软雅黑" pitchFamily="34" charset="-122"/>
                  <a:ea typeface="微软雅黑" pitchFamily="34" charset="-122"/>
                </a:rPr>
                <a:t>办公自动化（</a:t>
              </a:r>
              <a:r>
                <a:rPr lang="en-US" altLang="zh-CN" sz="2000" dirty="0" smtClean="0">
                  <a:latin typeface="微软雅黑" pitchFamily="34" charset="-122"/>
                  <a:ea typeface="微软雅黑" pitchFamily="34" charset="-122"/>
                </a:rPr>
                <a:t>OA</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12" name="流程图: 可选过程 11"/>
            <p:cNvSpPr/>
            <p:nvPr/>
          </p:nvSpPr>
          <p:spPr>
            <a:xfrm>
              <a:off x="457200" y="3733800"/>
              <a:ext cx="3962400" cy="1905000"/>
            </a:xfrm>
            <a:prstGeom prst="flowChartAlternateProcess">
              <a:avLst/>
            </a:prstGeom>
            <a:solidFill>
              <a:srgbClr val="00B0F0"/>
            </a:solidFill>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defPPr>
                <a:defRPr lang="en-US"/>
              </a:defPPr>
              <a:lvl1pPr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1pPr>
              <a:lvl2pPr marL="4572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2pPr>
              <a:lvl3pPr marL="9144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3pPr>
              <a:lvl4pPr marL="13716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4pPr>
              <a:lvl5pPr marL="18288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a:buFont typeface="Wingdings" pitchFamily="2" charset="2"/>
                <a:buNone/>
                <a:defRPr/>
              </a:pPr>
              <a:r>
                <a:rPr lang="zh-CN" altLang="en-US" sz="1800" dirty="0" smtClean="0">
                  <a:latin typeface="微软雅黑" pitchFamily="34" charset="-122"/>
                  <a:ea typeface="微软雅黑" pitchFamily="34" charset="-122"/>
                </a:rPr>
                <a:t>模块化</a:t>
              </a:r>
              <a:r>
                <a:rPr lang="zh-CN" altLang="en-US" sz="1800" dirty="0">
                  <a:latin typeface="微软雅黑" pitchFamily="34" charset="-122"/>
                  <a:ea typeface="微软雅黑" pitchFamily="34" charset="-122"/>
                </a:rPr>
                <a:t>业务</a:t>
              </a:r>
              <a:r>
                <a:rPr lang="zh-CN" altLang="en-US" sz="1800" dirty="0" smtClean="0">
                  <a:latin typeface="微软雅黑" pitchFamily="34" charset="-122"/>
                  <a:ea typeface="微软雅黑" pitchFamily="34" charset="-122"/>
                </a:rPr>
                <a:t>软件</a:t>
              </a:r>
              <a:endParaRPr lang="en-US" altLang="zh-CN" sz="1800" dirty="0" smtClean="0">
                <a:latin typeface="微软雅黑" pitchFamily="34" charset="-122"/>
                <a:ea typeface="微软雅黑" pitchFamily="34" charset="-122"/>
              </a:endParaRPr>
            </a:p>
            <a:p>
              <a:pPr>
                <a:buFont typeface="Wingdings" pitchFamily="2" charset="2"/>
                <a:buNone/>
                <a:defRPr/>
              </a:pPr>
              <a:endParaRPr lang="en-US" altLang="zh-CN" sz="1800" dirty="0">
                <a:latin typeface="微软雅黑" pitchFamily="34" charset="-122"/>
                <a:ea typeface="微软雅黑" pitchFamily="34" charset="-122"/>
              </a:endParaRPr>
            </a:p>
            <a:p>
              <a:pPr>
                <a:buFont typeface="Wingdings" pitchFamily="2" charset="2"/>
                <a:buNone/>
                <a:defRPr/>
              </a:pPr>
              <a:endParaRPr lang="en-US" altLang="zh-CN" sz="1800" dirty="0">
                <a:latin typeface="微软雅黑" pitchFamily="34" charset="-122"/>
                <a:ea typeface="微软雅黑" pitchFamily="34" charset="-122"/>
              </a:endParaRPr>
            </a:p>
            <a:p>
              <a:pPr>
                <a:buFont typeface="Wingdings" pitchFamily="2" charset="2"/>
                <a:buNone/>
                <a:defRPr/>
              </a:pPr>
              <a:endParaRPr lang="en-US" altLang="zh-CN" sz="1800" dirty="0">
                <a:latin typeface="微软雅黑" pitchFamily="34" charset="-122"/>
                <a:ea typeface="微软雅黑" pitchFamily="34" charset="-122"/>
              </a:endParaRPr>
            </a:p>
            <a:p>
              <a:pPr>
                <a:buFont typeface="Wingdings" pitchFamily="2" charset="2"/>
                <a:buNone/>
                <a:defRPr/>
              </a:pPr>
              <a:endParaRPr lang="zh-CN" altLang="en-US" sz="1800" dirty="0">
                <a:latin typeface="微软雅黑" pitchFamily="34" charset="-122"/>
                <a:ea typeface="微软雅黑" pitchFamily="34" charset="-122"/>
              </a:endParaRPr>
            </a:p>
          </p:txBody>
        </p:sp>
        <p:sp>
          <p:nvSpPr>
            <p:cNvPr id="13" name="流程图: 可选过程 12"/>
            <p:cNvSpPr/>
            <p:nvPr/>
          </p:nvSpPr>
          <p:spPr>
            <a:xfrm>
              <a:off x="762000" y="4114800"/>
              <a:ext cx="1524000" cy="381000"/>
            </a:xfrm>
            <a:prstGeom prst="flowChartAlternateProcess">
              <a:avLst/>
            </a:prstGeom>
            <a:solidFill>
              <a:srgbClr val="CCFF3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5000"/>
                </a:lnSpc>
                <a:spcBef>
                  <a:spcPct val="20000"/>
                </a:spcBef>
                <a:buFont typeface="Wingdings" pitchFamily="2" charset="2"/>
                <a:buNone/>
                <a:defRPr/>
              </a:pPr>
              <a:r>
                <a:rPr lang="en-US" altLang="zh-CN" sz="1400">
                  <a:solidFill>
                    <a:schemeClr val="tx1"/>
                  </a:solidFill>
                  <a:ea typeface="宋体" pitchFamily="2" charset="-122"/>
                </a:rPr>
                <a:t>CRM</a:t>
              </a:r>
              <a:endParaRPr lang="zh-CN" altLang="en-US" sz="1400">
                <a:solidFill>
                  <a:schemeClr val="tx1"/>
                </a:solidFill>
                <a:ea typeface="宋体" pitchFamily="2" charset="-122"/>
              </a:endParaRPr>
            </a:p>
          </p:txBody>
        </p:sp>
        <p:sp>
          <p:nvSpPr>
            <p:cNvPr id="14" name="流程图: 可选过程 13"/>
            <p:cNvSpPr/>
            <p:nvPr/>
          </p:nvSpPr>
          <p:spPr>
            <a:xfrm>
              <a:off x="2514600" y="4114800"/>
              <a:ext cx="1524000" cy="381000"/>
            </a:xfrm>
            <a:prstGeom prst="flowChartAlternateProcess">
              <a:avLst/>
            </a:prstGeom>
            <a:solidFill>
              <a:srgbClr val="CCFF3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5000"/>
                </a:lnSpc>
                <a:spcBef>
                  <a:spcPct val="20000"/>
                </a:spcBef>
                <a:buFont typeface="Wingdings" pitchFamily="2" charset="2"/>
                <a:buNone/>
                <a:defRPr/>
              </a:pPr>
              <a:r>
                <a:rPr lang="en-US" altLang="zh-CN" sz="1400" dirty="0" smtClean="0">
                  <a:solidFill>
                    <a:schemeClr val="tx1"/>
                  </a:solidFill>
                  <a:ea typeface="宋体" pitchFamily="2" charset="-122"/>
                </a:rPr>
                <a:t>ERP</a:t>
              </a:r>
              <a:r>
                <a:rPr lang="zh-CN" altLang="en-US" sz="1400" dirty="0" smtClean="0">
                  <a:solidFill>
                    <a:schemeClr val="tx1"/>
                  </a:solidFill>
                  <a:ea typeface="宋体" pitchFamily="2" charset="-122"/>
                </a:rPr>
                <a:t>管理</a:t>
              </a:r>
              <a:endParaRPr lang="zh-CN" altLang="en-US" sz="1400" dirty="0">
                <a:solidFill>
                  <a:schemeClr val="tx1"/>
                </a:solidFill>
                <a:ea typeface="宋体" pitchFamily="2" charset="-122"/>
              </a:endParaRPr>
            </a:p>
          </p:txBody>
        </p:sp>
        <p:sp>
          <p:nvSpPr>
            <p:cNvPr id="15" name="流程图: 可选过程 14"/>
            <p:cNvSpPr/>
            <p:nvPr/>
          </p:nvSpPr>
          <p:spPr>
            <a:xfrm>
              <a:off x="762000" y="4572000"/>
              <a:ext cx="1524000" cy="381000"/>
            </a:xfrm>
            <a:prstGeom prst="flowChartAlternateProcess">
              <a:avLst/>
            </a:prstGeom>
            <a:solidFill>
              <a:srgbClr val="CCFF3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5000"/>
                </a:lnSpc>
                <a:spcBef>
                  <a:spcPct val="20000"/>
                </a:spcBef>
                <a:buFont typeface="Wingdings" pitchFamily="2" charset="2"/>
                <a:buNone/>
                <a:defRPr/>
              </a:pPr>
              <a:r>
                <a:rPr lang="en-US" altLang="zh-CN" sz="1400" dirty="0" smtClean="0">
                  <a:solidFill>
                    <a:schemeClr val="tx1"/>
                  </a:solidFill>
                  <a:ea typeface="宋体" pitchFamily="2" charset="-122"/>
                </a:rPr>
                <a:t>FI</a:t>
              </a:r>
              <a:r>
                <a:rPr lang="zh-CN" altLang="en-US" sz="1400" dirty="0" smtClean="0">
                  <a:solidFill>
                    <a:schemeClr val="tx1"/>
                  </a:solidFill>
                  <a:ea typeface="宋体" pitchFamily="2" charset="-122"/>
                </a:rPr>
                <a:t>管理</a:t>
              </a:r>
              <a:endParaRPr lang="zh-CN" altLang="en-US" sz="1400" dirty="0">
                <a:solidFill>
                  <a:schemeClr val="tx1"/>
                </a:solidFill>
                <a:ea typeface="宋体" pitchFamily="2" charset="-122"/>
              </a:endParaRPr>
            </a:p>
          </p:txBody>
        </p:sp>
        <p:sp>
          <p:nvSpPr>
            <p:cNvPr id="16" name="流程图: 可选过程 15"/>
            <p:cNvSpPr/>
            <p:nvPr/>
          </p:nvSpPr>
          <p:spPr>
            <a:xfrm>
              <a:off x="2514600" y="4572000"/>
              <a:ext cx="1524000" cy="381000"/>
            </a:xfrm>
            <a:prstGeom prst="flowChartAlternateProcess">
              <a:avLst/>
            </a:prstGeom>
            <a:solidFill>
              <a:srgbClr val="CCFF3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5000"/>
                </a:lnSpc>
                <a:spcBef>
                  <a:spcPct val="20000"/>
                </a:spcBef>
                <a:buFont typeface="Wingdings" pitchFamily="2" charset="2"/>
                <a:buNone/>
                <a:defRPr/>
              </a:pPr>
              <a:r>
                <a:rPr lang="en-US" altLang="zh-CN" sz="1400" dirty="0" smtClean="0">
                  <a:solidFill>
                    <a:schemeClr val="tx1"/>
                  </a:solidFill>
                  <a:ea typeface="宋体" pitchFamily="2" charset="-122"/>
                </a:rPr>
                <a:t>PM</a:t>
              </a:r>
              <a:r>
                <a:rPr lang="zh-CN" altLang="en-US" sz="1400" dirty="0" smtClean="0">
                  <a:solidFill>
                    <a:schemeClr val="tx1"/>
                  </a:solidFill>
                  <a:ea typeface="宋体" pitchFamily="2" charset="-122"/>
                </a:rPr>
                <a:t>管理</a:t>
              </a:r>
              <a:endParaRPr lang="zh-CN" altLang="en-US" sz="1400" dirty="0">
                <a:solidFill>
                  <a:schemeClr val="tx1"/>
                </a:solidFill>
                <a:ea typeface="宋体" pitchFamily="2" charset="-122"/>
              </a:endParaRPr>
            </a:p>
          </p:txBody>
        </p:sp>
        <p:sp>
          <p:nvSpPr>
            <p:cNvPr id="17" name="流程图: 可选过程 16"/>
            <p:cNvSpPr/>
            <p:nvPr/>
          </p:nvSpPr>
          <p:spPr>
            <a:xfrm>
              <a:off x="762000" y="5029200"/>
              <a:ext cx="1524000" cy="381000"/>
            </a:xfrm>
            <a:prstGeom prst="flowChartAlternateProcess">
              <a:avLst/>
            </a:prstGeom>
            <a:solidFill>
              <a:srgbClr val="CCFF3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5000"/>
                </a:lnSpc>
                <a:spcBef>
                  <a:spcPct val="20000"/>
                </a:spcBef>
                <a:buFont typeface="Wingdings" pitchFamily="2" charset="2"/>
                <a:buNone/>
                <a:defRPr/>
              </a:pPr>
              <a:r>
                <a:rPr lang="en-US" altLang="zh-CN" sz="1400" dirty="0" smtClean="0">
                  <a:solidFill>
                    <a:schemeClr val="tx1"/>
                  </a:solidFill>
                  <a:ea typeface="宋体" pitchFamily="2" charset="-122"/>
                </a:rPr>
                <a:t>PDM</a:t>
              </a:r>
              <a:r>
                <a:rPr lang="zh-CN" altLang="en-US" sz="1400" dirty="0" smtClean="0">
                  <a:solidFill>
                    <a:schemeClr val="tx1"/>
                  </a:solidFill>
                  <a:ea typeface="宋体" pitchFamily="2" charset="-122"/>
                </a:rPr>
                <a:t>管理</a:t>
              </a:r>
              <a:endParaRPr lang="zh-CN" altLang="en-US" sz="1400" dirty="0">
                <a:solidFill>
                  <a:schemeClr val="tx1"/>
                </a:solidFill>
                <a:ea typeface="宋体" pitchFamily="2" charset="-122"/>
              </a:endParaRPr>
            </a:p>
          </p:txBody>
        </p:sp>
        <p:sp>
          <p:nvSpPr>
            <p:cNvPr id="18" name="流程图: 可选过程 17"/>
            <p:cNvSpPr/>
            <p:nvPr/>
          </p:nvSpPr>
          <p:spPr>
            <a:xfrm>
              <a:off x="2514600" y="5029200"/>
              <a:ext cx="1524000" cy="381000"/>
            </a:xfrm>
            <a:prstGeom prst="flowChartAlternateProcess">
              <a:avLst/>
            </a:prstGeom>
            <a:solidFill>
              <a:srgbClr val="CCFF3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5000"/>
                </a:lnSpc>
                <a:spcBef>
                  <a:spcPct val="20000"/>
                </a:spcBef>
                <a:buFont typeface="Wingdings" pitchFamily="2" charset="2"/>
                <a:buNone/>
                <a:defRPr/>
              </a:pPr>
              <a:r>
                <a:rPr lang="en-US" altLang="zh-CN" sz="1400">
                  <a:solidFill>
                    <a:schemeClr val="tx1"/>
                  </a:solidFill>
                  <a:ea typeface="宋体" pitchFamily="2" charset="-122"/>
                </a:rPr>
                <a:t>HR</a:t>
              </a:r>
              <a:r>
                <a:rPr lang="zh-CN" altLang="en-US" sz="1400">
                  <a:solidFill>
                    <a:schemeClr val="tx1"/>
                  </a:solidFill>
                  <a:ea typeface="宋体" pitchFamily="2" charset="-122"/>
                </a:rPr>
                <a:t>管理</a:t>
              </a:r>
            </a:p>
          </p:txBody>
        </p:sp>
        <p:sp>
          <p:nvSpPr>
            <p:cNvPr id="19" name="流程图: 可选过程 18"/>
            <p:cNvSpPr/>
            <p:nvPr/>
          </p:nvSpPr>
          <p:spPr>
            <a:xfrm>
              <a:off x="4572000" y="3733800"/>
              <a:ext cx="3962400" cy="1905000"/>
            </a:xfrm>
            <a:prstGeom prst="flowChartAlternateProcess">
              <a:avLst/>
            </a:prstGeom>
            <a:solidFill>
              <a:srgbClr val="00B0F0"/>
            </a:solidFill>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defPPr>
                <a:defRPr lang="en-US"/>
              </a:defPPr>
              <a:lvl1pPr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1pPr>
              <a:lvl2pPr marL="4572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2pPr>
              <a:lvl3pPr marL="9144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3pPr>
              <a:lvl4pPr marL="13716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4pPr>
              <a:lvl5pPr marL="18288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a:buFont typeface="Wingdings" pitchFamily="2" charset="2"/>
                <a:buNone/>
                <a:defRPr/>
              </a:pPr>
              <a:r>
                <a:rPr lang="en-US" altLang="zh-CN" sz="1800" dirty="0">
                  <a:latin typeface="微软雅黑" pitchFamily="34" charset="-122"/>
                  <a:ea typeface="微软雅黑" pitchFamily="34" charset="-122"/>
                </a:rPr>
                <a:t>K</a:t>
              </a:r>
              <a:r>
                <a:rPr lang="en-US" altLang="zh-CN" sz="1800" dirty="0" smtClean="0">
                  <a:latin typeface="微软雅黑" pitchFamily="34" charset="-122"/>
                  <a:ea typeface="微软雅黑" pitchFamily="34" charset="-122"/>
                </a:rPr>
                <a:t>M</a:t>
              </a:r>
              <a:r>
                <a:rPr lang="zh-CN" altLang="en-US" sz="1800" dirty="0" smtClean="0">
                  <a:latin typeface="微软雅黑" pitchFamily="34" charset="-122"/>
                  <a:ea typeface="微软雅黑" pitchFamily="34" charset="-122"/>
                </a:rPr>
                <a:t>内容知识管理</a:t>
              </a:r>
              <a:endParaRPr lang="en-US" altLang="zh-CN" sz="1800" dirty="0">
                <a:latin typeface="微软雅黑" pitchFamily="34" charset="-122"/>
                <a:ea typeface="微软雅黑" pitchFamily="34" charset="-122"/>
              </a:endParaRPr>
            </a:p>
            <a:p>
              <a:pPr>
                <a:buFont typeface="Wingdings" pitchFamily="2" charset="2"/>
                <a:buNone/>
                <a:defRPr/>
              </a:pPr>
              <a:endParaRPr lang="en-US" altLang="zh-CN" sz="1800" dirty="0">
                <a:latin typeface="微软雅黑" pitchFamily="34" charset="-122"/>
                <a:ea typeface="微软雅黑" pitchFamily="34" charset="-122"/>
              </a:endParaRPr>
            </a:p>
            <a:p>
              <a:pPr>
                <a:buFont typeface="Wingdings" pitchFamily="2" charset="2"/>
                <a:buNone/>
                <a:defRPr/>
              </a:pPr>
              <a:endParaRPr lang="en-US" altLang="zh-CN" sz="1800" dirty="0">
                <a:latin typeface="微软雅黑" pitchFamily="34" charset="-122"/>
                <a:ea typeface="微软雅黑" pitchFamily="34" charset="-122"/>
              </a:endParaRPr>
            </a:p>
            <a:p>
              <a:pPr>
                <a:buFont typeface="Wingdings" pitchFamily="2" charset="2"/>
                <a:buNone/>
                <a:defRPr/>
              </a:pPr>
              <a:endParaRPr lang="en-US" altLang="zh-CN" sz="1800" dirty="0">
                <a:latin typeface="微软雅黑" pitchFamily="34" charset="-122"/>
                <a:ea typeface="微软雅黑" pitchFamily="34" charset="-122"/>
              </a:endParaRPr>
            </a:p>
            <a:p>
              <a:pPr>
                <a:buFont typeface="Wingdings" pitchFamily="2" charset="2"/>
                <a:buNone/>
                <a:defRPr/>
              </a:pPr>
              <a:endParaRPr lang="zh-CN" altLang="en-US" sz="1800" dirty="0">
                <a:latin typeface="微软雅黑" pitchFamily="34" charset="-122"/>
                <a:ea typeface="微软雅黑" pitchFamily="34" charset="-122"/>
              </a:endParaRPr>
            </a:p>
          </p:txBody>
        </p:sp>
        <p:sp>
          <p:nvSpPr>
            <p:cNvPr id="20" name="流程图: 可选过程 19"/>
            <p:cNvSpPr/>
            <p:nvPr/>
          </p:nvSpPr>
          <p:spPr>
            <a:xfrm>
              <a:off x="4800600" y="4305300"/>
              <a:ext cx="2895600" cy="533400"/>
            </a:xfrm>
            <a:prstGeom prst="flowChartAlternateProcess">
              <a:avLst/>
            </a:prstGeom>
            <a:solidFill>
              <a:srgbClr val="CCFF3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5000"/>
                </a:lnSpc>
                <a:spcBef>
                  <a:spcPct val="20000"/>
                </a:spcBef>
                <a:buFont typeface="Wingdings" pitchFamily="2" charset="2"/>
                <a:buNone/>
                <a:defRPr/>
              </a:pPr>
              <a:r>
                <a:rPr lang="zh-CN" altLang="en-US" sz="1400" dirty="0" smtClean="0">
                  <a:solidFill>
                    <a:schemeClr val="tx1"/>
                  </a:solidFill>
                  <a:ea typeface="宋体" pitchFamily="2" charset="-122"/>
                </a:rPr>
                <a:t>论坛、知识、流程、制度</a:t>
              </a:r>
              <a:endParaRPr lang="zh-CN" altLang="en-US" sz="1400" dirty="0">
                <a:solidFill>
                  <a:schemeClr val="tx1"/>
                </a:solidFill>
                <a:ea typeface="宋体" pitchFamily="2" charset="-122"/>
              </a:endParaRPr>
            </a:p>
          </p:txBody>
        </p:sp>
        <p:sp>
          <p:nvSpPr>
            <p:cNvPr id="21" name="流程图: 磁盘 20"/>
            <p:cNvSpPr/>
            <p:nvPr/>
          </p:nvSpPr>
          <p:spPr>
            <a:xfrm>
              <a:off x="533400" y="5715000"/>
              <a:ext cx="3886200" cy="609600"/>
            </a:xfrm>
            <a:prstGeom prst="flowChartMagneticDisk">
              <a:avLst/>
            </a:prstGeom>
            <a:solidFill>
              <a:srgbClr val="CCFF3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5000"/>
                </a:lnSpc>
                <a:spcBef>
                  <a:spcPct val="20000"/>
                </a:spcBef>
                <a:buFont typeface="Wingdings" pitchFamily="2" charset="2"/>
                <a:buNone/>
                <a:defRPr/>
              </a:pPr>
              <a:r>
                <a:rPr lang="zh-CN" altLang="en-US" sz="1400">
                  <a:solidFill>
                    <a:schemeClr val="tx1"/>
                  </a:solidFill>
                  <a:ea typeface="宋体" pitchFamily="2" charset="-122"/>
                </a:rPr>
                <a:t>结构化数据</a:t>
              </a:r>
            </a:p>
          </p:txBody>
        </p:sp>
        <p:sp>
          <p:nvSpPr>
            <p:cNvPr id="22" name="流程图: 磁盘 21"/>
            <p:cNvSpPr/>
            <p:nvPr/>
          </p:nvSpPr>
          <p:spPr>
            <a:xfrm>
              <a:off x="4648200" y="5715000"/>
              <a:ext cx="3886200" cy="609600"/>
            </a:xfrm>
            <a:prstGeom prst="flowChartMagneticDisk">
              <a:avLst/>
            </a:prstGeom>
            <a:solidFill>
              <a:srgbClr val="CCFF3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5000"/>
                </a:lnSpc>
                <a:spcBef>
                  <a:spcPct val="20000"/>
                </a:spcBef>
                <a:buFont typeface="Wingdings" pitchFamily="2" charset="2"/>
                <a:buNone/>
                <a:defRPr/>
              </a:pPr>
              <a:r>
                <a:rPr lang="zh-CN" altLang="en-US" sz="1400">
                  <a:solidFill>
                    <a:schemeClr val="tx1"/>
                  </a:solidFill>
                  <a:ea typeface="宋体" pitchFamily="2" charset="-122"/>
                </a:rPr>
                <a:t>非结构化数据</a:t>
              </a:r>
            </a:p>
          </p:txBody>
        </p:sp>
      </p:grpSp>
      <p:sp>
        <p:nvSpPr>
          <p:cNvPr id="23" name="流程图: 可选过程 22"/>
          <p:cNvSpPr/>
          <p:nvPr/>
        </p:nvSpPr>
        <p:spPr bwMode="auto">
          <a:xfrm>
            <a:off x="6781800" y="2743200"/>
            <a:ext cx="1752600" cy="826133"/>
          </a:xfrm>
          <a:prstGeom prst="flowChartAlternateProcess">
            <a:avLst/>
          </a:prstGeom>
          <a:solidFill>
            <a:schemeClr val="accent2">
              <a:lumMod val="20000"/>
              <a:lumOff val="80000"/>
            </a:schemeClr>
          </a:solidFill>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chor="ctr"/>
          <a:lstStyle>
            <a:defPPr>
              <a:defRPr lang="en-US"/>
            </a:defPPr>
            <a:lvl1pPr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1pPr>
            <a:lvl2pPr marL="4572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2pPr>
            <a:lvl3pPr marL="9144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3pPr>
            <a:lvl4pPr marL="13716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4pPr>
            <a:lvl5pPr marL="1828800" algn="ctr" rtl="0" fontAlgn="base">
              <a:lnSpc>
                <a:spcPct val="125000"/>
              </a:lnSpc>
              <a:spcBef>
                <a:spcPct val="20000"/>
              </a:spcBef>
              <a:spcAft>
                <a:spcPct val="0"/>
              </a:spcAft>
              <a:buFont typeface="Wingdings" pitchFamily="2" charset="2"/>
              <a:buChar char="Ø"/>
              <a:defRPr sz="1400" kern="1200">
                <a:solidFill>
                  <a:schemeClr val="dk1"/>
                </a:solidFill>
                <a:latin typeface="+mn-lt"/>
                <a:ea typeface="+mn-ea"/>
                <a:cs typeface="+mn-cs"/>
              </a:defRPr>
            </a:lvl5pPr>
            <a:lvl6pPr marL="2286000" algn="l" defTabSz="914400" rtl="0" eaLnBrk="1" latinLnBrk="0" hangingPunct="1">
              <a:defRPr sz="1400" kern="1200">
                <a:solidFill>
                  <a:schemeClr val="dk1"/>
                </a:solidFill>
                <a:latin typeface="+mn-lt"/>
                <a:ea typeface="+mn-ea"/>
                <a:cs typeface="+mn-cs"/>
              </a:defRPr>
            </a:lvl6pPr>
            <a:lvl7pPr marL="2743200" algn="l" defTabSz="914400" rtl="0" eaLnBrk="1" latinLnBrk="0" hangingPunct="1">
              <a:defRPr sz="1400" kern="1200">
                <a:solidFill>
                  <a:schemeClr val="dk1"/>
                </a:solidFill>
                <a:latin typeface="+mn-lt"/>
                <a:ea typeface="+mn-ea"/>
                <a:cs typeface="+mn-cs"/>
              </a:defRPr>
            </a:lvl7pPr>
            <a:lvl8pPr marL="3200400" algn="l" defTabSz="914400" rtl="0" eaLnBrk="1" latinLnBrk="0" hangingPunct="1">
              <a:defRPr sz="1400" kern="1200">
                <a:solidFill>
                  <a:schemeClr val="dk1"/>
                </a:solidFill>
                <a:latin typeface="+mn-lt"/>
                <a:ea typeface="+mn-ea"/>
                <a:cs typeface="+mn-cs"/>
              </a:defRPr>
            </a:lvl8pPr>
            <a:lvl9pPr marL="3657600" algn="l" defTabSz="914400" rtl="0" eaLnBrk="1" latinLnBrk="0" hangingPunct="1">
              <a:defRPr sz="1400" kern="1200">
                <a:solidFill>
                  <a:schemeClr val="dk1"/>
                </a:solidFill>
                <a:latin typeface="+mn-lt"/>
                <a:ea typeface="+mn-ea"/>
                <a:cs typeface="+mn-cs"/>
              </a:defRPr>
            </a:lvl9pPr>
          </a:lstStyle>
          <a:p>
            <a:pPr>
              <a:buFont typeface="Wingdings" pitchFamily="2" charset="2"/>
              <a:buNone/>
              <a:defRPr/>
            </a:pPr>
            <a:r>
              <a:rPr lang="zh-CN" altLang="en-US" sz="2000" dirty="0" smtClean="0">
                <a:latin typeface="微软雅黑" pitchFamily="34" charset="-122"/>
                <a:ea typeface="微软雅黑" pitchFamily="34" charset="-122"/>
              </a:rPr>
              <a:t>单点登录（</a:t>
            </a:r>
            <a:r>
              <a:rPr lang="en-US" altLang="zh-CN" sz="2000" dirty="0" smtClean="0">
                <a:latin typeface="微软雅黑" pitchFamily="34" charset="-122"/>
                <a:ea typeface="微软雅黑" pitchFamily="34" charset="-122"/>
              </a:rPr>
              <a:t>SSO</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pic>
        <p:nvPicPr>
          <p:cNvPr id="24"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95688" y="1020763"/>
            <a:ext cx="717550" cy="436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Text Box 24"/>
          <p:cNvSpPr txBox="1">
            <a:spLocks noChangeArrowheads="1"/>
          </p:cNvSpPr>
          <p:nvPr/>
        </p:nvSpPr>
        <p:spPr bwMode="auto">
          <a:xfrm>
            <a:off x="2971800" y="1101725"/>
            <a:ext cx="776288"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defTabSz="1300163" eaLnBrk="0" hangingPunct="0">
              <a:defRPr>
                <a:solidFill>
                  <a:schemeClr val="tx1"/>
                </a:solidFill>
                <a:latin typeface="Arial" panose="020B0604020202020204" pitchFamily="34" charset="0"/>
                <a:cs typeface="Arial" panose="020B0604020202020204" pitchFamily="34" charset="0"/>
              </a:defRPr>
            </a:lvl1pPr>
            <a:lvl2pPr marL="742950" indent="-285750" defTabSz="1300163" eaLnBrk="0" hangingPunct="0">
              <a:defRPr>
                <a:solidFill>
                  <a:schemeClr val="tx1"/>
                </a:solidFill>
                <a:latin typeface="Arial" panose="020B0604020202020204" pitchFamily="34" charset="0"/>
                <a:cs typeface="Arial" panose="020B0604020202020204" pitchFamily="34" charset="0"/>
              </a:defRPr>
            </a:lvl2pPr>
            <a:lvl3pPr marL="1143000" indent="-228600" defTabSz="1300163" eaLnBrk="0" hangingPunct="0">
              <a:defRPr>
                <a:solidFill>
                  <a:schemeClr val="tx1"/>
                </a:solidFill>
                <a:latin typeface="Arial" panose="020B0604020202020204" pitchFamily="34" charset="0"/>
                <a:cs typeface="Arial" panose="020B0604020202020204" pitchFamily="34" charset="0"/>
              </a:defRPr>
            </a:lvl3pPr>
            <a:lvl4pPr marL="1600200" indent="-228600" defTabSz="1300163" eaLnBrk="0" hangingPunct="0">
              <a:defRPr>
                <a:solidFill>
                  <a:schemeClr val="tx1"/>
                </a:solidFill>
                <a:latin typeface="Arial" panose="020B0604020202020204" pitchFamily="34" charset="0"/>
                <a:cs typeface="Arial" panose="020B0604020202020204" pitchFamily="34" charset="0"/>
              </a:defRPr>
            </a:lvl4pPr>
            <a:lvl5pPr marL="2057400" indent="-228600" defTabSz="1300163" eaLnBrk="0" hangingPunct="0">
              <a:defRPr>
                <a:solidFill>
                  <a:schemeClr val="tx1"/>
                </a:solidFill>
                <a:latin typeface="Arial" panose="020B0604020202020204" pitchFamily="34" charset="0"/>
                <a:cs typeface="Arial" panose="020B0604020202020204" pitchFamily="34" charset="0"/>
              </a:defRPr>
            </a:lvl5pPr>
            <a:lvl6pPr marL="2514600" indent="-228600" defTabSz="1300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0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0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0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50000"/>
              </a:spcBef>
            </a:pPr>
            <a:r>
              <a:rPr lang="en-US" altLang="zh-CN" sz="1600" dirty="0">
                <a:latin typeface="微软雅黑" panose="020B0503020204020204" pitchFamily="34" charset="-122"/>
                <a:ea typeface="微软雅黑" panose="020B0503020204020204" pitchFamily="34" charset="-122"/>
              </a:rPr>
              <a:t>WEB</a:t>
            </a:r>
          </a:p>
        </p:txBody>
      </p:sp>
      <p:sp>
        <p:nvSpPr>
          <p:cNvPr id="26" name="Text Box 25"/>
          <p:cNvSpPr txBox="1">
            <a:spLocks noChangeArrowheads="1"/>
          </p:cNvSpPr>
          <p:nvPr/>
        </p:nvSpPr>
        <p:spPr bwMode="auto">
          <a:xfrm>
            <a:off x="4419600" y="1066800"/>
            <a:ext cx="16764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defTabSz="1300163" eaLnBrk="0" hangingPunct="0">
              <a:defRPr>
                <a:solidFill>
                  <a:schemeClr val="tx1"/>
                </a:solidFill>
                <a:latin typeface="Arial" panose="020B0604020202020204" pitchFamily="34" charset="0"/>
                <a:cs typeface="Arial" panose="020B0604020202020204" pitchFamily="34" charset="0"/>
              </a:defRPr>
            </a:lvl1pPr>
            <a:lvl2pPr marL="742950" indent="-285750" defTabSz="1300163" eaLnBrk="0" hangingPunct="0">
              <a:defRPr>
                <a:solidFill>
                  <a:schemeClr val="tx1"/>
                </a:solidFill>
                <a:latin typeface="Arial" panose="020B0604020202020204" pitchFamily="34" charset="0"/>
                <a:cs typeface="Arial" panose="020B0604020202020204" pitchFamily="34" charset="0"/>
              </a:defRPr>
            </a:lvl2pPr>
            <a:lvl3pPr marL="1143000" indent="-228600" defTabSz="1300163" eaLnBrk="0" hangingPunct="0">
              <a:defRPr>
                <a:solidFill>
                  <a:schemeClr val="tx1"/>
                </a:solidFill>
                <a:latin typeface="Arial" panose="020B0604020202020204" pitchFamily="34" charset="0"/>
                <a:cs typeface="Arial" panose="020B0604020202020204" pitchFamily="34" charset="0"/>
              </a:defRPr>
            </a:lvl3pPr>
            <a:lvl4pPr marL="1600200" indent="-228600" defTabSz="1300163" eaLnBrk="0" hangingPunct="0">
              <a:defRPr>
                <a:solidFill>
                  <a:schemeClr val="tx1"/>
                </a:solidFill>
                <a:latin typeface="Arial" panose="020B0604020202020204" pitchFamily="34" charset="0"/>
                <a:cs typeface="Arial" panose="020B0604020202020204" pitchFamily="34" charset="0"/>
              </a:defRPr>
            </a:lvl4pPr>
            <a:lvl5pPr marL="2057400" indent="-228600" defTabSz="1300163" eaLnBrk="0" hangingPunct="0">
              <a:defRPr>
                <a:solidFill>
                  <a:schemeClr val="tx1"/>
                </a:solidFill>
                <a:latin typeface="Arial" panose="020B0604020202020204" pitchFamily="34" charset="0"/>
                <a:cs typeface="Arial" panose="020B0604020202020204" pitchFamily="34" charset="0"/>
              </a:defRPr>
            </a:lvl5pPr>
            <a:lvl6pPr marL="2514600" indent="-228600" defTabSz="1300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300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300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300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50000"/>
              </a:spcBef>
            </a:pPr>
            <a:r>
              <a:rPr lang="ja-JP" altLang="en-US" sz="1600" dirty="0">
                <a:latin typeface="微软雅黑" panose="020B0503020204020204" pitchFamily="34" charset="-122"/>
                <a:ea typeface="微软雅黑" panose="020B0503020204020204" pitchFamily="34" charset="-122"/>
              </a:rPr>
              <a:t>手机</a:t>
            </a:r>
            <a:r>
              <a:rPr lang="zh-CN" altLang="en-US" sz="1600" dirty="0">
                <a:latin typeface="微软雅黑" panose="020B0503020204020204" pitchFamily="34" charset="-122"/>
                <a:ea typeface="微软雅黑" panose="020B0503020204020204" pitchFamily="34" charset="-122"/>
              </a:rPr>
              <a:t>移动办公</a:t>
            </a:r>
          </a:p>
        </p:txBody>
      </p:sp>
      <p:pic>
        <p:nvPicPr>
          <p:cNvPr id="27" name="图片 5" descr="C:\Documents and Settings\Administrator\桌面\手机处理\登录页面.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943600" y="990600"/>
            <a:ext cx="223838"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64966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smtClean="0"/>
              <a:t>客户案例</a:t>
            </a:r>
            <a:r>
              <a:rPr lang="en-US" altLang="zh-CN" dirty="0" smtClean="0"/>
              <a:t>-2/5</a:t>
            </a:r>
            <a:endParaRPr lang="zh-CN" altLang="en-US" dirty="0"/>
          </a:p>
        </p:txBody>
      </p:sp>
      <p:sp>
        <p:nvSpPr>
          <p:cNvPr id="3" name="内容占位符 2"/>
          <p:cNvSpPr>
            <a:spLocks noGrp="1"/>
          </p:cNvSpPr>
          <p:nvPr>
            <p:ph sz="quarter" idx="1"/>
          </p:nvPr>
        </p:nvSpPr>
        <p:spPr>
          <a:xfrm>
            <a:off x="179512" y="1268760"/>
            <a:ext cx="8964488" cy="5256584"/>
          </a:xfrm>
        </p:spPr>
        <p:txBody>
          <a:bodyPr>
            <a:normAutofit fontScale="85000" lnSpcReduction="20000"/>
          </a:bodyPr>
          <a:lstStyle/>
          <a:p>
            <a:r>
              <a:rPr lang="zh-CN" altLang="en-US" dirty="0" smtClean="0"/>
              <a:t>青岛智鼎科技有限公司</a:t>
            </a:r>
            <a:r>
              <a:rPr lang="en-US" altLang="zh-CN" dirty="0" smtClean="0"/>
              <a:t>-</a:t>
            </a:r>
            <a:r>
              <a:rPr lang="zh-CN" altLang="en-US" dirty="0" smtClean="0"/>
              <a:t>办公自动化系统</a:t>
            </a:r>
          </a:p>
          <a:p>
            <a:r>
              <a:rPr lang="zh-CN" altLang="en-US" dirty="0" smtClean="0"/>
              <a:t>浙江豪雅集团</a:t>
            </a:r>
            <a:r>
              <a:rPr lang="en-US" altLang="zh-CN" dirty="0" smtClean="0"/>
              <a:t>-</a:t>
            </a:r>
            <a:r>
              <a:rPr lang="zh-CN" altLang="en-US" dirty="0" smtClean="0"/>
              <a:t>办公自动化系统</a:t>
            </a:r>
          </a:p>
          <a:p>
            <a:r>
              <a:rPr lang="zh-CN" altLang="en-US" dirty="0" smtClean="0"/>
              <a:t>浙江中建网络</a:t>
            </a:r>
            <a:r>
              <a:rPr lang="en-US" altLang="zh-CN" dirty="0" smtClean="0"/>
              <a:t>-</a:t>
            </a:r>
            <a:r>
              <a:rPr lang="zh-CN" altLang="en-US" dirty="0" smtClean="0"/>
              <a:t>办公自动化系统</a:t>
            </a:r>
          </a:p>
          <a:p>
            <a:r>
              <a:rPr lang="zh-CN" altLang="en-US" dirty="0" smtClean="0"/>
              <a:t>合肥汉思信息技术有限责任公司</a:t>
            </a:r>
            <a:r>
              <a:rPr lang="en-US" altLang="zh-CN" dirty="0" smtClean="0"/>
              <a:t>-</a:t>
            </a:r>
            <a:r>
              <a:rPr lang="zh-CN" altLang="en-US" dirty="0" smtClean="0"/>
              <a:t>汉思办公自动化系统</a:t>
            </a:r>
          </a:p>
          <a:p>
            <a:r>
              <a:rPr lang="zh-CN" altLang="en-US" dirty="0" smtClean="0"/>
              <a:t>锐骐（厦门）电子科技有限公司</a:t>
            </a:r>
            <a:r>
              <a:rPr lang="en-US" altLang="zh-CN" dirty="0" smtClean="0"/>
              <a:t>-</a:t>
            </a:r>
            <a:r>
              <a:rPr lang="zh-CN" altLang="en-US" dirty="0" smtClean="0"/>
              <a:t>办公自动化系统</a:t>
            </a:r>
          </a:p>
          <a:p>
            <a:r>
              <a:rPr lang="zh-CN" altLang="en-US" dirty="0" smtClean="0"/>
              <a:t>广东南方数码科技有限公司</a:t>
            </a:r>
            <a:r>
              <a:rPr lang="en-US" altLang="zh-CN" dirty="0" smtClean="0"/>
              <a:t>-</a:t>
            </a:r>
            <a:r>
              <a:rPr lang="zh-CN" altLang="en-US" dirty="0" smtClean="0"/>
              <a:t>移动执法监察系统</a:t>
            </a:r>
          </a:p>
          <a:p>
            <a:r>
              <a:rPr lang="zh-CN" altLang="en-US" dirty="0" smtClean="0"/>
              <a:t>北京商企智联科技有限公司</a:t>
            </a:r>
            <a:r>
              <a:rPr lang="en-US" altLang="zh-CN" dirty="0" smtClean="0"/>
              <a:t>OA</a:t>
            </a:r>
            <a:r>
              <a:rPr lang="zh-CN" altLang="en-US" dirty="0" smtClean="0"/>
              <a:t>项目</a:t>
            </a:r>
          </a:p>
          <a:p>
            <a:r>
              <a:rPr lang="zh-CN" altLang="en-US" dirty="0" smtClean="0"/>
              <a:t>吉联航运管理平台</a:t>
            </a:r>
          </a:p>
          <a:p>
            <a:r>
              <a:rPr lang="zh-CN" altLang="en-US" dirty="0" smtClean="0"/>
              <a:t>宁波市日银</a:t>
            </a:r>
            <a:r>
              <a:rPr lang="en-US" altLang="zh-CN" dirty="0" smtClean="0"/>
              <a:t>IMP</a:t>
            </a:r>
            <a:r>
              <a:rPr lang="zh-CN" altLang="en-US" dirty="0" smtClean="0"/>
              <a:t>微电子有限公司 </a:t>
            </a:r>
            <a:r>
              <a:rPr lang="en-US" altLang="zh-CN" dirty="0" smtClean="0"/>
              <a:t>- </a:t>
            </a:r>
            <a:r>
              <a:rPr lang="zh-CN" altLang="en-US" dirty="0" smtClean="0"/>
              <a:t>企业信息管理系统</a:t>
            </a:r>
          </a:p>
          <a:p>
            <a:r>
              <a:rPr lang="zh-CN" altLang="en-US" dirty="0" smtClean="0"/>
              <a:t>四川新洋电子科技</a:t>
            </a:r>
            <a:r>
              <a:rPr lang="en-US" altLang="zh-CN" dirty="0" smtClean="0"/>
              <a:t>-</a:t>
            </a:r>
            <a:r>
              <a:rPr lang="zh-CN" altLang="en-US" dirty="0" smtClean="0"/>
              <a:t>招标及合同审签系统</a:t>
            </a:r>
          </a:p>
          <a:p>
            <a:r>
              <a:rPr lang="zh-CN" altLang="en-US" dirty="0" smtClean="0"/>
              <a:t>方正国际</a:t>
            </a:r>
            <a:r>
              <a:rPr lang="en-US" altLang="zh-CN" dirty="0" smtClean="0"/>
              <a:t>OA</a:t>
            </a:r>
            <a:r>
              <a:rPr lang="zh-CN" altLang="en-US" dirty="0" smtClean="0"/>
              <a:t>系统</a:t>
            </a:r>
            <a:r>
              <a:rPr lang="en-US" altLang="zh-CN" dirty="0" smtClean="0"/>
              <a:t>,</a:t>
            </a:r>
            <a:r>
              <a:rPr lang="zh-CN" altLang="en-US" dirty="0" smtClean="0"/>
              <a:t>新海丰物流</a:t>
            </a:r>
            <a:r>
              <a:rPr lang="en-US" altLang="zh-CN" dirty="0" smtClean="0"/>
              <a:t>OA</a:t>
            </a:r>
            <a:r>
              <a:rPr lang="zh-CN" altLang="en-US" dirty="0" smtClean="0"/>
              <a:t>系统等</a:t>
            </a:r>
          </a:p>
          <a:p>
            <a:r>
              <a:rPr lang="zh-CN" altLang="en-US" dirty="0" smtClean="0"/>
              <a:t>新疆塔河采油一厂</a:t>
            </a:r>
            <a:r>
              <a:rPr lang="en-US" altLang="zh-CN" dirty="0" smtClean="0"/>
              <a:t>-</a:t>
            </a:r>
            <a:r>
              <a:rPr lang="zh-CN" altLang="en-US" dirty="0" smtClean="0"/>
              <a:t>生产指挥运行系统</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smtClean="0"/>
              <a:t>客户案例</a:t>
            </a:r>
            <a:r>
              <a:rPr lang="en-US" altLang="zh-CN" dirty="0" smtClean="0"/>
              <a:t>-3/5</a:t>
            </a:r>
            <a:endParaRPr lang="zh-CN" altLang="en-US" dirty="0"/>
          </a:p>
        </p:txBody>
      </p:sp>
      <p:sp>
        <p:nvSpPr>
          <p:cNvPr id="3" name="内容占位符 2"/>
          <p:cNvSpPr>
            <a:spLocks noGrp="1"/>
          </p:cNvSpPr>
          <p:nvPr>
            <p:ph sz="quarter" idx="1"/>
          </p:nvPr>
        </p:nvSpPr>
        <p:spPr>
          <a:xfrm>
            <a:off x="323528" y="1124744"/>
            <a:ext cx="8820472" cy="5733256"/>
          </a:xfrm>
        </p:spPr>
        <p:txBody>
          <a:bodyPr>
            <a:normAutofit fontScale="85000" lnSpcReduction="20000"/>
          </a:bodyPr>
          <a:lstStyle/>
          <a:p>
            <a:r>
              <a:rPr lang="zh-CN" altLang="en-US" dirty="0" smtClean="0"/>
              <a:t>青岛智鼎科技有限公司</a:t>
            </a:r>
            <a:r>
              <a:rPr lang="en-US" altLang="zh-CN" dirty="0" smtClean="0"/>
              <a:t>-</a:t>
            </a:r>
            <a:r>
              <a:rPr lang="zh-CN" altLang="en-US" dirty="0" smtClean="0"/>
              <a:t>办公自动化系统</a:t>
            </a:r>
          </a:p>
          <a:p>
            <a:r>
              <a:rPr lang="zh-CN" altLang="en-US" dirty="0" smtClean="0"/>
              <a:t>浙江豪雅集团</a:t>
            </a:r>
            <a:r>
              <a:rPr lang="en-US" altLang="zh-CN" dirty="0" smtClean="0"/>
              <a:t>-</a:t>
            </a:r>
            <a:r>
              <a:rPr lang="zh-CN" altLang="en-US" dirty="0" smtClean="0"/>
              <a:t>办公自动化系统</a:t>
            </a:r>
          </a:p>
          <a:p>
            <a:r>
              <a:rPr lang="zh-CN" altLang="en-US" dirty="0" smtClean="0"/>
              <a:t>浙江中建网络</a:t>
            </a:r>
            <a:r>
              <a:rPr lang="en-US" altLang="zh-CN" dirty="0" smtClean="0"/>
              <a:t>-</a:t>
            </a:r>
            <a:r>
              <a:rPr lang="zh-CN" altLang="en-US" dirty="0" smtClean="0"/>
              <a:t>办公自动化系统</a:t>
            </a:r>
          </a:p>
          <a:p>
            <a:r>
              <a:rPr lang="zh-CN" altLang="en-US" dirty="0" smtClean="0"/>
              <a:t>合肥汉思信息技术有限责任公司</a:t>
            </a:r>
            <a:r>
              <a:rPr lang="en-US" altLang="zh-CN" dirty="0" smtClean="0"/>
              <a:t>-</a:t>
            </a:r>
            <a:r>
              <a:rPr lang="zh-CN" altLang="en-US" dirty="0" smtClean="0"/>
              <a:t>汉思办公自动化系统</a:t>
            </a:r>
          </a:p>
          <a:p>
            <a:r>
              <a:rPr lang="zh-CN" altLang="en-US" dirty="0" smtClean="0"/>
              <a:t>锐骐（厦门）电子科技有限公司</a:t>
            </a:r>
            <a:r>
              <a:rPr lang="en-US" altLang="zh-CN" dirty="0" smtClean="0"/>
              <a:t>-</a:t>
            </a:r>
            <a:r>
              <a:rPr lang="zh-CN" altLang="en-US" dirty="0" smtClean="0"/>
              <a:t>办公自动化系统</a:t>
            </a:r>
          </a:p>
          <a:p>
            <a:r>
              <a:rPr lang="zh-CN" altLang="en-US" dirty="0" smtClean="0"/>
              <a:t>广东南方数码科技有限公司</a:t>
            </a:r>
            <a:r>
              <a:rPr lang="en-US" altLang="zh-CN" dirty="0" smtClean="0"/>
              <a:t>-</a:t>
            </a:r>
            <a:r>
              <a:rPr lang="zh-CN" altLang="en-US" dirty="0" smtClean="0"/>
              <a:t>移动执法监察系统</a:t>
            </a:r>
          </a:p>
          <a:p>
            <a:r>
              <a:rPr lang="zh-CN" altLang="en-US" dirty="0" smtClean="0"/>
              <a:t>北京商企智联科技有限公司</a:t>
            </a:r>
            <a:r>
              <a:rPr lang="en-US" altLang="zh-CN" dirty="0" smtClean="0"/>
              <a:t>OA</a:t>
            </a:r>
            <a:r>
              <a:rPr lang="zh-CN" altLang="en-US" dirty="0" smtClean="0"/>
              <a:t>项目</a:t>
            </a:r>
          </a:p>
          <a:p>
            <a:r>
              <a:rPr lang="zh-CN" altLang="en-US" dirty="0" smtClean="0"/>
              <a:t>吉联航运管理平台</a:t>
            </a:r>
          </a:p>
          <a:p>
            <a:r>
              <a:rPr lang="zh-CN" altLang="en-US" dirty="0" smtClean="0"/>
              <a:t>宁波市日银</a:t>
            </a:r>
            <a:r>
              <a:rPr lang="en-US" altLang="zh-CN" dirty="0" smtClean="0"/>
              <a:t>IMP</a:t>
            </a:r>
            <a:r>
              <a:rPr lang="zh-CN" altLang="en-US" dirty="0" smtClean="0"/>
              <a:t>微电子有限公司 </a:t>
            </a:r>
            <a:r>
              <a:rPr lang="en-US" altLang="zh-CN" dirty="0" smtClean="0"/>
              <a:t>- </a:t>
            </a:r>
            <a:r>
              <a:rPr lang="zh-CN" altLang="en-US" dirty="0" smtClean="0"/>
              <a:t>企业信息管理系统</a:t>
            </a:r>
          </a:p>
          <a:p>
            <a:r>
              <a:rPr lang="zh-CN" altLang="en-US" dirty="0" smtClean="0"/>
              <a:t>四川新洋电子科技</a:t>
            </a:r>
            <a:r>
              <a:rPr lang="en-US" altLang="zh-CN" dirty="0" smtClean="0"/>
              <a:t>-</a:t>
            </a:r>
            <a:r>
              <a:rPr lang="zh-CN" altLang="en-US" dirty="0" smtClean="0"/>
              <a:t>招标及合同审签系统</a:t>
            </a:r>
          </a:p>
          <a:p>
            <a:r>
              <a:rPr lang="zh-CN" altLang="en-US" dirty="0" smtClean="0"/>
              <a:t>方正国际</a:t>
            </a:r>
            <a:r>
              <a:rPr lang="en-US" altLang="zh-CN" dirty="0" smtClean="0"/>
              <a:t>OA</a:t>
            </a:r>
            <a:r>
              <a:rPr lang="zh-CN" altLang="en-US" dirty="0" smtClean="0"/>
              <a:t>系统</a:t>
            </a:r>
            <a:r>
              <a:rPr lang="en-US" altLang="zh-CN" dirty="0" smtClean="0"/>
              <a:t>,</a:t>
            </a:r>
            <a:r>
              <a:rPr lang="zh-CN" altLang="en-US" dirty="0" smtClean="0"/>
              <a:t>新海丰物流</a:t>
            </a:r>
            <a:r>
              <a:rPr lang="en-US" altLang="zh-CN" dirty="0" smtClean="0"/>
              <a:t>OA</a:t>
            </a:r>
            <a:r>
              <a:rPr lang="zh-CN" altLang="en-US" dirty="0" smtClean="0"/>
              <a:t>系统等</a:t>
            </a:r>
          </a:p>
          <a:p>
            <a:r>
              <a:rPr lang="zh-CN" altLang="en-US" dirty="0" smtClean="0"/>
              <a:t>新疆塔河采油一厂</a:t>
            </a:r>
            <a:r>
              <a:rPr lang="en-US" altLang="zh-CN" dirty="0" smtClean="0"/>
              <a:t>-</a:t>
            </a:r>
            <a:r>
              <a:rPr lang="zh-CN" altLang="en-US" dirty="0" smtClean="0"/>
              <a:t>生产指挥运行系统</a:t>
            </a:r>
            <a:endParaRPr lang="en-US" altLang="zh-CN" dirty="0" smtClean="0"/>
          </a:p>
          <a:p>
            <a:r>
              <a:rPr lang="zh-CN" altLang="en-US" dirty="0" smtClean="0"/>
              <a:t>青岛锐捷包装科技有限公司</a:t>
            </a:r>
            <a:r>
              <a:rPr lang="en-US" altLang="zh-CN" dirty="0" smtClean="0"/>
              <a:t>-</a:t>
            </a:r>
            <a:r>
              <a:rPr lang="zh-CN" altLang="en-US" dirty="0" smtClean="0"/>
              <a:t>内部办公系统</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392"/>
            <a:ext cx="8229600" cy="1143000"/>
          </a:xfrm>
        </p:spPr>
        <p:txBody>
          <a:bodyPr/>
          <a:lstStyle/>
          <a:p>
            <a:r>
              <a:rPr lang="zh-CN" altLang="en-US" dirty="0" smtClean="0"/>
              <a:t>客户案例</a:t>
            </a:r>
            <a:r>
              <a:rPr lang="en-US" altLang="zh-CN" dirty="0" smtClean="0"/>
              <a:t>-4/5</a:t>
            </a:r>
            <a:endParaRPr lang="zh-CN" altLang="en-US" dirty="0"/>
          </a:p>
        </p:txBody>
      </p:sp>
      <p:sp>
        <p:nvSpPr>
          <p:cNvPr id="3" name="内容占位符 2"/>
          <p:cNvSpPr>
            <a:spLocks noGrp="1"/>
          </p:cNvSpPr>
          <p:nvPr>
            <p:ph sz="quarter" idx="1"/>
          </p:nvPr>
        </p:nvSpPr>
        <p:spPr>
          <a:xfrm>
            <a:off x="107504" y="1052736"/>
            <a:ext cx="9144000" cy="5616624"/>
          </a:xfrm>
        </p:spPr>
        <p:txBody>
          <a:bodyPr>
            <a:normAutofit lnSpcReduction="10000"/>
          </a:bodyPr>
          <a:lstStyle/>
          <a:p>
            <a:r>
              <a:rPr lang="zh-CN" altLang="en-US" dirty="0" smtClean="0"/>
              <a:t>平顶山学院</a:t>
            </a:r>
            <a:r>
              <a:rPr lang="en-US" altLang="zh-CN" dirty="0" smtClean="0"/>
              <a:t>\</a:t>
            </a:r>
            <a:r>
              <a:rPr lang="zh-CN" altLang="en-US" dirty="0" smtClean="0"/>
              <a:t>教程</a:t>
            </a:r>
            <a:r>
              <a:rPr lang="en-US" altLang="zh-CN" dirty="0" smtClean="0"/>
              <a:t>&amp;</a:t>
            </a:r>
            <a:r>
              <a:rPr lang="zh-CN" altLang="en-US" dirty="0" smtClean="0"/>
              <a:t>公开课</a:t>
            </a:r>
            <a:r>
              <a:rPr lang="en-US" altLang="zh-CN" dirty="0" smtClean="0"/>
              <a:t>(</a:t>
            </a:r>
            <a:r>
              <a:rPr lang="zh-CN" altLang="en-US" dirty="0" smtClean="0"/>
              <a:t>已签订合同</a:t>
            </a:r>
            <a:r>
              <a:rPr lang="en-US" altLang="zh-CN" dirty="0" smtClean="0"/>
              <a:t>)</a:t>
            </a:r>
            <a:endParaRPr lang="zh-CN" altLang="en-US" dirty="0" smtClean="0"/>
          </a:p>
          <a:p>
            <a:r>
              <a:rPr lang="zh-CN" altLang="en-US" dirty="0" smtClean="0"/>
              <a:t>厦门证券</a:t>
            </a:r>
          </a:p>
          <a:p>
            <a:r>
              <a:rPr lang="zh-CN" altLang="en-US" dirty="0" smtClean="0"/>
              <a:t>广州南航</a:t>
            </a:r>
            <a:r>
              <a:rPr lang="en-US" altLang="zh-CN" dirty="0" smtClean="0"/>
              <a:t>(</a:t>
            </a:r>
            <a:r>
              <a:rPr lang="zh-CN" altLang="en-US" dirty="0" smtClean="0"/>
              <a:t>在研究中</a:t>
            </a:r>
            <a:r>
              <a:rPr lang="en-US" altLang="zh-CN" dirty="0" smtClean="0"/>
              <a:t>)</a:t>
            </a:r>
            <a:endParaRPr lang="zh-CN" altLang="en-US" dirty="0" smtClean="0"/>
          </a:p>
          <a:p>
            <a:r>
              <a:rPr lang="zh-CN" altLang="en-US" dirty="0" smtClean="0"/>
              <a:t>陕汽重卡</a:t>
            </a:r>
            <a:r>
              <a:rPr lang="en-US" altLang="zh-CN" dirty="0" smtClean="0"/>
              <a:t>-</a:t>
            </a:r>
            <a:r>
              <a:rPr lang="zh-CN" altLang="en-US" dirty="0" smtClean="0"/>
              <a:t>中国汽车工程研究院</a:t>
            </a:r>
            <a:r>
              <a:rPr lang="en-US" altLang="zh-CN" dirty="0" smtClean="0"/>
              <a:t>(</a:t>
            </a:r>
            <a:r>
              <a:rPr lang="zh-CN" altLang="en-US" dirty="0" smtClean="0"/>
              <a:t>已应用</a:t>
            </a:r>
            <a:r>
              <a:rPr lang="en-US" altLang="zh-CN" dirty="0" smtClean="0"/>
              <a:t>)</a:t>
            </a:r>
            <a:endParaRPr lang="zh-CN" altLang="en-US" dirty="0" smtClean="0"/>
          </a:p>
          <a:p>
            <a:r>
              <a:rPr lang="zh-CN" altLang="en-US" dirty="0" smtClean="0"/>
              <a:t>华能集团</a:t>
            </a:r>
            <a:r>
              <a:rPr lang="en-US" altLang="zh-CN" dirty="0" smtClean="0"/>
              <a:t>-</a:t>
            </a:r>
            <a:r>
              <a:rPr lang="zh-CN" altLang="en-US" dirty="0" smtClean="0"/>
              <a:t>山东皱城电厂</a:t>
            </a:r>
            <a:r>
              <a:rPr lang="en-US" altLang="zh-CN" dirty="0" smtClean="0"/>
              <a:t>(</a:t>
            </a:r>
            <a:r>
              <a:rPr lang="zh-CN" altLang="en-US" dirty="0" smtClean="0"/>
              <a:t>已应用</a:t>
            </a:r>
            <a:r>
              <a:rPr lang="en-US" altLang="zh-CN" dirty="0" smtClean="0"/>
              <a:t>)</a:t>
            </a:r>
            <a:endParaRPr lang="zh-CN" altLang="en-US" dirty="0" smtClean="0"/>
          </a:p>
          <a:p>
            <a:r>
              <a:rPr lang="zh-CN" altLang="en-US" dirty="0" smtClean="0"/>
              <a:t>广东深圳富士康</a:t>
            </a:r>
            <a:r>
              <a:rPr lang="en-US" altLang="zh-CN" dirty="0" smtClean="0"/>
              <a:t>-</a:t>
            </a:r>
            <a:r>
              <a:rPr lang="zh-CN" altLang="en-US" dirty="0" smtClean="0"/>
              <a:t>总部</a:t>
            </a:r>
            <a:r>
              <a:rPr lang="en-US" altLang="zh-CN" dirty="0" smtClean="0"/>
              <a:t>(</a:t>
            </a:r>
            <a:r>
              <a:rPr lang="zh-CN" altLang="en-US" dirty="0" smtClean="0"/>
              <a:t>在研究中</a:t>
            </a:r>
            <a:r>
              <a:rPr lang="en-US" altLang="zh-CN" dirty="0" smtClean="0"/>
              <a:t>)</a:t>
            </a:r>
            <a:endParaRPr lang="zh-CN" altLang="en-US" dirty="0" smtClean="0"/>
          </a:p>
          <a:p>
            <a:r>
              <a:rPr lang="zh-CN" altLang="en-US" dirty="0" smtClean="0"/>
              <a:t>中国制造业信息化门户网</a:t>
            </a:r>
            <a:r>
              <a:rPr lang="en-US" altLang="zh-CN" dirty="0" smtClean="0"/>
              <a:t>e-works (</a:t>
            </a:r>
            <a:r>
              <a:rPr lang="zh-CN" altLang="en-US" dirty="0" smtClean="0"/>
              <a:t>在研究中</a:t>
            </a:r>
            <a:r>
              <a:rPr lang="en-US" altLang="zh-CN" dirty="0" smtClean="0"/>
              <a:t>)</a:t>
            </a:r>
          </a:p>
          <a:p>
            <a:r>
              <a:rPr lang="zh-CN" altLang="en-US" dirty="0" smtClean="0"/>
              <a:t>福建升腾资讯有限公司</a:t>
            </a:r>
            <a:r>
              <a:rPr lang="en-US" altLang="zh-CN" dirty="0" smtClean="0"/>
              <a:t>(</a:t>
            </a:r>
            <a:r>
              <a:rPr lang="zh-CN" altLang="en-US" dirty="0" smtClean="0"/>
              <a:t>已应用</a:t>
            </a:r>
            <a:r>
              <a:rPr lang="en-US" altLang="zh-CN" dirty="0" smtClean="0"/>
              <a:t>).</a:t>
            </a:r>
          </a:p>
          <a:p>
            <a:r>
              <a:rPr lang="zh-CN" altLang="en-US" dirty="0" smtClean="0"/>
              <a:t>中科院下属</a:t>
            </a:r>
            <a:r>
              <a:rPr lang="en-US" altLang="zh-CN" dirty="0" smtClean="0"/>
              <a:t>xx</a:t>
            </a:r>
            <a:r>
              <a:rPr lang="zh-CN" altLang="en-US" dirty="0" smtClean="0"/>
              <a:t>研究院</a:t>
            </a:r>
            <a:r>
              <a:rPr lang="en-US" altLang="zh-CN" dirty="0" smtClean="0"/>
              <a:t>-</a:t>
            </a:r>
            <a:r>
              <a:rPr lang="zh-CN" altLang="en-US" dirty="0" smtClean="0"/>
              <a:t>北京</a:t>
            </a:r>
            <a:r>
              <a:rPr lang="en-US" altLang="zh-CN" dirty="0" smtClean="0"/>
              <a:t>(</a:t>
            </a:r>
            <a:r>
              <a:rPr lang="zh-CN" altLang="en-US" dirty="0" smtClean="0"/>
              <a:t>已应用</a:t>
            </a:r>
            <a:r>
              <a:rPr lang="en-US" altLang="zh-CN" dirty="0" smtClean="0"/>
              <a:t>)</a:t>
            </a:r>
            <a:endParaRPr lang="zh-CN" altLang="en-US" dirty="0" smtClean="0"/>
          </a:p>
          <a:p>
            <a:r>
              <a:rPr lang="zh-CN" altLang="en-US" dirty="0" smtClean="0"/>
              <a:t>山东省省工商局</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392"/>
            <a:ext cx="8229600" cy="1143000"/>
          </a:xfrm>
        </p:spPr>
        <p:txBody>
          <a:bodyPr/>
          <a:lstStyle/>
          <a:p>
            <a:r>
              <a:rPr lang="zh-CN" altLang="en-US" dirty="0" smtClean="0"/>
              <a:t>客户案例</a:t>
            </a:r>
            <a:r>
              <a:rPr lang="en-US" altLang="zh-CN" dirty="0" smtClean="0"/>
              <a:t>-5/5</a:t>
            </a:r>
            <a:endParaRPr lang="zh-CN" altLang="en-US" dirty="0"/>
          </a:p>
        </p:txBody>
      </p:sp>
      <p:sp>
        <p:nvSpPr>
          <p:cNvPr id="3" name="内容占位符 2"/>
          <p:cNvSpPr>
            <a:spLocks noGrp="1"/>
          </p:cNvSpPr>
          <p:nvPr>
            <p:ph sz="quarter" idx="1"/>
          </p:nvPr>
        </p:nvSpPr>
        <p:spPr>
          <a:xfrm>
            <a:off x="107504" y="1052736"/>
            <a:ext cx="9144000" cy="5616624"/>
          </a:xfrm>
        </p:spPr>
        <p:txBody>
          <a:bodyPr>
            <a:normAutofit lnSpcReduction="10000"/>
          </a:bodyPr>
          <a:lstStyle/>
          <a:p>
            <a:r>
              <a:rPr lang="zh-CN" altLang="en-US" dirty="0" smtClean="0"/>
              <a:t>北京亿阳信通</a:t>
            </a:r>
            <a:endParaRPr lang="en-US" altLang="zh-CN" dirty="0" smtClean="0"/>
          </a:p>
          <a:p>
            <a:r>
              <a:rPr lang="zh-CN" altLang="en-US" dirty="0" smtClean="0"/>
              <a:t>青海</a:t>
            </a:r>
            <a:r>
              <a:rPr lang="en-US" altLang="zh-CN" dirty="0" smtClean="0"/>
              <a:t>-</a:t>
            </a:r>
            <a:r>
              <a:rPr lang="zh-CN" altLang="en-US" dirty="0" smtClean="0"/>
              <a:t>海灵软件信息技术有限公司</a:t>
            </a:r>
            <a:endParaRPr lang="en-US" altLang="zh-CN" dirty="0" smtClean="0"/>
          </a:p>
          <a:p>
            <a:r>
              <a:rPr lang="zh-CN" altLang="en-US" dirty="0" smtClean="0"/>
              <a:t>青海省省政府</a:t>
            </a:r>
            <a:endParaRPr lang="en-US" altLang="zh-CN" dirty="0" smtClean="0"/>
          </a:p>
          <a:p>
            <a:r>
              <a:rPr lang="zh-CN" altLang="en-US" dirty="0" smtClean="0"/>
              <a:t>山东省工商局</a:t>
            </a:r>
            <a:endParaRPr lang="en-US" altLang="zh-CN" dirty="0" smtClean="0"/>
          </a:p>
          <a:p>
            <a:r>
              <a:rPr lang="zh-CN" altLang="en-US" dirty="0" smtClean="0"/>
              <a:t>上海琳方会计师事务所有限公司 </a:t>
            </a:r>
            <a:endParaRPr lang="en-US" altLang="zh-CN" dirty="0" smtClean="0"/>
          </a:p>
          <a:p>
            <a:r>
              <a:rPr lang="zh-CN" altLang="en-US" dirty="0" smtClean="0"/>
              <a:t>厦门工学院</a:t>
            </a:r>
            <a:endParaRPr lang="en-US" altLang="zh-CN" dirty="0" smtClean="0"/>
          </a:p>
          <a:p>
            <a:r>
              <a:rPr lang="zh-CN" altLang="en-US" dirty="0" smtClean="0"/>
              <a:t>深圳卫富实业有限公司</a:t>
            </a:r>
            <a:endParaRPr lang="en-US" altLang="zh-CN" dirty="0" smtClean="0"/>
          </a:p>
          <a:p>
            <a:r>
              <a:rPr lang="zh-CN" altLang="en-US" dirty="0" smtClean="0"/>
              <a:t>中视数创（北京）科技有限公司</a:t>
            </a:r>
          </a:p>
          <a:p>
            <a:r>
              <a:rPr lang="zh-CN" altLang="en-US" dirty="0" smtClean="0"/>
              <a:t>英语周报社 </a:t>
            </a:r>
            <a:r>
              <a:rPr lang="en-US" altLang="zh-CN" dirty="0" smtClean="0"/>
              <a:t>www.ew.com.cn </a:t>
            </a:r>
          </a:p>
          <a:p>
            <a:r>
              <a:rPr lang="zh-CN" altLang="en-US" dirty="0" smtClean="0"/>
              <a:t>厦门磐信宇信息技术有限公司</a:t>
            </a:r>
            <a:endParaRPr lang="en-US" altLang="zh-CN"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zh-CN" altLang="en-US" dirty="0" smtClean="0"/>
              <a:t>的社会影响力</a:t>
            </a:r>
            <a:r>
              <a:rPr lang="en-US" altLang="zh-CN" dirty="0" smtClean="0"/>
              <a:t>-1/6</a:t>
            </a:r>
            <a:endParaRPr lang="zh-CN" altLang="en-US" dirty="0"/>
          </a:p>
        </p:txBody>
      </p:sp>
      <p:sp>
        <p:nvSpPr>
          <p:cNvPr id="3" name="内容占位符 2"/>
          <p:cNvSpPr>
            <a:spLocks noGrp="1"/>
          </p:cNvSpPr>
          <p:nvPr>
            <p:ph sz="quarter" idx="1"/>
          </p:nvPr>
        </p:nvSpPr>
        <p:spPr>
          <a:xfrm>
            <a:off x="395536" y="1628800"/>
            <a:ext cx="8424936" cy="4846320"/>
          </a:xfrm>
        </p:spPr>
        <p:txBody>
          <a:bodyPr>
            <a:normAutofit/>
          </a:bodyPr>
          <a:lstStyle/>
          <a:p>
            <a:r>
              <a:rPr lang="en-US" altLang="zh-CN" dirty="0" err="1" smtClean="0"/>
              <a:t>CCFlow</a:t>
            </a:r>
            <a:r>
              <a:rPr lang="zh-CN" altLang="en-US" dirty="0" smtClean="0"/>
              <a:t>在国内高校多次上过公开课</a:t>
            </a:r>
            <a:r>
              <a:rPr lang="en-US" altLang="zh-CN" dirty="0" smtClean="0"/>
              <a:t>.</a:t>
            </a:r>
          </a:p>
          <a:p>
            <a:r>
              <a:rPr lang="en-US" altLang="zh-CN" dirty="0" err="1" smtClean="0"/>
              <a:t>CCFlow</a:t>
            </a:r>
            <a:r>
              <a:rPr lang="zh-CN" altLang="en-US" dirty="0" smtClean="0"/>
              <a:t>被众多的研究机构邀请研究技术交流</a:t>
            </a:r>
            <a:r>
              <a:rPr lang="en-US" altLang="zh-CN" dirty="0" smtClean="0"/>
              <a:t>.</a:t>
            </a:r>
          </a:p>
          <a:p>
            <a:r>
              <a:rPr lang="en-US" altLang="zh-CN" dirty="0" err="1" smtClean="0"/>
              <a:t>CCFlow</a:t>
            </a:r>
            <a:r>
              <a:rPr lang="zh-CN" altLang="en-US" dirty="0" smtClean="0"/>
              <a:t>在中国第二届</a:t>
            </a:r>
            <a:r>
              <a:rPr lang="en-US" altLang="zh-CN" dirty="0" smtClean="0"/>
              <a:t>BPM</a:t>
            </a:r>
            <a:r>
              <a:rPr lang="zh-CN" altLang="en-US" dirty="0" smtClean="0"/>
              <a:t>大会获得了众多大学研究</a:t>
            </a:r>
            <a:r>
              <a:rPr lang="en-US" altLang="zh-CN" dirty="0" err="1" smtClean="0"/>
              <a:t>WorkFlow</a:t>
            </a:r>
            <a:r>
              <a:rPr lang="zh-CN" altLang="en-US" dirty="0" smtClean="0"/>
              <a:t>的学者认可</a:t>
            </a:r>
            <a:r>
              <a:rPr lang="en-US" altLang="zh-CN" dirty="0" smtClean="0"/>
              <a:t>.</a:t>
            </a:r>
          </a:p>
          <a:p>
            <a:r>
              <a:rPr lang="en-US" altLang="zh-CN" dirty="0" err="1" smtClean="0"/>
              <a:t>CCFlow</a:t>
            </a:r>
            <a:r>
              <a:rPr lang="zh-CN" altLang="en-US" dirty="0" smtClean="0"/>
              <a:t>的研究者保守估计在</a:t>
            </a:r>
            <a:r>
              <a:rPr lang="en-US" altLang="zh-CN" dirty="0" smtClean="0"/>
              <a:t>2</a:t>
            </a:r>
            <a:r>
              <a:rPr lang="zh-CN" altLang="en-US" dirty="0" smtClean="0"/>
              <a:t>万多人</a:t>
            </a:r>
            <a:r>
              <a:rPr lang="en-US" altLang="zh-CN" dirty="0" smtClean="0"/>
              <a:t>.</a:t>
            </a:r>
          </a:p>
          <a:p>
            <a:r>
              <a:rPr lang="en-US" altLang="zh-CN" dirty="0" smtClean="0"/>
              <a:t>3</a:t>
            </a:r>
            <a:r>
              <a:rPr lang="zh-CN" altLang="en-US" dirty="0" smtClean="0"/>
              <a:t>个月内</a:t>
            </a:r>
            <a:r>
              <a:rPr lang="en-US" altLang="zh-CN" dirty="0" err="1" smtClean="0"/>
              <a:t>CCFlow</a:t>
            </a:r>
            <a:r>
              <a:rPr lang="zh-CN" altLang="en-US" dirty="0" smtClean="0"/>
              <a:t>的</a:t>
            </a:r>
            <a:r>
              <a:rPr lang="en-US" altLang="zh-CN" dirty="0" err="1" smtClean="0"/>
              <a:t>bbs</a:t>
            </a:r>
            <a:r>
              <a:rPr lang="zh-CN" altLang="en-US" dirty="0" smtClean="0"/>
              <a:t>注册人数近</a:t>
            </a:r>
            <a:r>
              <a:rPr lang="en-US" altLang="zh-CN" dirty="0" smtClean="0"/>
              <a:t>1300</a:t>
            </a:r>
            <a:r>
              <a:rPr lang="zh-CN" altLang="en-US" dirty="0" smtClean="0"/>
              <a:t>人</a:t>
            </a:r>
            <a:r>
              <a:rPr lang="en-US" altLang="zh-CN" dirty="0" smtClean="0"/>
              <a:t>,</a:t>
            </a:r>
            <a:r>
              <a:rPr lang="en-US" altLang="zh-CN" dirty="0" err="1" smtClean="0"/>
              <a:t>qq</a:t>
            </a:r>
            <a:r>
              <a:rPr lang="zh-CN" altLang="en-US" dirty="0" smtClean="0"/>
              <a:t>群的注册人数为</a:t>
            </a:r>
            <a:r>
              <a:rPr lang="en-US" altLang="zh-CN" dirty="0" smtClean="0"/>
              <a:t>3000</a:t>
            </a:r>
            <a:r>
              <a:rPr lang="zh-CN" altLang="en-US" dirty="0" smtClean="0"/>
              <a:t>人左右</a:t>
            </a:r>
            <a:r>
              <a:rPr lang="en-US" altLang="zh-CN" dirty="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6024"/>
            <a:ext cx="7239000" cy="444664"/>
          </a:xfrm>
        </p:spPr>
        <p:txBody>
          <a:bodyPr>
            <a:normAutofit fontScale="90000"/>
          </a:bodyPr>
          <a:lstStyle/>
          <a:p>
            <a:r>
              <a:rPr lang="zh-CN" altLang="en-US" dirty="0" smtClean="0"/>
              <a:t>厦门软件学院</a:t>
            </a:r>
            <a:r>
              <a:rPr lang="en-US" altLang="zh-CN" dirty="0" smtClean="0"/>
              <a:t>-</a:t>
            </a:r>
            <a:r>
              <a:rPr lang="zh-CN" altLang="en-US" dirty="0" smtClean="0"/>
              <a:t>公开课</a:t>
            </a:r>
            <a:endParaRPr lang="zh-CN" altLang="en-US" dirty="0"/>
          </a:p>
        </p:txBody>
      </p:sp>
      <p:pic>
        <p:nvPicPr>
          <p:cNvPr id="1028" name="Picture 4" descr="http://www.xmist.edu.cn/u/cms/www/201205/29114301plun.JPG"/>
          <p:cNvPicPr>
            <a:picLocks noChangeAspect="1" noChangeArrowheads="1"/>
          </p:cNvPicPr>
          <p:nvPr/>
        </p:nvPicPr>
        <p:blipFill>
          <a:blip r:embed="rId2" cstate="print"/>
          <a:srcRect/>
          <a:stretch>
            <a:fillRect/>
          </a:stretch>
        </p:blipFill>
        <p:spPr bwMode="auto">
          <a:xfrm>
            <a:off x="72008" y="764704"/>
            <a:ext cx="8892480" cy="5904656"/>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8032"/>
            <a:ext cx="8686800" cy="444664"/>
          </a:xfrm>
        </p:spPr>
        <p:txBody>
          <a:bodyPr>
            <a:noAutofit/>
          </a:bodyPr>
          <a:lstStyle/>
          <a:p>
            <a:r>
              <a:rPr lang="en-US" altLang="zh-CN" sz="2800" dirty="0" smtClean="0"/>
              <a:t>China BPM 2012-</a:t>
            </a:r>
            <a:r>
              <a:rPr lang="zh-CN" altLang="en-US" sz="2800" dirty="0" smtClean="0"/>
              <a:t>主席台中间周朋接受记者提问</a:t>
            </a:r>
            <a:endParaRPr lang="zh-CN" altLang="en-US" sz="2800" dirty="0"/>
          </a:p>
        </p:txBody>
      </p:sp>
      <p:pic>
        <p:nvPicPr>
          <p:cNvPr id="26626" name="Picture 2" descr="http://bbs.ccflow.org/attachment.aspx?attachmentid=762"/>
          <p:cNvPicPr>
            <a:picLocks noChangeAspect="1" noChangeArrowheads="1"/>
          </p:cNvPicPr>
          <p:nvPr/>
        </p:nvPicPr>
        <p:blipFill>
          <a:blip r:embed="rId3" cstate="print"/>
          <a:srcRect/>
          <a:stretch>
            <a:fillRect/>
          </a:stretch>
        </p:blipFill>
        <p:spPr bwMode="auto">
          <a:xfrm>
            <a:off x="72008" y="1268760"/>
            <a:ext cx="9036496" cy="5367681"/>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zh-CN" altLang="en-US" dirty="0" smtClean="0"/>
              <a:t>的社会影响力</a:t>
            </a:r>
            <a:r>
              <a:rPr lang="en-US" altLang="zh-CN" dirty="0" smtClean="0"/>
              <a:t>-2/6</a:t>
            </a:r>
            <a:endParaRPr lang="zh-CN" altLang="en-US" dirty="0"/>
          </a:p>
        </p:txBody>
      </p:sp>
      <p:sp>
        <p:nvSpPr>
          <p:cNvPr id="3" name="内容占位符 2"/>
          <p:cNvSpPr>
            <a:spLocks noGrp="1"/>
          </p:cNvSpPr>
          <p:nvPr>
            <p:ph sz="quarter" idx="1"/>
          </p:nvPr>
        </p:nvSpPr>
        <p:spPr>
          <a:xfrm>
            <a:off x="457200" y="1268760"/>
            <a:ext cx="8229600" cy="4857403"/>
          </a:xfrm>
        </p:spPr>
        <p:txBody>
          <a:bodyPr>
            <a:normAutofit fontScale="92500" lnSpcReduction="20000"/>
          </a:bodyPr>
          <a:lstStyle/>
          <a:p>
            <a:r>
              <a:rPr lang="en-US" altLang="zh-CN" dirty="0" err="1" smtClean="0"/>
              <a:t>CCFlow</a:t>
            </a:r>
            <a:r>
              <a:rPr lang="zh-CN" altLang="en-US" dirty="0" smtClean="0"/>
              <a:t>在</a:t>
            </a:r>
            <a:r>
              <a:rPr lang="en-US" altLang="zh-CN" dirty="0" err="1" smtClean="0"/>
              <a:t>baidu,Google</a:t>
            </a:r>
            <a:r>
              <a:rPr lang="zh-CN" altLang="en-US" dirty="0" smtClean="0"/>
              <a:t>关键字搜索中占有重的关键字位置</a:t>
            </a:r>
            <a:r>
              <a:rPr lang="en-US" altLang="zh-CN" dirty="0" smtClean="0"/>
              <a:t>,</a:t>
            </a:r>
            <a:r>
              <a:rPr lang="zh-CN" altLang="en-US" dirty="0" smtClean="0"/>
              <a:t>这些是</a:t>
            </a:r>
            <a:r>
              <a:rPr lang="en-US" altLang="zh-CN" dirty="0" err="1" smtClean="0"/>
              <a:t>CCFlow</a:t>
            </a:r>
            <a:r>
              <a:rPr lang="zh-CN" altLang="en-US" dirty="0" smtClean="0"/>
              <a:t>被关注的效应</a:t>
            </a:r>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err="1" smtClean="0"/>
              <a:t>CCFlow</a:t>
            </a:r>
            <a:r>
              <a:rPr lang="zh-CN" altLang="en-US" dirty="0" smtClean="0"/>
              <a:t>在</a:t>
            </a:r>
            <a:r>
              <a:rPr lang="en-US" altLang="zh-CN" dirty="0" smtClean="0"/>
              <a:t>51aspx</a:t>
            </a:r>
            <a:r>
              <a:rPr lang="zh-CN" altLang="en-US" dirty="0" smtClean="0"/>
              <a:t>网站上三个周内被下载</a:t>
            </a:r>
            <a:r>
              <a:rPr lang="en-US" altLang="zh-CN" dirty="0" smtClean="0"/>
              <a:t>600</a:t>
            </a:r>
            <a:r>
              <a:rPr lang="zh-CN" altLang="en-US" dirty="0" smtClean="0"/>
              <a:t>多次</a:t>
            </a:r>
            <a:r>
              <a:rPr lang="en-US" altLang="zh-CN" dirty="0" smtClean="0"/>
              <a:t>.</a:t>
            </a:r>
          </a:p>
          <a:p>
            <a:r>
              <a:rPr lang="en-US" altLang="zh-CN" dirty="0" err="1" smtClean="0"/>
              <a:t>CCFlow</a:t>
            </a:r>
            <a:r>
              <a:rPr lang="zh-CN" altLang="en-US" dirty="0" smtClean="0"/>
              <a:t>连续多周多年被</a:t>
            </a:r>
            <a:r>
              <a:rPr lang="en-US" altLang="zh-CN" dirty="0" smtClean="0"/>
              <a:t>OSC</a:t>
            </a:r>
            <a:r>
              <a:rPr lang="zh-CN" altLang="en-US" dirty="0" smtClean="0"/>
              <a:t>自动排名为优秀的开源软件</a:t>
            </a:r>
            <a:r>
              <a:rPr lang="en-US" altLang="zh-CN" dirty="0" smtClean="0"/>
              <a:t>. </a:t>
            </a:r>
            <a:r>
              <a:rPr lang="en-US" altLang="zh-CN" dirty="0" smtClean="0">
                <a:hlinkClick r:id="rId3"/>
              </a:rPr>
              <a:t>http://www.oschina.net/</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7" name="Picture 4"/>
          <p:cNvPicPr>
            <a:picLocks noChangeAspect="1" noChangeArrowheads="1"/>
          </p:cNvPicPr>
          <p:nvPr/>
        </p:nvPicPr>
        <p:blipFill>
          <a:blip r:embed="rId4" cstate="print"/>
          <a:srcRect/>
          <a:stretch>
            <a:fillRect/>
          </a:stretch>
        </p:blipFill>
        <p:spPr bwMode="auto">
          <a:xfrm>
            <a:off x="0" y="2060848"/>
            <a:ext cx="9681077" cy="2160240"/>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cstate="print"/>
          <a:srcRect/>
          <a:stretch>
            <a:fillRect/>
          </a:stretch>
        </p:blipFill>
        <p:spPr bwMode="auto">
          <a:xfrm>
            <a:off x="0" y="2924944"/>
            <a:ext cx="7791450" cy="36004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923928" y="-27384"/>
            <a:ext cx="5435652" cy="4396383"/>
          </a:xfrm>
          <a:prstGeom prst="rect">
            <a:avLst/>
          </a:prstGeom>
          <a:noFill/>
          <a:ln w="9525">
            <a:solidFill>
              <a:srgbClr val="FF0000"/>
            </a:solidFill>
            <a:miter lim="800000"/>
            <a:headEnd/>
            <a:tailEnd/>
          </a:ln>
        </p:spPr>
      </p:pic>
      <p:sp>
        <p:nvSpPr>
          <p:cNvPr id="9" name="标题 1"/>
          <p:cNvSpPr>
            <a:spLocks noGrp="1"/>
          </p:cNvSpPr>
          <p:nvPr>
            <p:ph type="title"/>
          </p:nvPr>
        </p:nvSpPr>
        <p:spPr>
          <a:xfrm>
            <a:off x="0" y="908720"/>
            <a:ext cx="8758808" cy="1944216"/>
          </a:xfrm>
        </p:spPr>
        <p:txBody>
          <a:bodyPr>
            <a:normAutofit fontScale="90000"/>
          </a:bodyPr>
          <a:lstStyle/>
          <a:p>
            <a:pPr algn="l"/>
            <a:r>
              <a:rPr lang="zh-CN" altLang="en-US" dirty="0" smtClean="0"/>
              <a:t>社会影响力</a:t>
            </a:r>
            <a:r>
              <a:rPr lang="en-US" altLang="zh-CN" dirty="0" smtClean="0"/>
              <a:t>-3 /6</a:t>
            </a:r>
            <a:br>
              <a:rPr lang="en-US" altLang="zh-CN" dirty="0" smtClean="0"/>
            </a:br>
            <a:r>
              <a:rPr lang="en-US" altLang="zh-CN" dirty="0" smtClean="0"/>
              <a:t>2011</a:t>
            </a:r>
            <a:r>
              <a:rPr lang="zh-CN" altLang="en-US" dirty="0" smtClean="0"/>
              <a:t>年在国内</a:t>
            </a:r>
            <a:r>
              <a:rPr lang="en-US" altLang="zh-CN" b="1" dirty="0" smtClean="0">
                <a:solidFill>
                  <a:srgbClr val="FF0000"/>
                </a:solidFill>
              </a:rPr>
              <a:t>1200</a:t>
            </a:r>
            <a:r>
              <a:rPr lang="zh-CN" altLang="en-US" dirty="0" smtClean="0"/>
              <a:t>个开源软件中</a:t>
            </a:r>
            <a:r>
              <a:rPr lang="en-US" altLang="zh-CN" dirty="0" smtClean="0"/>
              <a:t/>
            </a:r>
            <a:br>
              <a:rPr lang="en-US" altLang="zh-CN" dirty="0" smtClean="0"/>
            </a:br>
            <a:r>
              <a:rPr lang="zh-CN" altLang="en-US" dirty="0" smtClean="0"/>
              <a:t>名列第</a:t>
            </a:r>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社会影响力</a:t>
            </a:r>
            <a:r>
              <a:rPr lang="en-US" altLang="zh-CN" dirty="0" smtClean="0"/>
              <a:t>-4/6</a:t>
            </a:r>
            <a:endParaRPr lang="zh-CN" altLang="en-US" dirty="0"/>
          </a:p>
        </p:txBody>
      </p:sp>
      <p:sp>
        <p:nvSpPr>
          <p:cNvPr id="3" name="内容占位符 2"/>
          <p:cNvSpPr>
            <a:spLocks noGrp="1"/>
          </p:cNvSpPr>
          <p:nvPr>
            <p:ph sz="quarter" idx="1"/>
          </p:nvPr>
        </p:nvSpPr>
        <p:spPr>
          <a:xfrm>
            <a:off x="457200" y="1600200"/>
            <a:ext cx="8229600" cy="4709120"/>
          </a:xfrm>
        </p:spPr>
        <p:txBody>
          <a:bodyPr>
            <a:normAutofit fontScale="92500" lnSpcReduction="10000"/>
          </a:bodyPr>
          <a:lstStyle/>
          <a:p>
            <a:r>
              <a:rPr lang="en-US" altLang="zh-CN" dirty="0" err="1" smtClean="0"/>
              <a:t>CCFlow</a:t>
            </a:r>
            <a:r>
              <a:rPr lang="zh-CN" altLang="en-US" dirty="0" smtClean="0"/>
              <a:t>为</a:t>
            </a:r>
            <a:r>
              <a:rPr lang="zh-CN" altLang="en-US" dirty="0"/>
              <a:t>许</a:t>
            </a:r>
            <a:r>
              <a:rPr lang="zh-CN" altLang="en-US" dirty="0" smtClean="0"/>
              <a:t>多软件自由职业者提供了工作机会</a:t>
            </a:r>
            <a:r>
              <a:rPr lang="en-US" altLang="zh-CN" dirty="0" smtClean="0"/>
              <a:t>,</a:t>
            </a:r>
            <a:r>
              <a:rPr lang="zh-CN" altLang="en-US" dirty="0" smtClean="0"/>
              <a:t>很多爱好者以此为职业</a:t>
            </a:r>
            <a:r>
              <a:rPr lang="en-US" altLang="zh-CN" dirty="0" smtClean="0"/>
              <a:t>.</a:t>
            </a:r>
          </a:p>
          <a:p>
            <a:r>
              <a:rPr lang="en-US" altLang="zh-CN" dirty="0" err="1" smtClean="0"/>
              <a:t>CCFlow</a:t>
            </a:r>
            <a:r>
              <a:rPr lang="zh-CN" altLang="en-US" dirty="0" smtClean="0"/>
              <a:t>为创业企业提供了有力的帮助</a:t>
            </a:r>
            <a:r>
              <a:rPr lang="en-US" altLang="zh-CN" dirty="0" smtClean="0"/>
              <a:t>.</a:t>
            </a:r>
          </a:p>
          <a:p>
            <a:r>
              <a:rPr lang="en-US" altLang="zh-CN" dirty="0" err="1" smtClean="0"/>
              <a:t>CCFlow</a:t>
            </a:r>
            <a:r>
              <a:rPr lang="zh-CN" altLang="en-US" dirty="0" smtClean="0"/>
              <a:t>让国内的多家中小企业、资金不太宽裕的企业使用上贵族软件的可能</a:t>
            </a:r>
            <a:r>
              <a:rPr lang="en-US" altLang="zh-CN" dirty="0" smtClean="0"/>
              <a:t>,</a:t>
            </a:r>
            <a:r>
              <a:rPr lang="zh-CN" altLang="en-US" dirty="0" smtClean="0"/>
              <a:t>为推动企业的发展、社会的进步贡献了力量</a:t>
            </a:r>
            <a:r>
              <a:rPr lang="en-US" altLang="zh-CN" dirty="0" smtClean="0"/>
              <a:t>.</a:t>
            </a:r>
          </a:p>
          <a:p>
            <a:r>
              <a:rPr lang="en-US" altLang="zh-CN" dirty="0" err="1" smtClean="0"/>
              <a:t>CCFlow</a:t>
            </a:r>
            <a:r>
              <a:rPr lang="zh-CN" altLang="en-US" dirty="0" smtClean="0"/>
              <a:t>为国内的各类科研机构</a:t>
            </a:r>
            <a:r>
              <a:rPr lang="en-US" altLang="zh-CN" dirty="0" smtClean="0"/>
              <a:t>,</a:t>
            </a:r>
            <a:r>
              <a:rPr lang="zh-CN" altLang="en-US" dirty="0" smtClean="0"/>
              <a:t>提供了有效的研究、效仿对象。众多的此类的单位根据</a:t>
            </a:r>
            <a:r>
              <a:rPr lang="en-US" altLang="zh-CN" dirty="0" err="1" smtClean="0"/>
              <a:t>CCFlow</a:t>
            </a:r>
            <a:r>
              <a:rPr lang="zh-CN" altLang="en-US" dirty="0" smtClean="0"/>
              <a:t>改进、研发了自己的各种行业场景下的工作流程引擎。比如：工业自动化</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5256584" cy="584775"/>
          </a:xfrm>
          <a:prstGeom prst="rect">
            <a:avLst/>
          </a:prstGeom>
          <a:noFill/>
        </p:spPr>
        <p:txBody>
          <a:bodyPr wrap="square" rtlCol="0">
            <a:spAutoFit/>
          </a:bodyPr>
          <a:lstStyle/>
          <a:p>
            <a:r>
              <a:rPr lang="zh-CN" altLang="en-US" sz="3200" dirty="0">
                <a:ea typeface="微软雅黑" pitchFamily="34" charset="-122"/>
              </a:rPr>
              <a:t>目录</a:t>
            </a:r>
          </a:p>
        </p:txBody>
      </p:sp>
      <p:sp>
        <p:nvSpPr>
          <p:cNvPr id="2" name="矩形 1"/>
          <p:cNvSpPr/>
          <p:nvPr/>
        </p:nvSpPr>
        <p:spPr>
          <a:xfrm>
            <a:off x="395536" y="1124744"/>
            <a:ext cx="7272808" cy="3323987"/>
          </a:xfrm>
          <a:prstGeom prst="rect">
            <a:avLst/>
          </a:prstGeom>
        </p:spPr>
        <p:txBody>
          <a:bodyPr wrap="square">
            <a:spAutoFit/>
          </a:bodyPr>
          <a:lstStyle/>
          <a:p>
            <a:pPr>
              <a:lnSpc>
                <a:spcPct val="150000"/>
              </a:lnSpc>
              <a:spcBef>
                <a:spcPct val="0"/>
              </a:spcBef>
            </a:pP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解决</a:t>
            </a:r>
            <a:r>
              <a:rPr lang="zh-CN" altLang="en-US" sz="2800" dirty="0">
                <a:latin typeface="微软雅黑" panose="020B0503020204020204" pitchFamily="34" charset="-122"/>
                <a:ea typeface="微软雅黑" panose="020B0503020204020204" pitchFamily="34" charset="-122"/>
              </a:rPr>
              <a:t>方案概述</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b="1" dirty="0">
                <a:solidFill>
                  <a:srgbClr val="FF0000"/>
                </a:solidFill>
                <a:latin typeface="微软雅黑" panose="020B0503020204020204" pitchFamily="34" charset="-122"/>
                <a:ea typeface="微软雅黑" panose="020B0503020204020204" pitchFamily="34" charset="-122"/>
              </a:rPr>
              <a:t>2</a:t>
            </a:r>
            <a:r>
              <a:rPr lang="zh-CN" altLang="en-US" sz="2800" b="1" dirty="0" smtClean="0">
                <a:solidFill>
                  <a:srgbClr val="FF0000"/>
                </a:solidFill>
                <a:latin typeface="微软雅黑" panose="020B0503020204020204" pitchFamily="34" charset="-122"/>
                <a:ea typeface="微软雅黑" panose="020B0503020204020204" pitchFamily="34" charset="-122"/>
              </a:rPr>
              <a:t>、</a:t>
            </a:r>
            <a:r>
              <a:rPr lang="en-US" altLang="zh-CN" sz="2800" b="1" dirty="0" smtClean="0">
                <a:solidFill>
                  <a:srgbClr val="FF0000"/>
                </a:solidFill>
                <a:latin typeface="微软雅黑" panose="020B0503020204020204" pitchFamily="34" charset="-122"/>
                <a:ea typeface="微软雅黑" panose="020B0503020204020204" pitchFamily="34" charset="-122"/>
              </a:rPr>
              <a:t>ccflow</a:t>
            </a:r>
            <a:r>
              <a:rPr lang="zh-CN" altLang="en-US" sz="2800" b="1" dirty="0" smtClean="0">
                <a:solidFill>
                  <a:srgbClr val="FF0000"/>
                </a:solidFill>
                <a:latin typeface="微软雅黑" panose="020B0503020204020204" pitchFamily="34" charset="-122"/>
                <a:ea typeface="微软雅黑" panose="020B0503020204020204" pitchFamily="34" charset="-122"/>
              </a:rPr>
              <a:t>解决</a:t>
            </a:r>
            <a:r>
              <a:rPr lang="zh-CN" altLang="en-US" sz="2800" b="1" dirty="0">
                <a:solidFill>
                  <a:srgbClr val="FF0000"/>
                </a:solidFill>
                <a:latin typeface="微软雅黑" panose="020B0503020204020204" pitchFamily="34" charset="-122"/>
                <a:ea typeface="微软雅黑" panose="020B0503020204020204" pitchFamily="34" charset="-122"/>
              </a:rPr>
              <a:t>方案内容</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应用</a:t>
            </a:r>
            <a:r>
              <a:rPr lang="zh-CN" altLang="en-US" sz="2800" dirty="0">
                <a:latin typeface="微软雅黑" panose="020B0503020204020204" pitchFamily="34" charset="-122"/>
                <a:ea typeface="微软雅黑" panose="020B0503020204020204" pitchFamily="34" charset="-122"/>
              </a:rPr>
              <a:t>价值</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方案</a:t>
            </a:r>
            <a:r>
              <a:rPr lang="zh-CN" altLang="en-US" sz="2800" dirty="0">
                <a:latin typeface="微软雅黑" panose="020B0503020204020204" pitchFamily="34" charset="-122"/>
                <a:ea typeface="微软雅黑" panose="020B0503020204020204" pitchFamily="34" charset="-122"/>
              </a:rPr>
              <a:t>优势</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0"/>
              </a:spcBef>
            </a:pPr>
            <a:r>
              <a:rPr lang="en-US" altLang="zh-CN" sz="2800" dirty="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ccflow</a:t>
            </a:r>
            <a:r>
              <a:rPr lang="zh-CN" altLang="en-US" sz="2800" dirty="0" smtClean="0">
                <a:latin typeface="微软雅黑" panose="020B0503020204020204" pitchFamily="34" charset="-122"/>
                <a:ea typeface="微软雅黑" panose="020B0503020204020204" pitchFamily="34" charset="-122"/>
              </a:rPr>
              <a:t>案例</a:t>
            </a:r>
            <a:r>
              <a:rPr lang="en-US" altLang="zh-CN" sz="2800" dirty="0" smtClean="0">
                <a:latin typeface="微软雅黑" panose="020B0503020204020204" pitchFamily="34" charset="-122"/>
                <a:ea typeface="微软雅黑" panose="020B0503020204020204" pitchFamily="34" charset="-122"/>
              </a:rPr>
              <a:t>&amp;</a:t>
            </a:r>
            <a:r>
              <a:rPr lang="zh-CN" altLang="en-US" sz="2800" dirty="0" smtClean="0">
                <a:latin typeface="微软雅黑" panose="020B0503020204020204" pitchFamily="34" charset="-122"/>
                <a:ea typeface="微软雅黑" panose="020B0503020204020204" pitchFamily="34" charset="-122"/>
              </a:rPr>
              <a:t>社会影响</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8001024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smtClean="0"/>
              <a:t>社会影响力</a:t>
            </a:r>
            <a:r>
              <a:rPr lang="en-US" altLang="zh-CN" dirty="0" smtClean="0"/>
              <a:t>-5/6</a:t>
            </a:r>
            <a:endParaRPr lang="zh-CN" altLang="en-US" dirty="0"/>
          </a:p>
        </p:txBody>
      </p:sp>
      <p:sp>
        <p:nvSpPr>
          <p:cNvPr id="3" name="内容占位符 2"/>
          <p:cNvSpPr>
            <a:spLocks noGrp="1"/>
          </p:cNvSpPr>
          <p:nvPr>
            <p:ph sz="quarter" idx="1"/>
          </p:nvPr>
        </p:nvSpPr>
        <p:spPr>
          <a:xfrm>
            <a:off x="251520" y="1340768"/>
            <a:ext cx="8435280" cy="5040560"/>
          </a:xfrm>
        </p:spPr>
        <p:txBody>
          <a:bodyPr>
            <a:normAutofit fontScale="92500" lnSpcReduction="10000"/>
          </a:bodyPr>
          <a:lstStyle/>
          <a:p>
            <a:r>
              <a:rPr lang="en-US" altLang="zh-CN" dirty="0" err="1" smtClean="0"/>
              <a:t>CCFlow</a:t>
            </a:r>
            <a:r>
              <a:rPr lang="zh-CN" altLang="en-US" dirty="0" smtClean="0"/>
              <a:t>高度重视与高校合作</a:t>
            </a:r>
            <a:r>
              <a:rPr lang="en-US" altLang="zh-CN" dirty="0" smtClean="0"/>
              <a:t>,</a:t>
            </a:r>
            <a:r>
              <a:rPr lang="zh-CN" altLang="en-US" dirty="0" smtClean="0"/>
              <a:t>汲取高校与学术届的研究成果与</a:t>
            </a:r>
            <a:r>
              <a:rPr lang="en-US" altLang="zh-CN" dirty="0" err="1" smtClean="0"/>
              <a:t>CCFlow</a:t>
            </a:r>
            <a:r>
              <a:rPr lang="zh-CN" altLang="en-US" dirty="0" smtClean="0"/>
              <a:t>的丰富实践经验融合</a:t>
            </a:r>
            <a:r>
              <a:rPr lang="en-US" altLang="zh-CN" dirty="0" smtClean="0"/>
              <a:t>,</a:t>
            </a:r>
            <a:r>
              <a:rPr lang="zh-CN" altLang="en-US" dirty="0" smtClean="0"/>
              <a:t>不断的发展进步</a:t>
            </a:r>
            <a:r>
              <a:rPr lang="en-US" altLang="zh-CN" dirty="0" smtClean="0"/>
              <a:t>.</a:t>
            </a:r>
            <a:r>
              <a:rPr lang="zh-CN" altLang="en-US" dirty="0" smtClean="0"/>
              <a:t>并向社会输出各类的</a:t>
            </a:r>
            <a:r>
              <a:rPr lang="en-US" altLang="zh-CN" dirty="0" err="1" smtClean="0"/>
              <a:t>ccflow</a:t>
            </a:r>
            <a:r>
              <a:rPr lang="zh-CN" altLang="en-US" dirty="0" smtClean="0"/>
              <a:t>人才</a:t>
            </a:r>
            <a:r>
              <a:rPr lang="en-US" altLang="zh-CN" dirty="0" smtClean="0"/>
              <a:t>.</a:t>
            </a:r>
          </a:p>
          <a:p>
            <a:r>
              <a:rPr lang="en-US" altLang="zh-CN" dirty="0" err="1" smtClean="0"/>
              <a:t>CCFlow</a:t>
            </a:r>
            <a:r>
              <a:rPr lang="zh-CN" altLang="en-US" dirty="0" smtClean="0"/>
              <a:t>已与平顶山学院签署共同开发教材</a:t>
            </a:r>
            <a:r>
              <a:rPr lang="en-US" altLang="zh-CN" dirty="0" smtClean="0"/>
              <a:t>,</a:t>
            </a:r>
            <a:r>
              <a:rPr lang="zh-CN" altLang="en-US" dirty="0" smtClean="0"/>
              <a:t>视频教程的合同</a:t>
            </a:r>
            <a:r>
              <a:rPr lang="en-US" altLang="zh-CN" dirty="0" smtClean="0"/>
              <a:t>.</a:t>
            </a:r>
            <a:r>
              <a:rPr lang="zh-CN" altLang="en-US" dirty="0" smtClean="0"/>
              <a:t>把</a:t>
            </a:r>
            <a:r>
              <a:rPr lang="en-US" altLang="zh-CN" dirty="0" err="1" smtClean="0"/>
              <a:t>CCFlow</a:t>
            </a:r>
            <a:r>
              <a:rPr lang="zh-CN" altLang="en-US" dirty="0" smtClean="0"/>
              <a:t>做为平顶山软件学院的必修课</a:t>
            </a:r>
            <a:r>
              <a:rPr lang="en-US" altLang="zh-CN" dirty="0" smtClean="0"/>
              <a:t>.</a:t>
            </a:r>
          </a:p>
          <a:p>
            <a:r>
              <a:rPr lang="en-US" altLang="zh-CN" dirty="0" err="1" smtClean="0"/>
              <a:t>CCFlow</a:t>
            </a:r>
            <a:r>
              <a:rPr lang="zh-CN" altLang="en-US" dirty="0" smtClean="0"/>
              <a:t>与清华大学达成共识</a:t>
            </a:r>
            <a:r>
              <a:rPr lang="en-US" altLang="zh-CN" dirty="0" smtClean="0"/>
              <a:t>,</a:t>
            </a:r>
            <a:r>
              <a:rPr lang="zh-CN" altLang="en-US" dirty="0" smtClean="0"/>
              <a:t>在明年</a:t>
            </a:r>
            <a:r>
              <a:rPr lang="en-US" altLang="zh-CN" dirty="0" smtClean="0"/>
              <a:t>3</a:t>
            </a:r>
            <a:r>
              <a:rPr lang="zh-CN" altLang="en-US" dirty="0" smtClean="0"/>
              <a:t>月份进行教程、培训方面的合作</a:t>
            </a:r>
            <a:r>
              <a:rPr lang="en-US" altLang="zh-CN" dirty="0" smtClean="0"/>
              <a:t>.</a:t>
            </a:r>
          </a:p>
          <a:p>
            <a:r>
              <a:rPr lang="en-US" altLang="zh-CN" dirty="0" err="1" smtClean="0"/>
              <a:t>CCFlow</a:t>
            </a:r>
            <a:r>
              <a:rPr lang="zh-CN" altLang="en-US" dirty="0" smtClean="0"/>
              <a:t>支撑了国内多家知名的企业管理咨询团队</a:t>
            </a:r>
            <a:r>
              <a:rPr lang="en-US" altLang="zh-CN" dirty="0" smtClean="0"/>
              <a:t>,</a:t>
            </a:r>
            <a:r>
              <a:rPr lang="zh-CN" altLang="en-US" dirty="0" smtClean="0"/>
              <a:t>众多代理国外品牌的</a:t>
            </a:r>
            <a:r>
              <a:rPr lang="en-US" altLang="zh-CN" dirty="0" smtClean="0"/>
              <a:t>BPM</a:t>
            </a:r>
            <a:r>
              <a:rPr lang="zh-CN" altLang="en-US" dirty="0" smtClean="0"/>
              <a:t>企业现在转向了</a:t>
            </a:r>
            <a:r>
              <a:rPr lang="en-US" altLang="zh-CN" dirty="0" err="1" smtClean="0"/>
              <a:t>CCFlow</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社会影响力</a:t>
            </a:r>
            <a:r>
              <a:rPr lang="en-US" altLang="zh-CN" dirty="0" smtClean="0"/>
              <a:t>-6/6</a:t>
            </a:r>
            <a:endParaRPr lang="zh-CN" altLang="en-US" dirty="0"/>
          </a:p>
        </p:txBody>
      </p:sp>
      <p:sp>
        <p:nvSpPr>
          <p:cNvPr id="3" name="内容占位符 2"/>
          <p:cNvSpPr>
            <a:spLocks noGrp="1"/>
          </p:cNvSpPr>
          <p:nvPr>
            <p:ph sz="quarter" idx="1"/>
          </p:nvPr>
        </p:nvSpPr>
        <p:spPr/>
        <p:txBody>
          <a:bodyPr/>
          <a:lstStyle/>
          <a:p>
            <a:r>
              <a:rPr lang="en-US" altLang="zh-CN" dirty="0" err="1" smtClean="0"/>
              <a:t>Ccflow</a:t>
            </a:r>
            <a:r>
              <a:rPr lang="zh-CN" altLang="en-US" dirty="0" smtClean="0"/>
              <a:t>在</a:t>
            </a:r>
            <a:r>
              <a:rPr lang="zh-CN" altLang="en-US" dirty="0" smtClean="0"/>
              <a:t>国内是</a:t>
            </a:r>
            <a:r>
              <a:rPr lang="zh-CN" altLang="en-US" dirty="0" smtClean="0"/>
              <a:t>为数不多的大型应用并且盈利的开源</a:t>
            </a:r>
            <a:r>
              <a:rPr lang="zh-CN" altLang="en-US" dirty="0" smtClean="0"/>
              <a:t>软件</a:t>
            </a:r>
            <a:r>
              <a:rPr lang="en-US" altLang="zh-CN" dirty="0" smtClean="0"/>
              <a:t>.</a:t>
            </a:r>
          </a:p>
          <a:p>
            <a:r>
              <a:rPr lang="en-US" altLang="zh-CN" dirty="0" err="1" smtClean="0"/>
              <a:t>Ccflow</a:t>
            </a:r>
            <a:r>
              <a:rPr lang="en-US" altLang="zh-CN" dirty="0" smtClean="0"/>
              <a:t> </a:t>
            </a:r>
            <a:r>
              <a:rPr lang="zh-CN" altLang="en-US" dirty="0" smtClean="0"/>
              <a:t>在国内</a:t>
            </a:r>
            <a:r>
              <a:rPr lang="en-US" altLang="zh-CN" dirty="0" err="1" smtClean="0"/>
              <a:t>bpm</a:t>
            </a:r>
            <a:r>
              <a:rPr lang="zh-CN" altLang="en-US" dirty="0" smtClean="0"/>
              <a:t>领域</a:t>
            </a:r>
            <a:r>
              <a:rPr lang="zh-CN" altLang="en-US" dirty="0" smtClean="0"/>
              <a:t>中</a:t>
            </a:r>
            <a:r>
              <a:rPr lang="en-US" altLang="zh-CN" dirty="0" smtClean="0"/>
              <a:t>,</a:t>
            </a:r>
            <a:r>
              <a:rPr lang="zh-CN" altLang="en-US" dirty="0" smtClean="0"/>
              <a:t>是</a:t>
            </a:r>
            <a:r>
              <a:rPr lang="zh-CN" altLang="en-US" dirty="0" smtClean="0"/>
              <a:t>唯一盈利的工作流程</a:t>
            </a:r>
            <a:r>
              <a:rPr lang="zh-CN" altLang="en-US" dirty="0" smtClean="0"/>
              <a:t>引擎</a:t>
            </a:r>
            <a:r>
              <a:rPr lang="en-US" altLang="zh-CN" dirty="0" smtClean="0"/>
              <a:t>.</a:t>
            </a:r>
            <a:endParaRPr lang="en-US" altLang="zh-CN" dirty="0" smtClean="0"/>
          </a:p>
          <a:p>
            <a:r>
              <a:rPr lang="en-US" altLang="zh-CN" dirty="0" err="1" smtClean="0"/>
              <a:t>Ccflow</a:t>
            </a:r>
            <a:r>
              <a:rPr lang="zh-CN" altLang="en-US" dirty="0" smtClean="0"/>
              <a:t>在</a:t>
            </a:r>
            <a:r>
              <a:rPr lang="zh-CN" altLang="en-US" dirty="0" smtClean="0"/>
              <a:t>国内</a:t>
            </a:r>
            <a:r>
              <a:rPr lang="en-US" altLang="zh-CN" dirty="0" err="1" smtClean="0"/>
              <a:t>.net</a:t>
            </a:r>
            <a:r>
              <a:rPr lang="zh-CN" altLang="en-US" dirty="0" smtClean="0"/>
              <a:t>领域应用</a:t>
            </a:r>
            <a:r>
              <a:rPr lang="zh-CN" altLang="en-US" dirty="0" smtClean="0"/>
              <a:t>单位最多的、研究人员</a:t>
            </a:r>
            <a:r>
              <a:rPr lang="zh-CN" altLang="en-US" dirty="0" smtClean="0"/>
              <a:t>最多</a:t>
            </a:r>
            <a:r>
              <a:rPr lang="en-US" altLang="zh-CN" dirty="0" smtClean="0"/>
              <a:t>.</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zh-CN" altLang="en-US" dirty="0" smtClean="0"/>
              <a:t>的生态链</a:t>
            </a:r>
            <a:endParaRPr lang="zh-CN" altLang="en-US" dirty="0"/>
          </a:p>
        </p:txBody>
      </p:sp>
      <p:pic>
        <p:nvPicPr>
          <p:cNvPr id="4" name="Picture 2" descr="D:\ccflow\Documents\驰骋开源软件一体化产品线.png"/>
          <p:cNvPicPr>
            <a:picLocks noGrp="1" noChangeAspect="1" noChangeArrowheads="1"/>
          </p:cNvPicPr>
          <p:nvPr>
            <p:ph sz="quarter" idx="1"/>
          </p:nvPr>
        </p:nvPicPr>
        <p:blipFill>
          <a:blip r:embed="rId2" cstate="print"/>
          <a:stretch>
            <a:fillRect/>
          </a:stretch>
        </p:blipFill>
        <p:spPr bwMode="auto">
          <a:xfrm>
            <a:off x="1337864" y="1907877"/>
            <a:ext cx="5706272" cy="425827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en-US" altLang="zh-CN" dirty="0" err="1" smtClean="0"/>
              <a:t>CCFlow</a:t>
            </a:r>
            <a:r>
              <a:rPr lang="zh-CN" altLang="en-US" dirty="0"/>
              <a:t>社</a:t>
            </a:r>
            <a:r>
              <a:rPr lang="zh-CN" altLang="en-US" dirty="0" smtClean="0"/>
              <a:t>会责任</a:t>
            </a:r>
            <a:endParaRPr lang="zh-CN" altLang="en-US" dirty="0"/>
          </a:p>
        </p:txBody>
      </p:sp>
      <p:sp>
        <p:nvSpPr>
          <p:cNvPr id="3" name="内容占位符 2"/>
          <p:cNvSpPr>
            <a:spLocks noGrp="1"/>
          </p:cNvSpPr>
          <p:nvPr>
            <p:ph sz="quarter" idx="1"/>
          </p:nvPr>
        </p:nvSpPr>
        <p:spPr>
          <a:xfrm>
            <a:off x="179512" y="1124744"/>
            <a:ext cx="8712968" cy="5472608"/>
          </a:xfrm>
        </p:spPr>
        <p:txBody>
          <a:bodyPr>
            <a:normAutofit/>
          </a:bodyPr>
          <a:lstStyle/>
          <a:p>
            <a:r>
              <a:rPr lang="en-US" altLang="zh-CN" dirty="0" err="1" smtClean="0"/>
              <a:t>CCFlow</a:t>
            </a:r>
            <a:r>
              <a:rPr lang="zh-CN" altLang="en-US" dirty="0"/>
              <a:t>把</a:t>
            </a:r>
            <a:r>
              <a:rPr lang="zh-CN" altLang="en-US" dirty="0" smtClean="0"/>
              <a:t>为中国社会企事业单位</a:t>
            </a:r>
            <a:r>
              <a:rPr lang="en-US" altLang="zh-CN" dirty="0" smtClean="0"/>
              <a:t>,</a:t>
            </a:r>
            <a:r>
              <a:rPr lang="zh-CN" altLang="en-US" dirty="0" smtClean="0"/>
              <a:t>政府机构</a:t>
            </a:r>
            <a:r>
              <a:rPr lang="en-US" altLang="zh-CN" dirty="0" smtClean="0"/>
              <a:t>,</a:t>
            </a:r>
            <a:r>
              <a:rPr lang="zh-CN" altLang="en-US" dirty="0" smtClean="0"/>
              <a:t>社会组织提供优秀的国产工作流程引擎为己任</a:t>
            </a:r>
            <a:r>
              <a:rPr lang="en-US" altLang="zh-CN" dirty="0" smtClean="0"/>
              <a:t>.</a:t>
            </a:r>
          </a:p>
          <a:p>
            <a:r>
              <a:rPr lang="en-US" altLang="zh-CN" dirty="0" err="1" smtClean="0"/>
              <a:t>CCFlow</a:t>
            </a:r>
            <a:r>
              <a:rPr lang="zh-CN" altLang="en-US" dirty="0" smtClean="0"/>
              <a:t>要改变国人对自己</a:t>
            </a:r>
            <a:r>
              <a:rPr lang="en-US" altLang="zh-CN" dirty="0" smtClean="0"/>
              <a:t>BPM</a:t>
            </a:r>
            <a:r>
              <a:rPr lang="zh-CN" altLang="en-US" dirty="0" smtClean="0"/>
              <a:t>产品质量的信心</a:t>
            </a:r>
            <a:r>
              <a:rPr lang="en-US" altLang="zh-CN" dirty="0" smtClean="0"/>
              <a:t>,</a:t>
            </a:r>
            <a:r>
              <a:rPr lang="zh-CN" altLang="en-US" dirty="0" smtClean="0"/>
              <a:t>中国人也是有智慧</a:t>
            </a:r>
            <a:r>
              <a:rPr lang="en-US" altLang="zh-CN" dirty="0" smtClean="0"/>
              <a:t>,</a:t>
            </a:r>
            <a:r>
              <a:rPr lang="zh-CN" altLang="en-US" dirty="0" smtClean="0"/>
              <a:t>有能力做好高端</a:t>
            </a:r>
            <a:r>
              <a:rPr lang="en-US" altLang="zh-CN" dirty="0" smtClean="0"/>
              <a:t>BPM</a:t>
            </a:r>
            <a:r>
              <a:rPr lang="zh-CN" altLang="en-US" dirty="0" smtClean="0"/>
              <a:t>系统</a:t>
            </a:r>
            <a:r>
              <a:rPr lang="en-US" altLang="zh-CN" dirty="0" smtClean="0"/>
              <a:t>,</a:t>
            </a:r>
            <a:r>
              <a:rPr lang="zh-CN" altLang="en-US" dirty="0" smtClean="0"/>
              <a:t>并且还会做的更好用</a:t>
            </a:r>
            <a:r>
              <a:rPr lang="en-US" altLang="zh-CN" dirty="0" smtClean="0"/>
              <a:t>,</a:t>
            </a:r>
            <a:r>
              <a:rPr lang="zh-CN" altLang="en-US" dirty="0" smtClean="0"/>
              <a:t>更简单</a:t>
            </a:r>
            <a:r>
              <a:rPr lang="en-US" altLang="zh-CN" dirty="0" smtClean="0"/>
              <a:t>.</a:t>
            </a:r>
          </a:p>
          <a:p>
            <a:r>
              <a:rPr lang="en-US" altLang="zh-CN" dirty="0" err="1" smtClean="0"/>
              <a:t>CCFlow</a:t>
            </a:r>
            <a:r>
              <a:rPr lang="zh-CN" altLang="en-US" dirty="0" smtClean="0"/>
              <a:t>要把高端</a:t>
            </a:r>
            <a:r>
              <a:rPr lang="en-US" altLang="zh-CN" dirty="0" smtClean="0"/>
              <a:t>,</a:t>
            </a:r>
            <a:r>
              <a:rPr lang="zh-CN" altLang="en-US" dirty="0" smtClean="0"/>
              <a:t>不可逾越的</a:t>
            </a:r>
            <a:r>
              <a:rPr lang="en-US" altLang="zh-CN" dirty="0" smtClean="0"/>
              <a:t>BPM</a:t>
            </a:r>
            <a:r>
              <a:rPr lang="zh-CN" altLang="en-US" dirty="0" smtClean="0"/>
              <a:t>系统变成平民化的软件</a:t>
            </a:r>
            <a:r>
              <a:rPr lang="en-US" altLang="zh-CN" dirty="0" smtClean="0"/>
              <a:t>,</a:t>
            </a:r>
            <a:r>
              <a:rPr lang="zh-CN" altLang="en-US" dirty="0" smtClean="0"/>
              <a:t>让国内的各类的企业也能使用上流程管理系统</a:t>
            </a:r>
            <a:r>
              <a:rPr lang="en-US" altLang="zh-CN" dirty="0" smtClean="0"/>
              <a:t>,</a:t>
            </a:r>
            <a:r>
              <a:rPr lang="zh-CN" altLang="en-US" dirty="0" smtClean="0"/>
              <a:t>以提高自己的管理水平</a:t>
            </a:r>
            <a:r>
              <a:rPr lang="en-US" altLang="zh-CN" dirty="0" smtClean="0"/>
              <a:t>,</a:t>
            </a:r>
            <a:r>
              <a:rPr lang="zh-CN" altLang="en-US" dirty="0" smtClean="0"/>
              <a:t>减少成本</a:t>
            </a:r>
            <a:r>
              <a:rPr lang="en-US" altLang="zh-CN" dirty="0" smtClean="0"/>
              <a:t>,</a:t>
            </a:r>
            <a:r>
              <a:rPr lang="zh-CN" altLang="en-US" dirty="0" smtClean="0"/>
              <a:t>提高效益</a:t>
            </a:r>
            <a:r>
              <a:rPr lang="en-US" altLang="zh-CN" dirty="0" smtClean="0"/>
              <a:t>.</a:t>
            </a:r>
          </a:p>
          <a:p>
            <a:r>
              <a:rPr lang="en-US" altLang="zh-CN" dirty="0" err="1" smtClean="0"/>
              <a:t>CCFlow</a:t>
            </a:r>
            <a:r>
              <a:rPr lang="zh-CN" altLang="en-US" dirty="0" smtClean="0"/>
              <a:t>组织会最大限度的降低设计者的门槛</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为什么要选择</a:t>
            </a:r>
            <a:r>
              <a:rPr lang="en-US" altLang="zh-CN" dirty="0" err="1" smtClean="0"/>
              <a:t>CCFlow</a:t>
            </a:r>
            <a:r>
              <a:rPr lang="en-US" altLang="zh-CN" dirty="0" smtClean="0"/>
              <a:t>?  -1/2 </a:t>
            </a:r>
            <a:endParaRPr lang="zh-CN" altLang="en-US" dirty="0"/>
          </a:p>
        </p:txBody>
      </p:sp>
      <p:sp>
        <p:nvSpPr>
          <p:cNvPr id="3" name="内容占位符 2"/>
          <p:cNvSpPr>
            <a:spLocks noGrp="1"/>
          </p:cNvSpPr>
          <p:nvPr>
            <p:ph sz="quarter" idx="1"/>
          </p:nvPr>
        </p:nvSpPr>
        <p:spPr>
          <a:xfrm>
            <a:off x="0" y="1340768"/>
            <a:ext cx="9144000" cy="5184576"/>
          </a:xfrm>
        </p:spPr>
        <p:txBody>
          <a:bodyPr>
            <a:normAutofit fontScale="92500" lnSpcReduction="20000"/>
          </a:bodyPr>
          <a:lstStyle/>
          <a:p>
            <a:r>
              <a:rPr lang="en-US" altLang="zh-CN" dirty="0" err="1" smtClean="0"/>
              <a:t>CCFlow</a:t>
            </a:r>
            <a:r>
              <a:rPr lang="zh-CN" altLang="en-US" dirty="0" smtClean="0"/>
              <a:t>生长在中国</a:t>
            </a:r>
            <a:r>
              <a:rPr lang="en-US" altLang="zh-CN" dirty="0" smtClean="0"/>
              <a:t>,</a:t>
            </a:r>
            <a:r>
              <a:rPr lang="zh-CN" altLang="en-US" dirty="0" smtClean="0"/>
              <a:t>了解中国国情</a:t>
            </a:r>
            <a:r>
              <a:rPr lang="en-US" altLang="zh-CN" dirty="0" smtClean="0"/>
              <a:t>,</a:t>
            </a:r>
            <a:r>
              <a:rPr lang="zh-CN" altLang="en-US" dirty="0" smtClean="0"/>
              <a:t>不会水土不服</a:t>
            </a:r>
            <a:r>
              <a:rPr lang="en-US" altLang="zh-CN" dirty="0" smtClean="0"/>
              <a:t>.</a:t>
            </a:r>
          </a:p>
          <a:p>
            <a:r>
              <a:rPr lang="en-US" altLang="zh-CN" dirty="0" err="1" smtClean="0"/>
              <a:t>CCFlow</a:t>
            </a:r>
            <a:r>
              <a:rPr lang="zh-CN" altLang="en-US" dirty="0" smtClean="0"/>
              <a:t>的设计思想、实现思路独特、超越了传统对</a:t>
            </a:r>
            <a:r>
              <a:rPr lang="en-US" altLang="zh-CN" dirty="0" smtClean="0"/>
              <a:t>BPM</a:t>
            </a:r>
            <a:r>
              <a:rPr lang="zh-CN" altLang="en-US" dirty="0" smtClean="0"/>
              <a:t>软件的理解</a:t>
            </a:r>
            <a:r>
              <a:rPr lang="en-US" altLang="zh-CN" dirty="0" smtClean="0"/>
              <a:t>,</a:t>
            </a:r>
            <a:r>
              <a:rPr lang="zh-CN" altLang="en-US" dirty="0" smtClean="0"/>
              <a:t>实现了国际品牌没有实现的功能</a:t>
            </a:r>
            <a:r>
              <a:rPr lang="en-US" altLang="zh-CN" dirty="0" smtClean="0"/>
              <a:t>.</a:t>
            </a:r>
          </a:p>
          <a:p>
            <a:r>
              <a:rPr lang="en-US" altLang="zh-CN" dirty="0" err="1" smtClean="0"/>
              <a:t>CCFlow</a:t>
            </a:r>
            <a:r>
              <a:rPr lang="zh-CN" altLang="en-US" dirty="0" smtClean="0"/>
              <a:t>的设计全部是</a:t>
            </a:r>
            <a:r>
              <a:rPr lang="en-US" altLang="zh-CN" dirty="0" smtClean="0"/>
              <a:t>BS</a:t>
            </a:r>
            <a:r>
              <a:rPr lang="zh-CN" altLang="en-US" dirty="0" smtClean="0"/>
              <a:t>结构</a:t>
            </a:r>
            <a:r>
              <a:rPr lang="en-US" altLang="zh-CN" dirty="0" smtClean="0"/>
              <a:t>,</a:t>
            </a:r>
            <a:r>
              <a:rPr lang="zh-CN" altLang="en-US" dirty="0" smtClean="0">
                <a:solidFill>
                  <a:srgbClr val="00B050"/>
                </a:solidFill>
              </a:rPr>
              <a:t>流程设计</a:t>
            </a:r>
            <a:r>
              <a:rPr lang="en-US" altLang="zh-CN" dirty="0" smtClean="0">
                <a:solidFill>
                  <a:srgbClr val="00B050"/>
                </a:solidFill>
              </a:rPr>
              <a:t>”</a:t>
            </a:r>
            <a:r>
              <a:rPr lang="zh-CN" altLang="en-US" dirty="0" smtClean="0">
                <a:solidFill>
                  <a:srgbClr val="00B050"/>
                </a:solidFill>
              </a:rPr>
              <a:t>零代码</a:t>
            </a:r>
            <a:r>
              <a:rPr lang="en-US" altLang="zh-CN" dirty="0" smtClean="0">
                <a:solidFill>
                  <a:srgbClr val="00B050"/>
                </a:solidFill>
              </a:rPr>
              <a:t>”,</a:t>
            </a:r>
            <a:r>
              <a:rPr lang="zh-CN" altLang="en-US" dirty="0" smtClean="0">
                <a:solidFill>
                  <a:srgbClr val="00B050"/>
                </a:solidFill>
              </a:rPr>
              <a:t>无需编译、概念通俗化、面向业务人员、简单实用</a:t>
            </a:r>
            <a:r>
              <a:rPr lang="en-US" altLang="zh-CN" dirty="0" smtClean="0">
                <a:solidFill>
                  <a:srgbClr val="00B050"/>
                </a:solidFill>
              </a:rPr>
              <a:t>.</a:t>
            </a:r>
          </a:p>
          <a:p>
            <a:r>
              <a:rPr lang="en-US" altLang="zh-CN" dirty="0" err="1" smtClean="0"/>
              <a:t>CCFlow</a:t>
            </a:r>
            <a:r>
              <a:rPr lang="zh-CN" altLang="en-US" dirty="0" smtClean="0"/>
              <a:t>是开源的</a:t>
            </a:r>
            <a:r>
              <a:rPr lang="en-US" altLang="zh-CN" dirty="0" smtClean="0"/>
              <a:t>,</a:t>
            </a:r>
            <a:r>
              <a:rPr lang="zh-CN" altLang="en-US" dirty="0" smtClean="0"/>
              <a:t>开源率达到</a:t>
            </a:r>
            <a:r>
              <a:rPr lang="en-US" altLang="zh-CN" dirty="0" smtClean="0"/>
              <a:t>100%,</a:t>
            </a:r>
            <a:r>
              <a:rPr lang="zh-CN" altLang="en-US" dirty="0" smtClean="0"/>
              <a:t>在国内是少见的</a:t>
            </a:r>
            <a:r>
              <a:rPr lang="en-US" altLang="zh-CN" dirty="0" smtClean="0"/>
              <a:t>.</a:t>
            </a:r>
          </a:p>
          <a:p>
            <a:r>
              <a:rPr lang="en-US" altLang="zh-CN" dirty="0" err="1" smtClean="0"/>
              <a:t>CCFlow</a:t>
            </a:r>
            <a:r>
              <a:rPr lang="zh-CN" altLang="en-US" dirty="0" smtClean="0"/>
              <a:t>向社会承诺核心代码永远开源</a:t>
            </a:r>
            <a:r>
              <a:rPr lang="en-US" altLang="zh-CN" dirty="0" smtClean="0"/>
              <a:t>,</a:t>
            </a:r>
            <a:r>
              <a:rPr lang="zh-CN" altLang="en-US" dirty="0" smtClean="0"/>
              <a:t>可以得到无限制的升级服务</a:t>
            </a:r>
            <a:r>
              <a:rPr lang="en-US" altLang="zh-CN" dirty="0" smtClean="0"/>
              <a:t>, </a:t>
            </a:r>
            <a:r>
              <a:rPr lang="zh-CN" altLang="en-US" dirty="0" smtClean="0"/>
              <a:t>没有后顾之忧</a:t>
            </a:r>
            <a:r>
              <a:rPr lang="en-US" altLang="zh-CN" dirty="0" smtClean="0"/>
              <a:t>.</a:t>
            </a:r>
          </a:p>
          <a:p>
            <a:r>
              <a:rPr lang="en-US" altLang="zh-CN" dirty="0" err="1" smtClean="0"/>
              <a:t>CCFlow</a:t>
            </a:r>
            <a:r>
              <a:rPr lang="zh-CN" altLang="en-US" dirty="0" smtClean="0"/>
              <a:t>在</a:t>
            </a:r>
            <a:r>
              <a:rPr lang="en-US" altLang="zh-CN" dirty="0" err="1" smtClean="0"/>
              <a:t>.net</a:t>
            </a:r>
            <a:r>
              <a:rPr lang="zh-CN" altLang="en-US" dirty="0" smtClean="0"/>
              <a:t>领域在国内拥有最广泛研究群体</a:t>
            </a:r>
            <a:r>
              <a:rPr lang="en-US" altLang="zh-CN" dirty="0" smtClean="0"/>
              <a:t>\</a:t>
            </a:r>
            <a:r>
              <a:rPr lang="zh-CN" altLang="en-US" dirty="0" smtClean="0"/>
              <a:t>最大的用户群</a:t>
            </a:r>
            <a:r>
              <a:rPr lang="en-US" altLang="zh-CN" dirty="0" smtClean="0"/>
              <a:t>,</a:t>
            </a:r>
            <a:r>
              <a:rPr lang="zh-CN" altLang="en-US" dirty="0" smtClean="0"/>
              <a:t>所以不用担心技术支持的问题</a:t>
            </a:r>
            <a:r>
              <a:rPr lang="en-US" altLang="zh-CN" dirty="0" smtClean="0"/>
              <a:t>,</a:t>
            </a:r>
            <a:r>
              <a:rPr lang="zh-CN" altLang="en-US" dirty="0" smtClean="0"/>
              <a:t>随时找到技术帮助</a:t>
            </a:r>
            <a:r>
              <a:rPr lang="en-US" altLang="zh-CN" dirty="0" smtClean="0"/>
              <a:t>.</a:t>
            </a:r>
          </a:p>
          <a:p>
            <a:r>
              <a:rPr lang="zh-CN" altLang="en-US" dirty="0" smtClean="0"/>
              <a:t>容易招聘到</a:t>
            </a:r>
            <a:r>
              <a:rPr lang="en-US" altLang="zh-CN" dirty="0" err="1" smtClean="0"/>
              <a:t>CCFlow</a:t>
            </a:r>
            <a:r>
              <a:rPr lang="zh-CN" altLang="en-US" dirty="0" smtClean="0"/>
              <a:t>技术人才</a:t>
            </a:r>
            <a:r>
              <a:rPr lang="en-US" altLang="zh-CN" dirty="0" smtClean="0"/>
              <a:t>.</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为什么要选择</a:t>
            </a:r>
            <a:r>
              <a:rPr lang="en-US" altLang="zh-CN" dirty="0" err="1" smtClean="0"/>
              <a:t>CCFlow</a:t>
            </a:r>
            <a:r>
              <a:rPr lang="en-US" altLang="zh-CN" dirty="0" smtClean="0"/>
              <a:t>?  -2/2</a:t>
            </a:r>
            <a:endParaRPr lang="zh-CN" altLang="en-US" dirty="0"/>
          </a:p>
        </p:txBody>
      </p:sp>
      <p:sp>
        <p:nvSpPr>
          <p:cNvPr id="3" name="内容占位符 2"/>
          <p:cNvSpPr>
            <a:spLocks noGrp="1"/>
          </p:cNvSpPr>
          <p:nvPr>
            <p:ph sz="quarter" idx="1"/>
          </p:nvPr>
        </p:nvSpPr>
        <p:spPr>
          <a:xfrm>
            <a:off x="457200" y="1600200"/>
            <a:ext cx="8435280" cy="4997152"/>
          </a:xfrm>
        </p:spPr>
        <p:txBody>
          <a:bodyPr>
            <a:normAutofit fontScale="92500" lnSpcReduction="20000"/>
          </a:bodyPr>
          <a:lstStyle/>
          <a:p>
            <a:r>
              <a:rPr lang="en-US" altLang="zh-CN" dirty="0" err="1" smtClean="0"/>
              <a:t>CCFlow</a:t>
            </a:r>
            <a:r>
              <a:rPr lang="zh-CN" altLang="en-US" dirty="0" smtClean="0"/>
              <a:t>有着商业软件无可比拟的需求提供者</a:t>
            </a:r>
            <a:r>
              <a:rPr lang="en-US" altLang="zh-CN" dirty="0" smtClean="0"/>
              <a:t>\</a:t>
            </a:r>
            <a:r>
              <a:rPr lang="zh-CN" altLang="en-US" dirty="0" smtClean="0"/>
              <a:t>测试人员</a:t>
            </a:r>
            <a:r>
              <a:rPr lang="en-US" altLang="zh-CN" dirty="0" smtClean="0"/>
              <a:t>\</a:t>
            </a:r>
            <a:r>
              <a:rPr lang="zh-CN" altLang="en-US" dirty="0" smtClean="0"/>
              <a:t>开发人员</a:t>
            </a:r>
            <a:r>
              <a:rPr lang="en-US" altLang="zh-CN" dirty="0" smtClean="0"/>
              <a:t>,</a:t>
            </a:r>
            <a:r>
              <a:rPr lang="zh-CN" altLang="en-US" dirty="0" smtClean="0"/>
              <a:t>这些用户可以优先发现</a:t>
            </a:r>
            <a:r>
              <a:rPr lang="en-US" altLang="zh-CN" dirty="0" smtClean="0"/>
              <a:t>bug,</a:t>
            </a:r>
            <a:r>
              <a:rPr lang="zh-CN" altLang="en-US" dirty="0" smtClean="0"/>
              <a:t>避免等到问题出现在解决</a:t>
            </a:r>
            <a:r>
              <a:rPr lang="en-US" altLang="zh-CN" dirty="0" smtClean="0"/>
              <a:t>.</a:t>
            </a:r>
          </a:p>
          <a:p>
            <a:r>
              <a:rPr lang="en-US" altLang="zh-CN" dirty="0" err="1" smtClean="0"/>
              <a:t>CCFlow</a:t>
            </a:r>
            <a:r>
              <a:rPr lang="zh-CN" altLang="en-US" dirty="0" smtClean="0"/>
              <a:t>是开源</a:t>
            </a:r>
            <a:r>
              <a:rPr lang="en-US" altLang="zh-CN" dirty="0" smtClean="0"/>
              <a:t>\</a:t>
            </a:r>
            <a:r>
              <a:rPr lang="zh-CN" altLang="en-US" dirty="0" smtClean="0"/>
              <a:t>开放</a:t>
            </a:r>
            <a:r>
              <a:rPr lang="en-US" altLang="zh-CN" dirty="0" smtClean="0"/>
              <a:t>\</a:t>
            </a:r>
            <a:r>
              <a:rPr lang="zh-CN" altLang="en-US" dirty="0" smtClean="0"/>
              <a:t>共享的</a:t>
            </a:r>
            <a:r>
              <a:rPr lang="en-US" altLang="zh-CN" dirty="0" smtClean="0"/>
              <a:t>,</a:t>
            </a:r>
            <a:r>
              <a:rPr lang="zh-CN" altLang="en-US" dirty="0" smtClean="0"/>
              <a:t>所以不用担心限制的问题</a:t>
            </a:r>
            <a:r>
              <a:rPr lang="en-US" altLang="zh-CN" dirty="0" smtClean="0"/>
              <a:t>,</a:t>
            </a:r>
            <a:r>
              <a:rPr lang="zh-CN" altLang="en-US" dirty="0" smtClean="0"/>
              <a:t>以及在以后的合作争执问题</a:t>
            </a:r>
            <a:r>
              <a:rPr lang="en-US" altLang="zh-CN" dirty="0" smtClean="0"/>
              <a:t>.</a:t>
            </a:r>
          </a:p>
          <a:p>
            <a:r>
              <a:rPr lang="en-US" altLang="zh-CN" dirty="0" err="1" smtClean="0"/>
              <a:t>CCFlow</a:t>
            </a:r>
            <a:r>
              <a:rPr lang="zh-CN" altLang="en-US" dirty="0" smtClean="0"/>
              <a:t>的代码是可跟踪</a:t>
            </a:r>
            <a:r>
              <a:rPr lang="en-US" altLang="zh-CN" dirty="0" smtClean="0"/>
              <a:t>\</a:t>
            </a:r>
            <a:r>
              <a:rPr lang="zh-CN" altLang="en-US" dirty="0" smtClean="0"/>
              <a:t>可调试</a:t>
            </a:r>
            <a:r>
              <a:rPr lang="en-US" altLang="zh-CN" dirty="0" smtClean="0"/>
              <a:t>\</a:t>
            </a:r>
            <a:r>
              <a:rPr lang="zh-CN" altLang="en-US" dirty="0" smtClean="0"/>
              <a:t>可修改</a:t>
            </a:r>
            <a:r>
              <a:rPr lang="en-US" altLang="zh-CN" dirty="0" smtClean="0"/>
              <a:t>\</a:t>
            </a:r>
            <a:r>
              <a:rPr lang="zh-CN" altLang="en-US" dirty="0" smtClean="0"/>
              <a:t>可定制</a:t>
            </a:r>
            <a:r>
              <a:rPr lang="en-US" altLang="zh-CN" dirty="0" smtClean="0"/>
              <a:t>.</a:t>
            </a:r>
          </a:p>
          <a:p>
            <a:r>
              <a:rPr lang="en-US" altLang="zh-CN" dirty="0" err="1" smtClean="0"/>
              <a:t>CCFlow</a:t>
            </a:r>
            <a:r>
              <a:rPr lang="zh-CN" altLang="en-US" dirty="0" smtClean="0"/>
              <a:t>的安全漏洞少</a:t>
            </a:r>
            <a:r>
              <a:rPr lang="en-US" altLang="zh-CN" dirty="0" smtClean="0"/>
              <a:t>,</a:t>
            </a:r>
            <a:r>
              <a:rPr lang="zh-CN" altLang="en-US" dirty="0" smtClean="0"/>
              <a:t>多数的漏洞已经被发现并且被修复</a:t>
            </a:r>
            <a:r>
              <a:rPr lang="en-US" altLang="zh-CN" dirty="0" smtClean="0"/>
              <a:t>,</a:t>
            </a:r>
            <a:r>
              <a:rPr lang="zh-CN" altLang="en-US" b="1" dirty="0" smtClean="0">
                <a:solidFill>
                  <a:srgbClr val="00B050"/>
                </a:solidFill>
              </a:rPr>
              <a:t>经得起公众检验的软件才是安全软件</a:t>
            </a:r>
            <a:r>
              <a:rPr lang="en-US" altLang="zh-CN" dirty="0" smtClean="0"/>
              <a:t>.</a:t>
            </a:r>
          </a:p>
          <a:p>
            <a:r>
              <a:rPr lang="en-US" altLang="zh-CN" dirty="0" err="1" smtClean="0"/>
              <a:t>CCFlow</a:t>
            </a:r>
            <a:r>
              <a:rPr lang="zh-CN" altLang="en-US" dirty="0" smtClean="0"/>
              <a:t>的安全性高</a:t>
            </a:r>
            <a:r>
              <a:rPr lang="en-US" altLang="zh-CN" dirty="0" smtClean="0"/>
              <a:t>100%</a:t>
            </a:r>
            <a:r>
              <a:rPr lang="zh-CN" altLang="en-US" dirty="0" smtClean="0"/>
              <a:t>开源的软件没有</a:t>
            </a:r>
            <a:r>
              <a:rPr lang="zh-CN" altLang="en-US" b="1" dirty="0" smtClean="0">
                <a:solidFill>
                  <a:srgbClr val="FF0000"/>
                </a:solidFill>
              </a:rPr>
              <a:t>伪代码、间谍代码</a:t>
            </a:r>
            <a:r>
              <a:rPr lang="en-US" altLang="zh-CN" dirty="0" smtClean="0"/>
              <a:t>,</a:t>
            </a:r>
            <a:r>
              <a:rPr lang="zh-CN" altLang="en-US" dirty="0" smtClean="0"/>
              <a:t>更适合</a:t>
            </a:r>
            <a:r>
              <a:rPr lang="zh-CN" altLang="en-US" b="1" dirty="0" smtClean="0">
                <a:solidFill>
                  <a:srgbClr val="7030A0"/>
                </a:solidFill>
              </a:rPr>
              <a:t>保密性较高的单位</a:t>
            </a:r>
            <a:r>
              <a:rPr lang="zh-CN" altLang="en-US" dirty="0" smtClean="0"/>
              <a:t>使用</a:t>
            </a:r>
            <a:r>
              <a:rPr lang="en-US" altLang="zh-CN" dirty="0" smtClean="0"/>
              <a:t>.</a:t>
            </a:r>
            <a:r>
              <a:rPr lang="zh-CN" altLang="en-US" dirty="0" smtClean="0"/>
              <a:t>所以是部队、研究院、政府机关的首要选择</a:t>
            </a:r>
            <a:r>
              <a:rPr lang="en-US" altLang="zh-CN" dirty="0" smtClean="0"/>
              <a:t>.</a:t>
            </a:r>
          </a:p>
          <a:p>
            <a:r>
              <a:rPr lang="zh-CN" altLang="en-US" dirty="0" smtClean="0"/>
              <a:t>综述：</a:t>
            </a:r>
            <a:r>
              <a:rPr lang="en-US" altLang="zh-CN" dirty="0" err="1" smtClean="0"/>
              <a:t>CCFlow</a:t>
            </a:r>
            <a:r>
              <a:rPr lang="zh-CN" altLang="en-US" dirty="0" smtClean="0"/>
              <a:t>拥有商业软件不可比拟的生命力</a:t>
            </a:r>
            <a:r>
              <a:rPr lang="en-US" altLang="zh-CN" dirty="0" smtClean="0"/>
              <a:t>.</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如果您选择</a:t>
            </a:r>
            <a:r>
              <a:rPr lang="en-US" altLang="zh-CN" dirty="0" err="1" smtClean="0"/>
              <a:t>CCFlow</a:t>
            </a:r>
            <a:r>
              <a:rPr lang="en-US" altLang="zh-CN" dirty="0" smtClean="0"/>
              <a:t>,</a:t>
            </a:r>
            <a:r>
              <a:rPr lang="zh-CN" altLang="en-US" dirty="0" smtClean="0"/>
              <a:t>将如下承诺</a:t>
            </a:r>
            <a:endParaRPr lang="zh-CN" altLang="en-US" dirty="0"/>
          </a:p>
        </p:txBody>
      </p:sp>
      <p:sp>
        <p:nvSpPr>
          <p:cNvPr id="3" name="内容占位符 2"/>
          <p:cNvSpPr>
            <a:spLocks noGrp="1"/>
          </p:cNvSpPr>
          <p:nvPr>
            <p:ph sz="quarter" idx="1"/>
          </p:nvPr>
        </p:nvSpPr>
        <p:spPr>
          <a:xfrm>
            <a:off x="179512" y="1340768"/>
            <a:ext cx="8784976" cy="5114968"/>
          </a:xfrm>
        </p:spPr>
        <p:txBody>
          <a:bodyPr/>
          <a:lstStyle/>
          <a:p>
            <a:r>
              <a:rPr lang="zh-CN" altLang="en-US" dirty="0" smtClean="0"/>
              <a:t>一个周的应用级培训</a:t>
            </a:r>
            <a:r>
              <a:rPr lang="en-US" altLang="zh-CN" dirty="0" smtClean="0"/>
              <a:t>,</a:t>
            </a:r>
            <a:r>
              <a:rPr lang="zh-CN" altLang="en-US" dirty="0" smtClean="0"/>
              <a:t>二个周的代码级培训</a:t>
            </a:r>
            <a:r>
              <a:rPr lang="en-US" altLang="zh-CN" dirty="0" smtClean="0"/>
              <a:t>.</a:t>
            </a:r>
          </a:p>
          <a:p>
            <a:r>
              <a:rPr lang="zh-CN" altLang="en-US" dirty="0" smtClean="0"/>
              <a:t>协助开发团队处理至少一个成功的项目</a:t>
            </a:r>
            <a:r>
              <a:rPr lang="en-US" altLang="zh-CN" dirty="0" smtClean="0"/>
              <a:t>,</a:t>
            </a:r>
            <a:r>
              <a:rPr lang="zh-CN" altLang="en-US" dirty="0" smtClean="0"/>
              <a:t>并全程支持不能满足贵单位的通用性的需求二次开发</a:t>
            </a:r>
            <a:r>
              <a:rPr lang="en-US" altLang="zh-CN" dirty="0" smtClean="0"/>
              <a:t>.</a:t>
            </a:r>
          </a:p>
          <a:p>
            <a:r>
              <a:rPr lang="zh-CN" altLang="en-US" dirty="0" smtClean="0"/>
              <a:t>提供一年以内的现场或者远程的技术服务响应</a:t>
            </a:r>
            <a:r>
              <a:rPr lang="en-US" altLang="zh-CN" dirty="0" smtClean="0"/>
              <a:t>.</a:t>
            </a:r>
          </a:p>
          <a:p>
            <a:r>
              <a:rPr lang="zh-CN" altLang="en-US" dirty="0" smtClean="0"/>
              <a:t>给贵单位一个无限制使用</a:t>
            </a:r>
            <a:r>
              <a:rPr lang="en-US" altLang="zh-CN" dirty="0" err="1" smtClean="0"/>
              <a:t>ccflow</a:t>
            </a:r>
            <a:r>
              <a:rPr lang="zh-CN" altLang="en-US" dirty="0" smtClean="0"/>
              <a:t>的书面授权</a:t>
            </a:r>
            <a:r>
              <a:rPr lang="en-US" altLang="zh-CN" dirty="0" smtClean="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	</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zh-CN" altLang="en-US" dirty="0" smtClean="0"/>
              <a:t>官方网站</a:t>
            </a:r>
            <a:r>
              <a:rPr lang="en-US" altLang="zh-CN" dirty="0" smtClean="0"/>
              <a:t>:http://CCFlow.org</a:t>
            </a:r>
          </a:p>
          <a:p>
            <a:r>
              <a:rPr lang="zh-CN" altLang="en-US" dirty="0" smtClean="0"/>
              <a:t>技术论坛</a:t>
            </a:r>
            <a:r>
              <a:rPr lang="en-US" altLang="zh-CN" dirty="0" smtClean="0"/>
              <a:t>:http://bbs.CCFlow.org</a:t>
            </a:r>
          </a:p>
          <a:p>
            <a:r>
              <a:rPr lang="zh-CN" altLang="en-US" dirty="0" smtClean="0"/>
              <a:t>济南驰骋信息技术有限公司</a:t>
            </a:r>
            <a:endParaRPr lang="en-US" altLang="zh-CN" dirty="0" smtClean="0"/>
          </a:p>
          <a:p>
            <a:r>
              <a:rPr lang="en-US" altLang="zh-CN" dirty="0" smtClean="0"/>
              <a:t>0531-82374939 </a:t>
            </a:r>
            <a:endParaRPr lang="en-US" altLang="zh-CN" dirty="0"/>
          </a:p>
          <a:p>
            <a:r>
              <a:rPr lang="en-US" altLang="zh-CN" dirty="0" smtClean="0"/>
              <a:t>zhoupeng@ccflow.org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5BD4FF"/>
        </a:soli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DBDAE4D-2CDB-4BBB-B070-5A5AA158D9F9}" type="slidenum">
              <a:rPr lang="zh-CN" altLang="en-US" smtClean="0"/>
              <a:pPr/>
              <a:t>68</a:t>
            </a:fld>
            <a:endParaRPr lang="zh-CN" altLang="en-US"/>
          </a:p>
        </p:txBody>
      </p:sp>
      <p:sp>
        <p:nvSpPr>
          <p:cNvPr id="5" name="矩形 4"/>
          <p:cNvSpPr/>
          <p:nvPr/>
        </p:nvSpPr>
        <p:spPr>
          <a:xfrm>
            <a:off x="0" y="4077072"/>
            <a:ext cx="9144000" cy="278092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6" name="副标题 2"/>
          <p:cNvSpPr txBox="1">
            <a:spLocks/>
          </p:cNvSpPr>
          <p:nvPr/>
        </p:nvSpPr>
        <p:spPr>
          <a:xfrm>
            <a:off x="179512" y="4293096"/>
            <a:ext cx="8208912"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b="1" dirty="0" smtClean="0"/>
              <a:t>更多精品，请关注新浪微博：</a:t>
            </a:r>
            <a:r>
              <a:rPr lang="en-US" altLang="zh-CN" sz="2400" b="1" dirty="0" smtClean="0">
                <a:hlinkClick r:id="rId2"/>
              </a:rPr>
              <a:t>http://weibo.com/u/3001839650</a:t>
            </a:r>
            <a:endParaRPr lang="en-US" altLang="zh-CN" sz="2400" b="1" dirty="0" smtClean="0"/>
          </a:p>
          <a:p>
            <a:pPr marL="0" indent="0">
              <a:buNone/>
            </a:pPr>
            <a:r>
              <a:rPr lang="zh-CN" altLang="en-US" sz="2400" b="1" dirty="0" smtClean="0"/>
              <a:t>更多免费</a:t>
            </a:r>
            <a:r>
              <a:rPr lang="en-US" altLang="zh-CN" sz="2400" b="1" dirty="0" smtClean="0"/>
              <a:t>PPT</a:t>
            </a:r>
            <a:r>
              <a:rPr lang="zh-CN" altLang="en-US" sz="2400" b="1" dirty="0" smtClean="0"/>
              <a:t>模板：</a:t>
            </a:r>
            <a:endParaRPr lang="en-US" altLang="zh-CN" sz="2400" b="1" dirty="0"/>
          </a:p>
        </p:txBody>
      </p:sp>
      <p:pic>
        <p:nvPicPr>
          <p:cNvPr id="7" name="图片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67944" y="4221088"/>
            <a:ext cx="2072469" cy="621741"/>
          </a:xfrm>
          <a:prstGeom prst="rect">
            <a:avLst/>
          </a:prstGeom>
        </p:spPr>
      </p:pic>
      <p:sp>
        <p:nvSpPr>
          <p:cNvPr id="8" name="圆角矩形 7"/>
          <p:cNvSpPr/>
          <p:nvPr/>
        </p:nvSpPr>
        <p:spPr>
          <a:xfrm>
            <a:off x="2771800" y="5085184"/>
            <a:ext cx="1512168" cy="432048"/>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微软雅黑" pitchFamily="34" charset="-122"/>
                <a:hlinkClick r:id="rId4"/>
              </a:rPr>
              <a:t>DOWNLOAD</a:t>
            </a:r>
            <a:endParaRPr lang="zh-CN" altLang="en-US" dirty="0">
              <a:ea typeface="微软雅黑" pitchFamily="34" charset="-122"/>
            </a:endParaRPr>
          </a:p>
        </p:txBody>
      </p:sp>
      <p:sp>
        <p:nvSpPr>
          <p:cNvPr id="9" name="TextBox 8"/>
          <p:cNvSpPr txBox="1"/>
          <p:nvPr/>
        </p:nvSpPr>
        <p:spPr>
          <a:xfrm>
            <a:off x="1331640" y="1484784"/>
            <a:ext cx="6192688" cy="1323439"/>
          </a:xfrm>
          <a:prstGeom prst="rect">
            <a:avLst/>
          </a:prstGeom>
          <a:noFill/>
        </p:spPr>
        <p:txBody>
          <a:bodyPr wrap="square" rtlCol="0">
            <a:spAutoFit/>
          </a:bodyPr>
          <a:lstStyle/>
          <a:p>
            <a:pPr algn="ctr"/>
            <a:r>
              <a:rPr lang="zh-CN" altLang="en-US" sz="8000" dirty="0" smtClean="0">
                <a:solidFill>
                  <a:schemeClr val="bg1"/>
                </a:solidFill>
                <a:ea typeface="微软雅黑" pitchFamily="34" charset="-122"/>
              </a:rPr>
              <a:t>谢谢</a:t>
            </a:r>
            <a:endParaRPr lang="zh-CN" altLang="en-US" sz="8000" dirty="0">
              <a:solidFill>
                <a:schemeClr val="bg1"/>
              </a:solidFill>
              <a:ea typeface="微软雅黑" pitchFamily="34" charset="-122"/>
            </a:endParaRPr>
          </a:p>
        </p:txBody>
      </p:sp>
    </p:spTree>
    <p:extLst>
      <p:ext uri="{BB962C8B-B14F-4D97-AF65-F5344CB8AC3E}">
        <p14:creationId xmlns:p14="http://schemas.microsoft.com/office/powerpoint/2010/main" xmlns="" val="3279252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99291"/>
            <a:ext cx="8229600" cy="584775"/>
          </a:xfrm>
          <a:noFill/>
        </p:spPr>
        <p:txBody>
          <a:bodyPr wrap="square" rtlCol="0">
            <a:spAutoFit/>
          </a:bodyPr>
          <a:lstStyle/>
          <a:p>
            <a:pPr algn="l"/>
            <a:r>
              <a:rPr lang="en-US" altLang="zh-CN" sz="3200" dirty="0">
                <a:latin typeface="+mn-lt"/>
                <a:cs typeface="+mn-cs"/>
              </a:rPr>
              <a:t>BPM</a:t>
            </a:r>
            <a:r>
              <a:rPr lang="zh-CN" altLang="en-US" sz="3200" dirty="0">
                <a:latin typeface="+mn-lt"/>
                <a:cs typeface="+mn-cs"/>
              </a:rPr>
              <a:t>系统在整体信息化中的位置</a:t>
            </a:r>
          </a:p>
        </p:txBody>
      </p:sp>
      <p:sp>
        <p:nvSpPr>
          <p:cNvPr id="3" name="内容占位符 2"/>
          <p:cNvSpPr>
            <a:spLocks noGrp="1"/>
          </p:cNvSpPr>
          <p:nvPr>
            <p:ph idx="1"/>
          </p:nvPr>
        </p:nvSpPr>
        <p:spPr>
          <a:xfrm>
            <a:off x="457200" y="980728"/>
            <a:ext cx="8229600" cy="2232248"/>
          </a:xfrm>
        </p:spPr>
        <p:txBody>
          <a:bodyPr>
            <a:normAutofit fontScale="55000" lnSpcReduction="20000"/>
          </a:bodyPr>
          <a:lstStyle/>
          <a:p>
            <a:pPr>
              <a:lnSpc>
                <a:spcPct val="170000"/>
              </a:lnSpc>
              <a:buNone/>
            </a:pPr>
            <a:r>
              <a:rPr lang="zh-CN" altLang="en-US" dirty="0" smtClean="0"/>
              <a:t>          工作流程引擎是一门横向的科学</a:t>
            </a:r>
            <a:r>
              <a:rPr lang="en-US" altLang="zh-CN" dirty="0" smtClean="0"/>
              <a:t>,</a:t>
            </a:r>
            <a:r>
              <a:rPr lang="zh-CN" altLang="en-US" dirty="0" smtClean="0"/>
              <a:t>它与很多专业的交叉点都形成一门科学</a:t>
            </a:r>
            <a:r>
              <a:rPr lang="en-US" altLang="zh-CN" dirty="0" smtClean="0"/>
              <a:t>.</a:t>
            </a:r>
            <a:r>
              <a:rPr lang="zh-CN" altLang="en-US" dirty="0" smtClean="0"/>
              <a:t>比如</a:t>
            </a:r>
            <a:r>
              <a:rPr lang="en-US" altLang="zh-CN" dirty="0" smtClean="0"/>
              <a:t>:</a:t>
            </a:r>
            <a:r>
              <a:rPr lang="zh-CN" altLang="en-US" dirty="0" smtClean="0"/>
              <a:t>与</a:t>
            </a:r>
            <a:r>
              <a:rPr lang="en-US" altLang="zh-CN" dirty="0"/>
              <a:t>EPR</a:t>
            </a:r>
            <a:r>
              <a:rPr lang="zh-CN" altLang="en-US" dirty="0" smtClean="0"/>
              <a:t>结合形成企业信息化流程管理系统</a:t>
            </a:r>
            <a:r>
              <a:rPr lang="en-US" altLang="zh-CN" dirty="0" smtClean="0"/>
              <a:t>,</a:t>
            </a:r>
            <a:r>
              <a:rPr lang="zh-CN" altLang="en-US" dirty="0" smtClean="0"/>
              <a:t>与财务结合形成财务流程管理系统</a:t>
            </a:r>
            <a:r>
              <a:rPr lang="en-US" altLang="zh-CN" dirty="0" smtClean="0"/>
              <a:t>,</a:t>
            </a:r>
            <a:r>
              <a:rPr lang="zh-CN" altLang="en-US" dirty="0" smtClean="0"/>
              <a:t>与人力结合形成人力资源流程管理系统</a:t>
            </a:r>
            <a:r>
              <a:rPr lang="en-US" altLang="zh-CN" dirty="0" smtClean="0"/>
              <a:t>.</a:t>
            </a:r>
          </a:p>
          <a:p>
            <a:pPr>
              <a:lnSpc>
                <a:spcPct val="170000"/>
              </a:lnSpc>
              <a:buNone/>
            </a:pPr>
            <a:r>
              <a:rPr lang="en-US" altLang="zh-CN" dirty="0" smtClean="0"/>
              <a:t>          BPM</a:t>
            </a:r>
            <a:r>
              <a:rPr lang="zh-CN" altLang="en-US" dirty="0" smtClean="0"/>
              <a:t>系统把各个系统横贯联通起来</a:t>
            </a:r>
            <a:r>
              <a:rPr lang="en-US" altLang="zh-CN" dirty="0" smtClean="0"/>
              <a:t>,</a:t>
            </a:r>
            <a:r>
              <a:rPr lang="zh-CN" altLang="en-US" dirty="0" smtClean="0"/>
              <a:t>通过解决权限一致管理问题</a:t>
            </a:r>
            <a:r>
              <a:rPr lang="en-US" altLang="zh-CN" dirty="0" smtClean="0"/>
              <a:t>,</a:t>
            </a:r>
            <a:r>
              <a:rPr lang="zh-CN" altLang="en-US" dirty="0" smtClean="0"/>
              <a:t>利用流程事件把信息孤岛打通</a:t>
            </a:r>
            <a:endParaRPr lang="zh-CN" altLang="en-US" dirty="0"/>
          </a:p>
        </p:txBody>
      </p:sp>
      <p:sp>
        <p:nvSpPr>
          <p:cNvPr id="4" name="矩形 3"/>
          <p:cNvSpPr/>
          <p:nvPr/>
        </p:nvSpPr>
        <p:spPr>
          <a:xfrm>
            <a:off x="683568" y="4581128"/>
            <a:ext cx="7241232" cy="5040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r"/>
            <a:r>
              <a:rPr lang="zh-CN" altLang="en-US" dirty="0" smtClean="0"/>
              <a:t>工作流引擎</a:t>
            </a:r>
            <a:endParaRPr lang="zh-CN" altLang="en-US" dirty="0"/>
          </a:p>
        </p:txBody>
      </p:sp>
      <p:sp>
        <p:nvSpPr>
          <p:cNvPr id="5" name="圆角矩形 4"/>
          <p:cNvSpPr/>
          <p:nvPr/>
        </p:nvSpPr>
        <p:spPr>
          <a:xfrm>
            <a:off x="1547664" y="3284984"/>
            <a:ext cx="560040" cy="23042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采购业务流程</a:t>
            </a:r>
            <a:endParaRPr lang="zh-CN" altLang="en-US" dirty="0"/>
          </a:p>
        </p:txBody>
      </p:sp>
      <p:sp>
        <p:nvSpPr>
          <p:cNvPr id="6" name="圆角矩形 5"/>
          <p:cNvSpPr/>
          <p:nvPr/>
        </p:nvSpPr>
        <p:spPr>
          <a:xfrm>
            <a:off x="2411760" y="3284984"/>
            <a:ext cx="560040" cy="23042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生产业务流程</a:t>
            </a:r>
            <a:endParaRPr lang="zh-CN" altLang="en-US" dirty="0"/>
          </a:p>
        </p:txBody>
      </p:sp>
      <p:sp>
        <p:nvSpPr>
          <p:cNvPr id="7" name="圆角矩形 6"/>
          <p:cNvSpPr/>
          <p:nvPr/>
        </p:nvSpPr>
        <p:spPr>
          <a:xfrm>
            <a:off x="620688" y="3284984"/>
            <a:ext cx="648072" cy="23042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OA</a:t>
            </a:r>
            <a:r>
              <a:rPr lang="zh-CN" altLang="en-US" dirty="0" smtClean="0"/>
              <a:t>日常办公流程</a:t>
            </a:r>
            <a:endParaRPr lang="zh-CN" altLang="en-US" dirty="0"/>
          </a:p>
        </p:txBody>
      </p:sp>
      <p:sp>
        <p:nvSpPr>
          <p:cNvPr id="8" name="圆角矩形 7"/>
          <p:cNvSpPr/>
          <p:nvPr/>
        </p:nvSpPr>
        <p:spPr>
          <a:xfrm>
            <a:off x="4191000" y="3284984"/>
            <a:ext cx="576064" cy="23042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销售管理流程</a:t>
            </a:r>
            <a:endParaRPr lang="zh-CN" altLang="en-US" dirty="0"/>
          </a:p>
        </p:txBody>
      </p:sp>
      <p:sp>
        <p:nvSpPr>
          <p:cNvPr id="9" name="圆角矩形 8"/>
          <p:cNvSpPr/>
          <p:nvPr/>
        </p:nvSpPr>
        <p:spPr>
          <a:xfrm>
            <a:off x="467544" y="5589240"/>
            <a:ext cx="82809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权限管理系统</a:t>
            </a:r>
            <a:r>
              <a:rPr lang="en-US" altLang="zh-CN" dirty="0" smtClean="0"/>
              <a:t>GPM</a:t>
            </a:r>
            <a:endParaRPr lang="zh-CN" altLang="en-US" dirty="0"/>
          </a:p>
        </p:txBody>
      </p:sp>
      <p:sp>
        <p:nvSpPr>
          <p:cNvPr id="10" name="圆角矩形 9"/>
          <p:cNvSpPr/>
          <p:nvPr/>
        </p:nvSpPr>
        <p:spPr>
          <a:xfrm>
            <a:off x="3383270" y="3300224"/>
            <a:ext cx="504056" cy="23042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研发业务流程</a:t>
            </a:r>
            <a:endParaRPr lang="zh-CN" altLang="en-US" dirty="0"/>
          </a:p>
        </p:txBody>
      </p:sp>
      <p:sp>
        <p:nvSpPr>
          <p:cNvPr id="11" name="圆角矩形 10"/>
          <p:cNvSpPr/>
          <p:nvPr/>
        </p:nvSpPr>
        <p:spPr>
          <a:xfrm>
            <a:off x="5105400" y="3276600"/>
            <a:ext cx="609600" cy="23042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HR</a:t>
            </a:r>
            <a:r>
              <a:rPr lang="zh-CN" altLang="en-US" dirty="0" smtClean="0"/>
              <a:t>人力流程</a:t>
            </a:r>
            <a:endParaRPr lang="zh-CN" altLang="en-US" dirty="0"/>
          </a:p>
        </p:txBody>
      </p:sp>
    </p:spTree>
    <p:extLst>
      <p:ext uri="{BB962C8B-B14F-4D97-AF65-F5344CB8AC3E}">
        <p14:creationId xmlns:p14="http://schemas.microsoft.com/office/powerpoint/2010/main" xmlns="" val="247527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32656"/>
            <a:ext cx="8229600" cy="584775"/>
          </a:xfrm>
          <a:noFill/>
        </p:spPr>
        <p:txBody>
          <a:bodyPr wrap="square" rtlCol="0">
            <a:spAutoFit/>
          </a:bodyPr>
          <a:lstStyle/>
          <a:p>
            <a:pPr algn="l"/>
            <a:r>
              <a:rPr lang="en-US" altLang="zh-CN" sz="3200" dirty="0">
                <a:latin typeface="+mn-lt"/>
                <a:cs typeface="+mn-cs"/>
              </a:rPr>
              <a:t>c</a:t>
            </a:r>
            <a:r>
              <a:rPr lang="en-US" altLang="zh-CN" sz="3200" dirty="0" smtClean="0">
                <a:latin typeface="+mn-lt"/>
                <a:cs typeface="+mn-cs"/>
              </a:rPr>
              <a:t>cflow-BPM</a:t>
            </a:r>
            <a:r>
              <a:rPr lang="zh-CN" altLang="en-US" sz="3200" dirty="0" smtClean="0">
                <a:latin typeface="+mn-lt"/>
                <a:cs typeface="+mn-cs"/>
              </a:rPr>
              <a:t>的</a:t>
            </a:r>
            <a:r>
              <a:rPr lang="zh-CN" altLang="en-US" sz="3200" dirty="0">
                <a:latin typeface="+mn-lt"/>
                <a:cs typeface="+mn-cs"/>
              </a:rPr>
              <a:t>组成</a:t>
            </a:r>
          </a:p>
        </p:txBody>
      </p:sp>
      <p:sp>
        <p:nvSpPr>
          <p:cNvPr id="3" name="内容占位符 2"/>
          <p:cNvSpPr>
            <a:spLocks noGrp="1"/>
          </p:cNvSpPr>
          <p:nvPr>
            <p:ph idx="1"/>
          </p:nvPr>
        </p:nvSpPr>
        <p:spPr>
          <a:xfrm>
            <a:off x="323528" y="1196752"/>
            <a:ext cx="8229600" cy="2592288"/>
          </a:xfrm>
        </p:spPr>
        <p:txBody>
          <a:bodyPr>
            <a:normAutofit/>
          </a:bodyPr>
          <a:lstStyle/>
          <a:p>
            <a:r>
              <a:rPr lang="zh-CN" altLang="en-US" sz="2000" dirty="0" smtClean="0"/>
              <a:t>流程设计器</a:t>
            </a:r>
            <a:r>
              <a:rPr lang="en-US" altLang="zh-CN" sz="2000" dirty="0" smtClean="0"/>
              <a:t>+</a:t>
            </a:r>
            <a:r>
              <a:rPr lang="zh-CN" altLang="en-US" sz="2000" dirty="0" smtClean="0"/>
              <a:t>流程解析执行器</a:t>
            </a:r>
            <a:r>
              <a:rPr lang="en-US" altLang="zh-CN" sz="2000" dirty="0" smtClean="0"/>
              <a:t>=</a:t>
            </a:r>
            <a:r>
              <a:rPr lang="zh-CN" altLang="en-US" sz="2000" dirty="0" smtClean="0"/>
              <a:t>流程引擎</a:t>
            </a:r>
            <a:r>
              <a:rPr lang="en-US" altLang="zh-CN" sz="2000" dirty="0" smtClean="0"/>
              <a:t/>
            </a:r>
            <a:br>
              <a:rPr lang="en-US" altLang="zh-CN" sz="2000" dirty="0" smtClean="0"/>
            </a:br>
            <a:r>
              <a:rPr lang="zh-CN" altLang="en-US" sz="2000" dirty="0" smtClean="0"/>
              <a:t>支持流程的</a:t>
            </a:r>
            <a:r>
              <a:rPr lang="en-US" altLang="zh-CN" sz="2000" dirty="0" smtClean="0"/>
              <a:t>4</a:t>
            </a:r>
            <a:r>
              <a:rPr lang="zh-CN" altLang="en-US" sz="2000" dirty="0" smtClean="0"/>
              <a:t>种模式</a:t>
            </a:r>
            <a:r>
              <a:rPr lang="en-US" altLang="zh-CN" sz="2000" dirty="0" smtClean="0"/>
              <a:t>: </a:t>
            </a:r>
            <a:r>
              <a:rPr lang="zh-CN" altLang="en-US" sz="2000" dirty="0" smtClean="0"/>
              <a:t>线形流程</a:t>
            </a:r>
            <a:r>
              <a:rPr lang="en-US" altLang="zh-CN" sz="2000" dirty="0" smtClean="0"/>
              <a:t>,</a:t>
            </a:r>
            <a:r>
              <a:rPr lang="zh-CN" altLang="en-US" sz="2000" dirty="0" smtClean="0"/>
              <a:t>同表单分合流</a:t>
            </a:r>
            <a:r>
              <a:rPr lang="en-US" altLang="zh-CN" sz="2000" dirty="0" smtClean="0"/>
              <a:t>,</a:t>
            </a:r>
            <a:r>
              <a:rPr lang="zh-CN" altLang="en-US" sz="2000" dirty="0" smtClean="0"/>
              <a:t>异表单分合流</a:t>
            </a:r>
            <a:r>
              <a:rPr lang="en-US" altLang="zh-CN" sz="2000" dirty="0" smtClean="0"/>
              <a:t>,</a:t>
            </a:r>
            <a:r>
              <a:rPr lang="zh-CN" altLang="en-US" sz="2000" dirty="0" smtClean="0"/>
              <a:t>父子流程</a:t>
            </a:r>
            <a:r>
              <a:rPr lang="en-US" altLang="zh-CN" sz="2000" dirty="0" smtClean="0"/>
              <a:t>.</a:t>
            </a:r>
          </a:p>
          <a:p>
            <a:r>
              <a:rPr lang="zh-CN" altLang="en-US" sz="2000" dirty="0" smtClean="0"/>
              <a:t>表单设计器</a:t>
            </a:r>
            <a:r>
              <a:rPr lang="en-US" altLang="zh-CN" sz="2000" dirty="0" smtClean="0"/>
              <a:t>+</a:t>
            </a:r>
            <a:r>
              <a:rPr lang="zh-CN" altLang="en-US" sz="2000" dirty="0" smtClean="0"/>
              <a:t>表单解析执行器</a:t>
            </a:r>
            <a:r>
              <a:rPr lang="en-US" altLang="zh-CN" sz="2000" dirty="0" smtClean="0"/>
              <a:t>=</a:t>
            </a:r>
            <a:r>
              <a:rPr lang="zh-CN" altLang="en-US" sz="2000" dirty="0" smtClean="0"/>
              <a:t>表单引擎</a:t>
            </a:r>
            <a:r>
              <a:rPr lang="en-US" altLang="zh-CN" sz="2000" dirty="0" smtClean="0"/>
              <a:t/>
            </a:r>
            <a:br>
              <a:rPr lang="en-US" altLang="zh-CN" sz="2000" dirty="0" smtClean="0"/>
            </a:br>
            <a:r>
              <a:rPr lang="zh-CN" altLang="en-US" sz="2000" dirty="0" smtClean="0"/>
              <a:t>可以设计出</a:t>
            </a:r>
            <a:r>
              <a:rPr lang="en-US" altLang="zh-CN" sz="2000" dirty="0" smtClean="0"/>
              <a:t>95%</a:t>
            </a:r>
            <a:r>
              <a:rPr lang="zh-CN" altLang="en-US" sz="2000" dirty="0" smtClean="0"/>
              <a:t>以上的表单</a:t>
            </a:r>
            <a:r>
              <a:rPr lang="en-US" altLang="zh-CN" sz="2000" dirty="0" smtClean="0"/>
              <a:t>,</a:t>
            </a:r>
            <a:r>
              <a:rPr lang="zh-CN" altLang="en-US" sz="2000" dirty="0" smtClean="0"/>
              <a:t>真正的实现零代码编程</a:t>
            </a:r>
            <a:r>
              <a:rPr lang="en-US" altLang="zh-CN" sz="2000" dirty="0" smtClean="0"/>
              <a:t>.</a:t>
            </a:r>
          </a:p>
          <a:p>
            <a:r>
              <a:rPr lang="zh-CN" altLang="en-US" sz="2000" dirty="0" smtClean="0"/>
              <a:t>流程服务</a:t>
            </a:r>
            <a:r>
              <a:rPr lang="en-US" altLang="zh-CN" sz="2000" dirty="0" smtClean="0"/>
              <a:t/>
            </a:r>
            <a:br>
              <a:rPr lang="en-US" altLang="zh-CN" sz="2000" dirty="0" smtClean="0"/>
            </a:br>
            <a:r>
              <a:rPr lang="zh-CN" altLang="en-US" sz="2000" dirty="0" smtClean="0"/>
              <a:t>定期的发送邮件</a:t>
            </a:r>
            <a:r>
              <a:rPr lang="en-US" altLang="zh-CN" sz="2000" dirty="0" smtClean="0"/>
              <a:t>,</a:t>
            </a:r>
            <a:r>
              <a:rPr lang="zh-CN" altLang="en-US" sz="2000" dirty="0" smtClean="0"/>
              <a:t>短信、自动启动流程、执行自动工作</a:t>
            </a:r>
            <a:endParaRPr lang="zh-CN" altLang="en-US" sz="2000" dirty="0"/>
          </a:p>
        </p:txBody>
      </p:sp>
      <p:sp>
        <p:nvSpPr>
          <p:cNvPr id="4" name="圆角矩形 3"/>
          <p:cNvSpPr/>
          <p:nvPr/>
        </p:nvSpPr>
        <p:spPr>
          <a:xfrm>
            <a:off x="467544" y="5301208"/>
            <a:ext cx="2736304" cy="7200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流程设计器</a:t>
            </a:r>
            <a:endParaRPr lang="zh-CN" altLang="en-US" b="1" dirty="0">
              <a:latin typeface="微软雅黑" panose="020B0503020204020204" pitchFamily="34" charset="-122"/>
              <a:ea typeface="微软雅黑" panose="020B0503020204020204" pitchFamily="34" charset="-122"/>
            </a:endParaRPr>
          </a:p>
        </p:txBody>
      </p:sp>
      <p:sp>
        <p:nvSpPr>
          <p:cNvPr id="5" name="圆角矩形 4"/>
          <p:cNvSpPr/>
          <p:nvPr/>
        </p:nvSpPr>
        <p:spPr>
          <a:xfrm>
            <a:off x="3707904" y="5301208"/>
            <a:ext cx="273630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表单设计器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7020272" y="4437112"/>
            <a:ext cx="1440160" cy="79208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流程服务</a:t>
            </a:r>
            <a:endParaRPr lang="zh-CN" altLang="en-US" dirty="0">
              <a:latin typeface="微软雅黑" panose="020B0503020204020204" pitchFamily="34" charset="-122"/>
              <a:ea typeface="微软雅黑" panose="020B0503020204020204" pitchFamily="34" charset="-122"/>
            </a:endParaRPr>
          </a:p>
        </p:txBody>
      </p:sp>
      <p:sp>
        <p:nvSpPr>
          <p:cNvPr id="7" name="圆角矩形 6"/>
          <p:cNvSpPr/>
          <p:nvPr/>
        </p:nvSpPr>
        <p:spPr>
          <a:xfrm>
            <a:off x="467544" y="3933056"/>
            <a:ext cx="2736304" cy="7200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流程解析执行器</a:t>
            </a:r>
            <a:endParaRPr lang="zh-CN" altLang="en-US" b="1" dirty="0">
              <a:latin typeface="微软雅黑" panose="020B0503020204020204" pitchFamily="34" charset="-122"/>
              <a:ea typeface="微软雅黑" panose="020B0503020204020204" pitchFamily="34" charset="-122"/>
            </a:endParaRPr>
          </a:p>
        </p:txBody>
      </p:sp>
      <p:sp>
        <p:nvSpPr>
          <p:cNvPr id="8" name="圆角矩形 7"/>
          <p:cNvSpPr/>
          <p:nvPr/>
        </p:nvSpPr>
        <p:spPr>
          <a:xfrm>
            <a:off x="3779912" y="3933056"/>
            <a:ext cx="273630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表单解析执行器</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367621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5496" y="323945"/>
            <a:ext cx="8229600" cy="584775"/>
          </a:xfrm>
          <a:noFill/>
        </p:spPr>
        <p:txBody>
          <a:bodyPr wrap="square" rtlCol="0">
            <a:spAutoFit/>
          </a:bodyPr>
          <a:lstStyle/>
          <a:p>
            <a:pPr algn="l"/>
            <a:r>
              <a:rPr lang="en-US" altLang="zh-CN" sz="3200" dirty="0"/>
              <a:t>ccflow-BPM</a:t>
            </a:r>
            <a:r>
              <a:rPr lang="zh-CN" altLang="en-US" sz="3200" dirty="0" smtClean="0">
                <a:latin typeface="+mn-lt"/>
                <a:cs typeface="+mn-cs"/>
              </a:rPr>
              <a:t>流程</a:t>
            </a:r>
            <a:r>
              <a:rPr lang="zh-CN" altLang="en-US" sz="3200" dirty="0">
                <a:latin typeface="+mn-lt"/>
                <a:cs typeface="+mn-cs"/>
              </a:rPr>
              <a:t>设计器</a:t>
            </a:r>
          </a:p>
        </p:txBody>
      </p:sp>
      <p:pic>
        <p:nvPicPr>
          <p:cNvPr id="1026" name="Picture 2"/>
          <p:cNvPicPr>
            <a:picLocks noGrp="1" noChangeAspect="1" noChangeArrowheads="1"/>
          </p:cNvPicPr>
          <p:nvPr>
            <p:ph idx="1"/>
          </p:nvPr>
        </p:nvPicPr>
        <p:blipFill>
          <a:blip r:embed="rId2" cstate="print"/>
          <a:stretch>
            <a:fillRect/>
          </a:stretch>
        </p:blipFill>
        <p:spPr bwMode="auto">
          <a:xfrm>
            <a:off x="457200" y="1790541"/>
            <a:ext cx="8229600" cy="4145280"/>
          </a:xfrm>
          <a:prstGeom prst="rect">
            <a:avLst/>
          </a:prstGeom>
          <a:noFill/>
          <a:ln w="9525">
            <a:noFill/>
            <a:miter lim="800000"/>
            <a:headEnd/>
            <a:tailEnd/>
          </a:ln>
        </p:spPr>
      </p:pic>
    </p:spTree>
    <p:extLst>
      <p:ext uri="{BB962C8B-B14F-4D97-AF65-F5344CB8AC3E}">
        <p14:creationId xmlns:p14="http://schemas.microsoft.com/office/powerpoint/2010/main" xmlns="" val="207767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544</TotalTime>
  <Words>3458</Words>
  <Application>Microsoft Office PowerPoint</Application>
  <PresentationFormat>全屏显示(4:3)</PresentationFormat>
  <Paragraphs>356</Paragraphs>
  <Slides>68</Slides>
  <Notes>7</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Office 主题​​</vt:lpstr>
      <vt:lpstr>幻灯片 1</vt:lpstr>
      <vt:lpstr>幻灯片 2</vt:lpstr>
      <vt:lpstr>幻灯片 3</vt:lpstr>
      <vt:lpstr>企业信息化的新需求</vt:lpstr>
      <vt:lpstr>整体解决方案—系统架构图</vt:lpstr>
      <vt:lpstr>幻灯片 6</vt:lpstr>
      <vt:lpstr>BPM系统在整体信息化中的位置</vt:lpstr>
      <vt:lpstr>ccflow-BPM的组成</vt:lpstr>
      <vt:lpstr>ccflow-BPM流程设计器</vt:lpstr>
      <vt:lpstr>ccflow-BPM表单设计器</vt:lpstr>
      <vt:lpstr>ccflow的开发模式</vt:lpstr>
      <vt:lpstr>轻松实现与外部表单挂接,保护以前的投资.</vt:lpstr>
      <vt:lpstr>方便与您的系统集成</vt:lpstr>
      <vt:lpstr>ccflow-BPM的4种流程模式</vt:lpstr>
      <vt:lpstr>ccflow-BPM的线形流程</vt:lpstr>
      <vt:lpstr>ccflow-BPM的同表单分合流</vt:lpstr>
      <vt:lpstr>ccflow-BPM的异表单分合流</vt:lpstr>
      <vt:lpstr>ccflow-BPM的父子流程</vt:lpstr>
      <vt:lpstr>ccflow-BPM的内部表单CCForm</vt:lpstr>
      <vt:lpstr>ccflow-BPM 的CCForm的结构</vt:lpstr>
      <vt:lpstr>ccflow-BPM的CCForm三种表现方式</vt:lpstr>
      <vt:lpstr>ccflow-BPM主表设计的理论基础-F3规则</vt:lpstr>
      <vt:lpstr>ccflow-BPM 的CCForm傻瓜表单设计器</vt:lpstr>
      <vt:lpstr>ccflow-BPM的傻瓜表单-1</vt:lpstr>
      <vt:lpstr>ccflow-BPM的傻瓜表单-2</vt:lpstr>
      <vt:lpstr>ccflow-BPM的傻瓜表单-3</vt:lpstr>
      <vt:lpstr>ccflow-BPM的自由版本表单</vt:lpstr>
      <vt:lpstr>幻灯片 28</vt:lpstr>
      <vt:lpstr>幻灯片 29</vt:lpstr>
      <vt:lpstr>ccflow-BPM的多表单</vt:lpstr>
      <vt:lpstr>幻灯片 31</vt:lpstr>
      <vt:lpstr>ccflow-BPM的手机移动端展现方式</vt:lpstr>
      <vt:lpstr>ccflow-单点登录 </vt:lpstr>
      <vt:lpstr>ccflow-单点登录 –概述 </vt:lpstr>
      <vt:lpstr>幻灯片 35</vt:lpstr>
      <vt:lpstr>幻灯片 36</vt:lpstr>
      <vt:lpstr>ccflow-单点登录 </vt:lpstr>
      <vt:lpstr>ccflow-单点登录 </vt:lpstr>
      <vt:lpstr>ccflow-单点登录 </vt:lpstr>
      <vt:lpstr>即时通讯</vt:lpstr>
      <vt:lpstr>Ccflow-门户界面</vt:lpstr>
      <vt:lpstr>Ccflow-门户界面</vt:lpstr>
      <vt:lpstr>幻灯片 43</vt:lpstr>
      <vt:lpstr>幻灯片 44</vt:lpstr>
      <vt:lpstr>入门简单</vt:lpstr>
      <vt:lpstr>关于表单的业务逻辑实现的理论基础</vt:lpstr>
      <vt:lpstr>幻灯片 47</vt:lpstr>
      <vt:lpstr>CCFlow组织</vt:lpstr>
      <vt:lpstr>客户案例-1/5</vt:lpstr>
      <vt:lpstr>客户案例-2/5</vt:lpstr>
      <vt:lpstr>客户案例-3/5</vt:lpstr>
      <vt:lpstr>客户案例-4/5</vt:lpstr>
      <vt:lpstr>客户案例-5/5</vt:lpstr>
      <vt:lpstr>CCFlow的社会影响力-1/6</vt:lpstr>
      <vt:lpstr>厦门软件学院-公开课</vt:lpstr>
      <vt:lpstr>China BPM 2012-主席台中间周朋接受记者提问</vt:lpstr>
      <vt:lpstr>CCFlow的社会影响力-2/6</vt:lpstr>
      <vt:lpstr>社会影响力-3 /6 2011年在国内1200个开源软件中 名列第6.</vt:lpstr>
      <vt:lpstr>社会影响力-4/6</vt:lpstr>
      <vt:lpstr>社会影响力-5/6</vt:lpstr>
      <vt:lpstr>社会影响力-6/6</vt:lpstr>
      <vt:lpstr>CCFlow的生态链</vt:lpstr>
      <vt:lpstr>CCFlow社会责任</vt:lpstr>
      <vt:lpstr>为什么要选择CCFlow?  -1/2 </vt:lpstr>
      <vt:lpstr>为什么要选择CCFlow?  -2/2</vt:lpstr>
      <vt:lpstr>如果您选择CCFlow,将如下承诺</vt:lpstr>
      <vt:lpstr>Thank you </vt:lpstr>
      <vt:lpstr>幻灯片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HHQ</dc:creator>
  <cp:lastModifiedBy>peng</cp:lastModifiedBy>
  <cp:revision>111</cp:revision>
  <dcterms:created xsi:type="dcterms:W3CDTF">2012-12-07T14:55:48Z</dcterms:created>
  <dcterms:modified xsi:type="dcterms:W3CDTF">2013-03-23T01:49:14Z</dcterms:modified>
</cp:coreProperties>
</file>