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5"/>
  </p:notesMasterIdLst>
  <p:sldIdLst>
    <p:sldId id="256" r:id="rId2"/>
    <p:sldId id="276" r:id="rId3"/>
    <p:sldId id="300" r:id="rId4"/>
    <p:sldId id="303" r:id="rId5"/>
    <p:sldId id="278" r:id="rId6"/>
    <p:sldId id="302" r:id="rId7"/>
    <p:sldId id="304" r:id="rId8"/>
    <p:sldId id="282" r:id="rId9"/>
    <p:sldId id="298" r:id="rId10"/>
    <p:sldId id="279" r:id="rId11"/>
    <p:sldId id="284" r:id="rId12"/>
    <p:sldId id="299" r:id="rId13"/>
    <p:sldId id="274" r:id="rId14"/>
  </p:sldIdLst>
  <p:sldSz cx="12190413" cy="6859588"/>
  <p:notesSz cx="9144000" cy="6858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595959"/>
    <a:srgbClr val="6C9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94686"/>
  </p:normalViewPr>
  <p:slideViewPr>
    <p:cSldViewPr>
      <p:cViewPr varScale="1">
        <p:scale>
          <a:sx n="81" d="100"/>
          <a:sy n="81" d="100"/>
        </p:scale>
        <p:origin x="970" y="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312FB-5E46-41B8-9F19-C2ACE89C8DF9}" type="datetimeFigureOut">
              <a:rPr lang="zh-CN" altLang="en-US" smtClean="0"/>
              <a:pPr/>
              <a:t>2024/7/23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514350"/>
            <a:ext cx="4568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920C2-D839-4855-B6B9-902D404D17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0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 rot="10800000">
            <a:off x="2147888" y="0"/>
            <a:ext cx="2238375" cy="1131888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1068388" y="0"/>
            <a:ext cx="1731962" cy="87630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0800000" flipV="1">
            <a:off x="7872413" y="4722415"/>
            <a:ext cx="4319587" cy="2163762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0800000" flipV="1">
            <a:off x="-12700" y="2936477"/>
            <a:ext cx="7885113" cy="394970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049" y="1131888"/>
            <a:ext cx="10361851" cy="1469307"/>
          </a:xfrm>
        </p:spPr>
        <p:txBody>
          <a:bodyPr>
            <a:normAutofit/>
          </a:bodyPr>
          <a:lstStyle>
            <a:lvl1pPr algn="r">
              <a:defRPr sz="4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A205-664B-43E1-BA9E-C32B4617CC16}" type="datetime1">
              <a:rPr lang="zh-CN" altLang="en-US" smtClean="0"/>
              <a:pPr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83438" y="6357823"/>
            <a:ext cx="3860297" cy="3662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©</a:t>
            </a:r>
            <a:r>
              <a:rPr lang="en-US" altLang="zh-CN" dirty="0" err="1"/>
              <a:t>Amarsoft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002338" y="2779713"/>
            <a:ext cx="589756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5159102" y="314176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5B9BD5"/>
                </a:solidFill>
                <a:latin typeface="微软雅黑"/>
                <a:ea typeface="微软雅黑"/>
              </a:rPr>
              <a:t>上海安硕信息技术股份有限公司</a:t>
            </a:r>
          </a:p>
        </p:txBody>
      </p:sp>
    </p:spTree>
    <p:extLst>
      <p:ext uri="{BB962C8B-B14F-4D97-AF65-F5344CB8AC3E}">
        <p14:creationId xmlns:p14="http://schemas.microsoft.com/office/powerpoint/2010/main" val="313563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2758" y="117426"/>
            <a:ext cx="9655495" cy="936104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582" y="1557586"/>
            <a:ext cx="11377264" cy="456946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2479-5E63-46D6-AE86-BC9B1589D1F0}" type="datetime1">
              <a:rPr lang="zh-CN" altLang="en-US" smtClean="0"/>
              <a:pPr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err="1"/>
              <a:t>Amarsoft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0800000">
            <a:off x="-241497" y="-4"/>
            <a:ext cx="2225825" cy="1125541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-385514" y="0"/>
            <a:ext cx="1480023" cy="74883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0" name="直接连接符 19"/>
          <p:cNvCxnSpPr>
            <a:stCxn id="9" idx="0"/>
          </p:cNvCxnSpPr>
          <p:nvPr userDrawn="1"/>
        </p:nvCxnSpPr>
        <p:spPr>
          <a:xfrm>
            <a:off x="871415" y="1125537"/>
            <a:ext cx="11128448" cy="1"/>
          </a:xfrm>
          <a:prstGeom prst="line">
            <a:avLst/>
          </a:prstGeom>
          <a:ln w="3175" cmpd="sng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83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23DA-BF1F-4113-8806-3FB7B1B5C00D}" type="datetime1">
              <a:rPr lang="zh-CN" altLang="en-US" smtClean="0"/>
              <a:pPr/>
              <a:t>2024/7/23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11471463">
            <a:off x="-4251450" y="-428921"/>
            <a:ext cx="8966776" cy="7729979"/>
          </a:xfrm>
          <a:prstGeom prst="triangle">
            <a:avLst/>
          </a:prstGeom>
          <a:noFill/>
          <a:ln w="19050" cap="flat" cmpd="sng" algn="ctr">
            <a:solidFill>
              <a:srgbClr val="6C92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35" name="等腰三角形 34"/>
          <p:cNvSpPr/>
          <p:nvPr userDrawn="1"/>
        </p:nvSpPr>
        <p:spPr>
          <a:xfrm rot="12594744">
            <a:off x="-4363174" y="-648691"/>
            <a:ext cx="8056633" cy="8147841"/>
          </a:xfrm>
          <a:prstGeom prst="triangle">
            <a:avLst/>
          </a:prstGeom>
          <a:solidFill>
            <a:srgbClr val="5B9BD5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6" name="文本占位符 42"/>
          <p:cNvSpPr txBox="1">
            <a:spLocks/>
          </p:cNvSpPr>
          <p:nvPr userDrawn="1"/>
        </p:nvSpPr>
        <p:spPr>
          <a:xfrm>
            <a:off x="248490" y="1010963"/>
            <a:ext cx="4478564" cy="11946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8800" dirty="0"/>
              <a:t>目录</a:t>
            </a:r>
          </a:p>
          <a:p>
            <a:pPr algn="l">
              <a:lnSpc>
                <a:spcPct val="100000"/>
              </a:lnSpc>
            </a:pPr>
            <a:r>
              <a:rPr lang="en-US" altLang="zh-CN" sz="4000" dirty="0"/>
              <a:t>CONTENTS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4770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23DA-BF1F-4113-8806-3FB7B1B5C00D}" type="datetime1">
              <a:rPr lang="zh-CN" altLang="en-US" smtClean="0"/>
              <a:pPr/>
              <a:t>2024/7/23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7" name="MH_Other_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241498" y="-1"/>
            <a:ext cx="5386048" cy="6859589"/>
          </a:xfrm>
          <a:prstGeom prst="homePlate">
            <a:avLst>
              <a:gd name="adj" fmla="val 50000"/>
            </a:avLst>
          </a:prstGeom>
          <a:solidFill>
            <a:srgbClr val="5B9BD5">
              <a:alpha val="80000"/>
            </a:srgbClr>
          </a:solidFill>
          <a:ln>
            <a:noFill/>
          </a:ln>
        </p:spPr>
        <p:txBody>
          <a:bodyPr anchor="ctr"/>
          <a:lstStyle/>
          <a:p>
            <a:pPr algn="just" defTabSz="914400">
              <a:lnSpc>
                <a:spcPct val="130000"/>
              </a:lnSpc>
            </a:pPr>
            <a:endParaRPr lang="zh-CN" altLang="en-US" sz="1800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885156" y="1917626"/>
            <a:ext cx="2617762" cy="3047117"/>
            <a:chOff x="1652414" y="2205658"/>
            <a:chExt cx="2090550" cy="2433434"/>
          </a:xfrm>
        </p:grpSpPr>
        <p:sp>
          <p:nvSpPr>
            <p:cNvPr id="13" name="任意多边形 12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2684547" y="2205658"/>
              <a:ext cx="1058417" cy="779945"/>
            </a:xfrm>
            <a:custGeom>
              <a:avLst/>
              <a:gdLst>
                <a:gd name="connsiteX0" fmla="*/ 363583 w 363583"/>
                <a:gd name="connsiteY0" fmla="*/ 0 h 357051"/>
                <a:gd name="connsiteX1" fmla="*/ 0 w 363583"/>
                <a:gd name="connsiteY1" fmla="*/ 0 h 357051"/>
                <a:gd name="connsiteX2" fmla="*/ 0 w 363583"/>
                <a:gd name="connsiteY2" fmla="*/ 357051 h 357051"/>
                <a:gd name="connsiteX3" fmla="*/ 110069 w 363583"/>
                <a:gd name="connsiteY3" fmla="*/ 357051 h 357051"/>
                <a:gd name="connsiteX4" fmla="*/ 110069 w 363583"/>
                <a:gd name="connsiteY4" fmla="*/ 94608 h 357051"/>
                <a:gd name="connsiteX5" fmla="*/ 363583 w 363583"/>
                <a:gd name="connsiteY5" fmla="*/ 94608 h 35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583" h="357051">
                  <a:moveTo>
                    <a:pt x="363583" y="0"/>
                  </a:moveTo>
                  <a:lnTo>
                    <a:pt x="0" y="0"/>
                  </a:lnTo>
                  <a:lnTo>
                    <a:pt x="0" y="357051"/>
                  </a:lnTo>
                  <a:lnTo>
                    <a:pt x="110069" y="357051"/>
                  </a:lnTo>
                  <a:lnTo>
                    <a:pt x="110069" y="94608"/>
                  </a:lnTo>
                  <a:lnTo>
                    <a:pt x="363583" y="94608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sz="1800" kern="0">
                <a:solidFill>
                  <a:srgbClr val="FFFFFF"/>
                </a:solidFill>
                <a:ea typeface="幼圆"/>
              </a:endParaRPr>
            </a:p>
          </p:txBody>
        </p:sp>
        <p:sp>
          <p:nvSpPr>
            <p:cNvPr id="14" name="任意多边形 13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2684547" y="3831413"/>
              <a:ext cx="1058417" cy="807679"/>
            </a:xfrm>
            <a:custGeom>
              <a:avLst/>
              <a:gdLst>
                <a:gd name="connsiteX0" fmla="*/ 110069 w 363583"/>
                <a:gd name="connsiteY0" fmla="*/ 0 h 370309"/>
                <a:gd name="connsiteX1" fmla="*/ 0 w 363583"/>
                <a:gd name="connsiteY1" fmla="*/ 0 h 370309"/>
                <a:gd name="connsiteX2" fmla="*/ 0 w 363583"/>
                <a:gd name="connsiteY2" fmla="*/ 370309 h 370309"/>
                <a:gd name="connsiteX3" fmla="*/ 363583 w 363583"/>
                <a:gd name="connsiteY3" fmla="*/ 370309 h 370309"/>
                <a:gd name="connsiteX4" fmla="*/ 363583 w 363583"/>
                <a:gd name="connsiteY4" fmla="*/ 275701 h 370309"/>
                <a:gd name="connsiteX5" fmla="*/ 110069 w 363583"/>
                <a:gd name="connsiteY5" fmla="*/ 275701 h 37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583" h="370309">
                  <a:moveTo>
                    <a:pt x="110069" y="0"/>
                  </a:moveTo>
                  <a:lnTo>
                    <a:pt x="0" y="0"/>
                  </a:lnTo>
                  <a:lnTo>
                    <a:pt x="0" y="370309"/>
                  </a:lnTo>
                  <a:lnTo>
                    <a:pt x="363583" y="370309"/>
                  </a:lnTo>
                  <a:lnTo>
                    <a:pt x="363583" y="275701"/>
                  </a:lnTo>
                  <a:lnTo>
                    <a:pt x="110069" y="275701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sz="1800" kern="0">
                <a:solidFill>
                  <a:srgbClr val="FFFFFF"/>
                </a:solidFill>
                <a:ea typeface="幼圆"/>
              </a:endParaRPr>
            </a:p>
          </p:txBody>
        </p:sp>
        <p:sp>
          <p:nvSpPr>
            <p:cNvPr id="15" name="任意多边形 14"/>
            <p:cNvSpPr/>
            <p:nvPr userDrawn="1">
              <p:custDataLst>
                <p:tags r:id="rId4"/>
              </p:custDataLst>
            </p:nvPr>
          </p:nvSpPr>
          <p:spPr>
            <a:xfrm>
              <a:off x="1652414" y="2205658"/>
              <a:ext cx="1058416" cy="2433434"/>
            </a:xfrm>
            <a:custGeom>
              <a:avLst/>
              <a:gdLst>
                <a:gd name="connsiteX0" fmla="*/ 0 w 363583"/>
                <a:gd name="connsiteY0" fmla="*/ 0 h 1323703"/>
                <a:gd name="connsiteX1" fmla="*/ 363583 w 363583"/>
                <a:gd name="connsiteY1" fmla="*/ 0 h 1323703"/>
                <a:gd name="connsiteX2" fmla="*/ 363583 w 363583"/>
                <a:gd name="connsiteY2" fmla="*/ 112347 h 1323703"/>
                <a:gd name="connsiteX3" fmla="*/ 110069 w 363583"/>
                <a:gd name="connsiteY3" fmla="*/ 112347 h 1323703"/>
                <a:gd name="connsiteX4" fmla="*/ 110069 w 363583"/>
                <a:gd name="connsiteY4" fmla="*/ 1211356 h 1323703"/>
                <a:gd name="connsiteX5" fmla="*/ 363583 w 363583"/>
                <a:gd name="connsiteY5" fmla="*/ 1211356 h 1323703"/>
                <a:gd name="connsiteX6" fmla="*/ 363583 w 363583"/>
                <a:gd name="connsiteY6" fmla="*/ 1323703 h 1323703"/>
                <a:gd name="connsiteX7" fmla="*/ 0 w 363583"/>
                <a:gd name="connsiteY7" fmla="*/ 1323703 h 13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583" h="1323703">
                  <a:moveTo>
                    <a:pt x="0" y="0"/>
                  </a:moveTo>
                  <a:lnTo>
                    <a:pt x="363583" y="0"/>
                  </a:lnTo>
                  <a:lnTo>
                    <a:pt x="363583" y="112347"/>
                  </a:lnTo>
                  <a:lnTo>
                    <a:pt x="110069" y="112347"/>
                  </a:lnTo>
                  <a:lnTo>
                    <a:pt x="110069" y="1211356"/>
                  </a:lnTo>
                  <a:lnTo>
                    <a:pt x="363583" y="1211356"/>
                  </a:lnTo>
                  <a:lnTo>
                    <a:pt x="363583" y="1323703"/>
                  </a:lnTo>
                  <a:lnTo>
                    <a:pt x="0" y="1323703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sz="1800" kern="0">
                <a:solidFill>
                  <a:srgbClr val="FFFFFF"/>
                </a:solidFill>
                <a:ea typeface="幼圆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029172" y="1787399"/>
            <a:ext cx="2304257" cy="3154563"/>
          </a:xfrm>
        </p:spPr>
        <p:txBody>
          <a:bodyPr>
            <a:noAutofit/>
          </a:bodyPr>
          <a:lstStyle>
            <a:lvl1pPr algn="ctr">
              <a:defRPr sz="1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序号</a:t>
            </a:r>
          </a:p>
        </p:txBody>
      </p:sp>
      <p:sp>
        <p:nvSpPr>
          <p:cNvPr id="18" name="文本占位符 17"/>
          <p:cNvSpPr>
            <a:spLocks noGrp="1"/>
          </p:cNvSpPr>
          <p:nvPr userDrawn="1">
            <p:ph type="body" sz="quarter" idx="13"/>
          </p:nvPr>
        </p:nvSpPr>
        <p:spPr>
          <a:xfrm>
            <a:off x="5375126" y="2933984"/>
            <a:ext cx="6335712" cy="999866"/>
          </a:xfrm>
        </p:spPr>
        <p:txBody>
          <a:bodyPr>
            <a:normAutofit/>
          </a:bodyPr>
          <a:lstStyle>
            <a:lvl1pPr marL="0" indent="0">
              <a:buNone/>
              <a:defRPr sz="6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390210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23DA-BF1F-4113-8806-3FB7B1B5C00D}" type="datetime1">
              <a:rPr lang="zh-CN" altLang="en-US" smtClean="0"/>
              <a:pPr/>
              <a:t>2024/7/23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7" name="MH_Other_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241498" y="-1"/>
            <a:ext cx="5386048" cy="6859589"/>
          </a:xfrm>
          <a:prstGeom prst="homePlate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txBody>
          <a:bodyPr anchor="ctr"/>
          <a:lstStyle/>
          <a:p>
            <a:pPr algn="just" defTabSz="914400">
              <a:lnSpc>
                <a:spcPct val="130000"/>
              </a:lnSpc>
            </a:pPr>
            <a:endParaRPr lang="zh-CN" altLang="en-US" sz="180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982637" y="1845618"/>
            <a:ext cx="2304257" cy="3154563"/>
          </a:xfrm>
        </p:spPr>
        <p:txBody>
          <a:bodyPr>
            <a:noAutofit/>
          </a:bodyPr>
          <a:lstStyle>
            <a:lvl1pPr algn="ctr">
              <a:defRPr sz="1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序号</a:t>
            </a:r>
          </a:p>
        </p:txBody>
      </p:sp>
      <p:sp>
        <p:nvSpPr>
          <p:cNvPr id="18" name="文本占位符 17"/>
          <p:cNvSpPr>
            <a:spLocks noGrp="1"/>
          </p:cNvSpPr>
          <p:nvPr userDrawn="1">
            <p:ph type="body" sz="quarter" idx="13"/>
          </p:nvPr>
        </p:nvSpPr>
        <p:spPr>
          <a:xfrm>
            <a:off x="5375126" y="2933984"/>
            <a:ext cx="6335712" cy="999866"/>
          </a:xfrm>
        </p:spPr>
        <p:txBody>
          <a:bodyPr>
            <a:normAutofit/>
          </a:bodyPr>
          <a:lstStyle>
            <a:lvl1pPr marL="0" indent="0">
              <a:buNone/>
              <a:defRPr sz="6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17" name="框架 16"/>
          <p:cNvSpPr/>
          <p:nvPr userDrawn="1"/>
        </p:nvSpPr>
        <p:spPr>
          <a:xfrm>
            <a:off x="1023142" y="2061642"/>
            <a:ext cx="2223247" cy="2736304"/>
          </a:xfrm>
          <a:prstGeom prst="frame">
            <a:avLst>
              <a:gd name="adj1" fmla="val 882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926854" y="2709714"/>
            <a:ext cx="648072" cy="1584176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4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2758" y="117426"/>
            <a:ext cx="9655200" cy="93600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4939"/>
            <a:ext cx="5386216" cy="641498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6438"/>
            <a:ext cx="5386216" cy="395061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4939"/>
            <a:ext cx="5388332" cy="641498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6438"/>
            <a:ext cx="5388332" cy="395061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E659-DDCF-4695-9F5A-E936502EAD53}" type="datetime1">
              <a:rPr lang="zh-CN" altLang="en-US" smtClean="0"/>
              <a:pPr/>
              <a:t>2024/7/23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-241497" y="-4"/>
            <a:ext cx="2225825" cy="1125541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-385514" y="0"/>
            <a:ext cx="1480023" cy="74883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/>
          <p:cNvCxnSpPr>
            <a:stCxn id="10" idx="0"/>
          </p:cNvCxnSpPr>
          <p:nvPr userDrawn="1"/>
        </p:nvCxnSpPr>
        <p:spPr>
          <a:xfrm>
            <a:off x="871415" y="1125537"/>
            <a:ext cx="11128448" cy="1"/>
          </a:xfrm>
          <a:prstGeom prst="line">
            <a:avLst/>
          </a:prstGeom>
          <a:ln w="3175" cmpd="sng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9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2758" y="117426"/>
            <a:ext cx="9655200" cy="93600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E9DB-3A0E-4C13-839A-BAECCD766351}" type="datetime1">
              <a:rPr lang="zh-CN" altLang="en-US" smtClean="0"/>
              <a:pPr/>
              <a:t>2024/7/23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-241497" y="-4"/>
            <a:ext cx="2225825" cy="1125541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-385514" y="0"/>
            <a:ext cx="1480023" cy="74883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>
            <a:stCxn id="6" idx="0"/>
          </p:cNvCxnSpPr>
          <p:nvPr userDrawn="1"/>
        </p:nvCxnSpPr>
        <p:spPr>
          <a:xfrm>
            <a:off x="871415" y="1125537"/>
            <a:ext cx="11128448" cy="1"/>
          </a:xfrm>
          <a:prstGeom prst="line">
            <a:avLst/>
          </a:prstGeom>
          <a:ln w="3175" cmpd="sng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4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9A9-13CE-4293-B3BF-EA6871E8A6BA}" type="datetime1">
              <a:rPr lang="zh-CN" altLang="en-US" smtClean="0"/>
              <a:pPr/>
              <a:t>2024/7/23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0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-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3500000" flipV="1">
            <a:off x="468563" y="-1657730"/>
            <a:ext cx="3315458" cy="3315460"/>
          </a:xfrm>
          <a:prstGeom prst="rt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flipH="1" flipV="1">
            <a:off x="-935833" y="0"/>
            <a:ext cx="4319587" cy="2163762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0800000" flipH="1" flipV="1">
            <a:off x="-935833" y="-861677"/>
            <a:ext cx="15489439" cy="7758752"/>
          </a:xfrm>
          <a:prstGeom prst="triangle">
            <a:avLst/>
          </a:prstGeom>
          <a:solidFill>
            <a:srgbClr val="5B9BD5">
              <a:alpha val="8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线连接符 3"/>
          <p:cNvCxnSpPr/>
          <p:nvPr userDrawn="1"/>
        </p:nvCxnSpPr>
        <p:spPr>
          <a:xfrm>
            <a:off x="3673231" y="5119077"/>
            <a:ext cx="9163538" cy="0"/>
          </a:xfrm>
          <a:prstGeom prst="line">
            <a:avLst/>
          </a:prstGeom>
          <a:ln w="2857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4"/>
          <p:cNvSpPr txBox="1">
            <a:spLocks noChangeArrowheads="1"/>
          </p:cNvSpPr>
          <p:nvPr userDrawn="1"/>
        </p:nvSpPr>
        <p:spPr bwMode="auto">
          <a:xfrm>
            <a:off x="426139" y="5476778"/>
            <a:ext cx="1864613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上海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杨浦区国泰路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11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复旦国家科技园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A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座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23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楼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8621-35885888</a:t>
            </a:r>
          </a:p>
        </p:txBody>
      </p:sp>
      <p:sp>
        <p:nvSpPr>
          <p:cNvPr id="26" name="文本框 14"/>
          <p:cNvSpPr txBox="1">
            <a:spLocks noChangeArrowheads="1"/>
          </p:cNvSpPr>
          <p:nvPr userDrawn="1"/>
        </p:nvSpPr>
        <p:spPr bwMode="auto">
          <a:xfrm>
            <a:off x="2386807" y="5476778"/>
            <a:ext cx="1904037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北京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东城区安定门东大街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28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1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号楼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(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雍和大厦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)C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座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801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8610-66218390 </a:t>
            </a:r>
          </a:p>
        </p:txBody>
      </p:sp>
      <p:sp>
        <p:nvSpPr>
          <p:cNvPr id="27" name="文本框 14"/>
          <p:cNvSpPr txBox="1">
            <a:spLocks noChangeArrowheads="1"/>
          </p:cNvSpPr>
          <p:nvPr userDrawn="1"/>
        </p:nvSpPr>
        <p:spPr bwMode="auto">
          <a:xfrm>
            <a:off x="4386899" y="5476778"/>
            <a:ext cx="166854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重庆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沙坪坝区西永微电子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产业园区研发楼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4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楼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8623-86259860 </a:t>
            </a:r>
          </a:p>
        </p:txBody>
      </p:sp>
      <p:sp>
        <p:nvSpPr>
          <p:cNvPr id="28" name="文本框 14"/>
          <p:cNvSpPr txBox="1">
            <a:spLocks noChangeArrowheads="1"/>
          </p:cNvSpPr>
          <p:nvPr userDrawn="1"/>
        </p:nvSpPr>
        <p:spPr bwMode="auto">
          <a:xfrm>
            <a:off x="6151500" y="5476778"/>
            <a:ext cx="175879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苏州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苏州市高新区科技城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科灵路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78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9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号楼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86512-68075325 </a:t>
            </a:r>
          </a:p>
        </p:txBody>
      </p:sp>
      <p:sp>
        <p:nvSpPr>
          <p:cNvPr id="29" name="文本框 14"/>
          <p:cNvSpPr txBox="1">
            <a:spLocks noChangeArrowheads="1"/>
          </p:cNvSpPr>
          <p:nvPr userDrawn="1"/>
        </p:nvSpPr>
        <p:spPr bwMode="auto">
          <a:xfrm>
            <a:off x="8006345" y="5476778"/>
            <a:ext cx="183190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深圳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深圳市福田区深南大道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车公庙绿景广场主楼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19F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86755-23957377 </a:t>
            </a:r>
          </a:p>
        </p:txBody>
      </p:sp>
      <p:sp>
        <p:nvSpPr>
          <p:cNvPr id="30" name="文本框 14"/>
          <p:cNvSpPr txBox="1">
            <a:spLocks noChangeArrowheads="1"/>
          </p:cNvSpPr>
          <p:nvPr userDrawn="1"/>
        </p:nvSpPr>
        <p:spPr bwMode="auto">
          <a:xfrm>
            <a:off x="9934303" y="5476778"/>
            <a:ext cx="2057925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厦门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厦门软件园二期观日路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32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3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楼 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30302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单元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86592-2930999 </a:t>
            </a:r>
          </a:p>
        </p:txBody>
      </p:sp>
      <p:cxnSp>
        <p:nvCxnSpPr>
          <p:cNvPr id="31" name="直线连接符 19"/>
          <p:cNvCxnSpPr/>
          <p:nvPr userDrawn="1"/>
        </p:nvCxnSpPr>
        <p:spPr>
          <a:xfrm flipV="1">
            <a:off x="2284047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2" name="直线连接符 21"/>
          <p:cNvCxnSpPr/>
          <p:nvPr userDrawn="1"/>
        </p:nvCxnSpPr>
        <p:spPr>
          <a:xfrm flipV="1">
            <a:off x="4292601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3" name="直线连接符 22"/>
          <p:cNvCxnSpPr/>
          <p:nvPr userDrawn="1"/>
        </p:nvCxnSpPr>
        <p:spPr>
          <a:xfrm flipV="1">
            <a:off x="6051063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4" name="直线连接符 23"/>
          <p:cNvCxnSpPr/>
          <p:nvPr userDrawn="1"/>
        </p:nvCxnSpPr>
        <p:spPr>
          <a:xfrm flipV="1">
            <a:off x="7907216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5" name="直线连接符 24"/>
          <p:cNvCxnSpPr/>
          <p:nvPr userDrawn="1"/>
        </p:nvCxnSpPr>
        <p:spPr>
          <a:xfrm flipV="1">
            <a:off x="9900140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sp>
        <p:nvSpPr>
          <p:cNvPr id="37" name="文本框 14"/>
          <p:cNvSpPr txBox="1">
            <a:spLocks noChangeArrowheads="1"/>
          </p:cNvSpPr>
          <p:nvPr userDrawn="1"/>
        </p:nvSpPr>
        <p:spPr bwMode="auto">
          <a:xfrm>
            <a:off x="8615486" y="3977595"/>
            <a:ext cx="2435382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prstClr val="white"/>
                </a:solidFill>
                <a:latin typeface="微软雅黑"/>
                <a:ea typeface="微软雅黑"/>
              </a:rPr>
              <a:t>THANKS!</a:t>
            </a:r>
            <a:endParaRPr lang="en-US" altLang="zh-CN" sz="32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1957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5230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648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6267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23DA-BF1F-4113-8806-3FB7B1B5C00D}" type="datetime1">
              <a:rPr lang="zh-CN" altLang="en-US" smtClean="0"/>
              <a:pPr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6267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6267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EF55-C64A-4F2F-B311-D957662F7C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4" r:id="rId4"/>
    <p:sldLayoutId id="2147483692" r:id="rId5"/>
    <p:sldLayoutId id="2147483686" r:id="rId6"/>
    <p:sldLayoutId id="2147483687" r:id="rId7"/>
    <p:sldLayoutId id="2147483688" r:id="rId8"/>
    <p:sldLayoutId id="2147483691" r:id="rId9"/>
  </p:sldLayoutIdLst>
  <p:hf hd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amurui.github.io/html-s/#/floating-action-button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amurui.github.io/html-s/editor1.html" TargetMode="External"/><Relationship Id="rId2" Type="http://schemas.openxmlformats.org/officeDocument/2006/relationships/hyperlink" Target="https://huamurui.github.io/html-s/#/piano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年应届生 入职汇报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536F9C-7792-53B1-9D44-C504317E8C5F}"/>
              </a:ext>
            </a:extLst>
          </p:cNvPr>
          <p:cNvSpPr txBox="1"/>
          <p:nvPr/>
        </p:nvSpPr>
        <p:spPr>
          <a:xfrm>
            <a:off x="9910026" y="3761043"/>
            <a:ext cx="2102119" cy="1436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accent1">
                    <a:alpha val="86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汇报人：温瑞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bg1">
                  <a:alpha val="86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769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60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60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能做什么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66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 Web </a:t>
            </a:r>
            <a:r>
              <a:rPr kumimoji="1" lang="zh-CN" altLang="en-US" dirty="0"/>
              <a:t>能做什么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3074" name="Picture 2" descr="demo">
            <a:extLst>
              <a:ext uri="{FF2B5EF4-FFF2-40B4-BE49-F238E27FC236}">
                <a16:creationId xmlns:a16="http://schemas.microsoft.com/office/drawing/2014/main" id="{A9289F2B-F474-10F1-2329-544AA6DEF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1485578"/>
            <a:ext cx="2592288" cy="462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73479C-0BF6-F033-A859-92FFDA47FFA4}"/>
              </a:ext>
            </a:extLst>
          </p:cNvPr>
          <p:cNvSpPr txBox="1"/>
          <p:nvPr/>
        </p:nvSpPr>
        <p:spPr>
          <a:xfrm>
            <a:off x="4027993" y="1214890"/>
            <a:ext cx="75529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“悬浮操作按钮”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/>
              <a:t>(Floating</a:t>
            </a:r>
            <a:r>
              <a:rPr lang="zh-CN" altLang="en-US" dirty="0"/>
              <a:t> </a:t>
            </a:r>
            <a:r>
              <a:rPr lang="en-US" altLang="zh-CN" dirty="0"/>
              <a:t>action</a:t>
            </a:r>
            <a:r>
              <a:rPr lang="zh-CN" altLang="en-US" dirty="0"/>
              <a:t> </a:t>
            </a:r>
            <a:r>
              <a:rPr lang="en-US" altLang="zh-CN" dirty="0"/>
              <a:t>button)</a:t>
            </a:r>
          </a:p>
          <a:p>
            <a:r>
              <a:rPr lang="en-US" altLang="zh-CN" sz="2000" dirty="0">
                <a:hlinkClick r:id="rId3"/>
              </a:rPr>
              <a:t>https://huamurui.github.io/html-s/#/floating-action-button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sz="2000" b="1" dirty="0">
                <a:solidFill>
                  <a:srgbClr val="5B9BD5"/>
                </a:solidFill>
              </a:rPr>
              <a:t>状态</a:t>
            </a:r>
            <a:r>
              <a:rPr lang="zh-CN" altLang="en-US" sz="2000" dirty="0"/>
              <a:t>有从</a:t>
            </a:r>
            <a:r>
              <a:rPr lang="en-US" altLang="zh-CN" sz="2000" dirty="0"/>
              <a:t>UI</a:t>
            </a:r>
            <a:r>
              <a:rPr lang="zh-CN" altLang="en-US" sz="2000" dirty="0"/>
              <a:t>交互角度看有下面这样四个显像的状态</a:t>
            </a:r>
            <a:endParaRPr lang="en-US" altLang="zh-CN" sz="2000" dirty="0"/>
          </a:p>
          <a:p>
            <a:r>
              <a:rPr lang="en-US" altLang="zh-CN" sz="2000" dirty="0"/>
              <a:t>default - 0</a:t>
            </a:r>
          </a:p>
          <a:p>
            <a:r>
              <a:rPr lang="en-US" altLang="zh-CN" sz="2000" dirty="0"/>
              <a:t>active - 1</a:t>
            </a:r>
          </a:p>
          <a:p>
            <a:r>
              <a:rPr lang="en-US" altLang="zh-CN" sz="2000" dirty="0"/>
              <a:t>dragging - 2</a:t>
            </a:r>
          </a:p>
          <a:p>
            <a:r>
              <a:rPr lang="en-US" altLang="zh-CN" sz="2000" dirty="0"/>
              <a:t>sticky - 3</a:t>
            </a:r>
          </a:p>
          <a:p>
            <a:r>
              <a:rPr lang="zh-CN" altLang="en-US" sz="2000" b="1" dirty="0">
                <a:solidFill>
                  <a:srgbClr val="5B9BD5"/>
                </a:solidFill>
              </a:rPr>
              <a:t>状态转换</a:t>
            </a:r>
            <a:r>
              <a:rPr lang="zh-CN" altLang="en-US" sz="2000" dirty="0"/>
              <a:t>方法主要是鼠标</a:t>
            </a:r>
            <a:r>
              <a:rPr lang="en-US" altLang="zh-CN" sz="2000" dirty="0"/>
              <a:t>/</a:t>
            </a:r>
            <a:r>
              <a:rPr lang="zh-CN" altLang="en-US" sz="2000" dirty="0"/>
              <a:t>触摸的</a:t>
            </a:r>
            <a:endParaRPr lang="en-US" altLang="zh-CN" sz="2000" dirty="0"/>
          </a:p>
          <a:p>
            <a:r>
              <a:rPr lang="zh-CN" altLang="en-US" sz="2000" dirty="0"/>
              <a:t>事件的三段，加上一个边界检测</a:t>
            </a:r>
          </a:p>
          <a:p>
            <a:r>
              <a:rPr lang="en-US" altLang="zh-CN" sz="2000" dirty="0"/>
              <a:t>start - a</a:t>
            </a:r>
          </a:p>
          <a:p>
            <a:r>
              <a:rPr lang="en-US" altLang="zh-CN" sz="2000" dirty="0"/>
              <a:t>move - b</a:t>
            </a:r>
          </a:p>
          <a:p>
            <a:r>
              <a:rPr lang="en-US" altLang="zh-CN" sz="2000" dirty="0"/>
              <a:t>end - c</a:t>
            </a:r>
          </a:p>
          <a:p>
            <a:r>
              <a:rPr lang="en-US" altLang="zh-CN" sz="2000" dirty="0"/>
              <a:t>collision – d</a:t>
            </a:r>
          </a:p>
          <a:p>
            <a:endParaRPr lang="en-US" altLang="zh-CN" sz="2000" dirty="0"/>
          </a:p>
          <a:p>
            <a:r>
              <a:rPr lang="zh-CN" altLang="en-US" sz="2000" dirty="0"/>
              <a:t>右侧图描述了这个组件的状态以及转移。图中，</a:t>
            </a:r>
            <a:r>
              <a:rPr lang="en-US" altLang="zh-CN" sz="2000" dirty="0"/>
              <a:t>ac </a:t>
            </a:r>
            <a:r>
              <a:rPr lang="zh-CN" altLang="en-US" sz="2000" dirty="0"/>
              <a:t>表示鼠标点击后直接抬起，也就是单击，</a:t>
            </a:r>
            <a:r>
              <a:rPr lang="en-US" altLang="zh-CN" sz="2000" dirty="0"/>
              <a:t>ab+</a:t>
            </a:r>
            <a:r>
              <a:rPr lang="zh-CN" altLang="en-US" sz="2000" dirty="0"/>
              <a:t>表示点击后抬起前的拖拽行为</a:t>
            </a:r>
            <a:r>
              <a:rPr lang="en-US" altLang="zh-CN" sz="2000" dirty="0"/>
              <a:t>……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22556D-F4B8-7A50-27AF-39586E875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486" y="2897571"/>
            <a:ext cx="3167852" cy="29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4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 Web </a:t>
            </a:r>
            <a:r>
              <a:rPr kumimoji="1" lang="zh-CN" altLang="en-US" dirty="0"/>
              <a:t>能做什么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73479C-0BF6-F033-A859-92FFDA47FFA4}"/>
              </a:ext>
            </a:extLst>
          </p:cNvPr>
          <p:cNvSpPr txBox="1"/>
          <p:nvPr/>
        </p:nvSpPr>
        <p:spPr>
          <a:xfrm>
            <a:off x="5604115" y="1154866"/>
            <a:ext cx="62646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编辑器</a:t>
            </a:r>
            <a:endParaRPr lang="en-US" altLang="zh-CN" dirty="0"/>
          </a:p>
          <a:p>
            <a:r>
              <a:rPr lang="en-US" altLang="zh-CN" sz="2000" dirty="0">
                <a:hlinkClick r:id="rId2"/>
              </a:rPr>
              <a:t>https://huamurui.github.io/html-s/#/piano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>
                <a:hlinkClick r:id="rId3"/>
              </a:rPr>
              <a:t>https://huamurui.github.io/html-s/editor1.html</a:t>
            </a:r>
            <a:r>
              <a:rPr lang="en-US" altLang="zh-CN" sz="2000" dirty="0"/>
              <a:t> </a:t>
            </a:r>
          </a:p>
          <a:p>
            <a:endParaRPr lang="en-US" altLang="zh-CN" dirty="0"/>
          </a:p>
          <a:p>
            <a:r>
              <a:rPr lang="zh-CN" altLang="en-US" sz="2000" dirty="0"/>
              <a:t>这不是 </a:t>
            </a:r>
            <a:r>
              <a:rPr lang="en-US" altLang="zh-CN" sz="2000" dirty="0"/>
              <a:t>html </a:t>
            </a:r>
            <a:r>
              <a:rPr lang="zh-CN" altLang="en-US" sz="2000" dirty="0"/>
              <a:t>原有的 </a:t>
            </a:r>
            <a:r>
              <a:rPr lang="en-US" altLang="zh-CN" sz="2000" dirty="0"/>
              <a:t>input </a:t>
            </a:r>
            <a:r>
              <a:rPr lang="zh-CN" altLang="en-US" sz="2000" dirty="0"/>
              <a:t>或 </a:t>
            </a:r>
            <a:r>
              <a:rPr lang="en-US" altLang="zh-CN" sz="2000" dirty="0" err="1"/>
              <a:t>textarea</a:t>
            </a:r>
            <a:r>
              <a:rPr lang="en-US" altLang="zh-CN" sz="2000" dirty="0"/>
              <a:t> </a:t>
            </a:r>
            <a:r>
              <a:rPr lang="zh-CN" altLang="en-US" sz="2000" dirty="0"/>
              <a:t>输入框，而是使用 </a:t>
            </a:r>
            <a:r>
              <a:rPr lang="en-US" altLang="zh-CN" sz="2000" dirty="0"/>
              <a:t>div</a:t>
            </a:r>
            <a:r>
              <a:rPr lang="zh-CN" altLang="en-US" sz="2000" dirty="0"/>
              <a:t>、</a:t>
            </a:r>
            <a:r>
              <a:rPr lang="en-US" altLang="zh-CN" sz="2000" dirty="0"/>
              <a:t>span </a:t>
            </a:r>
            <a:r>
              <a:rPr lang="zh-CN" altLang="en-US" sz="2000" dirty="0"/>
              <a:t>这样的普通标签，额外监听鼠标键盘事件，计算光标及字符位置，进而实现的一个简单的编辑器。虽然只有简单的键盘</a:t>
            </a:r>
            <a:r>
              <a:rPr lang="en-US" altLang="zh-CN" sz="2000" dirty="0"/>
              <a:t>/</a:t>
            </a:r>
            <a:r>
              <a:rPr lang="zh-CN" altLang="en-US" sz="2000" dirty="0"/>
              <a:t>鼠标移动光标、输入、删除、换行这样的功能，但它现在可以让输入的字符根据规则染色。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Vscode</a:t>
            </a:r>
            <a:r>
              <a:rPr lang="en-US" altLang="zh-CN" sz="2000" dirty="0"/>
              <a:t> </a:t>
            </a:r>
            <a:r>
              <a:rPr lang="zh-CN" altLang="en-US" sz="2000" dirty="0"/>
              <a:t>就是用的浏览器 </a:t>
            </a:r>
            <a:r>
              <a:rPr lang="en-US" altLang="zh-CN" sz="2000" dirty="0"/>
              <a:t>web </a:t>
            </a:r>
            <a:r>
              <a:rPr lang="zh-CN" altLang="en-US" sz="2000" dirty="0"/>
              <a:t>这套渲染交互机制做的</a:t>
            </a:r>
            <a:r>
              <a:rPr lang="zh-CN" altLang="en-US" sz="2000"/>
              <a:t>编辑器。</a:t>
            </a:r>
            <a:endParaRPr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8DEA8D-BB05-0933-E8CB-7004D72C4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22" y="1557586"/>
            <a:ext cx="4506651" cy="41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4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BCF91E1-7DF1-7E77-9983-D63E6D4DA384}"/>
              </a:ext>
            </a:extLst>
          </p:cNvPr>
          <p:cNvSpPr txBox="1"/>
          <p:nvPr/>
        </p:nvSpPr>
        <p:spPr>
          <a:xfrm>
            <a:off x="3862958" y="1845618"/>
            <a:ext cx="7746022" cy="137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chemeClr val="bg1">
                    <a:alpha val="86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感谢观看</a:t>
            </a:r>
            <a:endParaRPr lang="en-US" altLang="zh-CN" sz="6600" dirty="0">
              <a:solidFill>
                <a:schemeClr val="bg1">
                  <a:alpha val="86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90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50F32F-10F5-D032-9BF8-BAF8314237CA}"/>
              </a:ext>
            </a:extLst>
          </p:cNvPr>
          <p:cNvSpPr txBox="1"/>
          <p:nvPr/>
        </p:nvSpPr>
        <p:spPr>
          <a:xfrm>
            <a:off x="6099556" y="2008720"/>
            <a:ext cx="5616624" cy="399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自我介绍</a:t>
            </a:r>
            <a:endParaRPr lang="en-US" altLang="zh-CN" sz="4400" b="1" dirty="0">
              <a:solidFill>
                <a:schemeClr val="accent1">
                  <a:alpha val="74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2.Promise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3.Web </a:t>
            </a:r>
            <a:r>
              <a:rPr lang="zh-CN" altLang="en-US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能做什么</a:t>
            </a:r>
            <a:endParaRPr lang="en-US" altLang="zh-CN" sz="4400" b="1" dirty="0">
              <a:solidFill>
                <a:schemeClr val="accent1">
                  <a:alpha val="74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4400" b="1" dirty="0">
              <a:solidFill>
                <a:schemeClr val="accent1">
                  <a:alpha val="74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5423856" y="2456844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FC33B1D3-B2EB-11B1-6B28-89A1C3F7B8E4}"/>
              </a:ext>
            </a:extLst>
          </p:cNvPr>
          <p:cNvSpPr/>
          <p:nvPr/>
        </p:nvSpPr>
        <p:spPr>
          <a:xfrm rot="5400000">
            <a:off x="5416841" y="3464956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A4A644B5-0F38-71DB-04D8-532F9EAAF926}"/>
              </a:ext>
            </a:extLst>
          </p:cNvPr>
          <p:cNvSpPr/>
          <p:nvPr/>
        </p:nvSpPr>
        <p:spPr>
          <a:xfrm rot="5400000">
            <a:off x="5427578" y="4422900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09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自我介绍</a:t>
            </a:r>
          </a:p>
        </p:txBody>
      </p:sp>
    </p:spTree>
    <p:extLst>
      <p:ext uri="{BB962C8B-B14F-4D97-AF65-F5344CB8AC3E}">
        <p14:creationId xmlns:p14="http://schemas.microsoft.com/office/powerpoint/2010/main" val="395243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自我介绍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E268E-EEFE-3696-84BC-8AED1028BEE1}"/>
              </a:ext>
            </a:extLst>
          </p:cNvPr>
          <p:cNvSpPr txBox="1"/>
          <p:nvPr/>
        </p:nvSpPr>
        <p:spPr>
          <a:xfrm>
            <a:off x="1558702" y="2421682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基本信息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8E6EFA-77D4-4D52-D3F0-61876D645691}"/>
              </a:ext>
            </a:extLst>
          </p:cNvPr>
          <p:cNvSpPr txBox="1"/>
          <p:nvPr/>
        </p:nvSpPr>
        <p:spPr>
          <a:xfrm>
            <a:off x="4078982" y="1452185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专业</a:t>
            </a:r>
            <a:r>
              <a:rPr lang="en-US" altLang="zh-CN" dirty="0">
                <a:solidFill>
                  <a:schemeClr val="accent1"/>
                </a:solidFill>
              </a:rPr>
              <a:t>: </a:t>
            </a:r>
            <a:r>
              <a:rPr lang="zh-CN" altLang="en-US" dirty="0"/>
              <a:t>软件工程</a:t>
            </a:r>
            <a:endParaRPr lang="en-US" altLang="zh-CN" dirty="0"/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毕业时间</a:t>
            </a:r>
            <a:r>
              <a:rPr lang="en-US" altLang="zh-CN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</a:t>
            </a:r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dirty="0"/>
              <a:t>2024 </a:t>
            </a:r>
            <a:r>
              <a:rPr lang="zh-CN" altLang="en-US" dirty="0"/>
              <a:t>年 </a:t>
            </a:r>
            <a:r>
              <a:rPr lang="en-US" altLang="zh-CN" dirty="0"/>
              <a:t>6 </a:t>
            </a:r>
            <a:r>
              <a:rPr lang="zh-CN" altLang="en-US" dirty="0"/>
              <a:t>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4DAE0-75C3-2408-D580-299F8340641E}"/>
              </a:ext>
            </a:extLst>
          </p:cNvPr>
          <p:cNvSpPr txBox="1"/>
          <p:nvPr/>
        </p:nvSpPr>
        <p:spPr>
          <a:xfrm>
            <a:off x="4078982" y="3429794"/>
            <a:ext cx="628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技术栈</a:t>
            </a:r>
            <a:r>
              <a:rPr lang="en-US" altLang="zh-CN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</a:t>
            </a:r>
            <a:r>
              <a:rPr lang="en-US" altLang="zh-CN" dirty="0"/>
              <a:t>html, </a:t>
            </a:r>
            <a:r>
              <a:rPr lang="en-US" altLang="zh-CN" dirty="0" err="1"/>
              <a:t>css</a:t>
            </a:r>
            <a:r>
              <a:rPr lang="en-US" altLang="zh-CN" dirty="0"/>
              <a:t>, </a:t>
            </a:r>
            <a:r>
              <a:rPr lang="en-US" altLang="zh-CN" dirty="0" err="1"/>
              <a:t>js</a:t>
            </a:r>
            <a:r>
              <a:rPr lang="zh-CN" altLang="en-US" dirty="0"/>
              <a:t>； </a:t>
            </a:r>
            <a:r>
              <a:rPr lang="en-US" altLang="zh-CN" dirty="0" err="1"/>
              <a:t>vue</a:t>
            </a:r>
            <a:r>
              <a:rPr lang="zh-CN" altLang="en-US" dirty="0"/>
              <a:t>，</a:t>
            </a:r>
            <a:r>
              <a:rPr lang="en-US" altLang="zh-CN" dirty="0"/>
              <a:t>react </a:t>
            </a:r>
            <a:r>
              <a:rPr lang="zh-CN" altLang="en-US" dirty="0"/>
              <a:t>以及相关的 </a:t>
            </a:r>
            <a:r>
              <a:rPr lang="en-US" altLang="zh-CN" dirty="0"/>
              <a:t>web </a:t>
            </a:r>
            <a:r>
              <a:rPr lang="zh-CN" altLang="en-US" dirty="0"/>
              <a:t>开发生态；</a:t>
            </a:r>
            <a:r>
              <a:rPr lang="en-US" altLang="zh-CN" dirty="0" err="1"/>
              <a:t>nodejs</a:t>
            </a:r>
            <a:r>
              <a:rPr lang="zh-CN" altLang="en-US" dirty="0"/>
              <a:t>；</a:t>
            </a:r>
            <a:r>
              <a:rPr lang="en-US" altLang="zh-CN" dirty="0" err="1"/>
              <a:t>linux</a:t>
            </a:r>
            <a:r>
              <a:rPr lang="zh-CN" altLang="en-US" dirty="0"/>
              <a:t>，</a:t>
            </a:r>
            <a:r>
              <a:rPr lang="en-US" altLang="zh-CN" dirty="0"/>
              <a:t>nginx</a:t>
            </a:r>
            <a:r>
              <a:rPr lang="zh-CN" altLang="en-US" dirty="0"/>
              <a:t>，</a:t>
            </a:r>
            <a:r>
              <a:rPr lang="en-US" altLang="zh-CN" dirty="0"/>
              <a:t>docker</a:t>
            </a:r>
            <a:r>
              <a:rPr lang="zh-CN" altLang="en-US" dirty="0"/>
              <a:t>，</a:t>
            </a:r>
            <a:r>
              <a:rPr lang="en-US" altLang="zh-CN" dirty="0"/>
              <a:t>ci/cd……</a:t>
            </a:r>
            <a:endParaRPr lang="en-US" altLang="zh-CN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开发工作</a:t>
            </a:r>
            <a:r>
              <a:rPr lang="en-US" altLang="zh-CN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: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zh-CN" altLang="en-US" dirty="0"/>
              <a:t>中后台系统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小程序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企业官网</a:t>
            </a:r>
            <a:endParaRPr lang="en-US" altLang="zh-CN" dirty="0"/>
          </a:p>
          <a:p>
            <a:r>
              <a:rPr lang="en-US" altLang="zh-CN" dirty="0"/>
              <a:t>     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1D1F19-1CA5-1F45-8F42-669489A9267A}"/>
              </a:ext>
            </a:extLst>
          </p:cNvPr>
          <p:cNvSpPr txBox="1"/>
          <p:nvPr/>
        </p:nvSpPr>
        <p:spPr>
          <a:xfrm>
            <a:off x="1574732" y="46977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实习经历</a:t>
            </a:r>
          </a:p>
        </p:txBody>
      </p:sp>
      <p:pic>
        <p:nvPicPr>
          <p:cNvPr id="5" name="图形 4" descr="笔记本电脑">
            <a:extLst>
              <a:ext uri="{FF2B5EF4-FFF2-40B4-BE49-F238E27FC236}">
                <a16:creationId xmlns:a16="http://schemas.microsoft.com/office/drawing/2014/main" id="{0F0160AE-F390-2AFF-D3EC-114D9F22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5418" y="3660091"/>
            <a:ext cx="914400" cy="914400"/>
          </a:xfrm>
          <a:prstGeom prst="rect">
            <a:avLst/>
          </a:prstGeom>
        </p:spPr>
      </p:pic>
      <p:pic>
        <p:nvPicPr>
          <p:cNvPr id="12" name="图形 11" descr="员工徽章">
            <a:extLst>
              <a:ext uri="{FF2B5EF4-FFF2-40B4-BE49-F238E27FC236}">
                <a16:creationId xmlns:a16="http://schemas.microsoft.com/office/drawing/2014/main" id="{232CC30E-0A80-CEF4-25DB-C63AED356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5418" y="13774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3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Promise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79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1.0 </a:t>
            </a:r>
            <a:r>
              <a:rPr lang="zh-CN" altLang="en-US" dirty="0"/>
              <a:t>为什么会有</a:t>
            </a:r>
            <a:r>
              <a:rPr lang="en-US" altLang="zh-CN" dirty="0"/>
              <a:t>Promise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F3A081-56AF-B402-2913-3616ABE9F242}"/>
              </a:ext>
            </a:extLst>
          </p:cNvPr>
          <p:cNvSpPr txBox="1"/>
          <p:nvPr/>
        </p:nvSpPr>
        <p:spPr>
          <a:xfrm>
            <a:off x="970239" y="1197546"/>
            <a:ext cx="5076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回调地狱，指多个回调函数嵌套调用，导致代码可读性差、维护困难。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163CD88-358F-5B6E-2711-4CC280C1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60" y="2266004"/>
            <a:ext cx="5235394" cy="44580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A25FC5-85B0-9390-594D-14BF4428C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631" y="846565"/>
            <a:ext cx="4397121" cy="35131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8A4B9DA-B9CA-A635-1D42-0ED95086B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631" y="4311988"/>
            <a:ext cx="4397121" cy="24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8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1.0 </a:t>
            </a:r>
            <a:r>
              <a:rPr lang="zh-CN" altLang="en-US" dirty="0"/>
              <a:t>为什么会有</a:t>
            </a:r>
            <a:r>
              <a:rPr lang="en-US" altLang="zh-CN" dirty="0"/>
              <a:t>Promise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6EFE7C-39B7-11A2-3A7D-3BEA9E40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62" y="1102089"/>
            <a:ext cx="3594090" cy="55872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4F52AA-EEDA-50A1-7915-8130B519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318" y="1142649"/>
            <a:ext cx="3981923" cy="45450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F41E21-2DC8-F6E9-F2F4-10C5904D337E}"/>
              </a:ext>
            </a:extLst>
          </p:cNvPr>
          <p:cNvSpPr txBox="1"/>
          <p:nvPr/>
        </p:nvSpPr>
        <p:spPr>
          <a:xfrm>
            <a:off x="406356" y="1269555"/>
            <a:ext cx="2304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本页是不采用匿名函数，尝试分离每个步骤的代码组织。但普通回调函数的方式效果依旧不好，回调地狱依然存在。</a:t>
            </a:r>
          </a:p>
        </p:txBody>
      </p:sp>
    </p:spTree>
    <p:extLst>
      <p:ext uri="{BB962C8B-B14F-4D97-AF65-F5344CB8AC3E}">
        <p14:creationId xmlns:p14="http://schemas.microsoft.com/office/powerpoint/2010/main" val="304926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Promise </a:t>
            </a:r>
            <a:r>
              <a:rPr lang="zh-CN" altLang="en-US" dirty="0"/>
              <a:t>基本信息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E268E-EEFE-3696-84BC-8AED1028BEE1}"/>
              </a:ext>
            </a:extLst>
          </p:cNvPr>
          <p:cNvSpPr txBox="1"/>
          <p:nvPr/>
        </p:nvSpPr>
        <p:spPr>
          <a:xfrm>
            <a:off x="982312" y="2441398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基本信息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8E6EFA-77D4-4D52-D3F0-61876D645691}"/>
              </a:ext>
            </a:extLst>
          </p:cNvPr>
          <p:cNvSpPr txBox="1"/>
          <p:nvPr/>
        </p:nvSpPr>
        <p:spPr>
          <a:xfrm>
            <a:off x="3070869" y="1427344"/>
            <a:ext cx="8438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1"/>
                </a:solidFill>
                <a:latin typeface="+mj-lt"/>
                <a:ea typeface="Adobe 宋体 Std L" panose="02020300000000000000" pitchFamily="18" charset="-122"/>
              </a:rPr>
              <a:t>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Promise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是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JavaScript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中用于处理异步操作的一个方案，在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ES6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时形成规范并实现。在异步操作处理方面，解决了回调地狱的问题，并且也是之后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ES7/8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  中 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await async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实现的基础。</a:t>
            </a:r>
            <a:endParaRPr lang="en-US" altLang="zh-CN" sz="2200" dirty="0">
              <a:latin typeface="+mj-lt"/>
              <a:ea typeface="Adobe 宋体 Std L" panose="02020300000000000000" pitchFamily="18" charset="-122"/>
            </a:endParaRPr>
          </a:p>
          <a:p>
            <a:endParaRPr lang="en-US" altLang="zh-CN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4DAE0-75C3-2408-D580-299F8340641E}"/>
              </a:ext>
            </a:extLst>
          </p:cNvPr>
          <p:cNvSpPr txBox="1"/>
          <p:nvPr/>
        </p:nvSpPr>
        <p:spPr>
          <a:xfrm>
            <a:off x="3070869" y="3043159"/>
            <a:ext cx="84380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Adobe 宋体 Std L" panose="02020300000000000000" pitchFamily="18" charset="-122"/>
              </a:rPr>
              <a:t>状态管理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：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Promise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对象代表一个异步操作，有三种状态：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pending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（进行中）、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fulfilled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（已成功）和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rejected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（已失败）。一旦状态改变，就不会再变，这确保了异步操作的结果是确定的。 </a:t>
            </a:r>
            <a:endParaRPr lang="en-US" altLang="zh-CN" sz="2200" dirty="0">
              <a:latin typeface="+mj-lt"/>
              <a:ea typeface="Adobe 宋体 Std L" panose="02020300000000000000" pitchFamily="18" charset="-122"/>
            </a:endParaRPr>
          </a:p>
          <a:p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Adobe 宋体 Std L" panose="02020300000000000000" pitchFamily="18" charset="-122"/>
              </a:rPr>
              <a:t>链式调用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：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Promise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允许通过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.then()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方法进行链式调用。这使得处理一系列异步操作变得更加简洁和清晰，每个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.then()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方法返回一个新的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Promise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对象，从而可以继续链式调用。 相关的实例方法还有错误处理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catch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，结束时调用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finally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。</a:t>
            </a:r>
            <a:endParaRPr lang="en-US" altLang="zh-CN" sz="2200" dirty="0">
              <a:latin typeface="+mj-lt"/>
              <a:ea typeface="Adobe 宋体 Std L" panose="02020300000000000000" pitchFamily="18" charset="-122"/>
            </a:endParaRPr>
          </a:p>
          <a:p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Adobe 宋体 Std L" panose="02020300000000000000" pitchFamily="18" charset="-122"/>
              </a:rPr>
              <a:t>静态方法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：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resolve reject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完成一个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Promise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。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 all any race </a:t>
            </a:r>
            <a:r>
              <a:rPr lang="en-US" altLang="zh-CN" sz="2200" dirty="0" err="1">
                <a:latin typeface="+mj-lt"/>
                <a:ea typeface="Adobe 宋体 Std L" panose="02020300000000000000" pitchFamily="18" charset="-122"/>
              </a:rPr>
              <a:t>allSettled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处理多个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promise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组成的数组，也即处理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Promise 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并发。</a:t>
            </a:r>
            <a:endParaRPr lang="en-US" altLang="zh-CN" sz="2200" dirty="0">
              <a:latin typeface="+mj-lt"/>
              <a:ea typeface="Adobe 宋体 Std L" panose="02020300000000000000" pitchFamily="18" charset="-122"/>
            </a:endParaRPr>
          </a:p>
          <a:p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……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1D1F19-1CA5-1F45-8F42-669489A9267A}"/>
              </a:ext>
            </a:extLst>
          </p:cNvPr>
          <p:cNvSpPr txBox="1"/>
          <p:nvPr/>
        </p:nvSpPr>
        <p:spPr>
          <a:xfrm>
            <a:off x="984639" y="47259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设计特点</a:t>
            </a:r>
          </a:p>
        </p:txBody>
      </p:sp>
      <p:pic>
        <p:nvPicPr>
          <p:cNvPr id="5" name="图形 4" descr="笔记本电脑">
            <a:extLst>
              <a:ext uri="{FF2B5EF4-FFF2-40B4-BE49-F238E27FC236}">
                <a16:creationId xmlns:a16="http://schemas.microsoft.com/office/drawing/2014/main" id="{0F0160AE-F390-2AFF-D3EC-114D9F22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358" y="3704590"/>
            <a:ext cx="914400" cy="914400"/>
          </a:xfrm>
          <a:prstGeom prst="rect">
            <a:avLst/>
          </a:prstGeom>
        </p:spPr>
      </p:pic>
      <p:pic>
        <p:nvPicPr>
          <p:cNvPr id="12" name="图形 11" descr="员工徽章">
            <a:extLst>
              <a:ext uri="{FF2B5EF4-FFF2-40B4-BE49-F238E27FC236}">
                <a16:creationId xmlns:a16="http://schemas.microsoft.com/office/drawing/2014/main" id="{232CC30E-0A80-CEF4-25DB-C63AED356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358" y="13559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9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Promise </a:t>
            </a:r>
            <a:r>
              <a:rPr lang="zh-CN" altLang="en-US" dirty="0"/>
              <a:t>设计模式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0FB4D4-7831-9E5E-D98C-52369994DB59}"/>
              </a:ext>
            </a:extLst>
          </p:cNvPr>
          <p:cNvSpPr txBox="1"/>
          <p:nvPr/>
        </p:nvSpPr>
        <p:spPr>
          <a:xfrm>
            <a:off x="1198662" y="1187177"/>
            <a:ext cx="979308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</a:rPr>
              <a:t>1.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</a:rPr>
              <a:t>“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承诺者模式”</a:t>
            </a:r>
            <a:endParaRPr lang="en-US" altLang="zh-CN" sz="22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一个 </a:t>
            </a: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+mj-lt"/>
              </a:rPr>
              <a:t>Promise</a:t>
            </a:r>
            <a:r>
              <a:rPr kumimoji="0" lang="en-US" altLang="zh-CN" sz="2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是一个代理，它代表一个在创建 </a:t>
            </a:r>
            <a:r>
              <a:rPr kumimoji="0" lang="en-US" altLang="zh-CN" sz="2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promise 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时不一定已知的值。</a:t>
            </a:r>
            <a:r>
              <a:rPr kumimoji="0" lang="zh-CN" altLang="en-US" sz="2200" i="1" u="none" strike="noStrike" cap="none" normalizeH="0" baseline="0" dirty="0">
                <a:ln>
                  <a:noFill/>
                </a:ln>
                <a:effectLst/>
                <a:latin typeface="+mj-lt"/>
              </a:rPr>
              <a:t>它允许你将处理程序与异步操作的最终成功值或失败原因关联起来。这使得异步方法可以像同步方法一样返回值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：异步方法不会立即返回最终值，而是返回一个 </a:t>
            </a:r>
            <a:r>
              <a:rPr kumimoji="0" lang="en-US" altLang="zh-CN" sz="2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promise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，以便在将来的某个时间点提供该值。</a:t>
            </a:r>
            <a:endParaRPr kumimoji="0" lang="zh-CN" altLang="zh-CN" sz="220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Adobe 宋体 Std L" panose="02020300000000000000" pitchFamily="18" charset="-122"/>
              </a:rPr>
              <a:t>2. 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Adobe 宋体 Std L" panose="02020300000000000000" pitchFamily="18" charset="-122"/>
              </a:rPr>
              <a:t>发布订阅</a:t>
            </a: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Adobe 宋体 Std L" panose="02020300000000000000" pitchFamily="18" charset="-122"/>
              </a:rPr>
              <a:t>模式</a:t>
            </a:r>
            <a:endParaRPr lang="en-US" altLang="zh-CN" sz="2200" dirty="0">
              <a:solidFill>
                <a:srgbClr val="111111"/>
              </a:solidFill>
              <a:latin typeface="+mj-lt"/>
              <a:ea typeface="Adobe 宋体 Std L" panose="02020300000000000000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 Promise 的核心机制</a:t>
            </a:r>
            <a:r>
              <a:rPr lang="zh-CN" altLang="en-US" sz="2200" dirty="0">
                <a:solidFill>
                  <a:srgbClr val="111111"/>
                </a:solidFill>
                <a:latin typeface="+mj-lt"/>
                <a:ea typeface="Adobe 宋体 Std L" panose="02020300000000000000" pitchFamily="18" charset="-122"/>
              </a:rPr>
              <a:t>可以用发布订阅来理解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。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将回调函数填入</a:t>
            </a:r>
            <a:r>
              <a:rPr kumimoji="0" lang="en-US" altLang="zh-CN" sz="2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Promise.then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()</a:t>
            </a:r>
            <a:r>
              <a:rPr lang="en-US" altLang="zh-CN" sz="2200" dirty="0">
                <a:solidFill>
                  <a:srgbClr val="111111"/>
                </a:solidFill>
                <a:latin typeface="+mj-lt"/>
                <a:ea typeface="Adobe 宋体 Std L" panose="02020300000000000000" pitchFamily="18" charset="-122"/>
              </a:rPr>
              <a:t> </a:t>
            </a:r>
            <a:r>
              <a:rPr lang="zh-CN" altLang="en-US" sz="2200" dirty="0">
                <a:solidFill>
                  <a:srgbClr val="111111"/>
                </a:solidFill>
                <a:latin typeface="+mj-lt"/>
                <a:ea typeface="Adobe 宋体 Std L" panose="02020300000000000000" pitchFamily="18" charset="-122"/>
              </a:rPr>
              <a:t>这个操作可以看做 </a:t>
            </a:r>
            <a:r>
              <a:rPr lang="en-US" altLang="zh-CN" sz="2200" b="1" dirty="0">
                <a:solidFill>
                  <a:srgbClr val="5B9BD5"/>
                </a:solidFill>
                <a:latin typeface="+mj-lt"/>
                <a:ea typeface="Adobe 宋体 Std L" panose="02020300000000000000" pitchFamily="18" charset="-122"/>
              </a:rPr>
              <a:t>on/subscribe</a:t>
            </a:r>
            <a:r>
              <a:rPr lang="en-US" altLang="zh-CN" sz="2200" dirty="0">
                <a:solidFill>
                  <a:srgbClr val="111111"/>
                </a:solidFill>
                <a:latin typeface="+mj-lt"/>
                <a:ea typeface="Adobe 宋体 Std L" panose="02020300000000000000" pitchFamily="18" charset="-122"/>
              </a:rPr>
              <a:t> </a:t>
            </a:r>
            <a:r>
              <a:rPr lang="zh-CN" altLang="en-US" sz="2200" dirty="0">
                <a:solidFill>
                  <a:srgbClr val="111111"/>
                </a:solidFill>
                <a:latin typeface="+mj-lt"/>
                <a:ea typeface="Adobe 宋体 Std L" panose="02020300000000000000" pitchFamily="18" charset="-122"/>
              </a:rPr>
              <a:t>操作。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当异步操作完成时，Promise 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状态改变，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通知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、执行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注册的回调函数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，相当于 </a:t>
            </a: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+mj-lt"/>
                <a:ea typeface="Adobe 宋体 Std L" panose="02020300000000000000" pitchFamily="18" charset="-122"/>
              </a:rPr>
              <a:t>emit/publish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 </a:t>
            </a:r>
            <a:r>
              <a:rPr kumimoji="0" lang="zh-CN" altLang="en-US" sz="2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  <a:ea typeface="Adobe 宋体 Std L" panose="02020300000000000000" pitchFamily="18" charset="-122"/>
              </a:rPr>
              <a:t>。</a:t>
            </a:r>
            <a:endParaRPr lang="en-US" altLang="zh-CN" sz="2200" dirty="0">
              <a:solidFill>
                <a:srgbClr val="111111"/>
              </a:solidFill>
              <a:latin typeface="+mj-lt"/>
              <a:ea typeface="Adobe 宋体 Std L" panose="02020300000000000000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Adobe 宋体 Std L" panose="02020300000000000000" pitchFamily="18" charset="-122"/>
              </a:rPr>
              <a:t>3. 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Adobe 宋体 Std L" panose="02020300000000000000" pitchFamily="18" charset="-122"/>
              </a:rPr>
              <a:t>状态模式</a:t>
            </a:r>
            <a:endParaRPr kumimoji="0" lang="en-US" altLang="zh-CN" sz="2200" b="1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+mj-lt"/>
              <a:ea typeface="Adobe 宋体 Std L" panose="02020300000000000000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j-lt"/>
                <a:ea typeface="Adobe 宋体 Std L" panose="02020300000000000000" pitchFamily="18" charset="-122"/>
              </a:rPr>
              <a:t>状态模式是一种行为型设计模式，它允许对象在内部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状态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j-lt"/>
                <a:ea typeface="Adobe 宋体 Std L" panose="02020300000000000000" pitchFamily="18" charset="-122"/>
              </a:rPr>
              <a:t>发生变化时改变其行为。并且在状态模式中，一个对象的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+mj-lt"/>
                <a:ea typeface="Adobe 宋体 Std L" panose="02020300000000000000" pitchFamily="18" charset="-122"/>
              </a:rPr>
              <a:t>行为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j-lt"/>
                <a:ea typeface="Adobe 宋体 Std L" panose="02020300000000000000" pitchFamily="18" charset="-122"/>
              </a:rPr>
              <a:t>取决于其当前状态。对象可能会切换到另外一种状态， 也可能会保持当前状态不变，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状态的改变根据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j-lt"/>
                <a:ea typeface="Adobe 宋体 Std L" panose="02020300000000000000" pitchFamily="18" charset="-122"/>
              </a:rPr>
              <a:t>数量有限且预先定义的状态切换规则，这些规则又被称为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5B9BD5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转移</a:t>
            </a:r>
            <a:r>
              <a: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j-lt"/>
                <a:ea typeface="Adobe 宋体 Std L" panose="02020300000000000000" pitchFamily="18" charset="-122"/>
              </a:rPr>
              <a:t>。</a:t>
            </a:r>
            <a:endParaRPr kumimoji="0" lang="en-US" altLang="zh-CN" sz="2200" i="0" u="none" strike="noStrike" cap="none" normalizeH="0" baseline="0" dirty="0">
              <a:ln>
                <a:noFill/>
              </a:ln>
              <a:effectLst/>
              <a:latin typeface="+mj-lt"/>
              <a:ea typeface="Adobe 宋体 Std L" panose="02020300000000000000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200" i="0" u="none" strike="noStrike" cap="none" normalizeH="0" baseline="0" dirty="0">
                <a:ln>
                  <a:noFill/>
                </a:ln>
                <a:effectLst/>
                <a:latin typeface="+mj-lt"/>
                <a:ea typeface="Adobe 宋体 Std L" panose="02020300000000000000" pitchFamily="18" charset="-122"/>
              </a:rPr>
              <a:t>而对于 </a:t>
            </a:r>
            <a:r>
              <a:rPr kumimoji="0" lang="en-US" altLang="zh-CN" sz="2200" i="0" u="none" strike="noStrike" cap="none" normalizeH="0" baseline="0" dirty="0">
                <a:ln>
                  <a:noFill/>
                </a:ln>
                <a:effectLst/>
                <a:latin typeface="+mj-lt"/>
                <a:ea typeface="Adobe 宋体 Std L" panose="02020300000000000000" pitchFamily="18" charset="-122"/>
              </a:rPr>
              <a:t>Promise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 中，有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pending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、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fulfilled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、 </a:t>
            </a:r>
            <a:r>
              <a:rPr lang="en-US" altLang="zh-CN" sz="2200" dirty="0">
                <a:latin typeface="+mj-lt"/>
                <a:ea typeface="Adobe 宋体 Std L" panose="02020300000000000000" pitchFamily="18" charset="-122"/>
              </a:rPr>
              <a:t>rejected</a:t>
            </a:r>
            <a:r>
              <a:rPr lang="zh-CN" altLang="en-US" sz="2200" dirty="0">
                <a:latin typeface="+mj-lt"/>
                <a:ea typeface="Adobe 宋体 Std L" panose="02020300000000000000" pitchFamily="18" charset="-122"/>
              </a:rPr>
              <a:t>、几种状态，状态改变则会执行相应操作。</a:t>
            </a:r>
            <a:endParaRPr kumimoji="0" lang="zh-CN" altLang="zh-CN" sz="2200" i="0" u="none" strike="noStrike" cap="none" normalizeH="0" baseline="0" dirty="0">
              <a:ln>
                <a:noFill/>
              </a:ln>
              <a:effectLst/>
              <a:latin typeface="+mj-lt"/>
              <a:ea typeface="Adobe 宋体 Std L" panose="020203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894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20106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34202"/>
  <p:tag name="MH_LIBRARY" val="GRAPHIC"/>
  <p:tag name="MH_ORDER" val="Freeform 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34202"/>
  <p:tag name="MH_LIBRARY" val="GRAPHIC"/>
  <p:tag name="MH_ORDER" val="Freeform 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34202"/>
  <p:tag name="MH_LIBRARY" val="GRAPHIC"/>
  <p:tag name="MH_ORDER" val="Freeform 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20106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Words>856</Words>
  <Application>Microsoft Office PowerPoint</Application>
  <PresentationFormat>自定义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Adobe 仿宋 Std R</vt:lpstr>
      <vt:lpstr>Adobe 黑体 Std R</vt:lpstr>
      <vt:lpstr>黑体</vt:lpstr>
      <vt:lpstr>微软雅黑</vt:lpstr>
      <vt:lpstr>幼圆</vt:lpstr>
      <vt:lpstr>Arial</vt:lpstr>
      <vt:lpstr>Calibri</vt:lpstr>
      <vt:lpstr>1_自定义设计方案</vt:lpstr>
      <vt:lpstr>2024年应届生 入职汇报</vt:lpstr>
      <vt:lpstr>PowerPoint 演示文稿</vt:lpstr>
      <vt:lpstr>1</vt:lpstr>
      <vt:lpstr>1 自我介绍</vt:lpstr>
      <vt:lpstr>2</vt:lpstr>
      <vt:lpstr>1.0 为什么会有Promise</vt:lpstr>
      <vt:lpstr>1.0 为什么会有Promise</vt:lpstr>
      <vt:lpstr>1.1 Promise 基本信息</vt:lpstr>
      <vt:lpstr>1.2 Promise 设计模式</vt:lpstr>
      <vt:lpstr>3</vt:lpstr>
      <vt:lpstr>3 Web 能做什么</vt:lpstr>
      <vt:lpstr>3 Web 能做什么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amarsoft</dc:creator>
  <cp:lastModifiedBy>瑞 花木</cp:lastModifiedBy>
  <cp:revision>237</cp:revision>
  <dcterms:created xsi:type="dcterms:W3CDTF">2016-08-26T06:42:32Z</dcterms:created>
  <dcterms:modified xsi:type="dcterms:W3CDTF">2024-07-23T08:57:20Z</dcterms:modified>
</cp:coreProperties>
</file>