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9"/>
  </p:notes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</p:sldIdLst>
  <p:sldSz cx="12190413" cy="6859588"/>
  <p:notesSz cx="9144000" cy="6858000"/>
  <p:defaultTextStyle>
    <a:defPPr>
      <a:defRPr lang="zh-CN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595959"/>
    <a:srgbClr val="6C9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86"/>
  </p:normalViewPr>
  <p:slideViewPr>
    <p:cSldViewPr>
      <p:cViewPr varScale="1">
        <p:scale>
          <a:sx n="81" d="100"/>
          <a:sy n="81" d="100"/>
        </p:scale>
        <p:origin x="739" y="72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54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312FB-5E46-41B8-9F19-C2ACE89C8DF9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1048755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87588" y="514350"/>
            <a:ext cx="456882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56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57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58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920C2-D839-4855-B6B9-902D404D17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1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1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920C2-D839-4855-B6B9-902D404D17C1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71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713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920C2-D839-4855-B6B9-902D404D17C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2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920C2-D839-4855-B6B9-902D404D17C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3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920C2-D839-4855-B6B9-902D404D17C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3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920C2-D839-4855-B6B9-902D404D17C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4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920C2-D839-4855-B6B9-902D404D17C1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7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71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920C2-D839-4855-B6B9-902D404D17C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8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8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920C2-D839-4855-B6B9-902D404D17C1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87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88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920C2-D839-4855-B6B9-902D404D17C1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69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920C2-D839-4855-B6B9-902D404D17C1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等腰三角形 10"/>
          <p:cNvSpPr/>
          <p:nvPr userDrawn="1"/>
        </p:nvSpPr>
        <p:spPr>
          <a:xfrm rot="10800000">
            <a:off x="2147888" y="0"/>
            <a:ext cx="2238375" cy="1131888"/>
          </a:xfrm>
          <a:prstGeom prst="triangle">
            <a:avLst/>
          </a:prstGeom>
          <a:solidFill>
            <a:srgbClr val="6C92C0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48582" name="等腰三角形 11"/>
          <p:cNvSpPr/>
          <p:nvPr userDrawn="1"/>
        </p:nvSpPr>
        <p:spPr>
          <a:xfrm rot="10800000">
            <a:off x="1068388" y="0"/>
            <a:ext cx="1731962" cy="876300"/>
          </a:xfrm>
          <a:prstGeom prst="triangle">
            <a:avLst/>
          </a:prstGeom>
          <a:solidFill>
            <a:srgbClr val="5B9BD5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48583" name="等腰三角形 12"/>
          <p:cNvSpPr/>
          <p:nvPr userDrawn="1"/>
        </p:nvSpPr>
        <p:spPr>
          <a:xfrm rot="10800000" flipV="1">
            <a:off x="7872413" y="4722415"/>
            <a:ext cx="4319587" cy="2163762"/>
          </a:xfrm>
          <a:prstGeom prst="triangle">
            <a:avLst/>
          </a:prstGeom>
          <a:solidFill>
            <a:srgbClr val="5B9BD5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48584" name="等腰三角形 13"/>
          <p:cNvSpPr/>
          <p:nvPr userDrawn="1"/>
        </p:nvSpPr>
        <p:spPr>
          <a:xfrm rot="10800000" flipV="1">
            <a:off x="-12700" y="2936477"/>
            <a:ext cx="7885113" cy="3949700"/>
          </a:xfrm>
          <a:prstGeom prst="triangle">
            <a:avLst/>
          </a:prstGeom>
          <a:solidFill>
            <a:srgbClr val="5B9BD5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48585" name="标题 1"/>
          <p:cNvSpPr>
            <a:spLocks noGrp="1"/>
          </p:cNvSpPr>
          <p:nvPr>
            <p:ph type="ctrTitle"/>
          </p:nvPr>
        </p:nvSpPr>
        <p:spPr>
          <a:xfrm>
            <a:off x="1538049" y="1131888"/>
            <a:ext cx="10361851" cy="1469307"/>
          </a:xfrm>
        </p:spPr>
        <p:txBody>
          <a:bodyPr>
            <a:normAutofit/>
          </a:bodyPr>
          <a:lstStyle>
            <a:lvl1pPr algn="r">
              <a:defRPr sz="4800" b="1">
                <a:solidFill>
                  <a:srgbClr val="5B9BD5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58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A205-664B-43E1-BA9E-C32B4617CC16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104858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183438" y="6357823"/>
            <a:ext cx="3860297" cy="3662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©</a:t>
            </a:r>
            <a:r>
              <a:rPr lang="en-US" altLang="zh-CN" dirty="0" err="1"/>
              <a:t>Amarsoft</a:t>
            </a:r>
            <a:endParaRPr lang="zh-CN" altLang="en-US" dirty="0"/>
          </a:p>
        </p:txBody>
      </p:sp>
      <p:cxnSp>
        <p:nvCxnSpPr>
          <p:cNvPr id="3145728" name="直接连接符 14"/>
          <p:cNvCxnSpPr>
            <a:cxnSpLocks/>
          </p:cNvCxnSpPr>
          <p:nvPr userDrawn="1"/>
        </p:nvCxnSpPr>
        <p:spPr>
          <a:xfrm>
            <a:off x="6002338" y="2779713"/>
            <a:ext cx="589756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88" name="文本框 5"/>
          <p:cNvSpPr txBox="1"/>
          <p:nvPr userDrawn="1"/>
        </p:nvSpPr>
        <p:spPr>
          <a:xfrm>
            <a:off x="5159102" y="3141762"/>
            <a:ext cx="6768752" cy="49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5B9BD5"/>
                </a:solidFill>
                <a:latin typeface="微软雅黑"/>
                <a:ea typeface="微软雅黑"/>
              </a:rPr>
              <a:t>上海安硕信息技术股份有限公司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标题 1"/>
          <p:cNvSpPr>
            <a:spLocks noGrp="1"/>
          </p:cNvSpPr>
          <p:nvPr>
            <p:ph type="title"/>
          </p:nvPr>
        </p:nvSpPr>
        <p:spPr>
          <a:xfrm>
            <a:off x="2062758" y="117426"/>
            <a:ext cx="9655495" cy="936104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736" name="内容占位符 2"/>
          <p:cNvSpPr>
            <a:spLocks noGrp="1"/>
          </p:cNvSpPr>
          <p:nvPr>
            <p:ph idx="1"/>
          </p:nvPr>
        </p:nvSpPr>
        <p:spPr>
          <a:xfrm>
            <a:off x="478582" y="1557586"/>
            <a:ext cx="11377264" cy="4569466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873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F2479-5E63-46D6-AE86-BC9B1589D1F0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104873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©</a:t>
            </a:r>
            <a:r>
              <a:rPr lang="en-US" altLang="zh-CN" dirty="0" err="1"/>
              <a:t>Amarsoft</a:t>
            </a:r>
            <a:endParaRPr lang="zh-CN" altLang="en-US" dirty="0"/>
          </a:p>
        </p:txBody>
      </p:sp>
      <p:sp>
        <p:nvSpPr>
          <p:cNvPr id="10487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/>
                <a:ea typeface="微软雅黑"/>
              </a:defRPr>
            </a:lvl1pPr>
          </a:lstStyle>
          <a:p>
            <a:fld id="{2A40EF55-C64A-4F2F-B311-D957662F7C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740" name="等腰三角形 8"/>
          <p:cNvSpPr/>
          <p:nvPr userDrawn="1"/>
        </p:nvSpPr>
        <p:spPr>
          <a:xfrm rot="10800000">
            <a:off x="-241497" y="-4"/>
            <a:ext cx="2225825" cy="1125541"/>
          </a:xfrm>
          <a:prstGeom prst="triangle">
            <a:avLst/>
          </a:prstGeom>
          <a:solidFill>
            <a:srgbClr val="6C92C0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48741" name="等腰三角形 9"/>
          <p:cNvSpPr/>
          <p:nvPr userDrawn="1"/>
        </p:nvSpPr>
        <p:spPr>
          <a:xfrm rot="10800000">
            <a:off x="-385514" y="0"/>
            <a:ext cx="1480023" cy="748830"/>
          </a:xfrm>
          <a:prstGeom prst="triangle">
            <a:avLst/>
          </a:prstGeom>
          <a:solidFill>
            <a:srgbClr val="5B9BD5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145737" name="直接连接符 19"/>
          <p:cNvCxnSpPr>
            <a:cxnSpLocks/>
            <a:stCxn id="1048740" idx="0"/>
          </p:cNvCxnSpPr>
          <p:nvPr userDrawn="1"/>
        </p:nvCxnSpPr>
        <p:spPr>
          <a:xfrm>
            <a:off x="871415" y="1125537"/>
            <a:ext cx="11128448" cy="1"/>
          </a:xfrm>
          <a:prstGeom prst="line">
            <a:avLst/>
          </a:prstGeom>
          <a:ln w="3175" cmpd="sng">
            <a:solidFill>
              <a:srgbClr val="6C92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－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23DA-BF1F-4113-8806-3FB7B1B5C00D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104859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©Amarsoft</a:t>
            </a:r>
            <a:endParaRPr lang="zh-CN" altLang="en-US"/>
          </a:p>
        </p:txBody>
      </p:sp>
      <p:sp>
        <p:nvSpPr>
          <p:cNvPr id="1048594" name="等腰三角形 22"/>
          <p:cNvSpPr/>
          <p:nvPr userDrawn="1"/>
        </p:nvSpPr>
        <p:spPr>
          <a:xfrm rot="11471463">
            <a:off x="-4251450" y="-428921"/>
            <a:ext cx="8966776" cy="7729979"/>
          </a:xfrm>
          <a:prstGeom prst="triangle">
            <a:avLst/>
          </a:prstGeom>
          <a:noFill/>
          <a:ln w="19050" cap="flat" cmpd="sng" algn="ctr">
            <a:solidFill>
              <a:srgbClr val="6C92C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1048595" name="等腰三角形 34"/>
          <p:cNvSpPr/>
          <p:nvPr userDrawn="1"/>
        </p:nvSpPr>
        <p:spPr>
          <a:xfrm rot="12594744">
            <a:off x="-4363174" y="-648691"/>
            <a:ext cx="8056633" cy="8147841"/>
          </a:xfrm>
          <a:prstGeom prst="triangle">
            <a:avLst/>
          </a:prstGeom>
          <a:solidFill>
            <a:srgbClr val="5B9BD5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/>
              <a:cs typeface="+mn-cs"/>
            </a:endParaRPr>
          </a:p>
        </p:txBody>
      </p:sp>
      <p:sp>
        <p:nvSpPr>
          <p:cNvPr id="1048596" name="文本占位符 42"/>
          <p:cNvSpPr txBox="1"/>
          <p:nvPr userDrawn="1"/>
        </p:nvSpPr>
        <p:spPr>
          <a:xfrm>
            <a:off x="248490" y="1010963"/>
            <a:ext cx="4478564" cy="11946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zh-CN" altLang="en-US" sz="8800" dirty="0"/>
              <a:t>目录</a:t>
            </a:r>
          </a:p>
          <a:p>
            <a:pPr algn="l">
              <a:lnSpc>
                <a:spcPct val="100000"/>
              </a:lnSpc>
            </a:pPr>
            <a:r>
              <a:rPr lang="en-US" altLang="zh-CN" sz="4000" dirty="0"/>
              <a:t>CONTENTS</a:t>
            </a:r>
            <a:endParaRPr lang="zh-CN" altLang="en-US" sz="40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23DA-BF1F-4113-8806-3FB7B1B5C00D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104874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©Amarsoft</a:t>
            </a:r>
            <a:endParaRPr lang="zh-CN" altLang="en-US"/>
          </a:p>
        </p:txBody>
      </p:sp>
      <p:sp>
        <p:nvSpPr>
          <p:cNvPr id="1048744" name="MH_Other_1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-241498" y="-1"/>
            <a:ext cx="5386048" cy="6859589"/>
          </a:xfrm>
          <a:prstGeom prst="homePlate">
            <a:avLst>
              <a:gd name="adj" fmla="val 50000"/>
            </a:avLst>
          </a:prstGeom>
          <a:solidFill>
            <a:srgbClr val="5B9BD5">
              <a:alpha val="80000"/>
            </a:srgbClr>
          </a:solidFill>
          <a:ln>
            <a:noFill/>
          </a:ln>
        </p:spPr>
        <p:txBody>
          <a:bodyPr anchor="ctr"/>
          <a:lstStyle/>
          <a:p>
            <a:pPr algn="just" defTabSz="914400">
              <a:lnSpc>
                <a:spcPct val="130000"/>
              </a:lnSpc>
            </a:pPr>
            <a:endParaRPr lang="zh-CN" altLang="en-US" sz="1800">
              <a:solidFill>
                <a:srgbClr val="FFFFFF"/>
              </a:solidFill>
              <a:ea typeface="微软雅黑" pitchFamily="34" charset="-122"/>
            </a:endParaRPr>
          </a:p>
        </p:txBody>
      </p:sp>
      <p:grpSp>
        <p:nvGrpSpPr>
          <p:cNvPr id="74" name="组 5"/>
          <p:cNvGrpSpPr/>
          <p:nvPr userDrawn="1"/>
        </p:nvGrpSpPr>
        <p:grpSpPr>
          <a:xfrm>
            <a:off x="885156" y="1917626"/>
            <a:ext cx="2617762" cy="3047117"/>
            <a:chOff x="1652414" y="2205658"/>
            <a:chExt cx="2090550" cy="2433434"/>
          </a:xfrm>
        </p:grpSpPr>
        <p:sp>
          <p:nvSpPr>
            <p:cNvPr id="1048745" name="任意多边形 12"/>
            <p:cNvSpPr/>
            <p:nvPr userDrawn="1">
              <p:custDataLst>
                <p:tags r:id="rId2"/>
              </p:custDataLst>
            </p:nvPr>
          </p:nvSpPr>
          <p:spPr>
            <a:xfrm flipH="1">
              <a:off x="2684547" y="2205658"/>
              <a:ext cx="1058417" cy="779945"/>
            </a:xfrm>
            <a:custGeom>
              <a:avLst/>
              <a:gdLst>
                <a:gd name="connsiteX0" fmla="*/ 363583 w 363583"/>
                <a:gd name="connsiteY0" fmla="*/ 0 h 357051"/>
                <a:gd name="connsiteX1" fmla="*/ 0 w 363583"/>
                <a:gd name="connsiteY1" fmla="*/ 0 h 357051"/>
                <a:gd name="connsiteX2" fmla="*/ 0 w 363583"/>
                <a:gd name="connsiteY2" fmla="*/ 357051 h 357051"/>
                <a:gd name="connsiteX3" fmla="*/ 110069 w 363583"/>
                <a:gd name="connsiteY3" fmla="*/ 357051 h 357051"/>
                <a:gd name="connsiteX4" fmla="*/ 110069 w 363583"/>
                <a:gd name="connsiteY4" fmla="*/ 94608 h 357051"/>
                <a:gd name="connsiteX5" fmla="*/ 363583 w 363583"/>
                <a:gd name="connsiteY5" fmla="*/ 94608 h 357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3583" h="357051">
                  <a:moveTo>
                    <a:pt x="363583" y="0"/>
                  </a:moveTo>
                  <a:lnTo>
                    <a:pt x="0" y="0"/>
                  </a:lnTo>
                  <a:lnTo>
                    <a:pt x="0" y="357051"/>
                  </a:lnTo>
                  <a:lnTo>
                    <a:pt x="110069" y="357051"/>
                  </a:lnTo>
                  <a:lnTo>
                    <a:pt x="110069" y="94608"/>
                  </a:lnTo>
                  <a:lnTo>
                    <a:pt x="363583" y="94608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/>
              <a:endParaRPr lang="zh-CN" altLang="en-US" sz="1800" kern="0">
                <a:solidFill>
                  <a:srgbClr val="FFFFFF"/>
                </a:solidFill>
                <a:ea typeface="幼圆"/>
              </a:endParaRPr>
            </a:p>
          </p:txBody>
        </p:sp>
        <p:sp>
          <p:nvSpPr>
            <p:cNvPr id="1048746" name="任意多边形 13"/>
            <p:cNvSpPr/>
            <p:nvPr userDrawn="1">
              <p:custDataLst>
                <p:tags r:id="rId3"/>
              </p:custDataLst>
            </p:nvPr>
          </p:nvSpPr>
          <p:spPr>
            <a:xfrm flipH="1">
              <a:off x="2684547" y="3831413"/>
              <a:ext cx="1058417" cy="807679"/>
            </a:xfrm>
            <a:custGeom>
              <a:avLst/>
              <a:gdLst>
                <a:gd name="connsiteX0" fmla="*/ 110069 w 363583"/>
                <a:gd name="connsiteY0" fmla="*/ 0 h 370309"/>
                <a:gd name="connsiteX1" fmla="*/ 0 w 363583"/>
                <a:gd name="connsiteY1" fmla="*/ 0 h 370309"/>
                <a:gd name="connsiteX2" fmla="*/ 0 w 363583"/>
                <a:gd name="connsiteY2" fmla="*/ 370309 h 370309"/>
                <a:gd name="connsiteX3" fmla="*/ 363583 w 363583"/>
                <a:gd name="connsiteY3" fmla="*/ 370309 h 370309"/>
                <a:gd name="connsiteX4" fmla="*/ 363583 w 363583"/>
                <a:gd name="connsiteY4" fmla="*/ 275701 h 370309"/>
                <a:gd name="connsiteX5" fmla="*/ 110069 w 363583"/>
                <a:gd name="connsiteY5" fmla="*/ 275701 h 370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3583" h="370309">
                  <a:moveTo>
                    <a:pt x="110069" y="0"/>
                  </a:moveTo>
                  <a:lnTo>
                    <a:pt x="0" y="0"/>
                  </a:lnTo>
                  <a:lnTo>
                    <a:pt x="0" y="370309"/>
                  </a:lnTo>
                  <a:lnTo>
                    <a:pt x="363583" y="370309"/>
                  </a:lnTo>
                  <a:lnTo>
                    <a:pt x="363583" y="275701"/>
                  </a:lnTo>
                  <a:lnTo>
                    <a:pt x="110069" y="275701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/>
              <a:endParaRPr lang="zh-CN" altLang="en-US" sz="1800" kern="0">
                <a:solidFill>
                  <a:srgbClr val="FFFFFF"/>
                </a:solidFill>
                <a:ea typeface="幼圆"/>
              </a:endParaRPr>
            </a:p>
          </p:txBody>
        </p:sp>
        <p:sp>
          <p:nvSpPr>
            <p:cNvPr id="1048747" name="任意多边形 14"/>
            <p:cNvSpPr/>
            <p:nvPr userDrawn="1">
              <p:custDataLst>
                <p:tags r:id="rId4"/>
              </p:custDataLst>
            </p:nvPr>
          </p:nvSpPr>
          <p:spPr>
            <a:xfrm>
              <a:off x="1652414" y="2205658"/>
              <a:ext cx="1058416" cy="2433434"/>
            </a:xfrm>
            <a:custGeom>
              <a:avLst/>
              <a:gdLst>
                <a:gd name="connsiteX0" fmla="*/ 0 w 363583"/>
                <a:gd name="connsiteY0" fmla="*/ 0 h 1323703"/>
                <a:gd name="connsiteX1" fmla="*/ 363583 w 363583"/>
                <a:gd name="connsiteY1" fmla="*/ 0 h 1323703"/>
                <a:gd name="connsiteX2" fmla="*/ 363583 w 363583"/>
                <a:gd name="connsiteY2" fmla="*/ 112347 h 1323703"/>
                <a:gd name="connsiteX3" fmla="*/ 110069 w 363583"/>
                <a:gd name="connsiteY3" fmla="*/ 112347 h 1323703"/>
                <a:gd name="connsiteX4" fmla="*/ 110069 w 363583"/>
                <a:gd name="connsiteY4" fmla="*/ 1211356 h 1323703"/>
                <a:gd name="connsiteX5" fmla="*/ 363583 w 363583"/>
                <a:gd name="connsiteY5" fmla="*/ 1211356 h 1323703"/>
                <a:gd name="connsiteX6" fmla="*/ 363583 w 363583"/>
                <a:gd name="connsiteY6" fmla="*/ 1323703 h 1323703"/>
                <a:gd name="connsiteX7" fmla="*/ 0 w 363583"/>
                <a:gd name="connsiteY7" fmla="*/ 1323703 h 132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3583" h="1323703">
                  <a:moveTo>
                    <a:pt x="0" y="0"/>
                  </a:moveTo>
                  <a:lnTo>
                    <a:pt x="363583" y="0"/>
                  </a:lnTo>
                  <a:lnTo>
                    <a:pt x="363583" y="112347"/>
                  </a:lnTo>
                  <a:lnTo>
                    <a:pt x="110069" y="112347"/>
                  </a:lnTo>
                  <a:lnTo>
                    <a:pt x="110069" y="1211356"/>
                  </a:lnTo>
                  <a:lnTo>
                    <a:pt x="363583" y="1211356"/>
                  </a:lnTo>
                  <a:lnTo>
                    <a:pt x="363583" y="1323703"/>
                  </a:lnTo>
                  <a:lnTo>
                    <a:pt x="0" y="1323703"/>
                  </a:lnTo>
                  <a:close/>
                </a:path>
              </a:pathLst>
            </a:cu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algn="ctr" defTabSz="914400"/>
              <a:endParaRPr lang="zh-CN" altLang="en-US" sz="1800" kern="0">
                <a:solidFill>
                  <a:srgbClr val="FFFFFF"/>
                </a:solidFill>
                <a:ea typeface="幼圆"/>
              </a:endParaRPr>
            </a:p>
          </p:txBody>
        </p:sp>
      </p:grpSp>
      <p:sp>
        <p:nvSpPr>
          <p:cNvPr id="1048748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1029172" y="1787399"/>
            <a:ext cx="2304257" cy="3154563"/>
          </a:xfrm>
        </p:spPr>
        <p:txBody>
          <a:bodyPr>
            <a:noAutofit/>
          </a:bodyPr>
          <a:lstStyle>
            <a:lvl1pPr algn="ctr">
              <a:defRPr sz="11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序号</a:t>
            </a:r>
          </a:p>
        </p:txBody>
      </p:sp>
      <p:sp>
        <p:nvSpPr>
          <p:cNvPr id="1048749" name="文本占位符 17"/>
          <p:cNvSpPr>
            <a:spLocks noGrp="1"/>
          </p:cNvSpPr>
          <p:nvPr userDrawn="1">
            <p:ph type="body" sz="quarter" idx="13"/>
          </p:nvPr>
        </p:nvSpPr>
        <p:spPr>
          <a:xfrm>
            <a:off x="5375126" y="2933984"/>
            <a:ext cx="6335712" cy="999866"/>
          </a:xfrm>
        </p:spPr>
        <p:txBody>
          <a:bodyPr>
            <a:normAutofit/>
          </a:bodyPr>
          <a:lstStyle>
            <a:lvl1pPr marL="0" indent="0">
              <a:buNone/>
              <a:defRPr sz="6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023DA-BF1F-4113-8806-3FB7B1B5C00D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104865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©Amarsoft</a:t>
            </a:r>
            <a:endParaRPr lang="zh-CN" altLang="en-US"/>
          </a:p>
        </p:txBody>
      </p:sp>
      <p:sp>
        <p:nvSpPr>
          <p:cNvPr id="1048655" name="MH_Other_1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-241498" y="-1"/>
            <a:ext cx="5386048" cy="6859589"/>
          </a:xfrm>
          <a:prstGeom prst="homePlate">
            <a:avLst>
              <a:gd name="adj" fmla="val 50000"/>
            </a:avLst>
          </a:prstGeom>
          <a:solidFill>
            <a:srgbClr val="5B9BD5"/>
          </a:solidFill>
          <a:ln>
            <a:noFill/>
          </a:ln>
        </p:spPr>
        <p:txBody>
          <a:bodyPr anchor="ctr"/>
          <a:lstStyle/>
          <a:p>
            <a:pPr algn="just" defTabSz="914400">
              <a:lnSpc>
                <a:spcPct val="130000"/>
              </a:lnSpc>
            </a:pPr>
            <a:endParaRPr lang="zh-CN" altLang="en-US" sz="1800">
              <a:solidFill>
                <a:srgbClr val="FFFFFF"/>
              </a:solidFill>
              <a:ea typeface="微软雅黑" pitchFamily="34" charset="-122"/>
            </a:endParaRPr>
          </a:p>
        </p:txBody>
      </p:sp>
      <p:sp>
        <p:nvSpPr>
          <p:cNvPr id="1048656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982637" y="1845618"/>
            <a:ext cx="2304257" cy="3154563"/>
          </a:xfrm>
        </p:spPr>
        <p:txBody>
          <a:bodyPr>
            <a:noAutofit/>
          </a:bodyPr>
          <a:lstStyle>
            <a:lvl1pPr algn="ctr">
              <a:defRPr sz="11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序号</a:t>
            </a:r>
          </a:p>
        </p:txBody>
      </p:sp>
      <p:sp>
        <p:nvSpPr>
          <p:cNvPr id="1048657" name="文本占位符 17"/>
          <p:cNvSpPr>
            <a:spLocks noGrp="1"/>
          </p:cNvSpPr>
          <p:nvPr userDrawn="1">
            <p:ph type="body" sz="quarter" idx="13"/>
          </p:nvPr>
        </p:nvSpPr>
        <p:spPr>
          <a:xfrm>
            <a:off x="5375126" y="2933984"/>
            <a:ext cx="6335712" cy="999866"/>
          </a:xfrm>
        </p:spPr>
        <p:txBody>
          <a:bodyPr>
            <a:normAutofit/>
          </a:bodyPr>
          <a:lstStyle>
            <a:lvl1pPr marL="0" indent="0">
              <a:buNone/>
              <a:defRPr sz="6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</a:t>
            </a:r>
          </a:p>
        </p:txBody>
      </p:sp>
      <p:sp>
        <p:nvSpPr>
          <p:cNvPr id="1048658" name="框架 16"/>
          <p:cNvSpPr/>
          <p:nvPr userDrawn="1"/>
        </p:nvSpPr>
        <p:spPr>
          <a:xfrm>
            <a:off x="1023142" y="2061642"/>
            <a:ext cx="2223247" cy="2736304"/>
          </a:xfrm>
          <a:prstGeom prst="frame">
            <a:avLst>
              <a:gd name="adj1" fmla="val 8826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48659" name="矩形 4"/>
          <p:cNvSpPr/>
          <p:nvPr userDrawn="1"/>
        </p:nvSpPr>
        <p:spPr>
          <a:xfrm>
            <a:off x="2926854" y="2709714"/>
            <a:ext cx="648072" cy="1584176"/>
          </a:xfrm>
          <a:prstGeom prst="rect">
            <a:avLst/>
          </a:prstGeom>
          <a:solidFill>
            <a:srgbClr val="5B9B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标题 1"/>
          <p:cNvSpPr>
            <a:spLocks noGrp="1"/>
          </p:cNvSpPr>
          <p:nvPr>
            <p:ph type="title"/>
          </p:nvPr>
        </p:nvSpPr>
        <p:spPr>
          <a:xfrm>
            <a:off x="2062758" y="117426"/>
            <a:ext cx="9655200" cy="93600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726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4939"/>
            <a:ext cx="5386216" cy="641498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48727" name="内容占位符 3"/>
          <p:cNvSpPr>
            <a:spLocks noGrp="1"/>
          </p:cNvSpPr>
          <p:nvPr>
            <p:ph sz="half" idx="2"/>
          </p:nvPr>
        </p:nvSpPr>
        <p:spPr>
          <a:xfrm>
            <a:off x="609521" y="2176438"/>
            <a:ext cx="5386216" cy="395061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8728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4939"/>
            <a:ext cx="5388332" cy="641498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29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6438"/>
            <a:ext cx="5388332" cy="3950615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730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6E659-DDCF-4695-9F5A-E936502EAD53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1048731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©Amarsoft</a:t>
            </a:r>
            <a:endParaRPr lang="zh-CN" altLang="en-US"/>
          </a:p>
        </p:txBody>
      </p:sp>
      <p:sp>
        <p:nvSpPr>
          <p:cNvPr id="1048732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/>
                <a:ea typeface="微软雅黑"/>
              </a:defRPr>
            </a:lvl1pPr>
          </a:lstStyle>
          <a:p>
            <a:fld id="{2A40EF55-C64A-4F2F-B311-D957662F7C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733" name="等腰三角形 9"/>
          <p:cNvSpPr/>
          <p:nvPr userDrawn="1"/>
        </p:nvSpPr>
        <p:spPr>
          <a:xfrm rot="10800000">
            <a:off x="-241497" y="-4"/>
            <a:ext cx="2225825" cy="1125541"/>
          </a:xfrm>
          <a:prstGeom prst="triangle">
            <a:avLst/>
          </a:prstGeom>
          <a:solidFill>
            <a:srgbClr val="6C92C0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48734" name="等腰三角形 10"/>
          <p:cNvSpPr/>
          <p:nvPr userDrawn="1"/>
        </p:nvSpPr>
        <p:spPr>
          <a:xfrm rot="10800000">
            <a:off x="-385514" y="0"/>
            <a:ext cx="1480023" cy="748830"/>
          </a:xfrm>
          <a:prstGeom prst="triangle">
            <a:avLst/>
          </a:prstGeom>
          <a:solidFill>
            <a:srgbClr val="5B9BD5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145736" name="直接连接符 11"/>
          <p:cNvCxnSpPr>
            <a:cxnSpLocks/>
            <a:stCxn id="1048733" idx="0"/>
          </p:cNvCxnSpPr>
          <p:nvPr userDrawn="1"/>
        </p:nvCxnSpPr>
        <p:spPr>
          <a:xfrm>
            <a:off x="871415" y="1125537"/>
            <a:ext cx="11128448" cy="1"/>
          </a:xfrm>
          <a:prstGeom prst="line">
            <a:avLst/>
          </a:prstGeom>
          <a:ln w="3175" cmpd="sng">
            <a:solidFill>
              <a:srgbClr val="6C92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标题 1"/>
          <p:cNvSpPr>
            <a:spLocks noGrp="1"/>
          </p:cNvSpPr>
          <p:nvPr>
            <p:ph type="title"/>
          </p:nvPr>
        </p:nvSpPr>
        <p:spPr>
          <a:xfrm>
            <a:off x="2062758" y="117426"/>
            <a:ext cx="9655200" cy="93600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60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E9DB-3A0E-4C13-839A-BAECCD766351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104860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©Amarsoft</a:t>
            </a:r>
            <a:endParaRPr lang="zh-CN" altLang="en-US"/>
          </a:p>
        </p:txBody>
      </p:sp>
      <p:sp>
        <p:nvSpPr>
          <p:cNvPr id="104860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微软雅黑"/>
                <a:ea typeface="微软雅黑"/>
              </a:defRPr>
            </a:lvl1pPr>
          </a:lstStyle>
          <a:p>
            <a:fld id="{2A40EF55-C64A-4F2F-B311-D957662F7C8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605" name="等腰三角形 5"/>
          <p:cNvSpPr/>
          <p:nvPr userDrawn="1"/>
        </p:nvSpPr>
        <p:spPr>
          <a:xfrm rot="10800000">
            <a:off x="-241497" y="-4"/>
            <a:ext cx="2225825" cy="1125541"/>
          </a:xfrm>
          <a:prstGeom prst="triangle">
            <a:avLst/>
          </a:prstGeom>
          <a:solidFill>
            <a:srgbClr val="6C92C0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48606" name="等腰三角形 6"/>
          <p:cNvSpPr/>
          <p:nvPr userDrawn="1"/>
        </p:nvSpPr>
        <p:spPr>
          <a:xfrm rot="10800000">
            <a:off x="-385514" y="0"/>
            <a:ext cx="1480023" cy="748830"/>
          </a:xfrm>
          <a:prstGeom prst="triangle">
            <a:avLst/>
          </a:prstGeom>
          <a:solidFill>
            <a:srgbClr val="5B9BD5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145729" name="直接连接符 7"/>
          <p:cNvCxnSpPr>
            <a:cxnSpLocks/>
            <a:stCxn id="1048605" idx="0"/>
          </p:cNvCxnSpPr>
          <p:nvPr userDrawn="1"/>
        </p:nvCxnSpPr>
        <p:spPr>
          <a:xfrm>
            <a:off x="871415" y="1125537"/>
            <a:ext cx="11128448" cy="1"/>
          </a:xfrm>
          <a:prstGeom prst="line">
            <a:avLst/>
          </a:prstGeom>
          <a:ln w="3175" cmpd="sng">
            <a:solidFill>
              <a:srgbClr val="6C92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C79A9-13CE-4293-B3BF-EA6871E8A6BA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1048751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©Amarsoft</a:t>
            </a:r>
            <a:endParaRPr lang="zh-CN" altLang="en-US"/>
          </a:p>
        </p:txBody>
      </p:sp>
      <p:sp>
        <p:nvSpPr>
          <p:cNvPr id="104875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/>
                <a:ea typeface="微软雅黑"/>
              </a:defRPr>
            </a:lvl1pPr>
          </a:lstStyle>
          <a:p>
            <a:fld id="{2A40EF55-C64A-4F2F-B311-D957662F7C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-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直角三角形 8"/>
          <p:cNvSpPr/>
          <p:nvPr userDrawn="1"/>
        </p:nvSpPr>
        <p:spPr>
          <a:xfrm rot="13500000" flipV="1">
            <a:off x="468563" y="-1657730"/>
            <a:ext cx="3315458" cy="3315460"/>
          </a:xfrm>
          <a:prstGeom prst="rtTriangle">
            <a:avLst/>
          </a:prstGeom>
          <a:solidFill>
            <a:srgbClr val="6C92C0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48715" name="等腰三角形 9"/>
          <p:cNvSpPr/>
          <p:nvPr userDrawn="1"/>
        </p:nvSpPr>
        <p:spPr>
          <a:xfrm flipH="1" flipV="1">
            <a:off x="-935833" y="0"/>
            <a:ext cx="4319587" cy="2163762"/>
          </a:xfrm>
          <a:prstGeom prst="triangle">
            <a:avLst/>
          </a:prstGeom>
          <a:solidFill>
            <a:srgbClr val="5B9BD5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48716" name="等腰三角形 10"/>
          <p:cNvSpPr/>
          <p:nvPr userDrawn="1"/>
        </p:nvSpPr>
        <p:spPr>
          <a:xfrm rot="10800000" flipH="1" flipV="1">
            <a:off x="-935833" y="-861677"/>
            <a:ext cx="15489439" cy="7758752"/>
          </a:xfrm>
          <a:prstGeom prst="triangle">
            <a:avLst/>
          </a:prstGeom>
          <a:solidFill>
            <a:srgbClr val="5B9BD5">
              <a:alpha val="80000"/>
            </a:srgbClr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cxnSp>
        <p:nvCxnSpPr>
          <p:cNvPr id="3145730" name="直线连接符 3"/>
          <p:cNvCxnSpPr>
            <a:cxnSpLocks/>
          </p:cNvCxnSpPr>
          <p:nvPr userDrawn="1"/>
        </p:nvCxnSpPr>
        <p:spPr>
          <a:xfrm>
            <a:off x="3673231" y="5119077"/>
            <a:ext cx="9163538" cy="0"/>
          </a:xfrm>
          <a:prstGeom prst="line">
            <a:avLst/>
          </a:prstGeom>
          <a:ln w="28575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17" name="文本框 14"/>
          <p:cNvSpPr txBox="1">
            <a:spLocks noChangeArrowheads="1"/>
          </p:cNvSpPr>
          <p:nvPr userDrawn="1"/>
        </p:nvSpPr>
        <p:spPr bwMode="auto">
          <a:xfrm>
            <a:off x="426139" y="5476778"/>
            <a:ext cx="1829862" cy="1424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prstClr val="white"/>
                </a:solidFill>
                <a:latin typeface="微软雅黑"/>
                <a:ea typeface="微软雅黑"/>
              </a:rPr>
              <a:t>上海</a:t>
            </a:r>
            <a:endParaRPr lang="en-US" altLang="zh-CN" sz="1600" b="1" dirty="0">
              <a:solidFill>
                <a:prstClr val="white"/>
              </a:solidFill>
              <a:latin typeface="微软雅黑"/>
              <a:ea typeface="微软雅黑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杨浦区国泰路</a:t>
            </a: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11</a:t>
            </a: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号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复旦国家科技园</a:t>
            </a: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A</a:t>
            </a: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座</a:t>
            </a: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23</a:t>
            </a: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楼</a:t>
            </a:r>
            <a:endParaRPr lang="en-US" altLang="zh-CN" sz="1200" dirty="0">
              <a:solidFill>
                <a:prstClr val="white"/>
              </a:solidFill>
              <a:latin typeface="微软雅黑"/>
              <a:ea typeface="微软雅黑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TEL: 8621-35885888</a:t>
            </a:r>
          </a:p>
        </p:txBody>
      </p:sp>
      <p:sp>
        <p:nvSpPr>
          <p:cNvPr id="1048718" name="文本框 14"/>
          <p:cNvSpPr txBox="1">
            <a:spLocks noChangeArrowheads="1"/>
          </p:cNvSpPr>
          <p:nvPr userDrawn="1"/>
        </p:nvSpPr>
        <p:spPr bwMode="auto">
          <a:xfrm>
            <a:off x="2386807" y="5476778"/>
            <a:ext cx="1897380" cy="1424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prstClr val="white"/>
                </a:solidFill>
                <a:latin typeface="微软雅黑"/>
                <a:ea typeface="微软雅黑"/>
              </a:rPr>
              <a:t>北京</a:t>
            </a:r>
            <a:endParaRPr lang="en-US" altLang="zh-CN" sz="1600" b="1" dirty="0">
              <a:solidFill>
                <a:prstClr val="white"/>
              </a:solidFill>
              <a:latin typeface="微软雅黑"/>
              <a:ea typeface="微软雅黑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东城区安定门东大街</a:t>
            </a: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28</a:t>
            </a: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号</a:t>
            </a:r>
            <a:endParaRPr lang="en-US" altLang="zh-CN" sz="1200" dirty="0">
              <a:solidFill>
                <a:prstClr val="white"/>
              </a:solidFill>
              <a:latin typeface="微软雅黑"/>
              <a:ea typeface="微软雅黑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1</a:t>
            </a: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号楼</a:t>
            </a: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(</a:t>
            </a: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雍和大厦</a:t>
            </a: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)C</a:t>
            </a: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座</a:t>
            </a: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801 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TEL: 8610-66218390 </a:t>
            </a:r>
          </a:p>
        </p:txBody>
      </p:sp>
      <p:sp>
        <p:nvSpPr>
          <p:cNvPr id="1048719" name="文本框 14"/>
          <p:cNvSpPr txBox="1">
            <a:spLocks noChangeArrowheads="1"/>
          </p:cNvSpPr>
          <p:nvPr userDrawn="1"/>
        </p:nvSpPr>
        <p:spPr bwMode="auto">
          <a:xfrm>
            <a:off x="4386899" y="5476778"/>
            <a:ext cx="1737736" cy="1424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prstClr val="white"/>
                </a:solidFill>
                <a:latin typeface="微软雅黑"/>
                <a:ea typeface="微软雅黑"/>
              </a:rPr>
              <a:t>重庆</a:t>
            </a:r>
            <a:endParaRPr lang="en-US" altLang="zh-CN" sz="1600" b="1" dirty="0">
              <a:solidFill>
                <a:prstClr val="white"/>
              </a:solidFill>
              <a:latin typeface="微软雅黑"/>
              <a:ea typeface="微软雅黑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沙坪坝区西永微电子</a:t>
            </a:r>
            <a:endParaRPr lang="en-US" altLang="zh-CN" sz="1200" dirty="0">
              <a:solidFill>
                <a:prstClr val="white"/>
              </a:solidFill>
              <a:latin typeface="微软雅黑"/>
              <a:ea typeface="微软雅黑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产业园区研发楼</a:t>
            </a: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4</a:t>
            </a: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楼 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TEL: 8623-86259860 </a:t>
            </a:r>
          </a:p>
        </p:txBody>
      </p:sp>
      <p:sp>
        <p:nvSpPr>
          <p:cNvPr id="1048720" name="文本框 14"/>
          <p:cNvSpPr txBox="1">
            <a:spLocks noChangeArrowheads="1"/>
          </p:cNvSpPr>
          <p:nvPr userDrawn="1"/>
        </p:nvSpPr>
        <p:spPr bwMode="auto">
          <a:xfrm>
            <a:off x="6151500" y="5476778"/>
            <a:ext cx="1771570" cy="1424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prstClr val="white"/>
                </a:solidFill>
                <a:latin typeface="微软雅黑"/>
                <a:ea typeface="微软雅黑"/>
              </a:rPr>
              <a:t>苏州</a:t>
            </a:r>
            <a:endParaRPr lang="en-US" altLang="zh-CN" sz="1600" b="1" dirty="0">
              <a:solidFill>
                <a:prstClr val="white"/>
              </a:solidFill>
              <a:latin typeface="微软雅黑"/>
              <a:ea typeface="微软雅黑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苏州市高新区科技城</a:t>
            </a:r>
            <a:endParaRPr lang="en-US" altLang="zh-CN" sz="1200" dirty="0">
              <a:solidFill>
                <a:prstClr val="white"/>
              </a:solidFill>
              <a:latin typeface="微软雅黑"/>
              <a:ea typeface="微软雅黑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科灵路</a:t>
            </a: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78</a:t>
            </a: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号</a:t>
            </a: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9</a:t>
            </a: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号楼 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TEL: 86512-68075325 </a:t>
            </a:r>
          </a:p>
        </p:txBody>
      </p:sp>
      <p:sp>
        <p:nvSpPr>
          <p:cNvPr id="1048721" name="文本框 14"/>
          <p:cNvSpPr txBox="1">
            <a:spLocks noChangeArrowheads="1"/>
          </p:cNvSpPr>
          <p:nvPr userDrawn="1"/>
        </p:nvSpPr>
        <p:spPr bwMode="auto">
          <a:xfrm>
            <a:off x="8006345" y="5476778"/>
            <a:ext cx="1833879" cy="1424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prstClr val="white"/>
                </a:solidFill>
                <a:latin typeface="微软雅黑"/>
                <a:ea typeface="微软雅黑"/>
              </a:rPr>
              <a:t>深圳</a:t>
            </a:r>
            <a:endParaRPr lang="en-US" altLang="zh-CN" sz="1600" b="1" dirty="0">
              <a:solidFill>
                <a:prstClr val="white"/>
              </a:solidFill>
              <a:latin typeface="微软雅黑"/>
              <a:ea typeface="微软雅黑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深圳市福田区深南大道</a:t>
            </a:r>
            <a:endParaRPr lang="en-US" altLang="zh-CN" sz="1200" dirty="0">
              <a:solidFill>
                <a:prstClr val="white"/>
              </a:solidFill>
              <a:latin typeface="微软雅黑"/>
              <a:ea typeface="微软雅黑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车公庙绿景广场主楼</a:t>
            </a: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19F 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TEL: 86755-23957377 </a:t>
            </a:r>
          </a:p>
        </p:txBody>
      </p:sp>
      <p:sp>
        <p:nvSpPr>
          <p:cNvPr id="1048722" name="文本框 14"/>
          <p:cNvSpPr txBox="1">
            <a:spLocks noChangeArrowheads="1"/>
          </p:cNvSpPr>
          <p:nvPr userDrawn="1"/>
        </p:nvSpPr>
        <p:spPr bwMode="auto">
          <a:xfrm>
            <a:off x="9934303" y="5476778"/>
            <a:ext cx="2034054" cy="1424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prstClr val="white"/>
                </a:solidFill>
                <a:latin typeface="微软雅黑"/>
                <a:ea typeface="微软雅黑"/>
              </a:rPr>
              <a:t>厦门</a:t>
            </a:r>
            <a:endParaRPr lang="en-US" altLang="zh-CN" sz="1600" b="1" dirty="0">
              <a:solidFill>
                <a:prstClr val="white"/>
              </a:solidFill>
              <a:latin typeface="微软雅黑"/>
              <a:ea typeface="微软雅黑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厦门软件园二期观日路</a:t>
            </a: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32</a:t>
            </a: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号</a:t>
            </a:r>
            <a:endParaRPr lang="en-US" altLang="zh-CN" sz="1200" dirty="0">
              <a:solidFill>
                <a:prstClr val="white"/>
              </a:solidFill>
              <a:latin typeface="微软雅黑"/>
              <a:ea typeface="微软雅黑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3</a:t>
            </a: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楼 </a:t>
            </a: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30302</a:t>
            </a:r>
            <a:r>
              <a:rPr lang="zh-CN" altLang="en-US" sz="1200" dirty="0">
                <a:solidFill>
                  <a:prstClr val="white"/>
                </a:solidFill>
                <a:latin typeface="微软雅黑"/>
                <a:ea typeface="微软雅黑"/>
              </a:rPr>
              <a:t>单元 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prstClr val="white"/>
                </a:solidFill>
                <a:latin typeface="微软雅黑"/>
                <a:ea typeface="微软雅黑"/>
              </a:rPr>
              <a:t>TEL: 86592-2930999 </a:t>
            </a:r>
          </a:p>
        </p:txBody>
      </p:sp>
      <p:cxnSp>
        <p:nvCxnSpPr>
          <p:cNvPr id="3145731" name="直线连接符 19"/>
          <p:cNvCxnSpPr>
            <a:cxnSpLocks/>
          </p:cNvCxnSpPr>
          <p:nvPr userDrawn="1"/>
        </p:nvCxnSpPr>
        <p:spPr>
          <a:xfrm flipV="1">
            <a:off x="2284047" y="5646610"/>
            <a:ext cx="0" cy="1228969"/>
          </a:xfrm>
          <a:prstGeom prst="line">
            <a:avLst/>
          </a:prstGeom>
          <a:noFill/>
          <a:ln w="19050" cap="flat" cmpd="sng" algn="ctr">
            <a:solidFill>
              <a:srgbClr val="FFFFFF"/>
            </a:solidFill>
            <a:prstDash val="sysDash"/>
            <a:miter lim="800000"/>
          </a:ln>
          <a:effectLst/>
        </p:spPr>
      </p:cxnSp>
      <p:cxnSp>
        <p:nvCxnSpPr>
          <p:cNvPr id="3145732" name="直线连接符 21"/>
          <p:cNvCxnSpPr>
            <a:cxnSpLocks/>
          </p:cNvCxnSpPr>
          <p:nvPr userDrawn="1"/>
        </p:nvCxnSpPr>
        <p:spPr>
          <a:xfrm flipV="1">
            <a:off x="4292601" y="5646610"/>
            <a:ext cx="0" cy="1228969"/>
          </a:xfrm>
          <a:prstGeom prst="line">
            <a:avLst/>
          </a:prstGeom>
          <a:noFill/>
          <a:ln w="19050" cap="flat" cmpd="sng" algn="ctr">
            <a:solidFill>
              <a:srgbClr val="FFFFFF"/>
            </a:solidFill>
            <a:prstDash val="sysDash"/>
            <a:miter lim="800000"/>
          </a:ln>
          <a:effectLst/>
        </p:spPr>
      </p:cxnSp>
      <p:cxnSp>
        <p:nvCxnSpPr>
          <p:cNvPr id="3145733" name="直线连接符 22"/>
          <p:cNvCxnSpPr>
            <a:cxnSpLocks/>
          </p:cNvCxnSpPr>
          <p:nvPr userDrawn="1"/>
        </p:nvCxnSpPr>
        <p:spPr>
          <a:xfrm flipV="1">
            <a:off x="6051063" y="5646610"/>
            <a:ext cx="0" cy="1228969"/>
          </a:xfrm>
          <a:prstGeom prst="line">
            <a:avLst/>
          </a:prstGeom>
          <a:noFill/>
          <a:ln w="19050" cap="flat" cmpd="sng" algn="ctr">
            <a:solidFill>
              <a:srgbClr val="FFFFFF"/>
            </a:solidFill>
            <a:prstDash val="sysDash"/>
            <a:miter lim="800000"/>
          </a:ln>
          <a:effectLst/>
        </p:spPr>
      </p:cxnSp>
      <p:cxnSp>
        <p:nvCxnSpPr>
          <p:cNvPr id="3145734" name="直线连接符 23"/>
          <p:cNvCxnSpPr>
            <a:cxnSpLocks/>
          </p:cNvCxnSpPr>
          <p:nvPr userDrawn="1"/>
        </p:nvCxnSpPr>
        <p:spPr>
          <a:xfrm flipV="1">
            <a:off x="7907216" y="5646610"/>
            <a:ext cx="0" cy="1228969"/>
          </a:xfrm>
          <a:prstGeom prst="line">
            <a:avLst/>
          </a:prstGeom>
          <a:noFill/>
          <a:ln w="19050" cap="flat" cmpd="sng" algn="ctr">
            <a:solidFill>
              <a:srgbClr val="FFFFFF"/>
            </a:solidFill>
            <a:prstDash val="sysDash"/>
            <a:miter lim="800000"/>
          </a:ln>
          <a:effectLst/>
        </p:spPr>
      </p:cxnSp>
      <p:cxnSp>
        <p:nvCxnSpPr>
          <p:cNvPr id="3145735" name="直线连接符 24"/>
          <p:cNvCxnSpPr>
            <a:cxnSpLocks/>
          </p:cNvCxnSpPr>
          <p:nvPr userDrawn="1"/>
        </p:nvCxnSpPr>
        <p:spPr>
          <a:xfrm flipV="1">
            <a:off x="9900140" y="5646610"/>
            <a:ext cx="0" cy="1228969"/>
          </a:xfrm>
          <a:prstGeom prst="line">
            <a:avLst/>
          </a:prstGeom>
          <a:noFill/>
          <a:ln w="19050" cap="flat" cmpd="sng" algn="ctr">
            <a:solidFill>
              <a:srgbClr val="FFFFFF"/>
            </a:solidFill>
            <a:prstDash val="sysDash"/>
            <a:miter lim="800000"/>
          </a:ln>
          <a:effectLst/>
        </p:spPr>
      </p:cxnSp>
      <p:sp>
        <p:nvSpPr>
          <p:cNvPr id="1048723" name="文本框 14"/>
          <p:cNvSpPr txBox="1">
            <a:spLocks noChangeArrowheads="1"/>
          </p:cNvSpPr>
          <p:nvPr userDrawn="1"/>
        </p:nvSpPr>
        <p:spPr bwMode="auto">
          <a:xfrm>
            <a:off x="8615486" y="3977595"/>
            <a:ext cx="2318018" cy="1101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4000" b="1" dirty="0">
                <a:solidFill>
                  <a:prstClr val="white"/>
                </a:solidFill>
                <a:latin typeface="微软雅黑"/>
                <a:ea typeface="微软雅黑"/>
              </a:rPr>
              <a:t>THANKS!</a:t>
            </a:r>
            <a:endParaRPr lang="en-US" altLang="zh-CN" sz="3200" dirty="0">
              <a:solidFill>
                <a:prstClr val="white"/>
              </a:solidFill>
              <a:latin typeface="微软雅黑"/>
              <a:ea typeface="微软雅黑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609521" y="275230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648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3"/>
            <a:ext cx="2844430" cy="366267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023DA-BF1F-4113-8806-3FB7B1B5C00D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3"/>
            <a:ext cx="3860297" cy="366267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©Amarsoft</a:t>
            </a:r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3"/>
            <a:ext cx="2844430" cy="366267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0EF55-C64A-4F2F-B311-D957662F7C8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hf hdr="0" dt="0"/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2024-09-23 </a:t>
            </a:r>
            <a:r>
              <a:rPr lang="zh-CN" altLang="en-US" dirty="0"/>
              <a:t>工作与转正述职汇报</a:t>
            </a:r>
          </a:p>
        </p:txBody>
      </p:sp>
      <p:sp>
        <p:nvSpPr>
          <p:cNvPr id="1048590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©Amarsoft</a:t>
            </a:r>
            <a:endParaRPr lang="zh-CN" altLang="en-US"/>
          </a:p>
        </p:txBody>
      </p:sp>
      <p:sp>
        <p:nvSpPr>
          <p:cNvPr id="1048591" name="文本框 2"/>
          <p:cNvSpPr txBox="1"/>
          <p:nvPr/>
        </p:nvSpPr>
        <p:spPr>
          <a:xfrm>
            <a:off x="9910026" y="3761043"/>
            <a:ext cx="2102119" cy="1717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chemeClr val="accent1">
                    <a:alpha val="86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汇报人：温瑞 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endParaRPr lang="zh-CN" altLang="en-US" sz="2400" dirty="0">
              <a:solidFill>
                <a:schemeClr val="bg1">
                  <a:alpha val="86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标题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主要工作内容</a:t>
            </a:r>
          </a:p>
        </p:txBody>
      </p:sp>
      <p:sp>
        <p:nvSpPr>
          <p:cNvPr id="1048664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©Amarsoft</a:t>
            </a:r>
            <a:endParaRPr lang="zh-CN" altLang="en-US"/>
          </a:p>
        </p:txBody>
      </p:sp>
      <p:sp>
        <p:nvSpPr>
          <p:cNvPr id="1048665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EF55-C64A-4F2F-B311-D957662F7C8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048666" name="文本框 2"/>
          <p:cNvSpPr txBox="1"/>
          <p:nvPr/>
        </p:nvSpPr>
        <p:spPr>
          <a:xfrm>
            <a:off x="911410" y="1239937"/>
            <a:ext cx="9865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主要工作内容</a:t>
            </a:r>
          </a:p>
        </p:txBody>
      </p:sp>
      <p:sp>
        <p:nvSpPr>
          <p:cNvPr id="1048667" name="文本框 1"/>
          <p:cNvSpPr txBox="1"/>
          <p:nvPr/>
        </p:nvSpPr>
        <p:spPr>
          <a:xfrm>
            <a:off x="911410" y="1732046"/>
            <a:ext cx="9865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(1) </a:t>
            </a:r>
            <a:r>
              <a:rPr lang="zh-CN" altLang="en-US" dirty="0"/>
              <a:t>公司产品</a:t>
            </a:r>
            <a:r>
              <a:rPr lang="en-US" altLang="zh-CN" dirty="0"/>
              <a:t>/</a:t>
            </a:r>
            <a:r>
              <a:rPr lang="zh-CN" altLang="en-US" dirty="0"/>
              <a:t>业务</a:t>
            </a:r>
            <a:r>
              <a:rPr lang="en-US" altLang="zh-CN" dirty="0"/>
              <a:t>/</a:t>
            </a:r>
            <a:r>
              <a:rPr lang="zh-CN" altLang="en-US" dirty="0"/>
              <a:t>技术学习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          </a:t>
            </a:r>
            <a:r>
              <a:rPr lang="zh-CN" altLang="en-US" dirty="0"/>
              <a:t>信贷</a:t>
            </a:r>
            <a:r>
              <a:rPr lang="en-US" altLang="zh-CN" dirty="0"/>
              <a:t>, </a:t>
            </a:r>
            <a:r>
              <a:rPr lang="zh-CN" altLang="en-US" dirty="0"/>
              <a:t>征信</a:t>
            </a:r>
            <a:r>
              <a:rPr lang="en-US" altLang="zh-CN" dirty="0"/>
              <a:t>, Als9, A3Cloud… 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altLang="zh-CN" dirty="0">
                <a:sym typeface="Wingdings" panose="05000000000000000000" pitchFamily="2" charset="2"/>
              </a:rPr>
              <a:t>  </a:t>
            </a:r>
            <a:r>
              <a:rPr lang="zh-CN" altLang="en-US" dirty="0">
                <a:sym typeface="Wingdings" panose="05000000000000000000" pitchFamily="2" charset="2"/>
              </a:rPr>
              <a:t>掌握基本使用</a:t>
            </a:r>
            <a:endParaRPr lang="en-US" altLang="zh-CN" dirty="0"/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(2)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/>
              <a:t>征信系统迁移</a:t>
            </a:r>
            <a:r>
              <a:rPr lang="en-US" altLang="zh-CN" dirty="0"/>
              <a:t>.</a:t>
            </a:r>
            <a:endParaRPr lang="zh-CN" altLang="en-US" dirty="0"/>
          </a:p>
          <a:p>
            <a:r>
              <a:rPr lang="en-US" altLang="zh-CN" dirty="0"/>
              <a:t>          </a:t>
            </a:r>
            <a:r>
              <a:rPr lang="zh-CN" altLang="en-US" dirty="0"/>
              <a:t>征信系统前端页面迁移开发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 </a:t>
            </a:r>
            <a:r>
              <a:rPr lang="zh-CN" altLang="en-US" dirty="0"/>
              <a:t>综合查询、报送管理部分基本完成</a:t>
            </a:r>
          </a:p>
          <a:p>
            <a:r>
              <a:rPr lang="en-US" altLang="zh-CN" dirty="0"/>
              <a:t>          </a:t>
            </a:r>
            <a:r>
              <a:rPr lang="zh-CN" altLang="en-US" dirty="0"/>
              <a:t>公司工具、前端技术学习</a:t>
            </a:r>
            <a:r>
              <a:rPr lang="en-US" altLang="zh-CN" dirty="0"/>
              <a:t>.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zh-CN" altLang="en-US" dirty="0">
                <a:sym typeface="Wingdings" panose="05000000000000000000" pitchFamily="2" charset="2"/>
              </a:rPr>
              <a:t>掌握基本使用</a:t>
            </a:r>
            <a:r>
              <a:rPr lang="en-US" altLang="zh-CN" dirty="0">
                <a:sym typeface="Wingdings" panose="05000000000000000000" pitchFamily="2" charset="2"/>
              </a:rPr>
              <a:t>,</a:t>
            </a:r>
            <a:r>
              <a:rPr lang="zh-CN" altLang="en-US" dirty="0">
                <a:sym typeface="Wingdings" panose="05000000000000000000" pitchFamily="2" charset="2"/>
              </a:rPr>
              <a:t> 简单调试修改</a:t>
            </a:r>
            <a:endParaRPr lang="en-US" altLang="zh-CN" dirty="0"/>
          </a:p>
        </p:txBody>
      </p:sp>
      <p:sp>
        <p:nvSpPr>
          <p:cNvPr id="1048668" name="文本框 3"/>
          <p:cNvSpPr txBox="1"/>
          <p:nvPr/>
        </p:nvSpPr>
        <p:spPr>
          <a:xfrm>
            <a:off x="1630710" y="3740211"/>
            <a:ext cx="914579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08-05. </a:t>
            </a:r>
            <a:r>
              <a:rPr lang="zh-CN" altLang="en-US" dirty="0"/>
              <a:t>学习 </a:t>
            </a:r>
            <a:r>
              <a:rPr lang="en-US" altLang="zh-CN" dirty="0"/>
              <a:t>A3Cloud </a:t>
            </a:r>
            <a:r>
              <a:rPr lang="zh-CN" altLang="en-US" dirty="0"/>
              <a:t>及其他开发工具使用，尝试配置基础的模板、服务、生成页面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08-12. </a:t>
            </a:r>
            <a:r>
              <a:rPr lang="zh-CN" altLang="en-US" dirty="0"/>
              <a:t>原征信系统功能、代码学习</a:t>
            </a:r>
            <a:r>
              <a:rPr lang="en-US" altLang="zh-CN" dirty="0"/>
              <a:t>; </a:t>
            </a:r>
            <a:r>
              <a:rPr lang="zh-CN" altLang="en-US" dirty="0"/>
              <a:t>新系统前端基础页面</a:t>
            </a:r>
            <a:r>
              <a:rPr lang="en-US" altLang="zh-CN" dirty="0"/>
              <a:t>(list/info/tab/</a:t>
            </a:r>
            <a:r>
              <a:rPr lang="zh-CN" altLang="en-US" dirty="0"/>
              <a:t>弹窗</a:t>
            </a:r>
            <a:r>
              <a:rPr lang="en-US" altLang="zh-CN" dirty="0"/>
              <a:t>/</a:t>
            </a:r>
            <a:r>
              <a:rPr lang="zh-CN" altLang="en-US" dirty="0"/>
              <a:t>路由</a:t>
            </a:r>
            <a:r>
              <a:rPr lang="en-US" altLang="zh-CN" dirty="0"/>
              <a:t>…)</a:t>
            </a:r>
            <a:r>
              <a:rPr lang="zh-CN" altLang="en-US" dirty="0"/>
              <a:t>设计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08-26. </a:t>
            </a:r>
            <a:r>
              <a:rPr lang="zh-CN" altLang="en-US" dirty="0"/>
              <a:t>大量编写基础页面</a:t>
            </a:r>
            <a:r>
              <a:rPr lang="en-US" altLang="zh-CN" dirty="0"/>
              <a:t>,</a:t>
            </a:r>
            <a:r>
              <a:rPr lang="zh-CN" altLang="en-US" dirty="0"/>
              <a:t> 尝试部署系统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09-09. </a:t>
            </a:r>
            <a:r>
              <a:rPr lang="zh-CN" altLang="en-US" dirty="0"/>
              <a:t>原征信系统功能总结梳理</a:t>
            </a:r>
            <a:r>
              <a:rPr lang="en-US" altLang="zh-CN" dirty="0"/>
              <a:t>,</a:t>
            </a:r>
            <a:r>
              <a:rPr lang="zh-CN" altLang="en-US" dirty="0"/>
              <a:t> 改动基础页面</a:t>
            </a:r>
            <a:r>
              <a:rPr lang="en-US" altLang="zh-CN" dirty="0"/>
              <a:t>, </a:t>
            </a:r>
            <a:r>
              <a:rPr lang="zh-CN" altLang="en-US" dirty="0"/>
              <a:t>继续开发页面</a:t>
            </a:r>
            <a:r>
              <a:rPr lang="en-US" altLang="zh-CN" dirty="0"/>
              <a:t>, </a:t>
            </a:r>
            <a:r>
              <a:rPr lang="zh-CN" altLang="en-US" dirty="0"/>
              <a:t>开发</a:t>
            </a:r>
            <a:r>
              <a:rPr lang="en-US" altLang="zh-CN" dirty="0"/>
              <a:t>/</a:t>
            </a:r>
            <a:r>
              <a:rPr lang="zh-CN" altLang="en-US" dirty="0"/>
              <a:t>完善特殊功能</a:t>
            </a:r>
            <a:r>
              <a:rPr lang="en-US" altLang="zh-CN" dirty="0"/>
              <a:t>…</a:t>
            </a:r>
          </a:p>
          <a:p>
            <a:r>
              <a:rPr lang="en-US" altLang="zh-CN" dirty="0"/>
              <a:t>09-23. 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©Amarsoft</a:t>
            </a:r>
            <a:endParaRPr lang="zh-CN" altLang="en-US"/>
          </a:p>
        </p:txBody>
      </p:sp>
      <p:sp>
        <p:nvSpPr>
          <p:cNvPr id="1048673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048674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6000" b="1" dirty="0">
                <a:solidFill>
                  <a:schemeClr val="accent1">
                    <a:alpha val="74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工作心得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标题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工作心得</a:t>
            </a:r>
          </a:p>
        </p:txBody>
      </p:sp>
      <p:sp>
        <p:nvSpPr>
          <p:cNvPr id="1048676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©Amarsoft</a:t>
            </a:r>
            <a:endParaRPr lang="zh-CN" altLang="en-US"/>
          </a:p>
        </p:txBody>
      </p:sp>
      <p:sp>
        <p:nvSpPr>
          <p:cNvPr id="104867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EF55-C64A-4F2F-B311-D957662F7C8E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048678" name="文本框 2"/>
          <p:cNvSpPr txBox="1"/>
          <p:nvPr/>
        </p:nvSpPr>
        <p:spPr>
          <a:xfrm>
            <a:off x="911410" y="1239937"/>
            <a:ext cx="9865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工作心得</a:t>
            </a:r>
          </a:p>
        </p:txBody>
      </p:sp>
      <p:sp>
        <p:nvSpPr>
          <p:cNvPr id="1048679" name="文本框 1"/>
          <p:cNvSpPr txBox="1"/>
          <p:nvPr/>
        </p:nvSpPr>
        <p:spPr>
          <a:xfrm>
            <a:off x="911410" y="1732046"/>
            <a:ext cx="93610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(1) 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对信贷征信等业务有了许多了解学习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浏览器安全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zh-CN" altLang="en-US" dirty="0">
                <a:latin typeface="Consolas" panose="020B0609020204030204" pitchFamily="49" charset="0"/>
              </a:rPr>
              <a:t>征信标准与报送</a:t>
            </a:r>
            <a:r>
              <a:rPr lang="en-US" altLang="zh-CN" dirty="0">
                <a:latin typeface="Consolas" panose="020B0609020204030204" pitchFamily="49" charset="0"/>
              </a:rPr>
              <a:t>, </a:t>
            </a:r>
            <a:r>
              <a:rPr lang="zh-CN" altLang="en-US" dirty="0">
                <a:latin typeface="Consolas" panose="020B0609020204030204" pitchFamily="49" charset="0"/>
              </a:rPr>
              <a:t>企业财报</a:t>
            </a:r>
            <a:r>
              <a:rPr lang="en-US" altLang="zh-CN" dirty="0">
                <a:latin typeface="Consolas" panose="020B0609020204030204" pitchFamily="49" charset="0"/>
              </a:rPr>
              <a:t>……</a:t>
            </a:r>
            <a:endParaRPr lang="en-US" altLang="zh-CN" dirty="0"/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(2) </a:t>
            </a:r>
            <a:r>
              <a:rPr lang="zh-CN" altLang="en-US" dirty="0">
                <a:latin typeface="Consolas" panose="020B0609020204030204" pitchFamily="49" charset="0"/>
              </a:rPr>
              <a:t>算第一次一下做这么多页面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zh-CN" altLang="en-US" dirty="0">
                <a:latin typeface="Consolas" panose="020B0609020204030204" pitchFamily="49" charset="0"/>
              </a:rPr>
              <a:t> 对</a:t>
            </a:r>
            <a:r>
              <a:rPr lang="zh-CN" altLang="en-US" dirty="0"/>
              <a:t>处理大量页面</a:t>
            </a:r>
            <a:r>
              <a:rPr lang="en-US" altLang="zh-CN" dirty="0"/>
              <a:t>/</a:t>
            </a:r>
            <a:r>
              <a:rPr lang="zh-CN" altLang="en-US" dirty="0"/>
              <a:t>改造迁移系统有了些实践与尝试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          a. </a:t>
            </a:r>
            <a:r>
              <a:rPr lang="zh-CN" altLang="en-US" dirty="0"/>
              <a:t>功能实现、测试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altLang="zh-CN" dirty="0"/>
              <a:t> </a:t>
            </a:r>
            <a:r>
              <a:rPr lang="zh-CN" altLang="en-US" dirty="0"/>
              <a:t>大量使用</a:t>
            </a:r>
            <a:r>
              <a:rPr lang="en-US" altLang="zh-CN" dirty="0"/>
              <a:t>/</a:t>
            </a:r>
            <a:r>
              <a:rPr lang="zh-CN" altLang="en-US" dirty="0"/>
              <a:t>复制</a:t>
            </a:r>
            <a:r>
              <a:rPr lang="en-US" altLang="zh-CN" dirty="0"/>
              <a:t>.</a:t>
            </a:r>
          </a:p>
          <a:p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          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b. 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小细节不可能在一开始就决定好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先画轮廓结构再扣细节</a:t>
            </a:r>
            <a:r>
              <a:rPr lang="en-US" altLang="zh-CN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.</a:t>
            </a:r>
            <a:endParaRPr lang="en-US" altLang="zh-CN" b="0" i="0" dirty="0">
              <a:solidFill>
                <a:srgbClr val="191B1F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zh-CN" altLang="en-US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          </a:t>
            </a:r>
            <a:r>
              <a:rPr lang="en-US" altLang="zh-CN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c. </a:t>
            </a:r>
            <a:r>
              <a:rPr lang="zh-CN" altLang="en-US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做错做的有误差不可避免</a:t>
            </a:r>
            <a:r>
              <a:rPr lang="en-US" altLang="zh-CN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, </a:t>
            </a:r>
            <a:r>
              <a:rPr lang="zh-CN" altLang="en-US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但尽量“错成一样”</a:t>
            </a:r>
            <a:r>
              <a:rPr lang="en-US" altLang="zh-CN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, </a:t>
            </a:r>
            <a:r>
              <a:rPr lang="zh-CN" altLang="en-US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错的有规律</a:t>
            </a:r>
            <a:r>
              <a:rPr lang="en-US" altLang="zh-CN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.</a:t>
            </a:r>
          </a:p>
          <a:p>
            <a:r>
              <a:rPr lang="en-US" altLang="zh-CN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          d. </a:t>
            </a:r>
            <a:r>
              <a:rPr lang="zh-CN" altLang="en-US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文件结构</a:t>
            </a:r>
            <a:r>
              <a:rPr lang="en-US" altLang="zh-CN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, </a:t>
            </a:r>
            <a:r>
              <a:rPr lang="zh-CN" altLang="en-US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命名规范</a:t>
            </a:r>
            <a:r>
              <a:rPr lang="en-US" altLang="zh-CN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, </a:t>
            </a:r>
            <a:r>
              <a:rPr lang="zh-CN" altLang="en-US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合理使用工具</a:t>
            </a:r>
            <a:r>
              <a:rPr lang="en-US" altLang="zh-CN" dirty="0">
                <a:solidFill>
                  <a:srgbClr val="191B1F"/>
                </a:solidFill>
                <a:highlight>
                  <a:srgbClr val="FFFFFF"/>
                </a:highlight>
                <a:latin typeface="-apple-system"/>
              </a:rPr>
              <a:t>…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©Amarsoft</a:t>
            </a:r>
            <a:endParaRPr lang="zh-CN" altLang="en-US"/>
          </a:p>
        </p:txBody>
      </p:sp>
      <p:sp>
        <p:nvSpPr>
          <p:cNvPr id="1048684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1048685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5375126" y="2562926"/>
            <a:ext cx="6335712" cy="171994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6000" b="1" dirty="0">
                <a:solidFill>
                  <a:schemeClr val="accent1">
                    <a:alpha val="74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个人分析 </a:t>
            </a:r>
            <a:r>
              <a:rPr lang="en-US" altLang="zh-CN" sz="6000" b="1" dirty="0">
                <a:solidFill>
                  <a:schemeClr val="accent1">
                    <a:alpha val="74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&amp;&amp;</a:t>
            </a:r>
            <a:r>
              <a:rPr lang="zh-CN" altLang="en-US" sz="6000" b="1" dirty="0">
                <a:solidFill>
                  <a:schemeClr val="accent1">
                    <a:alpha val="74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未来规划</a:t>
            </a:r>
            <a:endParaRPr lang="en-US" altLang="zh-CN" sz="6000" b="1" dirty="0">
              <a:solidFill>
                <a:schemeClr val="accent1">
                  <a:alpha val="74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标题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en-US" dirty="0"/>
              <a:t>个人分析</a:t>
            </a:r>
          </a:p>
        </p:txBody>
      </p:sp>
      <p:sp>
        <p:nvSpPr>
          <p:cNvPr id="1048690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©Amarsoft</a:t>
            </a:r>
            <a:endParaRPr lang="zh-CN" altLang="en-US"/>
          </a:p>
        </p:txBody>
      </p:sp>
      <p:sp>
        <p:nvSpPr>
          <p:cNvPr id="1048691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EF55-C64A-4F2F-B311-D957662F7C8E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048692" name="文本框 2"/>
          <p:cNvSpPr txBox="1"/>
          <p:nvPr/>
        </p:nvSpPr>
        <p:spPr>
          <a:xfrm>
            <a:off x="911410" y="1239937"/>
            <a:ext cx="9865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个人分析</a:t>
            </a:r>
          </a:p>
        </p:txBody>
      </p:sp>
      <p:sp>
        <p:nvSpPr>
          <p:cNvPr id="1048693" name="文本框 1"/>
          <p:cNvSpPr txBox="1"/>
          <p:nvPr/>
        </p:nvSpPr>
        <p:spPr>
          <a:xfrm>
            <a:off x="911410" y="1732046"/>
            <a:ext cx="9361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(1) </a:t>
            </a:r>
            <a:r>
              <a:rPr lang="zh-CN" altLang="en-US" dirty="0"/>
              <a:t>有一定的前端开发经验，对前端相关技术掌握熟练。对公司内部工具与技术还需熟悉，对公司的后端，系统运行等相关知识也需要继续了解熟悉。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(2) </a:t>
            </a:r>
            <a:r>
              <a:rPr lang="zh-CN" altLang="en-US" dirty="0"/>
              <a:t>有一定的业务学习能力，对信贷、征信业务有了一定的了解学习。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(3) </a:t>
            </a:r>
            <a:r>
              <a:rPr lang="zh-CN" altLang="en-US" dirty="0"/>
              <a:t>有一定的团队合作能力，能够与团队成员协作开发。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标题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</a:t>
            </a:r>
            <a:r>
              <a:rPr lang="zh-CN" altLang="en-US" dirty="0"/>
              <a:t> 未来规划</a:t>
            </a:r>
          </a:p>
        </p:txBody>
      </p:sp>
      <p:sp>
        <p:nvSpPr>
          <p:cNvPr id="1048698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©</a:t>
            </a:r>
            <a:r>
              <a:rPr lang="en-US" altLang="zh-CN" dirty="0" err="1"/>
              <a:t>Amarsoft</a:t>
            </a:r>
            <a:endParaRPr lang="zh-CN" altLang="en-US" dirty="0"/>
          </a:p>
        </p:txBody>
      </p:sp>
      <p:sp>
        <p:nvSpPr>
          <p:cNvPr id="1048699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EF55-C64A-4F2F-B311-D957662F7C8E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048700" name="文本框 1"/>
          <p:cNvSpPr txBox="1"/>
          <p:nvPr/>
        </p:nvSpPr>
        <p:spPr>
          <a:xfrm>
            <a:off x="1414686" y="1352655"/>
            <a:ext cx="9361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solidFill>
                  <a:schemeClr val="accent1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短期规划</a:t>
            </a:r>
            <a:r>
              <a:rPr lang="en-US" altLang="zh-CN" sz="2000" b="0" dirty="0">
                <a:solidFill>
                  <a:schemeClr val="accent1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&amp;</a:t>
            </a:r>
            <a:r>
              <a:rPr lang="zh-CN" altLang="en-US" sz="2000" dirty="0">
                <a:solidFill>
                  <a:schemeClr val="accent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目标</a:t>
            </a:r>
            <a:br>
              <a:rPr lang="zh-CN" altLang="en-US" sz="2000" b="0" dirty="0">
                <a:effectLst/>
                <a:latin typeface="Consolas" panose="020B0609020204030204" pitchFamily="49" charset="0"/>
              </a:rPr>
            </a:br>
            <a:endParaRPr lang="zh-CN" altLang="en-US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48701" name="文本框 4"/>
          <p:cNvSpPr txBox="1"/>
          <p:nvPr/>
        </p:nvSpPr>
        <p:spPr>
          <a:xfrm>
            <a:off x="1492010" y="2565693"/>
            <a:ext cx="46805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dirty="0">
                <a:effectLst/>
                <a:latin typeface="Consolas" panose="020B0609020204030204" pitchFamily="49" charset="0"/>
              </a:rPr>
              <a:t>(1)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技术深入：</a:t>
            </a:r>
          </a:p>
          <a:p>
            <a:r>
              <a:rPr lang="zh-CN" altLang="en-US" sz="2000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latin typeface="Consolas" panose="020B0609020204030204" pitchFamily="49" charset="0"/>
              </a:rPr>
              <a:t>.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继续深入学习前端相关的技术，更好的掌握现代前端技术，对公司前端技术有更深学习。</a:t>
            </a:r>
          </a:p>
          <a:p>
            <a:r>
              <a:rPr lang="zh-CN" altLang="en-US" sz="2000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latin typeface="Consolas" panose="020B0609020204030204" pitchFamily="49" charset="0"/>
              </a:rPr>
              <a:t>.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同时对后端开发技术继续</a:t>
            </a:r>
            <a:r>
              <a:rPr lang="zh-CN" altLang="en-US" sz="2000" dirty="0">
                <a:latin typeface="Consolas" panose="020B0609020204030204" pitchFamily="49" charset="0"/>
              </a:rPr>
              <a:t>学习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，能够进行一般的后端服务开发。</a:t>
            </a:r>
            <a:endParaRPr lang="en-US" altLang="zh-CN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048702" name="文本框 9"/>
          <p:cNvSpPr txBox="1"/>
          <p:nvPr/>
        </p:nvSpPr>
        <p:spPr>
          <a:xfrm>
            <a:off x="6730249" y="2257917"/>
            <a:ext cx="458466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dirty="0">
                <a:effectLst/>
                <a:latin typeface="Consolas" panose="020B0609020204030204" pitchFamily="49" charset="0"/>
              </a:rPr>
              <a:t>(2)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项目实践：</a:t>
            </a:r>
          </a:p>
          <a:p>
            <a:r>
              <a:rPr lang="zh-CN" altLang="en-US" sz="2000" b="0" dirty="0"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latin typeface="Consolas" panose="020B0609020204030204" pitchFamily="49" charset="0"/>
              </a:rPr>
              <a:t> 1.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进一步熟悉掌握公司开发规范与工具，熟悉公司业务。</a:t>
            </a:r>
          </a:p>
          <a:p>
            <a:r>
              <a:rPr lang="zh-CN" altLang="en-US" sz="2000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dirty="0">
                <a:latin typeface="Consolas" panose="020B0609020204030204" pitchFamily="49" charset="0"/>
              </a:rPr>
              <a:t>2.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参与公司项目，从一些小型功能模块，逐步扩展到更复杂的任务，积累实际开发经验。</a:t>
            </a:r>
          </a:p>
        </p:txBody>
      </p:sp>
      <p:sp>
        <p:nvSpPr>
          <p:cNvPr id="1048703" name="文本框 11"/>
          <p:cNvSpPr txBox="1"/>
          <p:nvPr/>
        </p:nvSpPr>
        <p:spPr>
          <a:xfrm>
            <a:off x="1410535" y="5047366"/>
            <a:ext cx="468052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dirty="0">
                <a:effectLst/>
                <a:latin typeface="Consolas" panose="020B0609020204030204" pitchFamily="49" charset="0"/>
              </a:rPr>
              <a:t>(3)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团队合作：</a:t>
            </a:r>
          </a:p>
          <a:p>
            <a:r>
              <a:rPr lang="zh-CN" altLang="en-US" sz="2000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000" dirty="0">
                <a:latin typeface="Consolas" panose="020B0609020204030204" pitchFamily="49" charset="0"/>
              </a:rPr>
              <a:t>.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积极参与团队讨论，分享见解和经验。</a:t>
            </a:r>
          </a:p>
          <a:p>
            <a:r>
              <a:rPr lang="zh-CN" altLang="en-US" sz="2000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000" dirty="0">
                <a:latin typeface="Consolas" panose="020B0609020204030204" pitchFamily="49" charset="0"/>
              </a:rPr>
              <a:t>.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学习如何与设计师、后端开发人员和产品经理协作。</a:t>
            </a:r>
          </a:p>
        </p:txBody>
      </p:sp>
      <p:sp>
        <p:nvSpPr>
          <p:cNvPr id="1048704" name="文本框 13"/>
          <p:cNvSpPr txBox="1"/>
          <p:nvPr/>
        </p:nvSpPr>
        <p:spPr>
          <a:xfrm>
            <a:off x="6730249" y="5047366"/>
            <a:ext cx="62876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dirty="0">
                <a:effectLst/>
                <a:latin typeface="Consolas" panose="020B0609020204030204" pitchFamily="49" charset="0"/>
              </a:rPr>
              <a:t>(4)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其他</a:t>
            </a:r>
          </a:p>
          <a:p>
            <a:r>
              <a:rPr lang="zh-CN" altLang="en-US" sz="2000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dirty="0">
                <a:latin typeface="Consolas" panose="020B0609020204030204" pitchFamily="49" charset="0"/>
              </a:rPr>
              <a:t>1.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阅读技术博客、书籍和教程。</a:t>
            </a:r>
          </a:p>
          <a:p>
            <a:r>
              <a:rPr lang="zh-CN" altLang="en-US" sz="2000" b="0" dirty="0"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dirty="0">
                <a:latin typeface="Consolas" panose="020B0609020204030204" pitchFamily="49" charset="0"/>
              </a:rPr>
              <a:t>2.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参加与其他开发者交流。</a:t>
            </a:r>
          </a:p>
        </p:txBody>
      </p:sp>
      <p:sp>
        <p:nvSpPr>
          <p:cNvPr id="1048705" name="箭头: 左右 15"/>
          <p:cNvSpPr/>
          <p:nvPr/>
        </p:nvSpPr>
        <p:spPr>
          <a:xfrm>
            <a:off x="2489639" y="4561155"/>
            <a:ext cx="7704856" cy="19141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706" name="箭头: 上下 16"/>
          <p:cNvSpPr/>
          <p:nvPr/>
        </p:nvSpPr>
        <p:spPr>
          <a:xfrm>
            <a:off x="6226193" y="1647014"/>
            <a:ext cx="170073" cy="471080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标题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 </a:t>
            </a:r>
            <a:r>
              <a:rPr lang="zh-CN" altLang="en-US" dirty="0"/>
              <a:t>未来规划</a:t>
            </a:r>
          </a:p>
        </p:txBody>
      </p:sp>
      <p:sp>
        <p:nvSpPr>
          <p:cNvPr id="1048708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©Amarsoft</a:t>
            </a:r>
            <a:endParaRPr lang="zh-CN" altLang="en-US"/>
          </a:p>
        </p:txBody>
      </p:sp>
      <p:sp>
        <p:nvSpPr>
          <p:cNvPr id="1048709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EF55-C64A-4F2F-B311-D957662F7C8E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048710" name="文本框 1"/>
          <p:cNvSpPr txBox="1"/>
          <p:nvPr/>
        </p:nvSpPr>
        <p:spPr>
          <a:xfrm>
            <a:off x="1414686" y="1413570"/>
            <a:ext cx="93610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solidFill>
                  <a:schemeClr val="accent1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长期规划</a:t>
            </a:r>
            <a:r>
              <a:rPr lang="en-US" altLang="zh-CN" sz="2000" b="0" dirty="0">
                <a:solidFill>
                  <a:schemeClr val="accent1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&amp;</a:t>
            </a:r>
            <a:r>
              <a:rPr lang="zh-CN" altLang="en-US" sz="2000" b="0" dirty="0">
                <a:solidFill>
                  <a:schemeClr val="accent1"/>
                </a:solidFill>
                <a:effectLst/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期望</a:t>
            </a:r>
            <a:endParaRPr lang="en-US" altLang="zh-CN" sz="2000" b="0" dirty="0">
              <a:solidFill>
                <a:schemeClr val="accent1"/>
              </a:solidFill>
              <a:effectLst/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sz="2000" dirty="0">
              <a:solidFill>
                <a:schemeClr val="accent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</a:rPr>
              <a:t>(1)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良好沟通能力和编码习惯、良好的团队协作能力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;</a:t>
            </a:r>
            <a:endParaRPr lang="zh-CN" altLang="en-US" sz="20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</a:rPr>
              <a:t>(2</a:t>
            </a:r>
            <a:r>
              <a:rPr lang="en-US" altLang="zh-CN" sz="2000" dirty="0">
                <a:latin typeface="Consolas" panose="020B0609020204030204" pitchFamily="49" charset="0"/>
              </a:rPr>
              <a:t>)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熟悉软件工程、编程规范、有过程控制意识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;</a:t>
            </a:r>
            <a:br>
              <a:rPr lang="zh-CN" altLang="en-US" sz="2000" b="0" dirty="0">
                <a:effectLst/>
                <a:latin typeface="Consolas" panose="020B0609020204030204" pitchFamily="49" charset="0"/>
              </a:rPr>
            </a:br>
            <a:r>
              <a:rPr lang="en-US" altLang="zh-CN" sz="2000" b="0" dirty="0">
                <a:effectLst/>
                <a:latin typeface="Consolas" panose="020B0609020204030204" pitchFamily="49" charset="0"/>
              </a:rPr>
              <a:t>(3)</a:t>
            </a:r>
            <a:r>
              <a:rPr lang="en-US" altLang="zh-CN" sz="2000" b="0" i="1" dirty="0">
                <a:effectLst/>
                <a:latin typeface="Consolas" panose="020B0609020204030204" pitchFamily="49" charset="0"/>
              </a:rPr>
              <a:t>Java </a:t>
            </a:r>
            <a:r>
              <a:rPr lang="zh-CN" altLang="en-US" sz="2000" b="0" i="1" dirty="0">
                <a:effectLst/>
                <a:latin typeface="Consolas" panose="020B0609020204030204" pitchFamily="49" charset="0"/>
              </a:rPr>
              <a:t>的基础语法，编程范式，常用设计模式等</a:t>
            </a:r>
            <a:r>
              <a:rPr lang="en-US" altLang="zh-CN" sz="2000" b="0" i="1" dirty="0">
                <a:effectLst/>
                <a:latin typeface="Consolas" panose="020B0609020204030204" pitchFamily="49" charset="0"/>
              </a:rPr>
              <a:t>; </a:t>
            </a:r>
            <a:r>
              <a:rPr lang="zh-CN" altLang="en-US" sz="2000" b="0" i="1" dirty="0">
                <a:effectLst/>
                <a:latin typeface="Consolas" panose="020B0609020204030204" pitchFamily="49" charset="0"/>
              </a:rPr>
              <a:t>数据库原理，复杂 </a:t>
            </a:r>
            <a:r>
              <a:rPr lang="en-US" altLang="zh-CN" sz="2000" b="0" i="1" dirty="0">
                <a:effectLst/>
                <a:latin typeface="Consolas" panose="020B0609020204030204" pitchFamily="49" charset="0"/>
              </a:rPr>
              <a:t>SQL; </a:t>
            </a:r>
            <a:r>
              <a:rPr lang="zh-CN" altLang="en-US" sz="2000" i="1" dirty="0">
                <a:latin typeface="Consolas" panose="020B0609020204030204" pitchFamily="49" charset="0"/>
              </a:rPr>
              <a:t>容器、微服务、</a:t>
            </a:r>
            <a:r>
              <a:rPr lang="en-US" altLang="zh-CN" sz="2000" i="1" dirty="0">
                <a:latin typeface="Consolas" panose="020B0609020204030204" pitchFamily="49" charset="0"/>
              </a:rPr>
              <a:t>DevOps</a:t>
            </a:r>
            <a:r>
              <a:rPr lang="zh-CN" altLang="en-US" sz="2000" i="1" dirty="0">
                <a:latin typeface="Consolas" panose="020B0609020204030204" pitchFamily="49" charset="0"/>
              </a:rPr>
              <a:t>相关概念</a:t>
            </a:r>
            <a:r>
              <a:rPr lang="en-US" altLang="zh-CN" sz="2000" i="1" dirty="0">
                <a:latin typeface="Consolas" panose="020B0609020204030204" pitchFamily="49" charset="0"/>
              </a:rPr>
              <a:t>; </a:t>
            </a:r>
            <a:r>
              <a:rPr lang="zh-CN" altLang="en-US" sz="2000" i="1" dirty="0">
                <a:latin typeface="Consolas" panose="020B0609020204030204" pitchFamily="49" charset="0"/>
              </a:rPr>
              <a:t>消息、缓存等中间件</a:t>
            </a:r>
            <a:r>
              <a:rPr lang="en-US" altLang="zh-CN" sz="2000" i="1" dirty="0">
                <a:latin typeface="Consolas" panose="020B0609020204030204" pitchFamily="49" charset="0"/>
              </a:rPr>
              <a:t>……</a:t>
            </a:r>
            <a:endParaRPr lang="en-US" altLang="zh-CN" sz="2000" b="0" dirty="0">
              <a:effectLst/>
              <a:latin typeface="Consolas" panose="020B0609020204030204" pitchFamily="49" charset="0"/>
            </a:endParaRP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长期方向</a:t>
            </a:r>
            <a:endParaRPr lang="en-US" altLang="zh-CN" sz="2000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</a:rPr>
              <a:t>.....</a:t>
            </a:r>
            <a:r>
              <a:rPr lang="en-US" altLang="zh-CN" sz="2000" dirty="0">
                <a:latin typeface="Consolas" panose="020B0609020204030204" pitchFamily="49" charset="0"/>
              </a:rPr>
              <a:t>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文本框 2"/>
          <p:cNvSpPr txBox="1"/>
          <p:nvPr/>
        </p:nvSpPr>
        <p:spPr>
          <a:xfrm>
            <a:off x="3862958" y="1845618"/>
            <a:ext cx="7746022" cy="137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zh-CN" altLang="en-US" sz="6600" dirty="0">
                <a:solidFill>
                  <a:schemeClr val="bg1">
                    <a:alpha val="86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感谢观看</a:t>
            </a:r>
            <a:endParaRPr lang="en-US" altLang="zh-CN" sz="6600" dirty="0">
              <a:solidFill>
                <a:schemeClr val="bg1">
                  <a:alpha val="86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©Amarsoft</a:t>
            </a:r>
            <a:endParaRPr lang="zh-CN" altLang="en-US"/>
          </a:p>
        </p:txBody>
      </p:sp>
      <p:sp>
        <p:nvSpPr>
          <p:cNvPr id="1048598" name="文本框 3"/>
          <p:cNvSpPr txBox="1"/>
          <p:nvPr/>
        </p:nvSpPr>
        <p:spPr>
          <a:xfrm>
            <a:off x="6887294" y="2157281"/>
            <a:ext cx="4824536" cy="2301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4400" b="1" dirty="0">
                <a:solidFill>
                  <a:schemeClr val="accent1">
                    <a:alpha val="74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4400" b="1" dirty="0">
                <a:solidFill>
                  <a:schemeClr val="accent1">
                    <a:alpha val="74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两周工作汇报</a:t>
            </a:r>
            <a:endParaRPr lang="en-US" altLang="zh-CN" sz="4400" b="1" dirty="0">
              <a:solidFill>
                <a:schemeClr val="accent1">
                  <a:alpha val="74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schemeClr val="accent1">
                    <a:alpha val="74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4400" b="1" dirty="0">
                <a:solidFill>
                  <a:schemeClr val="accent1">
                    <a:alpha val="74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总结、转正汇报</a:t>
            </a:r>
            <a:endParaRPr lang="en-US" altLang="zh-CN" sz="4400" b="1" dirty="0">
              <a:solidFill>
                <a:schemeClr val="accent1">
                  <a:alpha val="74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48599" name="等腰三角形 8"/>
          <p:cNvSpPr/>
          <p:nvPr/>
        </p:nvSpPr>
        <p:spPr>
          <a:xfrm rot="5400000">
            <a:off x="6063151" y="2567970"/>
            <a:ext cx="431043" cy="360719"/>
          </a:xfrm>
          <a:prstGeom prst="triangle">
            <a:avLst/>
          </a:prstGeom>
          <a:solidFill>
            <a:srgbClr val="5B9BD5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48600" name="等腰三角形 2"/>
          <p:cNvSpPr/>
          <p:nvPr/>
        </p:nvSpPr>
        <p:spPr>
          <a:xfrm rot="5400000">
            <a:off x="6060044" y="3570526"/>
            <a:ext cx="431043" cy="360719"/>
          </a:xfrm>
          <a:prstGeom prst="triangle">
            <a:avLst/>
          </a:prstGeom>
          <a:solidFill>
            <a:srgbClr val="5B9BD5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标题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两周工作学习汇报</a:t>
            </a:r>
          </a:p>
        </p:txBody>
      </p:sp>
      <p:sp>
        <p:nvSpPr>
          <p:cNvPr id="1048608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©Amarsoft</a:t>
            </a:r>
            <a:endParaRPr lang="zh-CN" altLang="en-US"/>
          </a:p>
        </p:txBody>
      </p:sp>
      <p:sp>
        <p:nvSpPr>
          <p:cNvPr id="1048609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EF55-C64A-4F2F-B311-D957662F7C8E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048610" name="文本框 2"/>
          <p:cNvSpPr txBox="1"/>
          <p:nvPr/>
        </p:nvSpPr>
        <p:spPr>
          <a:xfrm>
            <a:off x="911410" y="1239937"/>
            <a:ext cx="9865096" cy="904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征信系统报送管理、错误维护部分的迁移，开发。</a:t>
            </a:r>
          </a:p>
          <a:p>
            <a:endParaRPr lang="en-US" altLang="zh-CN" dirty="0">
              <a:solidFill>
                <a:schemeClr val="accent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48611" name="文本框 1"/>
          <p:cNvSpPr txBox="1"/>
          <p:nvPr/>
        </p:nvSpPr>
        <p:spPr>
          <a:xfrm>
            <a:off x="911410" y="1732046"/>
            <a:ext cx="2844430" cy="4155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(0) 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错误维护部分的</a:t>
            </a:r>
            <a:r>
              <a:rPr lang="zh-CN" altLang="en-US" dirty="0">
                <a:latin typeface="Consolas" panose="020B0609020204030204" pitchFamily="49" charset="0"/>
              </a:rPr>
              <a:t>特别的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功能。</a:t>
            </a:r>
            <a:r>
              <a:rPr lang="en-US" altLang="zh-CN" b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a</a:t>
            </a:r>
            <a:r>
              <a:rPr lang="en-US" altLang="zh-CN" dirty="0">
                <a:latin typeface="Consolas" panose="020B0609020204030204" pitchFamily="49" charset="0"/>
              </a:rPr>
              <a:t>.</a:t>
            </a:r>
            <a:r>
              <a:rPr lang="zh-CN" altLang="en-US" dirty="0">
                <a:latin typeface="Consolas" panose="020B0609020204030204" pitchFamily="49" charset="0"/>
              </a:rPr>
              <a:t>打开页面额外提示错误信息。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b </a:t>
            </a:r>
            <a:r>
              <a:rPr lang="zh-CN" altLang="en-US" dirty="0">
                <a:latin typeface="Consolas" panose="020B0609020204030204" pitchFamily="49" charset="0"/>
              </a:rPr>
              <a:t>根据列表数据信息决定打开页面。</a:t>
            </a: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(1) </a:t>
            </a:r>
            <a:r>
              <a:rPr lang="en-US" altLang="zh-CN" dirty="0" err="1">
                <a:latin typeface="Consolas" panose="020B0609020204030204" pitchFamily="49" charset="0"/>
              </a:rPr>
              <a:t>vue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与     </a:t>
            </a:r>
            <a:r>
              <a:rPr lang="en-US" altLang="zh-CN" dirty="0">
                <a:latin typeface="Consolas" panose="020B0609020204030204" pitchFamily="49" charset="0"/>
              </a:rPr>
              <a:t>v-node </a:t>
            </a:r>
            <a:r>
              <a:rPr lang="zh-CN" altLang="en-US" dirty="0">
                <a:latin typeface="Consolas" panose="020B0609020204030204" pitchFamily="49" charset="0"/>
              </a:rPr>
              <a:t>创建、编写方式。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(2) </a:t>
            </a:r>
            <a:r>
              <a:rPr lang="zh-CN" altLang="en-US" dirty="0"/>
              <a:t>表驱动开发</a:t>
            </a:r>
            <a:endParaRPr lang="en-US" altLang="zh-CN" dirty="0"/>
          </a:p>
        </p:txBody>
      </p:sp>
      <p:pic>
        <p:nvPicPr>
          <p:cNvPr id="2097157" name="图片 209715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858591" y="1782166"/>
            <a:ext cx="7859366" cy="43996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标题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1.1 </a:t>
            </a:r>
            <a:r>
              <a:rPr lang="zh-CN" altLang="en-US" dirty="0"/>
              <a:t>征信系统“错误维护”模块</a:t>
            </a:r>
          </a:p>
        </p:txBody>
      </p:sp>
      <p:sp>
        <p:nvSpPr>
          <p:cNvPr id="1048616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©Amarsoft</a:t>
            </a:r>
            <a:endParaRPr lang="zh-CN" altLang="en-US"/>
          </a:p>
        </p:txBody>
      </p:sp>
      <p:sp>
        <p:nvSpPr>
          <p:cNvPr id="1048617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EF55-C64A-4F2F-B311-D957662F7C8E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048618" name="文本框 2"/>
          <p:cNvSpPr txBox="1"/>
          <p:nvPr/>
        </p:nvSpPr>
        <p:spPr>
          <a:xfrm>
            <a:off x="911410" y="1239937"/>
            <a:ext cx="9865096" cy="49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(1) </a:t>
            </a:r>
            <a:r>
              <a:rPr lang="en-US" altLang="zh-CN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vue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与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v-node 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创建、编写方式。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48619" name="文本框 1"/>
          <p:cNvSpPr txBox="1"/>
          <p:nvPr/>
        </p:nvSpPr>
        <p:spPr>
          <a:xfrm>
            <a:off x="911410" y="1732046"/>
            <a:ext cx="8424156" cy="4765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1.1</a:t>
            </a:r>
            <a:r>
              <a:rPr lang="en-US" altLang="zh-CN" dirty="0"/>
              <a:t> 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创建“虚拟节点”（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v-node</a:t>
            </a:r>
            <a:r>
              <a:rPr lang="zh-CN" altLang="en-US" dirty="0"/>
              <a:t>）有很多种方式。</a:t>
            </a:r>
            <a:endParaRPr lang="en-US" altLang="zh-CN" dirty="0"/>
          </a:p>
          <a:p>
            <a:r>
              <a:rPr lang="en-US" altLang="zh-CN" sz="1800" i="1" dirty="0"/>
              <a:t>(template </a:t>
            </a:r>
            <a:r>
              <a:rPr lang="zh-CN" altLang="en-US" sz="1800" i="1" dirty="0"/>
              <a:t>看起来很像 </a:t>
            </a:r>
            <a:r>
              <a:rPr lang="en-US" altLang="zh-CN" sz="1800" i="1" dirty="0"/>
              <a:t>html</a:t>
            </a:r>
            <a:r>
              <a:rPr lang="zh-CN" altLang="en-US" sz="1800" i="1" dirty="0"/>
              <a:t>，但整个 </a:t>
            </a:r>
            <a:r>
              <a:rPr lang="en-US" altLang="zh-CN" sz="1800" i="1" dirty="0"/>
              <a:t>template </a:t>
            </a:r>
            <a:r>
              <a:rPr lang="zh-CN" altLang="en-US" sz="1800" i="1" dirty="0"/>
              <a:t>其实都会被编译成渲染函数。这个函数会返回的一组 </a:t>
            </a:r>
            <a:r>
              <a:rPr lang="en-US" altLang="zh-CN" sz="1800" i="1" dirty="0"/>
              <a:t>v-node|</a:t>
            </a:r>
            <a:r>
              <a:rPr lang="zh-CN" altLang="en-US" sz="1800" i="1" dirty="0"/>
              <a:t>虚拟 </a:t>
            </a:r>
            <a:r>
              <a:rPr lang="en-US" altLang="zh-CN" sz="1800" i="1" dirty="0" err="1"/>
              <a:t>dom</a:t>
            </a:r>
            <a:r>
              <a:rPr lang="zh-CN" altLang="en-US" sz="1800" i="1" dirty="0"/>
              <a:t>，它描述了真实  </a:t>
            </a:r>
            <a:r>
              <a:rPr lang="en-US" altLang="zh-CN" sz="1800" i="1" dirty="0"/>
              <a:t>html </a:t>
            </a:r>
            <a:r>
              <a:rPr lang="zh-CN" altLang="en-US" sz="1800" i="1" dirty="0"/>
              <a:t>结构，同时 </a:t>
            </a:r>
            <a:r>
              <a:rPr lang="en-US" altLang="zh-CN" sz="1800" i="1" dirty="0" err="1"/>
              <a:t>js</a:t>
            </a:r>
            <a:r>
              <a:rPr lang="en-US" altLang="zh-CN" sz="1800" i="1" dirty="0"/>
              <a:t> </a:t>
            </a:r>
            <a:r>
              <a:rPr lang="zh-CN" altLang="en-US" sz="1800" i="1" dirty="0"/>
              <a:t>对象可以很好的被 </a:t>
            </a:r>
            <a:r>
              <a:rPr lang="en-US" altLang="zh-CN" sz="1800" i="1" dirty="0" err="1"/>
              <a:t>vue</a:t>
            </a:r>
            <a:r>
              <a:rPr lang="en-US" altLang="zh-CN" sz="1800" i="1" dirty="0"/>
              <a:t> </a:t>
            </a:r>
            <a:r>
              <a:rPr lang="zh-CN" altLang="en-US" sz="1800" i="1" dirty="0"/>
              <a:t>其他部分分析、处理</a:t>
            </a:r>
            <a:r>
              <a:rPr lang="en-US" altLang="zh-CN" sz="1800" i="1" dirty="0"/>
              <a:t>, </a:t>
            </a:r>
            <a:r>
              <a:rPr lang="zh-CN" altLang="en-US" sz="1800" i="1" dirty="0"/>
              <a:t>用于实现</a:t>
            </a:r>
            <a:r>
              <a:rPr lang="en-US" altLang="zh-CN" sz="1800" i="1" dirty="0" err="1"/>
              <a:t>vue</a:t>
            </a:r>
            <a:r>
              <a:rPr lang="zh-CN" altLang="en-US" sz="1800" i="1" dirty="0"/>
              <a:t>的数据驱动视图等功能与概念</a:t>
            </a:r>
            <a:r>
              <a:rPr lang="en-US" altLang="zh-CN" sz="1800" i="1" dirty="0"/>
              <a:t>)</a:t>
            </a:r>
          </a:p>
          <a:p>
            <a:r>
              <a:rPr lang="en-US" altLang="zh-CN" b="1" dirty="0"/>
              <a:t>1.2</a:t>
            </a:r>
            <a:r>
              <a:rPr lang="en-US" altLang="zh-CN" dirty="0"/>
              <a:t> template vs </a:t>
            </a:r>
            <a:r>
              <a:rPr lang="en-US" altLang="zh-CN" dirty="0" err="1"/>
              <a:t>jsx</a:t>
            </a:r>
            <a:endParaRPr lang="en-US" altLang="zh-CN" dirty="0"/>
          </a:p>
          <a:p>
            <a:r>
              <a:rPr lang="en-US" altLang="zh-CN" b="1" dirty="0"/>
              <a:t>a. </a:t>
            </a:r>
            <a:r>
              <a:rPr lang="en-US" altLang="zh-CN" dirty="0"/>
              <a:t>template </a:t>
            </a:r>
            <a:r>
              <a:rPr lang="zh-CN" altLang="en-US" dirty="0"/>
              <a:t>优点是语法清晰，易于理解，但灵活性不足。</a:t>
            </a:r>
            <a:endParaRPr lang="en-US" altLang="zh-CN" dirty="0"/>
          </a:p>
          <a:p>
            <a:r>
              <a:rPr lang="en-US" altLang="zh-CN" b="1" dirty="0"/>
              <a:t>b. </a:t>
            </a:r>
            <a:r>
              <a:rPr lang="en-US" altLang="zh-CN" dirty="0" err="1"/>
              <a:t>jsx</a:t>
            </a:r>
            <a:r>
              <a:rPr lang="en-US" altLang="zh-CN" dirty="0"/>
              <a:t> |h() </a:t>
            </a:r>
            <a:r>
              <a:rPr lang="zh-CN" altLang="en-US" dirty="0"/>
              <a:t>优点是灵活，缺点是太灵活了，不易理解。  </a:t>
            </a:r>
            <a:endParaRPr lang="en-US" altLang="zh-CN" dirty="0"/>
          </a:p>
          <a:p>
            <a:r>
              <a:rPr lang="en-US" altLang="zh-CN" sz="1800" i="1" dirty="0"/>
              <a:t>(</a:t>
            </a:r>
            <a:r>
              <a:rPr lang="en-US" altLang="zh-CN" sz="1800" i="1" dirty="0" err="1"/>
              <a:t>vue</a:t>
            </a:r>
            <a:r>
              <a:rPr lang="en-US" altLang="zh-CN" sz="1800" i="1" dirty="0"/>
              <a:t> </a:t>
            </a:r>
            <a:r>
              <a:rPr lang="zh-CN" altLang="en-US" sz="1800" i="1" dirty="0"/>
              <a:t>提供了许多如 </a:t>
            </a:r>
            <a:r>
              <a:rPr lang="en-US" altLang="zh-CN" sz="1800" i="1" dirty="0"/>
              <a:t>`&lt;template #xxxSlot /&gt; &lt;slot/&gt; &lt;component :is=“</a:t>
            </a:r>
            <a:r>
              <a:rPr lang="en-US" altLang="zh-CN" sz="1800" i="1" dirty="0" err="1"/>
              <a:t>xxx_name</a:t>
            </a:r>
            <a:r>
              <a:rPr lang="en-US" altLang="zh-CN" sz="1800" i="1" dirty="0"/>
              <a:t>”/&gt;` </a:t>
            </a:r>
            <a:r>
              <a:rPr lang="zh-CN" altLang="en-US" sz="1800" i="1" dirty="0"/>
              <a:t>来解决 </a:t>
            </a:r>
            <a:r>
              <a:rPr lang="en-US" altLang="zh-CN" sz="1800" i="1" dirty="0"/>
              <a:t>template </a:t>
            </a:r>
            <a:r>
              <a:rPr lang="zh-CN" altLang="en-US" sz="1800" i="1" dirty="0"/>
              <a:t>中元素</a:t>
            </a:r>
            <a:r>
              <a:rPr lang="en-US" altLang="zh-CN" sz="1800" i="1" dirty="0"/>
              <a:t>/</a:t>
            </a:r>
            <a:r>
              <a:rPr lang="zh-CN" altLang="en-US" sz="1800" i="1" dirty="0"/>
              <a:t>组件灵活组合的问题，但应对复杂场景时仍会比较蹩脚</a:t>
            </a:r>
            <a:r>
              <a:rPr lang="en-US" altLang="zh-CN" sz="1800" i="1" dirty="0"/>
              <a:t>)</a:t>
            </a:r>
            <a:r>
              <a:rPr lang="zh-CN" altLang="en-US" sz="1800" i="1" dirty="0"/>
              <a:t>  </a:t>
            </a:r>
            <a:endParaRPr lang="en-US" altLang="zh-CN" sz="1800" i="1" dirty="0"/>
          </a:p>
          <a:p>
            <a:r>
              <a:rPr lang="zh-CN" altLang="en-US" dirty="0"/>
              <a:t>所以，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template 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用来写简单、常规页面，</a:t>
            </a:r>
            <a:r>
              <a:rPr lang="en-US" altLang="zh-CN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jsx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/h() 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对付复杂场景。</a:t>
            </a:r>
            <a:r>
              <a:rPr lang="zh-CN" altLang="en-US" dirty="0"/>
              <a:t>许多 </a:t>
            </a:r>
            <a:r>
              <a:rPr lang="en-US" altLang="zh-CN" dirty="0" err="1"/>
              <a:t>vue</a:t>
            </a:r>
            <a:r>
              <a:rPr lang="en-US" altLang="zh-CN" dirty="0"/>
              <a:t> </a:t>
            </a:r>
            <a:r>
              <a:rPr lang="zh-CN" altLang="en-US" dirty="0"/>
              <a:t>的组件库，比如 </a:t>
            </a:r>
            <a:r>
              <a:rPr lang="en-US" altLang="zh-CN" dirty="0"/>
              <a:t>element-</a:t>
            </a:r>
            <a:r>
              <a:rPr lang="en-US" altLang="zh-CN" dirty="0" err="1"/>
              <a:t>ui</a:t>
            </a:r>
            <a:r>
              <a:rPr lang="zh-CN" altLang="en-US" dirty="0"/>
              <a:t>，也包括公司的 </a:t>
            </a:r>
            <a:r>
              <a:rPr lang="en-US" altLang="zh-CN" dirty="0"/>
              <a:t>a3-ui</a:t>
            </a:r>
            <a:r>
              <a:rPr lang="zh-CN" altLang="en-US" dirty="0"/>
              <a:t>，都使用了很多 </a:t>
            </a:r>
            <a:r>
              <a:rPr lang="en-US" altLang="zh-CN" dirty="0" err="1"/>
              <a:t>jsx</a:t>
            </a:r>
            <a:r>
              <a:rPr lang="en-US" altLang="zh-CN" dirty="0"/>
              <a:t>/h() </a:t>
            </a:r>
            <a:r>
              <a:rPr lang="zh-CN" altLang="en-US" dirty="0"/>
              <a:t>的写法来开发。 </a:t>
            </a:r>
            <a:endParaRPr lang="en-US" altLang="zh-CN" dirty="0"/>
          </a:p>
        </p:txBody>
      </p:sp>
      <p:pic>
        <p:nvPicPr>
          <p:cNvPr id="2097152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599" y="1467929"/>
            <a:ext cx="2094359" cy="1415787"/>
          </a:xfrm>
          <a:prstGeom prst="rect">
            <a:avLst/>
          </a:prstGeom>
        </p:spPr>
      </p:pic>
      <p:pic>
        <p:nvPicPr>
          <p:cNvPr id="209715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2924" y="3056904"/>
            <a:ext cx="2540954" cy="234295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标题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1.1 </a:t>
            </a:r>
            <a:r>
              <a:rPr lang="zh-CN" altLang="en-US" dirty="0"/>
              <a:t>征信系统“错误维护”模块</a:t>
            </a:r>
          </a:p>
        </p:txBody>
      </p:sp>
      <p:sp>
        <p:nvSpPr>
          <p:cNvPr id="1048624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©Amarsoft</a:t>
            </a:r>
            <a:endParaRPr lang="zh-CN" altLang="en-US"/>
          </a:p>
        </p:txBody>
      </p:sp>
      <p:sp>
        <p:nvSpPr>
          <p:cNvPr id="1048625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EF55-C64A-4F2F-B311-D957662F7C8E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048626" name="文本框 2"/>
          <p:cNvSpPr txBox="1"/>
          <p:nvPr/>
        </p:nvSpPr>
        <p:spPr>
          <a:xfrm>
            <a:off x="911410" y="1239937"/>
            <a:ext cx="9865096" cy="1310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(2) 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表驱动开发</a:t>
            </a: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zh-CN" altLang="en-US" dirty="0">
              <a:solidFill>
                <a:schemeClr val="accent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endParaRPr lang="en-US" altLang="zh-CN" dirty="0">
              <a:solidFill>
                <a:schemeClr val="accent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48627" name="文本框 1"/>
          <p:cNvSpPr txBox="1"/>
          <p:nvPr/>
        </p:nvSpPr>
        <p:spPr>
          <a:xfrm>
            <a:off x="911411" y="1732046"/>
            <a:ext cx="6623956" cy="456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2.1</a:t>
            </a:r>
            <a:r>
              <a:rPr lang="en-US" altLang="zh-CN" dirty="0"/>
              <a:t> </a:t>
            </a:r>
            <a:r>
              <a:rPr lang="zh-CN" altLang="en-US" dirty="0"/>
              <a:t>特点就是使用数据，比如一个 </a:t>
            </a:r>
            <a:r>
              <a:rPr lang="en-US" altLang="zh-CN" dirty="0"/>
              <a:t>Map </a:t>
            </a:r>
            <a:r>
              <a:rPr lang="zh-CN" altLang="en-US" dirty="0"/>
              <a:t>或枚举等，来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避免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代替掉大量的 </a:t>
            </a: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if-else/switch-case</a:t>
            </a:r>
            <a:r>
              <a:rPr lang="zh-CN" altLang="en-US" dirty="0"/>
              <a:t>，过程中也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分离了程序中的数据与逻辑</a:t>
            </a:r>
            <a:r>
              <a:rPr lang="zh-CN" altLang="en-US" dirty="0"/>
              <a:t>。</a:t>
            </a:r>
          </a:p>
          <a:p>
            <a:r>
              <a:rPr lang="en-US" altLang="zh-CN" b="1" dirty="0"/>
              <a:t>2.2</a:t>
            </a:r>
            <a:r>
              <a:rPr lang="en-US" altLang="zh-CN" dirty="0"/>
              <a:t> </a:t>
            </a:r>
            <a:r>
              <a:rPr lang="zh-CN" altLang="en-US" dirty="0"/>
              <a:t>系统中的“转码” 功能也可以这样理解。</a:t>
            </a:r>
          </a:p>
          <a:p>
            <a:r>
              <a:rPr lang="en-US" altLang="zh-CN" b="1" dirty="0"/>
              <a:t>2.3</a:t>
            </a:r>
            <a:r>
              <a:rPr lang="en-US" altLang="zh-CN" dirty="0"/>
              <a:t>  C </a:t>
            </a:r>
            <a:r>
              <a:rPr lang="zh-CN" altLang="en-US" dirty="0"/>
              <a:t>语言中这个概念叫表驱动开发，</a:t>
            </a:r>
            <a:r>
              <a:rPr lang="en-US" altLang="zh-CN" dirty="0"/>
              <a:t>Java </a:t>
            </a:r>
            <a:r>
              <a:rPr lang="zh-CN" altLang="en-US" dirty="0"/>
              <a:t>可能叫策略模式。这样做效果有两个，一个是干掉了一堆堆的 </a:t>
            </a:r>
            <a:r>
              <a:rPr lang="en-US" altLang="zh-CN" dirty="0"/>
              <a:t>if-else</a:t>
            </a:r>
            <a:r>
              <a:rPr lang="zh-CN" altLang="en-US" dirty="0"/>
              <a:t>，另一个是数据与逻辑分离，这些数据就可以不再是必须硬编码在程序中，而是可以从配置文件、数据库、网络等地方获取，这样做，简单修改就可以通过修改配置实现，而不需要修改源代码。</a:t>
            </a:r>
            <a:endParaRPr lang="en-US" altLang="zh-CN" dirty="0"/>
          </a:p>
        </p:txBody>
      </p:sp>
      <p:pic>
        <p:nvPicPr>
          <p:cNvPr id="2097154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1027" y="1385197"/>
            <a:ext cx="3734124" cy="49762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标题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1.1 </a:t>
            </a:r>
            <a:r>
              <a:rPr lang="zh-CN" altLang="en-US" dirty="0"/>
              <a:t>征信系统“错误维护”模块</a:t>
            </a:r>
          </a:p>
        </p:txBody>
      </p:sp>
      <p:sp>
        <p:nvSpPr>
          <p:cNvPr id="1048632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©Amarsoft</a:t>
            </a:r>
            <a:endParaRPr lang="zh-CN" altLang="en-US"/>
          </a:p>
        </p:txBody>
      </p:sp>
      <p:sp>
        <p:nvSpPr>
          <p:cNvPr id="1048633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EF55-C64A-4F2F-B311-D957662F7C8E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048634" name="文本框 2"/>
          <p:cNvSpPr txBox="1"/>
          <p:nvPr/>
        </p:nvSpPr>
        <p:spPr>
          <a:xfrm>
            <a:off x="911410" y="1239937"/>
            <a:ext cx="2159460" cy="904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错误维护部分前端旧代码</a:t>
            </a:r>
            <a:endParaRPr lang="en-US" altLang="zh-CN" dirty="0">
              <a:solidFill>
                <a:schemeClr val="accent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48635" name="文本框 1"/>
          <p:cNvSpPr txBox="1"/>
          <p:nvPr/>
        </p:nvSpPr>
        <p:spPr>
          <a:xfrm>
            <a:off x="911410" y="2070934"/>
            <a:ext cx="9361040" cy="49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(0)</a:t>
            </a:r>
            <a:endParaRPr lang="en-US" altLang="zh-CN" dirty="0"/>
          </a:p>
        </p:txBody>
      </p:sp>
      <p:pic>
        <p:nvPicPr>
          <p:cNvPr id="209715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733" y="1219684"/>
            <a:ext cx="7562160" cy="53488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标题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1.1 </a:t>
            </a:r>
            <a:r>
              <a:rPr lang="zh-CN" altLang="en-US" dirty="0"/>
              <a:t>征信系统“错误维护”模块</a:t>
            </a:r>
          </a:p>
        </p:txBody>
      </p:sp>
      <p:sp>
        <p:nvSpPr>
          <p:cNvPr id="1048640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©Amarsoft</a:t>
            </a:r>
            <a:endParaRPr lang="zh-CN" altLang="en-US"/>
          </a:p>
        </p:txBody>
      </p:sp>
      <p:sp>
        <p:nvSpPr>
          <p:cNvPr id="1048641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0EF55-C64A-4F2F-B311-D957662F7C8E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048642" name="文本框 2"/>
          <p:cNvSpPr txBox="1"/>
          <p:nvPr/>
        </p:nvSpPr>
        <p:spPr>
          <a:xfrm>
            <a:off x="911410" y="1239937"/>
            <a:ext cx="2159460" cy="904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错误维护部分前端新代码</a:t>
            </a:r>
            <a:endParaRPr lang="en-US" altLang="zh-CN" dirty="0">
              <a:solidFill>
                <a:schemeClr val="accent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1048643" name="文本框 1"/>
          <p:cNvSpPr txBox="1"/>
          <p:nvPr/>
        </p:nvSpPr>
        <p:spPr>
          <a:xfrm>
            <a:off x="911410" y="2070934"/>
            <a:ext cx="9361040" cy="497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effectLst/>
                <a:latin typeface="Consolas" panose="020B0609020204030204" pitchFamily="49" charset="0"/>
              </a:rPr>
              <a:t>(0)</a:t>
            </a:r>
            <a:endParaRPr lang="en-US" altLang="zh-CN" dirty="0"/>
          </a:p>
        </p:txBody>
      </p:sp>
      <p:pic>
        <p:nvPicPr>
          <p:cNvPr id="2097156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886" y="1341562"/>
            <a:ext cx="8733277" cy="50753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©Amarsoft</a:t>
            </a:r>
            <a:endParaRPr lang="zh-CN" altLang="en-US"/>
          </a:p>
        </p:txBody>
      </p:sp>
      <p:sp>
        <p:nvSpPr>
          <p:cNvPr id="1048648" name="文本框 3"/>
          <p:cNvSpPr txBox="1"/>
          <p:nvPr/>
        </p:nvSpPr>
        <p:spPr>
          <a:xfrm>
            <a:off x="5613087" y="2002098"/>
            <a:ext cx="4824536" cy="5615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4400" b="1" dirty="0">
                <a:solidFill>
                  <a:schemeClr val="accent1">
                    <a:alpha val="74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4400" b="1" dirty="0">
                <a:solidFill>
                  <a:schemeClr val="accent1">
                    <a:alpha val="74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主要工作内容</a:t>
            </a:r>
            <a:endParaRPr lang="en-US" altLang="zh-CN" sz="4400" b="1" dirty="0">
              <a:solidFill>
                <a:schemeClr val="accent1">
                  <a:alpha val="74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4400" b="1" dirty="0">
                <a:solidFill>
                  <a:schemeClr val="accent1">
                    <a:alpha val="74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4400" b="1" dirty="0">
                <a:solidFill>
                  <a:schemeClr val="accent1">
                    <a:alpha val="74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工作心得</a:t>
            </a:r>
            <a:endParaRPr lang="en-US" altLang="zh-CN" sz="4400" b="1" dirty="0">
              <a:solidFill>
                <a:schemeClr val="accent1">
                  <a:alpha val="74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400" b="1" dirty="0">
                <a:solidFill>
                  <a:schemeClr val="accent1">
                    <a:alpha val="74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4400" b="1" dirty="0">
                <a:solidFill>
                  <a:schemeClr val="accent1">
                    <a:alpha val="74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个人分析 </a:t>
            </a:r>
            <a:r>
              <a:rPr lang="en-US" altLang="zh-CN" sz="4400" b="1" dirty="0">
                <a:solidFill>
                  <a:schemeClr val="accent1">
                    <a:alpha val="74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&amp;&amp; </a:t>
            </a:r>
            <a:r>
              <a:rPr lang="zh-CN" altLang="en-US" sz="4400" b="1" dirty="0">
                <a:solidFill>
                  <a:schemeClr val="accent1">
                    <a:alpha val="74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未来规划</a:t>
            </a:r>
            <a:endParaRPr lang="en-US" altLang="zh-CN" sz="4400" b="1" dirty="0">
              <a:solidFill>
                <a:schemeClr val="accent1">
                  <a:alpha val="74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4400" b="1" dirty="0">
              <a:solidFill>
                <a:schemeClr val="accent1">
                  <a:alpha val="74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48649" name="等腰三角形 8"/>
          <p:cNvSpPr/>
          <p:nvPr/>
        </p:nvSpPr>
        <p:spPr>
          <a:xfrm rot="5400000">
            <a:off x="4691892" y="2438922"/>
            <a:ext cx="431043" cy="360719"/>
          </a:xfrm>
          <a:prstGeom prst="triangle">
            <a:avLst/>
          </a:prstGeom>
          <a:solidFill>
            <a:srgbClr val="5B9BD5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48650" name="等腰三角形 2"/>
          <p:cNvSpPr/>
          <p:nvPr/>
        </p:nvSpPr>
        <p:spPr>
          <a:xfrm rot="5400000">
            <a:off x="4688785" y="3441478"/>
            <a:ext cx="431043" cy="360719"/>
          </a:xfrm>
          <a:prstGeom prst="triangle">
            <a:avLst/>
          </a:prstGeom>
          <a:solidFill>
            <a:srgbClr val="5B9BD5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048651" name="文本框 5"/>
          <p:cNvSpPr txBox="1"/>
          <p:nvPr/>
        </p:nvSpPr>
        <p:spPr>
          <a:xfrm>
            <a:off x="4904304" y="805043"/>
            <a:ext cx="7811588" cy="1310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b="1" dirty="0">
                <a:solidFill>
                  <a:schemeClr val="accent1">
                    <a:alpha val="74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总结、转正汇报</a:t>
            </a:r>
            <a:endParaRPr lang="en-US" altLang="zh-CN" sz="4800" b="1" dirty="0">
              <a:solidFill>
                <a:schemeClr val="accent1">
                  <a:alpha val="74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48652" name="等腰三角形 7"/>
          <p:cNvSpPr/>
          <p:nvPr/>
        </p:nvSpPr>
        <p:spPr>
          <a:xfrm rot="5400000">
            <a:off x="4688783" y="4444034"/>
            <a:ext cx="431043" cy="360719"/>
          </a:xfrm>
          <a:prstGeom prst="triangle">
            <a:avLst/>
          </a:prstGeom>
          <a:solidFill>
            <a:srgbClr val="5B9BD5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©Amarsoft</a:t>
            </a:r>
            <a:endParaRPr lang="zh-CN" altLang="en-US"/>
          </a:p>
        </p:txBody>
      </p:sp>
      <p:sp>
        <p:nvSpPr>
          <p:cNvPr id="1048661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48662" name="文本占位符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6000" b="1" dirty="0">
                <a:solidFill>
                  <a:schemeClr val="accent1">
                    <a:alpha val="74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主要工作内容</a:t>
            </a:r>
            <a:endParaRPr kumimoji="1"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220106"/>
  <p:tag name="MH_LIBRARY" val="GRAPHIC"/>
  <p:tag name="MH_TYPE" val="Other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234202"/>
  <p:tag name="MH_LIBRARY" val="GRAPHIC"/>
  <p:tag name="MH_ORDER" val="Freeform 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234202"/>
  <p:tag name="MH_LIBRARY" val="GRAPHIC"/>
  <p:tag name="MH_ORDER" val="Freeform 2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234202"/>
  <p:tag name="MH_LIBRARY" val="GRAPHIC"/>
  <p:tag name="MH_ORDER" val="Freeform 1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201220106"/>
  <p:tag name="MH_LIBRARY" val="GRAPHIC"/>
  <p:tag name="MH_TYPE" val="Other"/>
  <p:tag name="MH_ORDER" val="1"/>
</p:tagLst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1187</Words>
  <Application>Microsoft Office PowerPoint</Application>
  <PresentationFormat>自定义</PresentationFormat>
  <Paragraphs>126</Paragraphs>
  <Slides>17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Adobe 黑体 Std R</vt:lpstr>
      <vt:lpstr>-apple-system</vt:lpstr>
      <vt:lpstr>黑体</vt:lpstr>
      <vt:lpstr>微软雅黑</vt:lpstr>
      <vt:lpstr>幼圆</vt:lpstr>
      <vt:lpstr>Arial</vt:lpstr>
      <vt:lpstr>Calibri</vt:lpstr>
      <vt:lpstr>Consolas</vt:lpstr>
      <vt:lpstr>Wingdings</vt:lpstr>
      <vt:lpstr>1_自定义设计方案</vt:lpstr>
      <vt:lpstr>2024-09-23 工作与转正述职汇报</vt:lpstr>
      <vt:lpstr>PowerPoint 演示文稿</vt:lpstr>
      <vt:lpstr>1. 两周工作学习汇报</vt:lpstr>
      <vt:lpstr>1.1 征信系统“错误维护”模块</vt:lpstr>
      <vt:lpstr>1.1 征信系统“错误维护”模块</vt:lpstr>
      <vt:lpstr>1.1 征信系统“错误维护”模块</vt:lpstr>
      <vt:lpstr>1.1 征信系统“错误维护”模块</vt:lpstr>
      <vt:lpstr>PowerPoint 演示文稿</vt:lpstr>
      <vt:lpstr>1</vt:lpstr>
      <vt:lpstr>1. 主要工作内容</vt:lpstr>
      <vt:lpstr>2</vt:lpstr>
      <vt:lpstr>2. 工作心得</vt:lpstr>
      <vt:lpstr>3</vt:lpstr>
      <vt:lpstr>3.1 个人分析</vt:lpstr>
      <vt:lpstr>3.2 未来规划</vt:lpstr>
      <vt:lpstr>3.2 未来规划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amarsoft</dc:creator>
  <cp:lastModifiedBy>瑞 花木</cp:lastModifiedBy>
  <cp:revision>2</cp:revision>
  <dcterms:created xsi:type="dcterms:W3CDTF">2016-08-25T14:42:32Z</dcterms:created>
  <dcterms:modified xsi:type="dcterms:W3CDTF">2024-09-23T11:04:35Z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d4017579c44f450495843defa026fab7</vt:lpwstr>
  </property>
</Properties>
</file>