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70" r:id="rId6"/>
    <p:sldId id="257" r:id="rId7"/>
    <p:sldId id="258" r:id="rId8"/>
    <p:sldId id="266" r:id="rId9"/>
    <p:sldId id="262" r:id="rId10"/>
    <p:sldId id="268" r:id="rId11"/>
    <p:sldId id="263" r:id="rId12"/>
    <p:sldId id="264" r:id="rId13"/>
    <p:sldId id="265" r:id="rId14"/>
    <p:sldId id="267" r:id="rId15"/>
    <p:sldId id="269" r:id="rId16"/>
    <p:sldId id="277" r:id="rId17"/>
    <p:sldId id="278" r:id="rId18"/>
    <p:sldId id="275" r:id="rId19"/>
    <p:sldId id="271" r:id="rId20"/>
    <p:sldId id="272" r:id="rId21"/>
    <p:sldId id="273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F63A7-9E65-DB48-AEF0-179033191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概率基础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F3A322-AE8C-0447-A734-CDD5CD44C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14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FE41-EA95-DD42-AA44-D65F4D73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独立性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B89BF-3D63-5344-9737-3C98DF2F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1A6988-F108-F84D-88CF-B6CA51A8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85142"/>
            <a:ext cx="9285186" cy="40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2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E721-11B5-0948-9008-DD963345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贝叶斯定理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5ACF7-1814-4E41-9998-29ECC08C9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对于两个概率不为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的事件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于是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5ACF7-1814-4E41-9998-29ECC08C9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7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56D1D-214D-5841-B243-0CB3B54D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贝叶斯定理的例子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92B6-9948-1345-BC23-79A86C56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63742"/>
            <a:ext cx="11029615" cy="3678303"/>
          </a:xfrm>
        </p:spPr>
        <p:txBody>
          <a:bodyPr/>
          <a:lstStyle/>
          <a:p>
            <a:r>
              <a:rPr lang="zh-CN" altLang="en-US" dirty="0"/>
              <a:t>现分别有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两个容器</a:t>
            </a:r>
            <a:endParaRPr lang="en-US" altLang="zh-CN" dirty="0"/>
          </a:p>
          <a:p>
            <a:r>
              <a:rPr lang="zh-CN" altLang="en-US" dirty="0"/>
              <a:t>在容器</a:t>
            </a:r>
            <a:r>
              <a:rPr lang="en-US" altLang="zh-CN" dirty="0"/>
              <a:t>A</a:t>
            </a:r>
            <a:r>
              <a:rPr lang="zh-CN" altLang="en-US" dirty="0"/>
              <a:t>里有</a:t>
            </a:r>
            <a:r>
              <a:rPr lang="en-US" altLang="zh-CN" dirty="0"/>
              <a:t>7</a:t>
            </a:r>
            <a:r>
              <a:rPr lang="zh-CN" altLang="en-US" dirty="0"/>
              <a:t>个红球和</a:t>
            </a:r>
            <a:r>
              <a:rPr lang="en-US" altLang="zh-CN" dirty="0"/>
              <a:t>3</a:t>
            </a:r>
            <a:r>
              <a:rPr lang="zh-CN" altLang="en-US" dirty="0"/>
              <a:t>个白球</a:t>
            </a:r>
            <a:endParaRPr lang="en-US" altLang="zh-CN" dirty="0"/>
          </a:p>
          <a:p>
            <a:r>
              <a:rPr lang="zh-CN" altLang="en-US" dirty="0"/>
              <a:t>在容器</a:t>
            </a:r>
            <a:r>
              <a:rPr lang="en-US" altLang="zh-CN" dirty="0"/>
              <a:t>B</a:t>
            </a:r>
            <a:r>
              <a:rPr lang="zh-CN" altLang="en-US" dirty="0"/>
              <a:t>里有</a:t>
            </a:r>
            <a:r>
              <a:rPr lang="en-US" altLang="zh-CN" dirty="0"/>
              <a:t>1</a:t>
            </a:r>
            <a:r>
              <a:rPr lang="zh-CN" altLang="en-US" dirty="0"/>
              <a:t>个红球和</a:t>
            </a:r>
            <a:r>
              <a:rPr lang="en-US" altLang="zh-CN" dirty="0"/>
              <a:t>9</a:t>
            </a:r>
            <a:r>
              <a:rPr lang="zh-CN" altLang="en-US" dirty="0"/>
              <a:t>个白球</a:t>
            </a:r>
            <a:endParaRPr lang="en-US" altLang="zh-CN" dirty="0"/>
          </a:p>
          <a:p>
            <a:r>
              <a:rPr lang="zh-CN" altLang="en-US" dirty="0"/>
              <a:t>均匀随机了一个容器，从中均匀随机抽出了一个球，发现是红球</a:t>
            </a:r>
            <a:endParaRPr lang="en-US" altLang="zh-CN" dirty="0"/>
          </a:p>
          <a:p>
            <a:r>
              <a:rPr lang="zh-CN" altLang="en-US" dirty="0"/>
              <a:t>问来自容器</a:t>
            </a:r>
            <a:r>
              <a:rPr lang="en-US" altLang="zh-CN" dirty="0"/>
              <a:t>A</a:t>
            </a:r>
            <a:r>
              <a:rPr lang="zh-CN" altLang="en-US" dirty="0"/>
              <a:t>的概率是多少</a:t>
            </a:r>
            <a:r>
              <a:rPr lang="en-US" altLang="zh-CN" dirty="0"/>
              <a:t>?</a:t>
            </a:r>
          </a:p>
          <a:p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2D98BA5-B5D4-1947-8369-229015499893}"/>
              </a:ext>
            </a:extLst>
          </p:cNvPr>
          <p:cNvSpPr txBox="1">
            <a:spLocks/>
          </p:cNvSpPr>
          <p:nvPr/>
        </p:nvSpPr>
        <p:spPr>
          <a:xfrm>
            <a:off x="581191" y="2971800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37C43D-8911-584F-9982-C24EC08477D8}"/>
              </a:ext>
            </a:extLst>
          </p:cNvPr>
          <p:cNvSpPr txBox="1"/>
          <p:nvPr/>
        </p:nvSpPr>
        <p:spPr>
          <a:xfrm>
            <a:off x="581191" y="4163438"/>
            <a:ext cx="483711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事件</a:t>
            </a:r>
            <a:r>
              <a:rPr lang="en-US" altLang="zh-CN" dirty="0">
                <a:solidFill>
                  <a:schemeClr val="tx2"/>
                </a:solidFill>
              </a:rPr>
              <a:t>A=</a:t>
            </a:r>
            <a:r>
              <a:rPr lang="zh-CN" altLang="en-US" dirty="0">
                <a:solidFill>
                  <a:schemeClr val="tx2"/>
                </a:solidFill>
              </a:rPr>
              <a:t>“选中容器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zh-CN" altLang="en-US" dirty="0">
                <a:solidFill>
                  <a:schemeClr val="tx2"/>
                </a:solidFill>
              </a:rPr>
              <a:t>”</a:t>
            </a:r>
            <a:endParaRPr lang="en-US" altLang="zh-CN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zh-CN" altLang="en-US" dirty="0">
                <a:solidFill>
                  <a:schemeClr val="tx2"/>
                </a:solidFill>
              </a:rPr>
              <a:t>事件</a:t>
            </a:r>
            <a:r>
              <a:rPr lang="en-US" altLang="zh-CN" dirty="0">
                <a:solidFill>
                  <a:schemeClr val="tx2"/>
                </a:solidFill>
              </a:rPr>
              <a:t>B=</a:t>
            </a:r>
            <a:r>
              <a:rPr lang="zh-CN" altLang="en-US" dirty="0">
                <a:solidFill>
                  <a:schemeClr val="tx2"/>
                </a:solidFill>
              </a:rPr>
              <a:t>“抽中红球”</a:t>
            </a:r>
            <a:endParaRPr lang="en-US" altLang="zh-CN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2"/>
                </a:solidFill>
              </a:rPr>
              <a:t>Pr</a:t>
            </a:r>
            <a:r>
              <a:rPr lang="en-US" altLang="zh-CN" dirty="0">
                <a:solidFill>
                  <a:schemeClr val="tx2"/>
                </a:solidFill>
              </a:rPr>
              <a:t>[B]=8/20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2"/>
                </a:solidFill>
              </a:rPr>
              <a:t>Pr</a:t>
            </a:r>
            <a:r>
              <a:rPr lang="en-US" altLang="zh-CN" dirty="0">
                <a:solidFill>
                  <a:schemeClr val="tx2"/>
                </a:solidFill>
              </a:rPr>
              <a:t>[A]=1/2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2"/>
                </a:solidFill>
              </a:rPr>
              <a:t>Pr</a:t>
            </a:r>
            <a:r>
              <a:rPr lang="en-US" altLang="zh-CN" dirty="0">
                <a:solidFill>
                  <a:schemeClr val="tx2"/>
                </a:solidFill>
              </a:rPr>
              <a:t>[B|A]=7/10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2"/>
                </a:solidFill>
              </a:rPr>
              <a:t>=&gt;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Pr</a:t>
            </a:r>
            <a:r>
              <a:rPr lang="en-US" altLang="zh-CN" dirty="0">
                <a:solidFill>
                  <a:schemeClr val="tx2"/>
                </a:solidFill>
              </a:rPr>
              <a:t>[A|B]=7/8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1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F5AD7-6B9C-AE47-BB88-6BEA63E4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DAF1-1995-A141-BC07-3A318756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扇门，有</a:t>
            </a:r>
            <a:r>
              <a:rPr lang="en-US" altLang="zh-CN" dirty="0"/>
              <a:t>1</a:t>
            </a:r>
            <a:r>
              <a:rPr lang="zh-CN" altLang="en-US" dirty="0"/>
              <a:t>扇门背后有车</a:t>
            </a:r>
            <a:endParaRPr lang="en-US" altLang="zh-CN" dirty="0"/>
          </a:p>
          <a:p>
            <a:r>
              <a:rPr kumimoji="1" lang="zh-CN" altLang="en-US" dirty="0"/>
              <a:t>先选择了一扇门但不打开，然后主持人在剩下的两扇门中去掉了一扇确定没车的门</a:t>
            </a:r>
            <a:endParaRPr kumimoji="1" lang="en-US" altLang="zh-CN" dirty="0"/>
          </a:p>
          <a:p>
            <a:r>
              <a:rPr kumimoji="1" lang="zh-CN" altLang="en-US" dirty="0"/>
              <a:t>此时换另一扇没打开的门，选到车的概率是否会变？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0E73EE-8349-8146-9709-F56873895671}"/>
              </a:ext>
            </a:extLst>
          </p:cNvPr>
          <p:cNvSpPr txBox="1"/>
          <p:nvPr/>
        </p:nvSpPr>
        <p:spPr>
          <a:xfrm>
            <a:off x="581192" y="3658009"/>
            <a:ext cx="7920782" cy="323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kumimoji="1" lang="zh-CN" altLang="en-US" dirty="0">
                <a:solidFill>
                  <a:schemeClr val="tx2"/>
                </a:solidFill>
              </a:rPr>
              <a:t>不换门：</a:t>
            </a:r>
            <a:r>
              <a:rPr kumimoji="1" lang="en-US" altLang="zh-CN" dirty="0">
                <a:solidFill>
                  <a:schemeClr val="tx2"/>
                </a:solidFill>
              </a:rPr>
              <a:t>1/3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kumimoji="1" lang="en-US" altLang="zh-CN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zh-CN" altLang="en-US" dirty="0"/>
              <a:t>一开始选择一号门时，一号门背后有车的概率是</a:t>
            </a:r>
            <a:r>
              <a:rPr lang="en-US" altLang="zh-CN" dirty="0"/>
              <a:t>1/3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zh-CN" altLang="en-US" dirty="0"/>
              <a:t>二号门或三号门其中一</a:t>
            </a:r>
            <a:r>
              <a:rPr kumimoji="1" lang="zh-CN" altLang="en-US" dirty="0">
                <a:solidFill>
                  <a:schemeClr val="tx2"/>
                </a:solidFill>
              </a:rPr>
              <a:t>扇背后有车的概率是</a:t>
            </a:r>
            <a:r>
              <a:rPr kumimoji="1" lang="en-US" altLang="zh-CN" dirty="0">
                <a:solidFill>
                  <a:schemeClr val="tx2"/>
                </a:solidFill>
              </a:rPr>
              <a:t>2/3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kumimoji="1" lang="zh-CN" altLang="en-US" dirty="0">
                <a:solidFill>
                  <a:schemeClr val="tx2"/>
                </a:solidFill>
              </a:rPr>
              <a:t>此时打开一扇背后肯定没车的门（二号或三号）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kumimoji="1" lang="zh-CN" altLang="en-US" dirty="0">
                <a:solidFill>
                  <a:schemeClr val="tx2"/>
                </a:solidFill>
              </a:rPr>
              <a:t>那么这两扇门中剩下的那扇背后有车的概率是</a:t>
            </a:r>
            <a:r>
              <a:rPr kumimoji="1" lang="en-US" altLang="zh-CN" dirty="0">
                <a:solidFill>
                  <a:schemeClr val="tx2"/>
                </a:solidFill>
              </a:rPr>
              <a:t>2/3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kumimoji="1" lang="zh-CN" altLang="en-US" dirty="0">
                <a:solidFill>
                  <a:schemeClr val="tx2"/>
                </a:solidFill>
              </a:rPr>
              <a:t>所以换门得车的概率比不换门的概率高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kumimoji="1"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363FB-7407-4944-8B8A-346ED286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E52B3-9F42-2445-8C86-B4AE503E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86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这里只考虑离散随机变量的期望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（重要！）只取非负值的随机变量，且</a:t>
            </a:r>
            <a:r>
              <a:rPr kumimoji="1" lang="en-US" altLang="zh-CN" dirty="0"/>
              <a:t>E(X)</a:t>
            </a:r>
            <a:r>
              <a:rPr kumimoji="1" lang="zh-CN" altLang="en-US" dirty="0"/>
              <a:t>存在时：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E[</a:t>
            </a:r>
            <a:r>
              <a:rPr kumimoji="1" lang="en-US" altLang="zh-CN" dirty="0" err="1"/>
              <a:t>aX+bY</a:t>
            </a:r>
            <a:r>
              <a:rPr kumimoji="1" lang="en-US" altLang="zh-CN" dirty="0"/>
              <a:t>]=</a:t>
            </a:r>
            <a:r>
              <a:rPr kumimoji="1" lang="en-US" altLang="zh-CN" dirty="0" err="1"/>
              <a:t>aE</a:t>
            </a:r>
            <a:r>
              <a:rPr kumimoji="1" lang="en-US" altLang="zh-CN" dirty="0"/>
              <a:t>[X]+</a:t>
            </a:r>
            <a:r>
              <a:rPr kumimoji="1" lang="en-US" altLang="zh-CN" dirty="0" err="1"/>
              <a:t>bE</a:t>
            </a:r>
            <a:r>
              <a:rPr kumimoji="1" lang="en-US" altLang="zh-CN" dirty="0"/>
              <a:t>[Y]</a:t>
            </a:r>
          </a:p>
          <a:p>
            <a:r>
              <a:rPr kumimoji="1" lang="en-US" altLang="zh-CN" dirty="0"/>
              <a:t>X,Y</a:t>
            </a:r>
            <a:r>
              <a:rPr kumimoji="1" lang="zh-CN" altLang="en-US" dirty="0"/>
              <a:t>独立时（重要！），</a:t>
            </a:r>
            <a:r>
              <a:rPr kumimoji="1" lang="en-US" altLang="zh-CN" dirty="0"/>
              <a:t>E[XY]=E[X]E[Y]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B5CFC-4C56-0247-996B-7EC112A8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40" y="2743200"/>
            <a:ext cx="3022600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2A0C41-2D34-8A4F-B193-881EA94F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52" y="3893540"/>
            <a:ext cx="3284976" cy="11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0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0FF0-48FF-2946-97BD-F510DC5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2F0B1-6945-794B-838D-2C42A252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728A1D-418A-F240-85B6-28B0BFE3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277758"/>
            <a:ext cx="971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7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FC414-EFD3-4842-B95A-889F663A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马尔可夫链的平稳分布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E8E9B-2093-C24C-ADBC-C1787F6C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这里只讲个例子，不讲定义和条件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765922-C4C7-A142-A44C-6C470574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59" y="2447355"/>
            <a:ext cx="10070424" cy="38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3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7191-725F-D444-BAAF-9A1EC264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/>
              <a:t>Ehrenfest</a:t>
            </a:r>
            <a:r>
              <a:rPr kumimoji="1" lang="zh-CN" altLang="en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30F58-E5E4-2F48-AD28-5B9F9B9A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B12D55-B6D9-C24F-A46B-271AFDC3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28108"/>
            <a:ext cx="7125807" cy="4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5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94154-7525-5F48-A2F1-50630CEC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小例题</a:t>
            </a:r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E0E37-B9A3-1341-81CA-E3F3AD7E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一个随机排列中，</a:t>
            </a:r>
            <a:r>
              <a:rPr lang="en-US" altLang="zh-CN" dirty="0"/>
              <a:t>a</a:t>
            </a:r>
            <a:r>
              <a:rPr lang="zh-CN" altLang="en-US" dirty="0"/>
              <a:t>排在</a:t>
            </a:r>
            <a:r>
              <a:rPr lang="en-US" altLang="zh-CN" dirty="0"/>
              <a:t>b</a:t>
            </a:r>
            <a:r>
              <a:rPr lang="zh-CN" altLang="en-US" dirty="0"/>
              <a:t>前的概率</a:t>
            </a:r>
            <a:endParaRPr lang="en-US" altLang="zh-CN" dirty="0"/>
          </a:p>
          <a:p>
            <a:r>
              <a:rPr lang="zh-CN" altLang="en-US" dirty="0"/>
              <a:t>一个随机排列中，集合</a:t>
            </a:r>
            <a:r>
              <a:rPr lang="en-US" altLang="zh-CN" dirty="0"/>
              <a:t>S</a:t>
            </a:r>
            <a:r>
              <a:rPr lang="zh-CN" altLang="en-US" dirty="0"/>
              <a:t>中的第一个数排在集合</a:t>
            </a:r>
            <a:r>
              <a:rPr lang="en-US" altLang="zh-CN" dirty="0"/>
              <a:t>T</a:t>
            </a:r>
            <a:r>
              <a:rPr lang="zh-CN" altLang="en-US" dirty="0"/>
              <a:t>中的第一个数前的概率</a:t>
            </a:r>
            <a:endParaRPr lang="en-US" altLang="zh-CN" dirty="0"/>
          </a:p>
          <a:p>
            <a:r>
              <a:rPr lang="zh-CN" altLang="en-US" dirty="0"/>
              <a:t>一个随机排列中，集合</a:t>
            </a:r>
            <a:r>
              <a:rPr lang="en-US" altLang="zh-CN" dirty="0"/>
              <a:t>S</a:t>
            </a:r>
            <a:r>
              <a:rPr lang="zh-CN" altLang="en-US" dirty="0"/>
              <a:t>中的数按照某种特定顺序出现的概率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64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EE351-979B-2E45-829A-6D26C0B1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小例题</a:t>
            </a:r>
            <a:r>
              <a:rPr kumimoji="1" lang="en-US" altLang="zh-CN" dirty="0"/>
              <a:t>II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F98CC-CF06-7541-BC78-61AD9769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抽卡，总共有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种不同的卡片，每次抽是均匀获得一种</a:t>
            </a:r>
            <a:endParaRPr kumimoji="1" lang="en-US" altLang="zh-CN" dirty="0"/>
          </a:p>
          <a:p>
            <a:r>
              <a:rPr kumimoji="1" lang="zh-CN" altLang="en-US" dirty="0"/>
              <a:t>多少次之后能集齐所有种类的卡片</a:t>
            </a:r>
          </a:p>
        </p:txBody>
      </p:sp>
    </p:spTree>
    <p:extLst>
      <p:ext uri="{BB962C8B-B14F-4D97-AF65-F5344CB8AC3E}">
        <p14:creationId xmlns:p14="http://schemas.microsoft.com/office/powerpoint/2010/main" val="27582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48308-C343-184B-BF7C-D0E5CF39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7309F-C39A-494B-820A-475501AA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衡量</a:t>
            </a:r>
            <a:r>
              <a:rPr kumimoji="1" lang="zh-CN" altLang="en" dirty="0"/>
              <a:t>不确定性</a:t>
            </a:r>
            <a:endParaRPr kumimoji="1" lang="en-US" altLang="zh-CN" dirty="0"/>
          </a:p>
          <a:p>
            <a:r>
              <a:rPr kumimoji="1" lang="zh-CN" altLang="en-US" dirty="0"/>
              <a:t>投掷一枚硬币，出现正面朝上</a:t>
            </a:r>
            <a:endParaRPr kumimoji="1" lang="en-US" altLang="zh-CN" dirty="0"/>
          </a:p>
          <a:p>
            <a:r>
              <a:rPr kumimoji="1" lang="zh-CN" altLang="en-US" dirty="0"/>
              <a:t>投掷一枚骰子，出现“大”</a:t>
            </a:r>
          </a:p>
        </p:txBody>
      </p:sp>
    </p:spTree>
    <p:extLst>
      <p:ext uri="{BB962C8B-B14F-4D97-AF65-F5344CB8AC3E}">
        <p14:creationId xmlns:p14="http://schemas.microsoft.com/office/powerpoint/2010/main" val="403832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F5AC4-D865-AE4C-8FE8-40EC36F2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小例题</a:t>
            </a:r>
            <a:r>
              <a:rPr kumimoji="1" lang="en-US" altLang="zh-CN" dirty="0"/>
              <a:t>III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9F4A8-8199-9546-92A1-0ED2194A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随机排列的上升序列长度</a:t>
            </a:r>
            <a:endParaRPr kumimoji="1" lang="en-US" altLang="zh-CN" dirty="0"/>
          </a:p>
          <a:p>
            <a:r>
              <a:rPr kumimoji="1" lang="en-US" altLang="zh-CN" dirty="0"/>
              <a:t>[3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5]</a:t>
            </a:r>
            <a:r>
              <a:rPr kumimoji="1" lang="zh-CN" altLang="en-US" dirty="0"/>
              <a:t> 的上升序列长度为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 ：</a:t>
            </a:r>
            <a:r>
              <a:rPr kumimoji="1" lang="en-US" altLang="zh-CN" dirty="0"/>
              <a:t>[3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5]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37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C29A6-1F07-0B40-8AF0-3CBD9300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SRM 409 900pts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15BD7-B99B-9E45-AF2E-09D94DD2E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1CA59-E29A-1D42-996D-81B34CA3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180495"/>
            <a:ext cx="10247387" cy="29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3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12F3E-EF4A-6344-84BC-670931D1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SRM 409 900pts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1DBF96-5372-E042-A498-8A90E60B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93" y="2283897"/>
            <a:ext cx="11029950" cy="25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38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21AFC-DA48-1641-B639-2A599404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</a:t>
            </a:r>
            <a:r>
              <a:rPr lang="zh-CN" altLang="en-US" dirty="0"/>
              <a:t> </a:t>
            </a:r>
            <a:r>
              <a:rPr lang="en-US" altLang="zh-CN" dirty="0"/>
              <a:t>4336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8E0C0-D9E0-D748-8DBF-5342DAC4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有</a:t>
            </a:r>
            <a:r>
              <a:rPr lang="en-US" altLang="zh-CN" sz="2000" dirty="0"/>
              <a:t>n</a:t>
            </a:r>
            <a:r>
              <a:rPr lang="zh-CN" altLang="en-US" sz="2000" dirty="0"/>
              <a:t>种卡片，每一秒都有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的概率获得一张第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种卡片，求每张卡片都至少有一张的期望时间。</a:t>
            </a:r>
            <a:endParaRPr lang="en-US" altLang="zh-CN" sz="2000" dirty="0"/>
          </a:p>
          <a:p>
            <a:r>
              <a:rPr lang="en-US" altLang="zh-CN" sz="2000" dirty="0"/>
              <a:t>n&lt;=20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287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B1163-3472-124E-BA7A-21197D51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11ACBE-41A2-8D46-B320-8459C4A60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随机试验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样本：一个试验结果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样本空间：所有试验结果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事件：部分试验结果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事件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发生：本次试验结果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概率：可能性，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11ACBE-41A2-8D46-B320-8459C4A60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49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2FD6D-E9C6-194F-AD27-D778E78F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概率的两个含义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68337-0436-4245-B3D7-C0745F13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事件的频率（客观）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事件的置信度（主观）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E3EBBD-02BA-9044-8EFE-23EEC62B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09" y="2667000"/>
            <a:ext cx="8991600" cy="76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6296B3-7E27-FF49-BCF2-39B61328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59" y="4457429"/>
            <a:ext cx="9182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93C16-063B-6C47-96F3-1F157177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F0F77-967E-4E45-97E3-2F20AAEA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“明天太阳从东边升起来的概率是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”（置信度）</a:t>
            </a:r>
            <a:endParaRPr kumimoji="1" lang="en-US" altLang="zh-CN" dirty="0"/>
          </a:p>
          <a:p>
            <a:r>
              <a:rPr kumimoji="1" lang="zh-CN" altLang="en-US" dirty="0"/>
              <a:t>“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6</a:t>
            </a:r>
            <a:r>
              <a:rPr kumimoji="1" lang="zh-CN" altLang="en-US" dirty="0"/>
              <a:t>号下雨的概率是</a:t>
            </a:r>
            <a:r>
              <a:rPr kumimoji="1" lang="en-US" altLang="zh-CN" dirty="0"/>
              <a:t>0.6</a:t>
            </a:r>
            <a:r>
              <a:rPr kumimoji="1" lang="zh-CN" altLang="en-US" dirty="0"/>
              <a:t>”（频率）</a:t>
            </a:r>
            <a:endParaRPr kumimoji="1" lang="en-US" altLang="zh-CN" dirty="0"/>
          </a:p>
          <a:p>
            <a:r>
              <a:rPr kumimoji="1" lang="zh-CN" altLang="en-US" dirty="0"/>
              <a:t>“⼀枚硬币随机投，正面朝上的概率是</a:t>
            </a:r>
            <a:r>
              <a:rPr kumimoji="1" lang="en-US" altLang="zh-CN" dirty="0"/>
              <a:t>1/2</a:t>
            </a:r>
            <a:r>
              <a:rPr kumimoji="1" lang="zh-CN" altLang="en-US" dirty="0"/>
              <a:t>”（定义、频率、或置信度）</a:t>
            </a:r>
            <a:endParaRPr kumimoji="1" lang="en-US" altLang="zh-CN" dirty="0"/>
          </a:p>
          <a:p>
            <a:r>
              <a:rPr kumimoji="1" lang="zh-CN" altLang="en-US" dirty="0"/>
              <a:t>“</a:t>
            </a:r>
            <a:r>
              <a:rPr kumimoji="1" lang="en-US" altLang="zh-CN" dirty="0"/>
              <a:t>xxx</a:t>
            </a:r>
            <a:r>
              <a:rPr kumimoji="1" lang="zh-CN" altLang="en-US" dirty="0"/>
              <a:t>下场</a:t>
            </a:r>
            <a:r>
              <a:rPr kumimoji="1" lang="en-US" altLang="zh-CN" dirty="0" err="1"/>
              <a:t>ak</a:t>
            </a:r>
            <a:r>
              <a:rPr kumimoji="1" lang="zh-CN" altLang="en-US" dirty="0"/>
              <a:t>的概率是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”（置信度）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0</a:t>
            </a:r>
            <a:r>
              <a:rPr kumimoji="1" lang="zh-CN" altLang="en-US" dirty="0"/>
              <a:t>概率事件 不一定是 不可能事件</a:t>
            </a:r>
            <a:endParaRPr kumimoji="1" lang="en-US" altLang="zh-CN" dirty="0"/>
          </a:p>
          <a:p>
            <a:r>
              <a:rPr kumimoji="1" lang="zh-CN" altLang="en-US" dirty="0"/>
              <a:t>在区间</a:t>
            </a:r>
            <a:r>
              <a:rPr kumimoji="1" lang="en-US" altLang="zh-CN" dirty="0"/>
              <a:t>[0,1]</a:t>
            </a:r>
            <a:r>
              <a:rPr kumimoji="1" lang="zh-CN" altLang="en-US" dirty="0"/>
              <a:t>内随机一个实数，随机到</a:t>
            </a:r>
            <a:r>
              <a:rPr kumimoji="1" lang="en-US" altLang="zh-CN" dirty="0"/>
              <a:t>0.5</a:t>
            </a:r>
            <a:r>
              <a:rPr kumimoji="1" lang="zh-CN" altLang="en-US" dirty="0"/>
              <a:t>的概率为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21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6C605-EF63-E741-80B7-F0C5ACDE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概率的公理化定义（简略版）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2359F8-B043-E744-93FA-FBA6A4835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729068"/>
                <a:ext cx="11029615" cy="3678303"/>
              </a:xfrm>
            </p:spPr>
            <p:txBody>
              <a:bodyPr/>
              <a:lstStyle/>
              <a:p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要满足一些性质，这里略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随机变量：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zh-CN" altLang="en-US" dirty="0"/>
                  <a:t>，要满足一些性质，这里略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2359F8-B043-E744-93FA-FBA6A4835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729068"/>
                <a:ext cx="11029615" cy="3678303"/>
              </a:xfrm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8784BF7-83C2-3642-BDB7-225D51AE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53" y="2180496"/>
            <a:ext cx="10564091" cy="1524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B1D759-42F1-C14B-A13A-7C3C9C8C0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2" y="4141365"/>
            <a:ext cx="3038200" cy="4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9D4CB-3A77-BF46-AC5D-139D322B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kumimoji="1" lang="zh-CN" altLang="en-US" dirty="0"/>
              <a:t>古典概率模型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88F39-0F2C-E14E-A784-7A0E541B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F7E216-79E9-3E43-B421-4A7CD09A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0496"/>
            <a:ext cx="10413345" cy="23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64ED2-757D-5D4F-97D8-31D3EE79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FD5E7D-889B-5143-B9C7-26A3A6241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扔两枚</a:t>
                </a:r>
                <a:r>
                  <a:rPr lang="zh-CN" altLang="en-US" dirty="0"/>
                  <a:t>均匀的六面体骰子</a:t>
                </a:r>
                <a:endParaRPr lang="en-US" altLang="zh-CN" dirty="0"/>
              </a:p>
              <a:p>
                <a:r>
                  <a:rPr kumimoji="1" lang="zh-CN" altLang="en-US" dirty="0"/>
                  <a:t>样本空间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1,6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2,6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,…,(6,6)}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事件“两个骰子中较大的为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”：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该事件发生的概率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FD5E7D-889B-5143-B9C7-26A3A6241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6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1D2BB-B7CA-C748-A881-AEF25CEA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条件概率与独立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D14A63-261A-7646-89F3-3CE23EC96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条件下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发生的概率写作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独立：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D14A63-261A-7646-89F3-3CE23EC96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364208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609</TotalTime>
  <Words>869</Words>
  <Application>Microsoft Macintosh PowerPoint</Application>
  <PresentationFormat>宽屏</PresentationFormat>
  <Paragraphs>113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Cambria Math</vt:lpstr>
      <vt:lpstr>Gill Sans MT</vt:lpstr>
      <vt:lpstr>Wingdings 2</vt:lpstr>
      <vt:lpstr>红利</vt:lpstr>
      <vt:lpstr>概率基础</vt:lpstr>
      <vt:lpstr>概率</vt:lpstr>
      <vt:lpstr>概率</vt:lpstr>
      <vt:lpstr>概率的两个含义</vt:lpstr>
      <vt:lpstr>例子</vt:lpstr>
      <vt:lpstr>概率的公理化定义（简略版）</vt:lpstr>
      <vt:lpstr>古典概率模型</vt:lpstr>
      <vt:lpstr>例子</vt:lpstr>
      <vt:lpstr>条件概率与独立</vt:lpstr>
      <vt:lpstr>独立性</vt:lpstr>
      <vt:lpstr>贝叶斯定理</vt:lpstr>
      <vt:lpstr>贝叶斯定理的例子</vt:lpstr>
      <vt:lpstr>三门问题</vt:lpstr>
      <vt:lpstr>期望</vt:lpstr>
      <vt:lpstr>方差</vt:lpstr>
      <vt:lpstr>马尔可夫链的平稳分布</vt:lpstr>
      <vt:lpstr>Ehrenfest模型</vt:lpstr>
      <vt:lpstr>小例题I</vt:lpstr>
      <vt:lpstr>小例题II</vt:lpstr>
      <vt:lpstr>小例题III</vt:lpstr>
      <vt:lpstr>SRM 409 900pts</vt:lpstr>
      <vt:lpstr>SRM 409 900pts</vt:lpstr>
      <vt:lpstr>HDU 4336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概率与期望基础</dc:title>
  <dc:creator>任 轩笛</dc:creator>
  <cp:lastModifiedBy>任 轩笛</cp:lastModifiedBy>
  <cp:revision>4</cp:revision>
  <dcterms:created xsi:type="dcterms:W3CDTF">2020-10-05T03:17:59Z</dcterms:created>
  <dcterms:modified xsi:type="dcterms:W3CDTF">2020-10-05T13:27:49Z</dcterms:modified>
</cp:coreProperties>
</file>