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0" r:id="rId6"/>
    <p:sldId id="301" r:id="rId7"/>
    <p:sldId id="261" r:id="rId8"/>
    <p:sldId id="262" r:id="rId9"/>
    <p:sldId id="298" r:id="rId10"/>
    <p:sldId id="299" r:id="rId11"/>
    <p:sldId id="263" r:id="rId12"/>
    <p:sldId id="264" r:id="rId13"/>
    <p:sldId id="265" r:id="rId14"/>
    <p:sldId id="266" r:id="rId15"/>
    <p:sldId id="284" r:id="rId16"/>
    <p:sldId id="267" r:id="rId17"/>
    <p:sldId id="283" r:id="rId18"/>
    <p:sldId id="269" r:id="rId19"/>
    <p:sldId id="272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300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测试的讲解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by- mao_zx and xue_fy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100pts</a:t>
            </a:r>
            <a:r>
              <a:rPr lang="zh-CN" altLang="en-US"/>
              <a:t>（真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因为数据不够强，所以它们</a:t>
            </a:r>
            <a:r>
              <a:rPr lang="zh-CN" altLang="en-US"/>
              <a:t>在测的时候卡过</a:t>
            </a:r>
            <a:endParaRPr lang="zh-CN" altLang="en-US"/>
          </a:p>
          <a:p>
            <a:r>
              <a:rPr lang="zh-CN" altLang="en-US" sz="2800">
                <a:solidFill>
                  <a:schemeClr val="tx1"/>
                </a:solidFill>
                <a:uFillTx/>
              </a:rPr>
              <a:t>然而你必须先把质数</a:t>
            </a:r>
            <a:r>
              <a:rPr lang="en-US" altLang="zh-CN" sz="2800">
                <a:solidFill>
                  <a:schemeClr val="tx1"/>
                </a:solidFill>
                <a:uFillTx/>
              </a:rPr>
              <a:t>mod1e9+7</a:t>
            </a:r>
            <a:r>
              <a:rPr lang="zh-CN" altLang="en-US" sz="2800">
                <a:solidFill>
                  <a:schemeClr val="tx1"/>
                </a:solidFill>
                <a:uFillTx/>
              </a:rPr>
              <a:t>不然乘的时候会爆</a:t>
            </a:r>
            <a:r>
              <a:rPr lang="en-US" altLang="zh-CN" sz="2800">
                <a:solidFill>
                  <a:schemeClr val="tx1"/>
                </a:solidFill>
                <a:uFillTx/>
              </a:rPr>
              <a:t>longlong</a:t>
            </a:r>
            <a:endParaRPr lang="en-US" altLang="zh-CN" sz="2800">
              <a:solidFill>
                <a:schemeClr val="tx1"/>
              </a:solidFill>
              <a:uFillTx/>
            </a:endParaRPr>
          </a:p>
          <a:p>
            <a:r>
              <a:rPr lang="zh-CN" altLang="en-US"/>
              <a:t>而且你</a:t>
            </a:r>
            <a:r>
              <a:rPr lang="zh-CN" altLang="en-US">
                <a:solidFill>
                  <a:srgbClr val="FF0000"/>
                </a:solidFill>
              </a:rPr>
              <a:t>不能在分解时将得出的质数取模</a:t>
            </a:r>
            <a:r>
              <a:rPr lang="zh-CN" altLang="en-US"/>
              <a:t>，否则会出现哈希碰撞</a:t>
            </a:r>
            <a:endParaRPr lang="en-US" altLang="zh-CN"/>
          </a:p>
          <a:p>
            <a:r>
              <a:rPr lang="zh-CN" altLang="en-US"/>
              <a:t>所以这是正解</a:t>
            </a:r>
            <a:endParaRPr lang="zh-CN" altLang="en-US"/>
          </a:p>
          <a:p>
            <a:r>
              <a:rPr lang="zh-CN" altLang="en-US" sz="6600"/>
              <a:t>数据已加强</a:t>
            </a:r>
            <a:endParaRPr lang="zh-CN" altLang="en-US" sz="6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T3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说明一下，景思超的外号是狗剑</a:t>
            </a:r>
            <a:endParaRPr lang="zh-CN" altLang="en-US"/>
          </a:p>
          <a:p>
            <a:r>
              <a:rPr lang="zh-CN" altLang="en-US"/>
              <a:t>这道题其实很简单的</a:t>
            </a:r>
            <a:endParaRPr lang="zh-CN" altLang="en-US"/>
          </a:p>
          <a:p>
            <a:r>
              <a:rPr lang="en-US" altLang="zh-CN">
                <a:solidFill>
                  <a:srgbClr val="C00000"/>
                </a:solidFill>
              </a:rPr>
              <a:t>k</a:t>
            </a:r>
            <a:r>
              <a:rPr lang="zh-CN" altLang="en-US">
                <a:solidFill>
                  <a:srgbClr val="C00000"/>
                </a:solidFill>
              </a:rPr>
              <a:t>并无卵用</a:t>
            </a:r>
            <a:r>
              <a:rPr lang="zh-CN" altLang="en-US"/>
              <a:t>，是用来吓人的，有人绝对被吓了</a:t>
            </a:r>
            <a:endParaRPr lang="zh-CN" altLang="en-US"/>
          </a:p>
          <a:p>
            <a:r>
              <a:rPr lang="en-US" altLang="zh-CN"/>
              <a:t>20pts</a:t>
            </a:r>
            <a:r>
              <a:rPr lang="zh-CN" altLang="en-US"/>
              <a:t>：</a:t>
            </a:r>
            <a:endParaRPr lang="zh-CN" altLang="en-US"/>
          </a:p>
          <a:p>
            <a:r>
              <a:rPr lang="zh-CN" altLang="en-US"/>
              <a:t>枚举左右端点，暴力加法判断</a:t>
            </a:r>
            <a:endParaRPr lang="en-US" altLang="zh-CN"/>
          </a:p>
          <a:p>
            <a:r>
              <a:rPr lang="en-US" altLang="zh-CN"/>
              <a:t>40pts</a:t>
            </a:r>
            <a:endParaRPr lang="en-US" altLang="zh-CN"/>
          </a:p>
          <a:p>
            <a:r>
              <a:rPr lang="zh-CN" altLang="en-US"/>
              <a:t>暴力加法可以改用</a:t>
            </a:r>
            <a:r>
              <a:rPr lang="zh-CN" altLang="en-US">
                <a:solidFill>
                  <a:srgbClr val="C00000"/>
                </a:solidFill>
              </a:rPr>
              <a:t>前缀和</a:t>
            </a:r>
            <a:endParaRPr lang="zh-CN" altLang="en-US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60pts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枚举一端点，二分另一端点</a:t>
            </a:r>
            <a:endParaRPr lang="zh-CN" altLang="en-US"/>
          </a:p>
          <a:p>
            <a:r>
              <a:rPr lang="en-US" altLang="zh-CN"/>
              <a:t>40pts</a:t>
            </a:r>
            <a:r>
              <a:rPr lang="zh-CN" altLang="en-US"/>
              <a:t>的方法再用上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100pts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t[i]=1</a:t>
            </a:r>
            <a:r>
              <a:rPr lang="zh-CN" altLang="en-US"/>
              <a:t>是来提示正解的</a:t>
            </a:r>
            <a:endParaRPr lang="zh-CN" altLang="en-US"/>
          </a:p>
          <a:p>
            <a:r>
              <a:rPr lang="zh-CN" altLang="en-US"/>
              <a:t>正解叫尺取法（</a:t>
            </a:r>
            <a:r>
              <a:rPr lang="en-US" altLang="zh-CN"/>
              <a:t>two point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我们发现，时间连续的，所以枚举左端点。</a:t>
            </a:r>
            <a:endParaRPr lang="zh-CN" altLang="en-US"/>
          </a:p>
          <a:p>
            <a:r>
              <a:rPr lang="zh-CN" altLang="en-US"/>
              <a:t>对于第一个左端点，我们暴力找出最优的右端点</a:t>
            </a:r>
            <a:endParaRPr lang="zh-CN" altLang="en-US"/>
          </a:p>
          <a:p>
            <a:r>
              <a:rPr lang="zh-CN" altLang="en-US"/>
              <a:t>我们发现右移左端点，最优右端点</a:t>
            </a:r>
            <a:r>
              <a:rPr lang="zh-CN" altLang="en-US">
                <a:solidFill>
                  <a:srgbClr val="C00000"/>
                </a:solidFill>
              </a:rPr>
              <a:t>一定不会左移</a:t>
            </a:r>
            <a:endParaRPr lang="zh-CN" altLang="en-US">
              <a:solidFill>
                <a:srgbClr val="C00000"/>
              </a:solidFill>
            </a:endParaRPr>
          </a:p>
          <a:p>
            <a:r>
              <a:rPr lang="zh-CN" altLang="en-US"/>
              <a:t>所以每次右移左端点时，向右试探最优右端点</a:t>
            </a:r>
            <a:endParaRPr lang="zh-CN" altLang="en-US"/>
          </a:p>
          <a:p>
            <a:r>
              <a:rPr lang="zh-CN" altLang="en-US"/>
              <a:t>把每次的最优结果存起来，就是答案。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核心代码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for(int l=1;l&lt;=n;l++)</a:t>
            </a:r>
            <a:r>
              <a:rPr lang="en-US" altLang="zh-CN"/>
              <a:t>//</a:t>
            </a:r>
            <a:r>
              <a:rPr lang="zh-CN" altLang="en-US"/>
              <a:t>枚举左端点</a:t>
            </a:r>
            <a:endParaRPr lang="zh-CN" altLang="en-US"/>
          </a:p>
          <a:p>
            <a:r>
              <a:rPr lang="zh-CN" altLang="en-US"/>
              <a:t>	{</a:t>
            </a:r>
            <a:endParaRPr lang="zh-CN" altLang="en-US"/>
          </a:p>
          <a:p>
            <a:r>
              <a:rPr lang="zh-CN" altLang="en-US"/>
              <a:t>		while(a[r]-a[l-1]&lt;=k&amp;&amp;r&lt;=n)</a:t>
            </a:r>
            <a:r>
              <a:rPr lang="en-US" altLang="zh-CN"/>
              <a:t>//</a:t>
            </a:r>
            <a:r>
              <a:rPr lang="zh-CN" altLang="en-US"/>
              <a:t>右端点直接从上次的结果开始处理</a:t>
            </a:r>
            <a:endParaRPr lang="zh-CN" altLang="en-US"/>
          </a:p>
          <a:p>
            <a:r>
              <a:rPr lang="zh-CN" altLang="en-US"/>
              <a:t>			r++;</a:t>
            </a:r>
            <a:endParaRPr lang="zh-CN" altLang="en-US"/>
          </a:p>
          <a:p>
            <a:r>
              <a:rPr lang="zh-CN" altLang="en-US"/>
              <a:t>		ans=ans&gt;sum[r-1]-sum[l-1]?ans:sum[r-1]-sum[l-1];</a:t>
            </a:r>
            <a:r>
              <a:rPr lang="en-US" altLang="zh-CN"/>
              <a:t>//</a:t>
            </a:r>
            <a:r>
              <a:rPr lang="zh-CN" altLang="en-US"/>
              <a:t>更新答案</a:t>
            </a:r>
            <a:endParaRPr lang="zh-CN" altLang="en-US"/>
          </a:p>
          <a:p>
            <a:r>
              <a:rPr lang="zh-CN" altLang="en-US"/>
              <a:t>	}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简要证明和实质剖析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因为每个点只会作为右端点和左端点</a:t>
            </a:r>
            <a:r>
              <a:rPr lang="zh-CN" altLang="en-US">
                <a:solidFill>
                  <a:srgbClr val="C00000"/>
                </a:solidFill>
              </a:rPr>
              <a:t>一次</a:t>
            </a:r>
            <a:endParaRPr lang="zh-CN" altLang="en-US"/>
          </a:p>
          <a:p>
            <a:r>
              <a:rPr lang="zh-CN" altLang="en-US"/>
              <a:t>所以复杂度是</a:t>
            </a:r>
            <a:r>
              <a:rPr lang="en-US" altLang="zh-CN"/>
              <a:t>O</a:t>
            </a:r>
            <a:r>
              <a:rPr lang="zh-CN" altLang="en-US"/>
              <a:t>（</a:t>
            </a:r>
            <a:r>
              <a:rPr lang="en-US" altLang="zh-CN"/>
              <a:t>n</a:t>
            </a:r>
            <a:r>
              <a:rPr lang="zh-CN" altLang="en-US"/>
              <a:t>）的</a:t>
            </a:r>
            <a:endParaRPr lang="zh-CN" altLang="en-US"/>
          </a:p>
          <a:p>
            <a:r>
              <a:rPr lang="zh-CN" altLang="en-US"/>
              <a:t>其实尺取法是对二分的一种优化，用于</a:t>
            </a:r>
            <a:r>
              <a:rPr lang="zh-CN" altLang="en-US">
                <a:solidFill>
                  <a:srgbClr val="C00000"/>
                </a:solidFill>
              </a:rPr>
              <a:t>连续区间</a:t>
            </a:r>
            <a:r>
              <a:rPr lang="zh-CN" altLang="en-US"/>
              <a:t>的问题</a:t>
            </a:r>
            <a:endParaRPr lang="zh-CN" altLang="en-US"/>
          </a:p>
          <a:p>
            <a:r>
              <a:rPr lang="zh-CN" altLang="en-US"/>
              <a:t>大家可以在网上找题练练，挺有用的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我对的</a:t>
            </a:r>
            <a:r>
              <a:rPr lang="en-US" altLang="zh-CN"/>
              <a:t>T4</a:t>
            </a:r>
            <a:r>
              <a:rPr lang="zh-CN" altLang="en-US"/>
              <a:t>的感觉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薛飞阳这道题真的出得好</a:t>
            </a:r>
            <a:endParaRPr lang="zh-CN" altLang="en-US"/>
          </a:p>
          <a:p>
            <a:r>
              <a:rPr lang="zh-CN" altLang="en-US"/>
              <a:t>非常考验</a:t>
            </a:r>
            <a:r>
              <a:rPr lang="zh-CN" altLang="en-US">
                <a:solidFill>
                  <a:srgbClr val="C00000"/>
                </a:solidFill>
              </a:rPr>
              <a:t>抽象题目</a:t>
            </a:r>
            <a:r>
              <a:rPr lang="zh-CN" altLang="en-US"/>
              <a:t>的能力</a:t>
            </a:r>
            <a:endParaRPr lang="zh-CN" altLang="en-US"/>
          </a:p>
          <a:p>
            <a:r>
              <a:rPr lang="zh-CN" altLang="en-US"/>
              <a:t>我最开始很懵</a:t>
            </a:r>
            <a:endParaRPr lang="zh-CN" altLang="en-US"/>
          </a:p>
          <a:p>
            <a:r>
              <a:rPr lang="zh-CN" altLang="en-US"/>
              <a:t>他给我点了一下才想懂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个时间段，每一个时间段有一个权值</a:t>
            </a:r>
            <a:r>
              <a:rPr lang="en-US" altLang="zh-CN" dirty="0"/>
              <a:t>di</a:t>
            </a:r>
            <a:r>
              <a:rPr lang="zh-CN" altLang="en-US" dirty="0"/>
              <a:t>，每次可以发射一个消费为</a:t>
            </a:r>
            <a:r>
              <a:rPr lang="en-US" altLang="zh-CN" dirty="0"/>
              <a:t>t</a:t>
            </a:r>
            <a:r>
              <a:rPr lang="zh-CN" altLang="en-US" dirty="0"/>
              <a:t>的导弹，消灭此时此刻存在，并且权值小于等于</a:t>
            </a:r>
            <a:r>
              <a:rPr lang="en-US" altLang="zh-CN" dirty="0"/>
              <a:t>t</a:t>
            </a:r>
            <a:r>
              <a:rPr lang="zh-CN" altLang="en-US" dirty="0"/>
              <a:t>的时间段。</a:t>
            </a:r>
            <a:endParaRPr lang="en-US" altLang="zh-CN" dirty="0"/>
          </a:p>
          <a:p>
            <a:r>
              <a:rPr lang="zh-CN" altLang="en-US" dirty="0"/>
              <a:t>目标是消灭所有时间段，并且使总消费最小。</a:t>
            </a:r>
            <a:endParaRPr lang="zh-CN" altLang="en-US" dirty="0"/>
          </a:p>
          <a:p>
            <a:r>
              <a:rPr lang="zh-CN" altLang="en-US" dirty="0"/>
              <a:t>有一个误区，我成功走了进去</a:t>
            </a:r>
            <a:endParaRPr lang="zh-CN" altLang="en-US" dirty="0"/>
          </a:p>
          <a:p>
            <a:r>
              <a:rPr lang="zh-CN" altLang="en-US" dirty="0"/>
              <a:t>我将距离作为了数轴，时间的抽象出了问题</a:t>
            </a:r>
            <a:endParaRPr lang="zh-CN" altLang="en-US" dirty="0"/>
          </a:p>
          <a:p>
            <a:r>
              <a:rPr lang="zh-CN" altLang="en-US" dirty="0"/>
              <a:t>如果走进这个误区，就不要想做出来了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404664"/>
            <a:ext cx="8229600" cy="5721499"/>
          </a:xfrm>
        </p:spPr>
        <p:txBody>
          <a:bodyPr/>
          <a:lstStyle/>
          <a:p>
            <a:r>
              <a:rPr lang="zh-CN" altLang="en-US" dirty="0"/>
              <a:t>举一个例子方便理解：</a:t>
            </a:r>
            <a:endParaRPr lang="en-US" altLang="zh-CN" dirty="0"/>
          </a:p>
          <a:p>
            <a:r>
              <a:rPr lang="en-US" altLang="zh-CN" dirty="0"/>
              <a:t>3</a:t>
            </a:r>
            <a:endParaRPr lang="en-US" altLang="zh-CN" dirty="0"/>
          </a:p>
          <a:p>
            <a:r>
              <a:rPr lang="en-US" altLang="zh-CN" dirty="0"/>
              <a:t>1 7 7</a:t>
            </a:r>
            <a:endParaRPr lang="en-US" altLang="zh-CN" dirty="0"/>
          </a:p>
          <a:p>
            <a:r>
              <a:rPr lang="en-US" altLang="zh-CN" dirty="0"/>
              <a:t>4 10 5</a:t>
            </a:r>
            <a:endParaRPr lang="en-US" altLang="zh-CN" dirty="0"/>
          </a:p>
          <a:p>
            <a:r>
              <a:rPr lang="en-US" altLang="zh-CN" dirty="0"/>
              <a:t>3 8 6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956" y="3356992"/>
            <a:ext cx="8634992" cy="31683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332656"/>
            <a:ext cx="8229600" cy="5793507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1-4</a:t>
            </a:r>
            <a:r>
              <a:rPr lang="zh-CN" altLang="en-US" dirty="0"/>
              <a:t>测试点</a:t>
            </a:r>
            <a:endParaRPr lang="en-US" altLang="zh-CN" dirty="0"/>
          </a:p>
          <a:p>
            <a:r>
              <a:rPr lang="zh-CN" altLang="en-US" dirty="0"/>
              <a:t>这个部分分好像没有什么特别的算法。。。所以，就跳过它（好像乱搞都可以过）</a:t>
            </a:r>
            <a:endParaRPr lang="en-US" altLang="zh-CN" dirty="0"/>
          </a:p>
          <a:p>
            <a:r>
              <a:rPr lang="en-US" altLang="zh-CN" dirty="0"/>
              <a:t>11-14</a:t>
            </a:r>
            <a:r>
              <a:rPr lang="zh-CN" altLang="en-US" dirty="0"/>
              <a:t>测试点</a:t>
            </a:r>
            <a:endParaRPr lang="en-US" altLang="zh-CN" dirty="0"/>
          </a:p>
          <a:p>
            <a:r>
              <a:rPr lang="zh-CN" altLang="en-US" dirty="0"/>
              <a:t>每个时间段不重合，像这样：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所以每一发炮弹都只能消灭</a:t>
            </a:r>
            <a:r>
              <a:rPr lang="en-US" altLang="zh-CN" dirty="0"/>
              <a:t>1</a:t>
            </a:r>
            <a:r>
              <a:rPr lang="zh-CN" altLang="en-US" dirty="0"/>
              <a:t>个时间段，所以把每一个</a:t>
            </a:r>
            <a:r>
              <a:rPr lang="en-US" altLang="zh-CN" dirty="0"/>
              <a:t>d</a:t>
            </a:r>
            <a:r>
              <a:rPr lang="zh-CN" altLang="en-US" dirty="0"/>
              <a:t>加起来就完了！！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985" y="2599521"/>
            <a:ext cx="4085008" cy="2008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					</a:t>
            </a:r>
            <a:r>
              <a:rPr lang="zh-CN" altLang="en-US"/>
              <a:t>难度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T1</a:t>
            </a:r>
            <a:r>
              <a:rPr lang="zh-CN" altLang="en-US"/>
              <a:t>送分</a:t>
            </a:r>
            <a:endParaRPr lang="zh-CN" altLang="en-US"/>
          </a:p>
          <a:p>
            <a:r>
              <a:rPr lang="en-US" altLang="zh-CN"/>
              <a:t>T2</a:t>
            </a:r>
            <a:r>
              <a:rPr lang="zh-CN" altLang="en-US"/>
              <a:t>送</a:t>
            </a:r>
            <a:r>
              <a:rPr lang="en-US" altLang="zh-CN"/>
              <a:t>50</a:t>
            </a:r>
            <a:r>
              <a:rPr lang="zh-CN" altLang="en-US"/>
              <a:t>分，正解很简单</a:t>
            </a:r>
            <a:endParaRPr lang="zh-CN" altLang="en-US"/>
          </a:p>
          <a:p>
            <a:r>
              <a:rPr lang="en-US" altLang="zh-CN"/>
              <a:t>T3</a:t>
            </a:r>
            <a:r>
              <a:rPr lang="zh-CN" altLang="en-US"/>
              <a:t>送</a:t>
            </a:r>
            <a:r>
              <a:rPr lang="en-US" altLang="zh-CN"/>
              <a:t>40</a:t>
            </a:r>
            <a:r>
              <a:rPr lang="zh-CN" altLang="en-US"/>
              <a:t>分，认真听每节课的</a:t>
            </a:r>
            <a:r>
              <a:rPr lang="en-US" altLang="zh-CN"/>
              <a:t>60</a:t>
            </a:r>
            <a:r>
              <a:rPr lang="zh-CN" altLang="en-US"/>
              <a:t>分，正解思维难度较大</a:t>
            </a:r>
            <a:endParaRPr lang="zh-CN" altLang="en-US"/>
          </a:p>
          <a:p>
            <a:r>
              <a:rPr lang="en-US" altLang="zh-CN"/>
              <a:t>T4</a:t>
            </a:r>
            <a:r>
              <a:rPr lang="zh-CN" altLang="en-US"/>
              <a:t>薛飞阳同学没打算让人做对，挺难的</a:t>
            </a:r>
            <a:r>
              <a:rPr lang="zh-CN" altLang="en-US"/>
              <a:t>。。。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260648"/>
            <a:ext cx="8229600" cy="5865515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观察发现一个性质：我们一定需要发射一发炮弹，消费等于权值最大的时间段的权值，去消灭权值最大的时间段。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并且这一发炮弹所碰到的时间段都会被和发炮弹消灭。</a:t>
            </a:r>
            <a:endParaRPr lang="en-US" altLang="zh-CN" dirty="0"/>
          </a:p>
          <a:p>
            <a:r>
              <a:rPr lang="zh-CN" altLang="en-US" dirty="0"/>
              <a:t>根据这个结论：我们可以把一个区间划分成两个区间。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446" y="1529993"/>
            <a:ext cx="5688632" cy="20872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344086"/>
            <a:ext cx="8229600" cy="5793507"/>
          </a:xfrm>
        </p:spPr>
        <p:txBody>
          <a:bodyPr>
            <a:normAutofit/>
          </a:bodyPr>
          <a:lstStyle/>
          <a:p>
            <a:r>
              <a:rPr lang="zh-CN" altLang="en-US" dirty="0"/>
              <a:t>所以选择区间</a:t>
            </a:r>
            <a:r>
              <a:rPr lang="en-US" altLang="zh-CN" dirty="0" err="1"/>
              <a:t>dp</a:t>
            </a:r>
            <a:r>
              <a:rPr lang="zh-CN" altLang="en-US" dirty="0"/>
              <a:t>，</a:t>
            </a:r>
            <a:r>
              <a:rPr lang="en-US" altLang="zh-CN" dirty="0" err="1"/>
              <a:t>dp</a:t>
            </a:r>
            <a:r>
              <a:rPr lang="en-US" altLang="zh-CN" dirty="0"/>
              <a:t>[l][r]</a:t>
            </a:r>
            <a:r>
              <a:rPr lang="zh-CN" altLang="en-US" dirty="0"/>
              <a:t>表示：把被</a:t>
            </a:r>
            <a:r>
              <a:rPr lang="en-US" altLang="zh-CN" dirty="0" err="1"/>
              <a:t>l~r</a:t>
            </a:r>
            <a:r>
              <a:rPr lang="zh-CN" altLang="en-US" dirty="0"/>
              <a:t>这个区间完全覆盖的时间段全部消灭最小需要的花费。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转移：在</a:t>
            </a:r>
            <a:r>
              <a:rPr lang="en-US" altLang="zh-CN" dirty="0" err="1"/>
              <a:t>l~r</a:t>
            </a:r>
            <a:r>
              <a:rPr lang="zh-CN" altLang="en-US" dirty="0"/>
              <a:t>中找出权值最大的时间段 </a:t>
            </a:r>
            <a:r>
              <a:rPr lang="en-US" altLang="zh-CN" dirty="0"/>
              <a:t>(</a:t>
            </a:r>
            <a:r>
              <a:rPr lang="en-US" altLang="zh-CN" dirty="0" err="1"/>
              <a:t>a,b</a:t>
            </a:r>
            <a:r>
              <a:rPr lang="en-US" altLang="zh-CN" dirty="0"/>
              <a:t>)</a:t>
            </a:r>
            <a:r>
              <a:rPr lang="zh-CN" altLang="en-US" dirty="0"/>
              <a:t>，权值为</a:t>
            </a:r>
            <a:r>
              <a:rPr lang="en-US" altLang="zh-CN" dirty="0"/>
              <a:t>u(</a:t>
            </a:r>
            <a:r>
              <a:rPr lang="zh-CN" altLang="en-US" dirty="0"/>
              <a:t>时间复杂度</a:t>
            </a:r>
            <a:r>
              <a:rPr lang="en-US" altLang="zh-CN" dirty="0"/>
              <a:t>O(n))</a:t>
            </a:r>
            <a:r>
              <a:rPr lang="zh-CN" altLang="en-US" dirty="0"/>
              <a:t>，但是我们不知道这发炮弹是什么时刻发射的</a:t>
            </a:r>
            <a:r>
              <a:rPr lang="en-US" altLang="zh-CN" dirty="0"/>
              <a:t>,</a:t>
            </a:r>
            <a:r>
              <a:rPr lang="zh-CN" altLang="en-US" dirty="0"/>
              <a:t>所以我们需要在</a:t>
            </a:r>
            <a:r>
              <a:rPr lang="en-US" altLang="zh-CN" dirty="0"/>
              <a:t>(</a:t>
            </a:r>
            <a:r>
              <a:rPr lang="en-US" altLang="zh-CN" dirty="0" err="1"/>
              <a:t>a,b</a:t>
            </a:r>
            <a:r>
              <a:rPr lang="en-US" altLang="zh-CN" dirty="0"/>
              <a:t>)</a:t>
            </a:r>
            <a:r>
              <a:rPr lang="zh-CN" altLang="en-US" dirty="0"/>
              <a:t>中枚举炮弹发射的时刻</a:t>
            </a:r>
            <a:r>
              <a:rPr lang="en-US" altLang="zh-CN" dirty="0"/>
              <a:t>k</a:t>
            </a:r>
            <a:r>
              <a:rPr lang="zh-CN" altLang="en-US" dirty="0"/>
              <a:t>，此时</a:t>
            </a:r>
            <a:r>
              <a:rPr lang="en-US" altLang="zh-CN" dirty="0" err="1"/>
              <a:t>dp</a:t>
            </a:r>
            <a:r>
              <a:rPr lang="en-US" altLang="zh-CN" dirty="0"/>
              <a:t>[l][r]=min(</a:t>
            </a:r>
            <a:r>
              <a:rPr lang="en-US" altLang="zh-CN" dirty="0" err="1"/>
              <a:t>dp</a:t>
            </a:r>
            <a:r>
              <a:rPr lang="en-US" altLang="zh-CN" dirty="0"/>
              <a:t>[l][r],</a:t>
            </a:r>
            <a:r>
              <a:rPr lang="en-US" altLang="zh-CN" dirty="0" err="1"/>
              <a:t>dp</a:t>
            </a:r>
            <a:r>
              <a:rPr lang="en-US" altLang="zh-CN" dirty="0"/>
              <a:t>[l][k-1]+</a:t>
            </a:r>
            <a:r>
              <a:rPr lang="en-US" altLang="zh-CN" dirty="0" err="1"/>
              <a:t>dp</a:t>
            </a:r>
            <a:r>
              <a:rPr lang="en-US" altLang="zh-CN" dirty="0"/>
              <a:t>[k+1][r]+u);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704" y="1466682"/>
            <a:ext cx="5472608" cy="20080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91544" y="260648"/>
            <a:ext cx="8229600" cy="6192688"/>
          </a:xfrm>
        </p:spPr>
        <p:txBody>
          <a:bodyPr/>
          <a:lstStyle/>
          <a:p>
            <a:r>
              <a:rPr lang="zh-CN" altLang="en-US" dirty="0"/>
              <a:t>核心代码段：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注意区间</a:t>
            </a:r>
            <a:r>
              <a:rPr lang="en-US" altLang="zh-CN" dirty="0" err="1"/>
              <a:t>dp</a:t>
            </a:r>
            <a:r>
              <a:rPr lang="zh-CN" altLang="en-US" dirty="0"/>
              <a:t>从长度小的枚举到长度大的，才能转移</a:t>
            </a:r>
            <a:endParaRPr lang="en-US" altLang="zh-CN" dirty="0"/>
          </a:p>
          <a:p>
            <a:r>
              <a:rPr lang="zh-CN" altLang="en-US" dirty="0"/>
              <a:t>有没有什么问题？？？</a:t>
            </a:r>
            <a:endParaRPr lang="en-US" altLang="zh-C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927" y="988283"/>
            <a:ext cx="6438900" cy="352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16632"/>
            <a:ext cx="8229600" cy="6009531"/>
          </a:xfrm>
        </p:spPr>
        <p:txBody>
          <a:bodyPr/>
          <a:lstStyle/>
          <a:p>
            <a:r>
              <a:rPr lang="zh-CN" altLang="en-US" dirty="0"/>
              <a:t>为什么是</a:t>
            </a:r>
            <a:r>
              <a:rPr lang="en-US" altLang="zh-CN" dirty="0"/>
              <a:t>for(</a:t>
            </a:r>
            <a:r>
              <a:rPr lang="en-US" altLang="zh-CN" dirty="0" err="1"/>
              <a:t>int</a:t>
            </a:r>
            <a:r>
              <a:rPr lang="en-US" altLang="zh-CN" dirty="0"/>
              <a:t> i=1;i&lt;=</a:t>
            </a:r>
            <a:r>
              <a:rPr lang="en-US" altLang="zh-CN" dirty="0" err="1">
                <a:solidFill>
                  <a:srgbClr val="FF0000"/>
                </a:solidFill>
              </a:rPr>
              <a:t>cnt</a:t>
            </a:r>
            <a:r>
              <a:rPr lang="en-US" altLang="zh-CN" dirty="0" err="1"/>
              <a:t>;i</a:t>
            </a:r>
            <a:r>
              <a:rPr lang="en-US" altLang="zh-CN" dirty="0"/>
              <a:t>++)???</a:t>
            </a:r>
            <a:endParaRPr lang="en-US" altLang="zh-CN" dirty="0"/>
          </a:p>
          <a:p>
            <a:r>
              <a:rPr lang="zh-CN" altLang="en-US" dirty="0"/>
              <a:t>因为是</a:t>
            </a:r>
            <a:r>
              <a:rPr lang="zh-CN" altLang="en-US" dirty="0"/>
              <a:t>在</a:t>
            </a:r>
            <a:r>
              <a:rPr lang="zh-CN" altLang="en-US" dirty="0">
                <a:solidFill>
                  <a:srgbClr val="FF0000"/>
                </a:solidFill>
              </a:rPr>
              <a:t>时间轴</a:t>
            </a:r>
            <a:r>
              <a:rPr lang="zh-CN" altLang="en-US" dirty="0"/>
              <a:t>上进行</a:t>
            </a:r>
            <a:r>
              <a:rPr lang="en-US" altLang="zh-CN" dirty="0" err="1"/>
              <a:t>dp</a:t>
            </a:r>
            <a:r>
              <a:rPr lang="zh-CN" altLang="en-US" dirty="0"/>
              <a:t>，</a:t>
            </a:r>
            <a:r>
              <a:rPr lang="en-US" altLang="zh-CN" dirty="0" err="1"/>
              <a:t>cnt</a:t>
            </a:r>
            <a:r>
              <a:rPr lang="zh-CN" altLang="en-US" dirty="0"/>
              <a:t>就是</a:t>
            </a:r>
            <a:r>
              <a:rPr lang="en-US" altLang="zh-CN" dirty="0"/>
              <a:t>max(b[i])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所以时间复杂度是</a:t>
            </a:r>
            <a:r>
              <a:rPr lang="en-US" altLang="zh-CN" dirty="0"/>
              <a:t>O(max(b[i])*max(b[i])*n)</a:t>
            </a:r>
            <a:endParaRPr lang="en-US" altLang="zh-CN" dirty="0"/>
          </a:p>
          <a:p>
            <a:r>
              <a:rPr lang="zh-CN" altLang="en-US" dirty="0"/>
              <a:t>明显会</a:t>
            </a:r>
            <a:r>
              <a:rPr lang="en-US" altLang="zh-CN" dirty="0"/>
              <a:t>T</a:t>
            </a:r>
            <a:r>
              <a:rPr lang="zh-CN" altLang="en-US" dirty="0"/>
              <a:t>！！</a:t>
            </a:r>
            <a:endParaRPr lang="en-US" altLang="zh-CN" dirty="0"/>
          </a:p>
          <a:p>
            <a:r>
              <a:rPr lang="zh-CN" altLang="en-US" dirty="0"/>
              <a:t>所以。。。现在只能通过</a:t>
            </a:r>
            <a:r>
              <a:rPr lang="en-US" altLang="zh-CN" dirty="0"/>
              <a:t>1-10</a:t>
            </a:r>
            <a:r>
              <a:rPr lang="zh-CN" altLang="en-US" dirty="0"/>
              <a:t>的测试点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68" y="1340768"/>
            <a:ext cx="5688632" cy="20872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260648"/>
            <a:ext cx="8229600" cy="6408712"/>
          </a:xfrm>
        </p:spPr>
        <p:txBody>
          <a:bodyPr>
            <a:normAutofit/>
          </a:bodyPr>
          <a:lstStyle/>
          <a:p>
            <a:r>
              <a:rPr lang="zh-CN" altLang="en-US" dirty="0"/>
              <a:t>所以说，这个算法还需要优化。怎么优化？</a:t>
            </a:r>
            <a:endParaRPr lang="en-US" altLang="zh-CN" dirty="0"/>
          </a:p>
          <a:p>
            <a:r>
              <a:rPr lang="zh-CN" altLang="en-US" dirty="0"/>
              <a:t>现在主要的是</a:t>
            </a:r>
            <a:r>
              <a:rPr lang="en-US" altLang="zh-CN" dirty="0"/>
              <a:t>max(b[i])</a:t>
            </a:r>
            <a:r>
              <a:rPr lang="zh-CN" altLang="en-US" dirty="0"/>
              <a:t>非常占时间，考虑去优化它，最好优化成与</a:t>
            </a:r>
            <a:r>
              <a:rPr lang="en-US" altLang="zh-CN" dirty="0"/>
              <a:t>n</a:t>
            </a:r>
            <a:r>
              <a:rPr lang="zh-CN" altLang="en-US" dirty="0"/>
              <a:t>一个级别</a:t>
            </a:r>
            <a:endParaRPr lang="en-US" altLang="zh-CN" dirty="0"/>
          </a:p>
          <a:p>
            <a:r>
              <a:rPr lang="zh-CN" altLang="en-US" dirty="0"/>
              <a:t>发现只要每一个时间段的相对位置不变，结果就不会变，所以对于这个例子：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变一下：</a:t>
            </a:r>
            <a:endParaRPr lang="en-US" altLang="zh-CN" dirty="0"/>
          </a:p>
          <a:p>
            <a:r>
              <a:rPr lang="zh-CN" altLang="en-US" dirty="0"/>
              <a:t>于是</a:t>
            </a:r>
            <a:r>
              <a:rPr lang="en-US" altLang="zh-CN" dirty="0"/>
              <a:t>max(b[i])</a:t>
            </a:r>
            <a:r>
              <a:rPr lang="zh-CN" altLang="en-US" dirty="0"/>
              <a:t>就有</a:t>
            </a:r>
            <a:r>
              <a:rPr lang="en-US" altLang="zh-CN" dirty="0"/>
              <a:t>10</a:t>
            </a:r>
            <a:r>
              <a:rPr lang="zh-CN" altLang="en-US" dirty="0"/>
              <a:t>变成了</a:t>
            </a:r>
            <a:r>
              <a:rPr lang="en-US" altLang="zh-CN" dirty="0"/>
              <a:t>6(2*n)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60" y="3049033"/>
            <a:ext cx="3728747" cy="136815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848" y="2436609"/>
            <a:ext cx="3384376" cy="1493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88640"/>
            <a:ext cx="8229600" cy="6480720"/>
          </a:xfrm>
        </p:spPr>
        <p:txBody>
          <a:bodyPr/>
          <a:lstStyle/>
          <a:p>
            <a:r>
              <a:rPr lang="zh-CN" altLang="en-US" dirty="0"/>
              <a:t>所以在保证每一个时间段的相对位置不变的情况下，我们只需要尽可能的缩小</a:t>
            </a:r>
            <a:r>
              <a:rPr lang="en-US" altLang="zh-CN" dirty="0"/>
              <a:t>max(b[i])</a:t>
            </a:r>
            <a:r>
              <a:rPr lang="zh-CN" altLang="en-US" dirty="0"/>
              <a:t>即可，具体方法：</a:t>
            </a:r>
            <a:endParaRPr lang="en-US" altLang="zh-CN" dirty="0"/>
          </a:p>
          <a:p>
            <a:r>
              <a:rPr lang="zh-CN" altLang="en-US" dirty="0"/>
              <a:t>把每一个时间点（时间段开始的时间与结束的时间）保留下来，按从小到大的顺序重新排序，在重新从一开始编号。</a:t>
            </a:r>
            <a:endParaRPr lang="en-US" altLang="zh-CN" dirty="0"/>
          </a:p>
          <a:p>
            <a:r>
              <a:rPr lang="zh-CN" altLang="en-US" dirty="0"/>
              <a:t>例如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把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7</a:t>
            </a:r>
            <a:r>
              <a:rPr lang="zh-CN" altLang="en-US" dirty="0"/>
              <a:t>、</a:t>
            </a:r>
            <a:r>
              <a:rPr lang="en-US" altLang="zh-CN" dirty="0"/>
              <a:t>8</a:t>
            </a:r>
            <a:r>
              <a:rPr lang="zh-CN" altLang="en-US" dirty="0"/>
              <a:t>、</a:t>
            </a:r>
            <a:r>
              <a:rPr lang="en-US" altLang="zh-CN" dirty="0"/>
              <a:t>10</a:t>
            </a:r>
            <a:r>
              <a:rPr lang="zh-CN" altLang="en-US" dirty="0"/>
              <a:t>重新编号为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6</a:t>
            </a:r>
            <a:r>
              <a:rPr lang="zh-CN" altLang="en-US" dirty="0"/>
              <a:t>所以就成了：</a:t>
            </a:r>
            <a:endParaRPr lang="en-US" altLang="zh-CN" dirty="0"/>
          </a:p>
          <a:p>
            <a:r>
              <a:rPr lang="zh-CN" altLang="en-US" dirty="0"/>
              <a:t>这个过程就是</a:t>
            </a:r>
            <a:r>
              <a:rPr lang="zh-CN" altLang="en-US" dirty="0">
                <a:solidFill>
                  <a:srgbClr val="FF0000"/>
                </a:solidFill>
              </a:rPr>
              <a:t>离散化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688" y="3212976"/>
            <a:ext cx="3384376" cy="12417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846" y="2802359"/>
            <a:ext cx="3744416" cy="16528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260648"/>
            <a:ext cx="8229600" cy="5865515"/>
          </a:xfrm>
        </p:spPr>
        <p:txBody>
          <a:bodyPr/>
          <a:lstStyle/>
          <a:p>
            <a:r>
              <a:rPr lang="zh-CN" altLang="en-US" dirty="0"/>
              <a:t>离散化的代码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1052736"/>
            <a:ext cx="7341752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332656"/>
            <a:ext cx="8229600" cy="6264696"/>
          </a:xfrm>
        </p:spPr>
        <p:txBody>
          <a:bodyPr/>
          <a:lstStyle/>
          <a:p>
            <a:r>
              <a:rPr lang="zh-CN" altLang="en-US" dirty="0"/>
              <a:t>所以这道题就被解决了，时间复杂度</a:t>
            </a:r>
            <a:r>
              <a:rPr lang="en-US" altLang="zh-CN" dirty="0"/>
              <a:t>O(n^3)</a:t>
            </a:r>
            <a:endParaRPr lang="en-US" altLang="zh-CN" dirty="0"/>
          </a:p>
          <a:p>
            <a:r>
              <a:rPr lang="zh-CN" altLang="en-US" dirty="0"/>
              <a:t>总的来说步骤是：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en-US" altLang="zh-CN" baseline="30000" dirty="0"/>
              <a:t>st</a:t>
            </a:r>
            <a:r>
              <a:rPr lang="zh-CN" altLang="en-US" dirty="0"/>
              <a:t>：离散化（相对位置不变，答案不变）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en-US" altLang="zh-CN" baseline="30000" dirty="0"/>
              <a:t>nd</a:t>
            </a:r>
            <a:r>
              <a:rPr lang="zh-CN" altLang="en-US" dirty="0"/>
              <a:t>：</a:t>
            </a:r>
            <a:r>
              <a:rPr lang="en-US" altLang="zh-CN" dirty="0" err="1"/>
              <a:t>dp</a:t>
            </a:r>
            <a:r>
              <a:rPr lang="zh-CN" altLang="en-US" dirty="0"/>
              <a:t>（一定有一发炮弹消费等于最大权值）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464560"/>
          </a:xfrm>
        </p:spPr>
        <p:txBody>
          <a:bodyPr/>
          <a:p>
            <a:r>
              <a:rPr lang="en-US" altLang="zh-CN"/>
              <a:t>                                </a:t>
            </a:r>
            <a:r>
              <a:rPr lang="zh-CN" altLang="en-US"/>
              <a:t>谢谢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T1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有人说声母，韵母的分解很复杂</a:t>
            </a:r>
            <a:endParaRPr lang="zh-CN" altLang="en-US"/>
          </a:p>
          <a:p>
            <a:r>
              <a:rPr lang="zh-CN" altLang="en-US"/>
              <a:t>你直接把声母，韵母分开存，再来两个</a:t>
            </a:r>
            <a:r>
              <a:rPr lang="en-US" altLang="zh-CN"/>
              <a:t>for</a:t>
            </a:r>
            <a:r>
              <a:rPr lang="zh-CN" altLang="en-US"/>
              <a:t>，</a:t>
            </a:r>
            <a:r>
              <a:rPr lang="en-US" altLang="zh-CN"/>
              <a:t>string</a:t>
            </a:r>
            <a:r>
              <a:rPr lang="zh-CN" altLang="en-US"/>
              <a:t>做加法</a:t>
            </a:r>
            <a:r>
              <a:rPr lang="zh-CN" altLang="en-US"/>
              <a:t>，最后一一比较不就行了，没那么麻烦</a:t>
            </a:r>
            <a:endParaRPr lang="zh-CN" altLang="en-US"/>
          </a:p>
          <a:p>
            <a:r>
              <a:rPr lang="zh-CN" altLang="en-US"/>
              <a:t>复杂度</a:t>
            </a:r>
            <a:r>
              <a:rPr lang="en-US" altLang="zh-CN"/>
              <a:t>1e5*5e2=5e7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这道题是数论题</a:t>
            </a:r>
            <a:endParaRPr lang="zh-CN" altLang="en-US"/>
          </a:p>
          <a:p>
            <a:r>
              <a:rPr lang="zh-CN" altLang="en-US"/>
              <a:t>想想我们</a:t>
            </a:r>
            <a:r>
              <a:rPr lang="en-US" altLang="zh-CN"/>
              <a:t>lcm</a:t>
            </a:r>
            <a:r>
              <a:rPr lang="zh-CN" altLang="en-US"/>
              <a:t>的定义，</a:t>
            </a:r>
            <a:endParaRPr lang="zh-CN" altLang="en-US"/>
          </a:p>
          <a:p>
            <a:r>
              <a:rPr lang="zh-CN" altLang="en-US"/>
              <a:t>几个数的每个数质因数指数的最大值之积就是</a:t>
            </a:r>
            <a:r>
              <a:rPr lang="en-US" altLang="zh-CN"/>
              <a:t>lcm</a:t>
            </a:r>
            <a:endParaRPr lang="en-US" altLang="zh-CN"/>
          </a:p>
          <a:p>
            <a:r>
              <a:rPr lang="zh-CN" altLang="en-US"/>
              <a:t>什么意思呢，我解释下</a:t>
            </a:r>
            <a:endParaRPr lang="zh-CN" altLang="en-US"/>
          </a:p>
          <a:p>
            <a:r>
              <a:rPr lang="zh-CN" altLang="en-US"/>
              <a:t>设</a:t>
            </a:r>
            <a:r>
              <a:rPr lang="en-US" altLang="zh-CN"/>
              <a:t>b</a:t>
            </a:r>
            <a:r>
              <a:rPr lang="en-US" altLang="zh-CN"/>
              <a:t>[1]=p[1]^a[1]*p[3]^a[3]</a:t>
            </a:r>
            <a:endParaRPr lang="en-US" altLang="zh-CN"/>
          </a:p>
          <a:p>
            <a:r>
              <a:rPr lang="en-US" altLang="zh-CN"/>
              <a:t>b[2]=p[1]^a[2]*p[2]^a[4]</a:t>
            </a:r>
            <a:endParaRPr lang="en-US" altLang="zh-CN"/>
          </a:p>
          <a:p>
            <a:r>
              <a:rPr lang="en-US" altLang="zh-CN"/>
              <a:t>b[3]=p[2]^a[1]*p[3]^a[5]</a:t>
            </a:r>
            <a:endParaRPr lang="en-US" altLang="zh-CN"/>
          </a:p>
          <a:p>
            <a:r>
              <a:rPr lang="en-US" altLang="zh-CN"/>
              <a:t>lcm(b[1],b[2],b[3])=p[1]^max(a[1],a[2])*p[2]^max(a[1],a[4])*p[3]^max(a[5],a[3])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思路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我们对每个</a:t>
            </a:r>
            <a:r>
              <a:rPr lang="en-US" altLang="zh-CN">
                <a:sym typeface="+mn-ea"/>
              </a:rPr>
              <a:t>a[i]</a:t>
            </a:r>
            <a:r>
              <a:rPr lang="zh-CN" altLang="en-US">
                <a:sym typeface="+mn-ea"/>
              </a:rPr>
              <a:t>进行分解质因数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然后用刚刚的方法求解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30pts</a:t>
            </a:r>
            <a:r>
              <a:rPr lang="zh-CN" altLang="en-US">
                <a:sym typeface="+mn-ea"/>
              </a:rPr>
              <a:t>：</a:t>
            </a:r>
            <a:endParaRPr lang="zh-CN" altLang="en-US"/>
          </a:p>
          <a:p>
            <a:r>
              <a:rPr lang="zh-CN" altLang="en-US">
                <a:sym typeface="+mn-ea"/>
              </a:rPr>
              <a:t>暴力打出质数表，分解每个数，统计求</a:t>
            </a:r>
            <a:r>
              <a:rPr lang="en-US" altLang="zh-CN">
                <a:sym typeface="+mn-ea"/>
              </a:rPr>
              <a:t>lcm</a:t>
            </a:r>
            <a:endParaRPr lang="en-US" altLang="zh-CN"/>
          </a:p>
          <a:p>
            <a:r>
              <a:rPr lang="en-US" altLang="zh-CN">
                <a:sym typeface="+mn-ea"/>
              </a:rPr>
              <a:t>50pts</a:t>
            </a:r>
            <a:r>
              <a:rPr lang="zh-CN" altLang="en-US">
                <a:sym typeface="+mn-ea"/>
              </a:rPr>
              <a:t>：</a:t>
            </a:r>
            <a:endParaRPr lang="zh-CN" altLang="en-US"/>
          </a:p>
          <a:p>
            <a:r>
              <a:rPr lang="en-US" altLang="zh-CN">
                <a:sym typeface="+mn-ea"/>
              </a:rPr>
              <a:t>30pts</a:t>
            </a:r>
            <a:r>
              <a:rPr lang="zh-CN" altLang="en-US">
                <a:sym typeface="+mn-ea"/>
              </a:rPr>
              <a:t>的方法加上</a:t>
            </a:r>
            <a:r>
              <a:rPr lang="en-US" altLang="zh-CN">
                <a:sym typeface="+mn-ea"/>
              </a:rPr>
              <a:t>lcm=a*b/lca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70pts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分解后的处理我们说过了，复杂度就出在筛质数上</a:t>
            </a:r>
            <a:endParaRPr lang="zh-CN" altLang="en-US"/>
          </a:p>
          <a:p>
            <a:r>
              <a:rPr lang="zh-CN" altLang="en-US"/>
              <a:t>埃氏筛法</a:t>
            </a:r>
            <a:endParaRPr lang="zh-CN" altLang="en-US"/>
          </a:p>
          <a:p>
            <a:r>
              <a:rPr lang="zh-CN" altLang="en-US"/>
              <a:t>筛出</a:t>
            </a:r>
            <a:r>
              <a:rPr lang="en-US" altLang="zh-CN">
                <a:solidFill>
                  <a:srgbClr val="FF0000"/>
                </a:solidFill>
              </a:rPr>
              <a:t>sqrt(max(a[i]))</a:t>
            </a:r>
            <a:r>
              <a:rPr lang="zh-CN" altLang="en-US"/>
              <a:t>素数表</a:t>
            </a:r>
            <a:endParaRPr lang="zh-CN" altLang="en-US"/>
          </a:p>
          <a:p>
            <a:r>
              <a:rPr lang="zh-CN" altLang="en-US"/>
              <a:t>为什么</a:t>
            </a:r>
            <a:endParaRPr lang="zh-CN" altLang="en-US"/>
          </a:p>
          <a:p>
            <a:r>
              <a:rPr lang="zh-CN" altLang="en-US"/>
              <a:t>因为一个数</a:t>
            </a:r>
            <a:r>
              <a:rPr lang="en-US" altLang="zh-CN"/>
              <a:t>a[i]</a:t>
            </a:r>
            <a:r>
              <a:rPr lang="zh-CN" altLang="en-US"/>
              <a:t>如果有大于</a:t>
            </a:r>
            <a:r>
              <a:rPr lang="en-US" altLang="zh-CN"/>
              <a:t>sqrt(a[i])</a:t>
            </a:r>
            <a:r>
              <a:rPr lang="zh-CN" altLang="en-US"/>
              <a:t>的质因数，那么</a:t>
            </a:r>
            <a:r>
              <a:rPr lang="zh-CN" altLang="en-US">
                <a:solidFill>
                  <a:srgbClr val="FF0000"/>
                </a:solidFill>
              </a:rPr>
              <a:t>最多</a:t>
            </a:r>
            <a:r>
              <a:rPr lang="zh-CN" altLang="en-US"/>
              <a:t>有一个</a:t>
            </a:r>
            <a:endParaRPr lang="zh-CN" altLang="en-US"/>
          </a:p>
          <a:p>
            <a:r>
              <a:rPr lang="zh-CN" altLang="en-US"/>
              <a:t>再一个个去分</a:t>
            </a:r>
            <a:endParaRPr lang="zh-CN" altLang="en-US"/>
          </a:p>
          <a:p>
            <a:r>
              <a:rPr lang="zh-CN" altLang="en-US"/>
              <a:t>分到最后可能有不超过一个大的质数，存起来，查询下以前有没有</a:t>
            </a:r>
            <a:endParaRPr lang="zh-CN" altLang="en-US"/>
          </a:p>
          <a:p>
            <a:r>
              <a:rPr lang="zh-CN" altLang="en-US"/>
              <a:t>再把每个质数的次数取最大质乘起来（别忘了</a:t>
            </a:r>
            <a:r>
              <a:rPr lang="en-US" altLang="zh-CN"/>
              <a:t>mod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100pts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zh-CN" altLang="en-US"/>
              <a:t>埃氏筛复杂度</a:t>
            </a:r>
            <a:r>
              <a:rPr lang="en-US" altLang="zh-CN">
                <a:solidFill>
                  <a:srgbClr val="FF0000"/>
                </a:solidFill>
              </a:rPr>
              <a:t>O(nloglogn)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/>
              <a:t>过不了</a:t>
            </a:r>
            <a:r>
              <a:rPr lang="en-US" altLang="zh-CN"/>
              <a:t>1e7</a:t>
            </a:r>
            <a:endParaRPr lang="en-US" altLang="zh-CN"/>
          </a:p>
          <a:p>
            <a:r>
              <a:rPr lang="zh-CN" altLang="en-US"/>
              <a:t>所以用线性筛</a:t>
            </a:r>
            <a:endParaRPr lang="zh-CN" altLang="en-US"/>
          </a:p>
          <a:p>
            <a:r>
              <a:rPr lang="zh-CN" altLang="en-US"/>
              <a:t>线性筛不会的面壁思过</a:t>
            </a:r>
            <a:r>
              <a:rPr lang="en-US" altLang="zh-CN"/>
              <a:t>10min</a:t>
            </a:r>
            <a:endParaRPr lang="zh-CN" altLang="en-US"/>
          </a:p>
          <a:p>
            <a:r>
              <a:rPr lang="zh-CN" altLang="en-US"/>
              <a:t>某人写的</a:t>
            </a:r>
            <a:r>
              <a:rPr lang="en-US" altLang="zh-CN"/>
              <a:t>std</a:t>
            </a:r>
            <a:r>
              <a:rPr lang="zh-CN" altLang="en-US"/>
              <a:t>的核心代码</a:t>
            </a:r>
            <a:endParaRPr lang="zh-CN" altLang="en-US"/>
          </a:p>
          <a:p>
            <a:r>
              <a:rPr lang="zh-CN" altLang="en-US">
                <a:solidFill>
                  <a:schemeClr val="tx1"/>
                </a:solidFill>
                <a:uFillTx/>
              </a:rPr>
              <a:t>for(int i=1;i&lt;=cnt;i++)</a:t>
            </a:r>
            <a:endParaRPr lang="zh-CN" altLang="en-US">
              <a:solidFill>
                <a:schemeClr val="tx1"/>
              </a:solidFill>
              <a:uFillTx/>
            </a:endParaRPr>
          </a:p>
          <a:p>
            <a:r>
              <a:rPr lang="zh-CN" altLang="en-US"/>
              <a:t>		for(int j=1;j&lt;=pri[i][1];j++)</a:t>
            </a:r>
            <a:endParaRPr lang="zh-CN" altLang="en-US"/>
          </a:p>
          <a:p>
            <a:r>
              <a:rPr lang="zh-CN" altLang="en-US"/>
              <a:t>			ans=ans*pri[i][0]%mod;</a:t>
            </a:r>
            <a:endParaRPr lang="zh-CN" altLang="en-US"/>
          </a:p>
          <a:p>
            <a:r>
              <a:rPr lang="zh-CN" altLang="en-US"/>
              <a:t>显然这是错的</a:t>
            </a:r>
            <a:endParaRPr lang="zh-CN" altLang="en-US"/>
          </a:p>
          <a:p>
            <a:r>
              <a:rPr lang="zh-CN" altLang="en-US"/>
              <a:t>发现问题了吗？？？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100pts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解决这个问题怎么办</a:t>
            </a:r>
            <a:endParaRPr lang="zh-CN" altLang="en-US"/>
          </a:p>
          <a:p>
            <a:r>
              <a:rPr lang="zh-CN" altLang="en-US"/>
              <a:t>我们可以在算质数时将质数取模，这样怎么乘都没问题了</a:t>
            </a:r>
            <a:endParaRPr lang="zh-CN" altLang="en-US"/>
          </a:p>
          <a:p>
            <a:r>
              <a:rPr lang="zh-CN" altLang="en-US"/>
              <a:t>某人的</a:t>
            </a:r>
            <a:r>
              <a:rPr lang="en-US" altLang="zh-CN"/>
              <a:t>std</a:t>
            </a:r>
            <a:r>
              <a:rPr lang="zh-CN" altLang="en-US"/>
              <a:t>核心代码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2" grpId="3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zh-CN" altLang="en-US"/>
              <a:t>if(k!=1)</a:t>
            </a:r>
            <a:r>
              <a:rPr lang="en-US" altLang="zh-CN"/>
              <a:t>//k</a:t>
            </a:r>
            <a:r>
              <a:rPr lang="zh-CN" altLang="en-US"/>
              <a:t>是剩下的数（一定是质数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		for(int i=1;i&lt;=ct;i++)</a:t>
            </a:r>
            <a:endParaRPr lang="zh-CN" altLang="en-US"/>
          </a:p>
          <a:p>
            <a:r>
              <a:rPr lang="zh-CN" altLang="en-US"/>
              <a:t>			if(bg[i]==k)</a:t>
            </a:r>
            <a:endParaRPr lang="zh-CN" altLang="en-US"/>
          </a:p>
          <a:p>
            <a:r>
              <a:rPr lang="zh-CN" altLang="en-US"/>
              <a:t>				p=1;</a:t>
            </a:r>
            <a:r>
              <a:rPr lang="en-US" altLang="zh-CN"/>
              <a:t>//</a:t>
            </a:r>
            <a:r>
              <a:rPr lang="zh-CN" altLang="en-US"/>
              <a:t>判断是否出现过</a:t>
            </a:r>
            <a:endParaRPr lang="zh-CN" altLang="en-US"/>
          </a:p>
          <a:p>
            <a:r>
              <a:rPr lang="zh-CN" altLang="en-US"/>
              <a:t>	if(!p)</a:t>
            </a:r>
            <a:endParaRPr lang="zh-CN" altLang="en-US"/>
          </a:p>
          <a:p>
            <a:r>
              <a:rPr lang="zh-CN" altLang="en-US"/>
              <a:t>		bg[++ct]=k%mod;</a:t>
            </a:r>
            <a:r>
              <a:rPr lang="en-US" altLang="zh-CN"/>
              <a:t>//</a:t>
            </a:r>
            <a:r>
              <a:rPr lang="zh-CN" altLang="en-US"/>
              <a:t>取模防爆</a:t>
            </a:r>
            <a:r>
              <a:rPr lang="en-US" altLang="zh-CN"/>
              <a:t>longlong</a:t>
            </a:r>
            <a:endParaRPr lang="en-US" altLang="zh-CN"/>
          </a:p>
          <a:p>
            <a:r>
              <a:rPr lang="zh-CN" altLang="en-US"/>
              <a:t>你以为这就是对的吗</a:t>
            </a:r>
            <a:endParaRPr lang="zh-CN" altLang="en-US"/>
          </a:p>
          <a:p>
            <a:r>
              <a:rPr lang="en-US" altLang="zh-CN"/>
              <a:t>NO!NO!NO!</a:t>
            </a:r>
            <a:endParaRPr lang="en-US" altLang="zh-CN"/>
          </a:p>
          <a:p>
            <a:r>
              <a:rPr lang="zh-CN" altLang="en-US"/>
              <a:t>你不知道什么叫哈希碰撞吗？（为了卡掉你们，我又得改数据，呜呜呜</a:t>
            </a:r>
            <a:r>
              <a:rPr lang="en-US" altLang="zh-CN"/>
              <a:t>~~~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你算一个超过</a:t>
            </a:r>
            <a:r>
              <a:rPr lang="en-US" altLang="zh-CN"/>
              <a:t>1e9+7</a:t>
            </a:r>
            <a:r>
              <a:rPr lang="zh-CN" altLang="en-US"/>
              <a:t>的质数，存的时候取了模，然后你再碰到它时又会将他存起来，或者有两个质数</a:t>
            </a:r>
            <a:r>
              <a:rPr lang="en-US" altLang="zh-CN"/>
              <a:t>mod1e9+7</a:t>
            </a:r>
            <a:r>
              <a:rPr lang="zh-CN" altLang="en-US"/>
              <a:t>相等</a:t>
            </a:r>
            <a:r>
              <a:rPr lang="zh-CN" altLang="en-US"/>
              <a:t> </a:t>
            </a:r>
            <a:r>
              <a:rPr lang="en-US" altLang="zh-CN"/>
              <a:t>,</a:t>
            </a:r>
            <a:r>
              <a:rPr lang="zh-CN" altLang="en-US"/>
              <a:t>所以。。。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2726</Words>
  <Application>WPS 演示</Application>
  <PresentationFormat>宽屏</PresentationFormat>
  <Paragraphs>237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5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测试的讲解</vt:lpstr>
      <vt:lpstr>					难度</vt:lpstr>
      <vt:lpstr>T1</vt:lpstr>
      <vt:lpstr>T2</vt:lpstr>
      <vt:lpstr>思路</vt:lpstr>
      <vt:lpstr>70pts</vt:lpstr>
      <vt:lpstr>100pts</vt:lpstr>
      <vt:lpstr>100pts</vt:lpstr>
      <vt:lpstr>PowerPoint 演示文稿</vt:lpstr>
      <vt:lpstr>100pts（真）</vt:lpstr>
      <vt:lpstr>T3</vt:lpstr>
      <vt:lpstr>60pts</vt:lpstr>
      <vt:lpstr>100pts</vt:lpstr>
      <vt:lpstr>核心代码</vt:lpstr>
      <vt:lpstr>简要证明和实质剖析</vt:lpstr>
      <vt:lpstr>我对的T4的感觉</vt:lpstr>
      <vt:lpstr>题意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                             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毛周祥</dc:creator>
  <cp:lastModifiedBy>毛周祥</cp:lastModifiedBy>
  <cp:revision>6</cp:revision>
  <dcterms:created xsi:type="dcterms:W3CDTF">2020-03-13T07:14:00Z</dcterms:created>
  <dcterms:modified xsi:type="dcterms:W3CDTF">2021-10-20T08:31:30Z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2052-11.1.0.10938</vt:lpwstr>
  </property>
  <property fmtid="{D5CDD505-2E9C-101B-9397-08002B2CF9AE}" pid="3" name="ICV">
    <vt:lpwstr>3DB297B3935C4C058C85FD3C9A795851</vt:lpwstr>
  </property>
</Properties>
</file>