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sldIdLst>
    <p:sldId id="258" r:id="rId3"/>
    <p:sldId id="260" r:id="rId4"/>
    <p:sldId id="297" r:id="rId5"/>
    <p:sldId id="267" r:id="rId6"/>
    <p:sldId id="261" r:id="rId7"/>
    <p:sldId id="271" r:id="rId8"/>
    <p:sldId id="264" r:id="rId9"/>
    <p:sldId id="265" r:id="rId10"/>
    <p:sldId id="272" r:id="rId11"/>
    <p:sldId id="262" r:id="rId12"/>
    <p:sldId id="263" r:id="rId13"/>
    <p:sldId id="289" r:id="rId14"/>
    <p:sldId id="268" r:id="rId15"/>
    <p:sldId id="273" r:id="rId16"/>
    <p:sldId id="275" r:id="rId17"/>
    <p:sldId id="285" r:id="rId18"/>
    <p:sldId id="269" r:id="rId19"/>
    <p:sldId id="276" r:id="rId20"/>
    <p:sldId id="270" r:id="rId21"/>
    <p:sldId id="2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Introduction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Welcome to CNIT Summer Course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9,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Useful Resources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 Coursera</a:t>
            </a:r>
          </a:p>
          <a:p>
            <a:r>
              <a:rPr lang="en-US" altLang="zh-CN" dirty="0"/>
              <a:t>2, </a:t>
            </a:r>
            <a:r>
              <a:rPr lang="en-US" altLang="zh-CN" dirty="0" err="1"/>
              <a:t>CodeCademy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Leetcode</a:t>
            </a:r>
            <a:endParaRPr lang="en-US" altLang="zh-CN" dirty="0"/>
          </a:p>
          <a:p>
            <a:r>
              <a:rPr lang="en-US" altLang="zh-CN" dirty="0"/>
              <a:t>4, </a:t>
            </a:r>
            <a:r>
              <a:rPr lang="en-US" altLang="zh-CN" dirty="0" err="1"/>
              <a:t>Stackoverflow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184525"/>
            <a:ext cx="11429365" cy="1365885"/>
          </a:xfrm>
        </p:spPr>
        <p:txBody>
          <a:bodyPr/>
          <a:lstStyle/>
          <a:p>
            <a:r>
              <a:rPr lang="en-US" altLang="zh-CN" sz="3600"/>
              <a:t>The most important skill you should master in your undergraduat life is self-learning!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55">
                <a:sym typeface="+mn-ea"/>
              </a:rPr>
              <a:t>Course Introduction—Our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75">
                <a:sym typeface="+mn-ea"/>
              </a:rPr>
              <a:t>Can you figure out how many computers will be used for your daily life?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Introduction—Our World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Can you figure out how many computers will be used for your daily life?</a:t>
            </a:r>
          </a:p>
          <a:p>
            <a:r>
              <a:rPr lang="en-US" altLang="zh-CN"/>
              <a:t>A glimpse about it:</a:t>
            </a:r>
          </a:p>
          <a:p>
            <a:r>
              <a:rPr lang="en-US" altLang="zh-CN"/>
              <a:t>There're more than 30 computers in one car, 1 computer in MP3 player, 1 in Mobile, 1 for your laptop,etc.</a:t>
            </a:r>
          </a:p>
          <a:p>
            <a:r>
              <a:rPr lang="en-US" altLang="zh-CN"/>
              <a:t>  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图片 5" descr="2019-mclaren-senna-hypercar-official-photos-and-info-news-car-and-driver-photo-698055-s-origi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0000">
            <a:off x="6367780" y="4630420"/>
            <a:ext cx="2707640" cy="1654810"/>
          </a:xfrm>
          <a:prstGeom prst="rect">
            <a:avLst/>
          </a:prstGeom>
        </p:spPr>
      </p:pic>
      <p:pic>
        <p:nvPicPr>
          <p:cNvPr id="7" name="图片 6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85" y="3742055"/>
            <a:ext cx="1009650" cy="1009650"/>
          </a:xfrm>
          <a:prstGeom prst="rect">
            <a:avLst/>
          </a:prstGeom>
        </p:spPr>
      </p:pic>
      <p:pic>
        <p:nvPicPr>
          <p:cNvPr id="8" name="图片 7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35" y="3858895"/>
            <a:ext cx="1029970" cy="1029970"/>
          </a:xfrm>
          <a:prstGeom prst="rect">
            <a:avLst/>
          </a:prstGeom>
        </p:spPr>
      </p:pic>
      <p:pic>
        <p:nvPicPr>
          <p:cNvPr id="9" name="图片 8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55" y="3272155"/>
            <a:ext cx="960120" cy="960120"/>
          </a:xfrm>
          <a:prstGeom prst="rect">
            <a:avLst/>
          </a:prstGeom>
        </p:spPr>
      </p:pic>
      <p:pic>
        <p:nvPicPr>
          <p:cNvPr id="10" name="图片 9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3522345"/>
            <a:ext cx="877570" cy="877570"/>
          </a:xfrm>
          <a:prstGeom prst="rect">
            <a:avLst/>
          </a:prstGeom>
        </p:spPr>
      </p:pic>
      <p:pic>
        <p:nvPicPr>
          <p:cNvPr id="11" name="图片 10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15" y="5087620"/>
            <a:ext cx="1070610" cy="1070610"/>
          </a:xfrm>
          <a:prstGeom prst="rect">
            <a:avLst/>
          </a:prstGeom>
        </p:spPr>
      </p:pic>
      <p:pic>
        <p:nvPicPr>
          <p:cNvPr id="12" name="图片 11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5" y="5087620"/>
            <a:ext cx="1295400" cy="129540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25" y="4134485"/>
            <a:ext cx="886460" cy="88646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80" y="5321300"/>
            <a:ext cx="948690" cy="948690"/>
          </a:xfrm>
          <a:prstGeom prst="rect">
            <a:avLst/>
          </a:prstGeom>
        </p:spPr>
      </p:pic>
      <p:pic>
        <p:nvPicPr>
          <p:cNvPr id="15" name="图片 14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35" y="5715635"/>
            <a:ext cx="1295400" cy="129540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090" y="5321300"/>
            <a:ext cx="1295400" cy="1295400"/>
          </a:xfrm>
          <a:prstGeom prst="rect">
            <a:avLst/>
          </a:prstGeom>
        </p:spPr>
      </p:pic>
      <p:pic>
        <p:nvPicPr>
          <p:cNvPr id="17" name="图片 16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3858895"/>
            <a:ext cx="1295400" cy="1295400"/>
          </a:xfrm>
          <a:prstGeom prst="rect">
            <a:avLst/>
          </a:prstGeom>
        </p:spPr>
      </p:pic>
      <p:pic>
        <p:nvPicPr>
          <p:cNvPr id="18" name="图片 17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55" y="3103880"/>
            <a:ext cx="1295400" cy="1295400"/>
          </a:xfrm>
          <a:prstGeom prst="rect">
            <a:avLst/>
          </a:prstGeom>
        </p:spPr>
      </p:pic>
      <p:pic>
        <p:nvPicPr>
          <p:cNvPr id="19" name="图片 18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80" y="4399915"/>
            <a:ext cx="1295400" cy="1295400"/>
          </a:xfrm>
          <a:prstGeom prst="rect">
            <a:avLst/>
          </a:prstGeom>
        </p:spPr>
      </p:pic>
      <p:pic>
        <p:nvPicPr>
          <p:cNvPr id="20" name="图片 19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895" y="3858895"/>
            <a:ext cx="1295400" cy="12954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0820000">
            <a:off x="952500" y="3907155"/>
            <a:ext cx="2724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Many computers look like these.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内容占位符 5" descr="Arduino_Uno_-_R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575" y="95250"/>
            <a:ext cx="2286000" cy="2286000"/>
          </a:xfrm>
          <a:prstGeom prst="rect">
            <a:avLst/>
          </a:prstGeom>
        </p:spPr>
      </p:pic>
      <p:pic>
        <p:nvPicPr>
          <p:cNvPr id="10" name="图片 9" descr="12097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80000">
            <a:off x="9639300" y="2030730"/>
            <a:ext cx="1828800" cy="1828800"/>
          </a:xfrm>
          <a:prstGeom prst="rect">
            <a:avLst/>
          </a:prstGeom>
        </p:spPr>
      </p:pic>
      <p:pic>
        <p:nvPicPr>
          <p:cNvPr id="11" name="图片 10" descr="redb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235" y="2802255"/>
            <a:ext cx="1714500" cy="1714500"/>
          </a:xfrm>
          <a:prstGeom prst="rect">
            <a:avLst/>
          </a:prstGeom>
        </p:spPr>
      </p:pic>
      <p:pic>
        <p:nvPicPr>
          <p:cNvPr id="12" name="图片 11" descr="rasper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020" y="3307080"/>
            <a:ext cx="2755900" cy="197104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0" idx="1"/>
            <a:endCxn id="11" idx="3"/>
          </p:cNvCxnSpPr>
          <p:nvPr/>
        </p:nvCxnSpPr>
        <p:spPr>
          <a:xfrm flipH="1">
            <a:off x="8801735" y="3429635"/>
            <a:ext cx="976630" cy="2298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Computer is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Computer is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</a:p>
          <a:p>
            <a:r>
              <a:rPr lang="en-US" altLang="zh-CN" sz="2875">
                <a:sym typeface="+mn-ea"/>
              </a:rPr>
              <a:t>It's harder than you might expect.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But computer is just computer……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It will never work until we give it some command (of course you also need to make sure it's powered by some kind of energy).</a:t>
            </a:r>
          </a:p>
          <a:p>
            <a:endParaRPr lang="en-US" altLang="zh-CN"/>
          </a:p>
          <a:p>
            <a:r>
              <a:rPr lang="en-US" altLang="zh-CN"/>
              <a:t>And how to edit and send those commands to computer, is what we will learn in this course. 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can you do after taking this course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 Practically, you'll be able to take other courses(even some graduate courses ) without many coding issues (but still with mathematical and other issues.).</a:t>
            </a:r>
          </a:p>
          <a:p>
            <a:r>
              <a:rPr lang="en-US" altLang="zh-CN"/>
              <a:t>2, You'll be able to solve many problems more efficiently (especially when you need to process some data, believe me you don't want to do them by hand.)</a:t>
            </a:r>
          </a:p>
          <a:p>
            <a:r>
              <a:rPr lang="en-US" altLang="zh-CN"/>
              <a:t>3, You're able to step into the areas you're interested in(AI,game development, Computer Graphic Technology, Robotic etc.).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Today's Lab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 Open and log on the computer with your </a:t>
            </a:r>
            <a:r>
              <a:rPr lang="en-US" altLang="zh-CN" dirty="0" err="1"/>
              <a:t>purdue</a:t>
            </a:r>
            <a:r>
              <a:rPr lang="en-US" altLang="zh-CN" dirty="0"/>
              <a:t> account</a:t>
            </a:r>
          </a:p>
          <a:p>
            <a:r>
              <a:rPr lang="en-US" altLang="zh-CN" dirty="0"/>
              <a:t>2, Open Visual Studio </a:t>
            </a:r>
            <a:r>
              <a:rPr lang="en-US" altLang="zh-CN" dirty="0" smtClean="0"/>
              <a:t>2017(search it in start menu)</a:t>
            </a:r>
            <a:endParaRPr lang="en-US" altLang="zh-CN" dirty="0"/>
          </a:p>
          <a:p>
            <a:r>
              <a:rPr lang="en-US" altLang="zh-CN" dirty="0"/>
              <a:t>3, Create a </a:t>
            </a:r>
            <a:r>
              <a:rPr lang="en-US" altLang="zh-CN" dirty="0" smtClean="0"/>
              <a:t>new </a:t>
            </a:r>
            <a:r>
              <a:rPr lang="en-US" altLang="zh-CN" dirty="0"/>
              <a:t>C++ project </a:t>
            </a:r>
            <a:r>
              <a:rPr lang="en-US" altLang="zh-CN" dirty="0" smtClean="0"/>
              <a:t>(</a:t>
            </a:r>
            <a:r>
              <a:rPr lang="en-US" altLang="zh-CN" dirty="0"/>
              <a:t>you can follow me)</a:t>
            </a:r>
          </a:p>
          <a:p>
            <a:r>
              <a:rPr lang="en-US" altLang="zh-CN" dirty="0"/>
              <a:t>4, Copy the code from </a:t>
            </a:r>
            <a:r>
              <a:rPr lang="en-US" altLang="zh-CN" dirty="0" smtClean="0"/>
              <a:t>course webpage</a:t>
            </a:r>
            <a:endParaRPr lang="en-US" altLang="zh-CN" dirty="0"/>
          </a:p>
          <a:p>
            <a:r>
              <a:rPr lang="en-US" altLang="zh-CN" dirty="0"/>
              <a:t>5, Compile it</a:t>
            </a:r>
          </a:p>
          <a:p>
            <a:r>
              <a:rPr lang="en-US" altLang="zh-CN" dirty="0"/>
              <a:t>6, Run it and see what's </a:t>
            </a:r>
            <a:r>
              <a:rPr lang="en-US" altLang="zh-CN" dirty="0" smtClean="0"/>
              <a:t>happened </a:t>
            </a:r>
            <a:r>
              <a:rPr lang="en-US" altLang="zh-CN" dirty="0"/>
              <a:t>in your desktop.</a:t>
            </a:r>
          </a:p>
          <a:p>
            <a:r>
              <a:rPr lang="en-US" altLang="zh-CN" dirty="0"/>
              <a:t>7, You're good to go!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smtClean="0"/>
              <a:t>Course Instructor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Course Instructor&amp;Teaching Assistant(TA)</a:t>
            </a:r>
          </a:p>
          <a:p>
            <a:pPr marL="222250" indent="0">
              <a:buNone/>
            </a:pPr>
            <a:r>
              <a:rPr lang="en-US" dirty="0" smtClean="0"/>
              <a:t>	Huyunting Huang   (Arthur)</a:t>
            </a:r>
            <a:endParaRPr lang="en-US" dirty="0"/>
          </a:p>
          <a:p>
            <a:pPr marL="22225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huan1182@purdue.edu</a:t>
            </a:r>
          </a:p>
          <a:p>
            <a:pPr marL="22225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6"/>
                </a:solidFill>
              </a:rPr>
              <a:t>SteamID</a:t>
            </a:r>
            <a:r>
              <a:rPr lang="en-US" dirty="0" smtClean="0">
                <a:solidFill>
                  <a:schemeClr val="accent6"/>
                </a:solidFill>
              </a:rPr>
              <a:t>: arthurht94</a:t>
            </a:r>
          </a:p>
          <a:p>
            <a:pPr marL="222250" indent="0">
              <a:buNone/>
            </a:pPr>
            <a:r>
              <a:rPr lang="en-US" dirty="0" smtClean="0"/>
              <a:t>          </a:t>
            </a:r>
            <a:r>
              <a:rPr lang="en-US" dirty="0" smtClean="0"/>
              <a:t>Office hour: Tuesday </a:t>
            </a:r>
            <a:r>
              <a:rPr lang="en-US" dirty="0" smtClean="0"/>
              <a:t>3</a:t>
            </a:r>
            <a:r>
              <a:rPr lang="en-US" dirty="0" smtClean="0"/>
              <a:t>:55 PM-4:45 PM, </a:t>
            </a:r>
            <a:r>
              <a:rPr lang="en-US" dirty="0" err="1" smtClean="0"/>
              <a:t>p</a:t>
            </a:r>
            <a:r>
              <a:rPr lang="en-US" dirty="0" err="1" smtClean="0"/>
              <a:t>hys</a:t>
            </a:r>
            <a:r>
              <a:rPr lang="en-US" dirty="0" smtClean="0"/>
              <a:t> 022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65" y="2736273"/>
            <a:ext cx="813261" cy="8132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67335" indent="0">
              <a:buNone/>
            </a:pPr>
            <a:r>
              <a:rPr lang="en-US" dirty="0"/>
              <a:t>/*</a:t>
            </a:r>
          </a:p>
          <a:p>
            <a:pPr marL="267335" indent="0">
              <a:buNone/>
            </a:pPr>
            <a:r>
              <a:rPr lang="en-US" dirty="0"/>
              <a:t>  First program using C++</a:t>
            </a:r>
          </a:p>
          <a:p>
            <a:pPr marL="267335" indent="0">
              <a:buNone/>
            </a:pPr>
            <a:r>
              <a:rPr lang="en-US" dirty="0"/>
              <a:t>*/</a:t>
            </a:r>
          </a:p>
          <a:p>
            <a:pPr marL="267335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67335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/>
              <a:t>void </a:t>
            </a:r>
            <a:r>
              <a:rPr lang="en-US" dirty="0" err="1"/>
              <a:t>keep_window_open</a:t>
            </a:r>
            <a:r>
              <a:rPr lang="en-US" dirty="0"/>
              <a:t>()// to keep window open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  <a:p>
            <a:pPr marL="267335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 err="1"/>
              <a:t>cout</a:t>
            </a:r>
            <a:r>
              <a:rPr lang="en-US" dirty="0"/>
              <a:t> &lt;&lt; "hello world"&lt;&lt;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 err="1"/>
              <a:t>keep_window_open</a:t>
            </a:r>
            <a:r>
              <a:rPr lang="en-US" dirty="0"/>
              <a:t>();</a:t>
            </a:r>
          </a:p>
          <a:p>
            <a:pPr marL="267335" indent="0">
              <a:buNone/>
            </a:pPr>
            <a:r>
              <a:rPr lang="en-US" dirty="0"/>
              <a:t>}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60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webpage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https://github.com/huan1182/STEMABC-CIT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Todays topic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overview</a:t>
            </a:r>
          </a:p>
          <a:p>
            <a:r>
              <a:rPr lang="en-US" altLang="zh-CN" dirty="0"/>
              <a:t>Environment Set up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Course 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095" y="1043305"/>
            <a:ext cx="11689080" cy="5685155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Basic knowledge about Programming</a:t>
            </a:r>
          </a:p>
          <a:p>
            <a:pPr marL="222250" indent="0">
              <a:buNone/>
            </a:pPr>
            <a:r>
              <a:rPr lang="en-US" sz="2400" b="0" dirty="0" smtClean="0"/>
              <a:t>Data type, operator &amp; expression</a:t>
            </a:r>
          </a:p>
          <a:p>
            <a:pPr marL="222250" indent="0">
              <a:buNone/>
            </a:pPr>
            <a:r>
              <a:rPr lang="en-US" sz="2400" b="0" dirty="0" smtClean="0"/>
              <a:t>Math Fundamentals(Boolean/Binary Algebra)</a:t>
            </a:r>
          </a:p>
          <a:p>
            <a:pPr marL="222250" indent="0">
              <a:buNone/>
            </a:pPr>
            <a:r>
              <a:rPr lang="en-US" sz="2400" b="0" dirty="0" smtClean="0"/>
              <a:t>Conditional Statements</a:t>
            </a:r>
          </a:p>
          <a:p>
            <a:pPr marL="222250" indent="0">
              <a:buNone/>
            </a:pPr>
            <a:r>
              <a:rPr lang="en-US" sz="2400" b="0" dirty="0" smtClean="0"/>
              <a:t>Array,vector &amp; Loop</a:t>
            </a:r>
          </a:p>
          <a:p>
            <a:pPr marL="222250" indent="0">
              <a:buNone/>
            </a:pPr>
            <a:r>
              <a:rPr lang="en-US" sz="2400" b="0" dirty="0" smtClean="0"/>
              <a:t>Function</a:t>
            </a:r>
          </a:p>
          <a:p>
            <a:pPr marL="222250" indent="0">
              <a:buNone/>
            </a:pPr>
            <a:r>
              <a:rPr lang="en-US" dirty="0" smtClean="0"/>
              <a:t>Some Algorithms</a:t>
            </a:r>
          </a:p>
          <a:p>
            <a:pPr marL="222250" indent="0">
              <a:buNone/>
            </a:pPr>
            <a:r>
              <a:rPr lang="en-US" sz="2400" b="0" dirty="0" smtClean="0"/>
              <a:t>Sort</a:t>
            </a:r>
          </a:p>
          <a:p>
            <a:pPr marL="222250" indent="0">
              <a:buNone/>
            </a:pPr>
            <a:r>
              <a:rPr lang="en-US" sz="2400" b="0" dirty="0" smtClean="0"/>
              <a:t>Hash Table</a:t>
            </a:r>
          </a:p>
          <a:p>
            <a:pPr marL="222250" indent="0">
              <a:buNone/>
            </a:pPr>
            <a:r>
              <a:rPr lang="en-US" sz="2400" b="0" dirty="0" smtClean="0"/>
              <a:t>Binary Tree</a:t>
            </a:r>
          </a:p>
          <a:p>
            <a:pPr marL="222250" indent="0">
              <a:buNone/>
            </a:pPr>
            <a:r>
              <a:rPr lang="en-US" sz="2400" b="0" dirty="0" smtClean="0"/>
              <a:t>……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5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Lecture(50min)</a:t>
            </a:r>
          </a:p>
          <a:p>
            <a:r>
              <a:rPr lang="en-US" altLang="zh-CN"/>
              <a:t>Lab(50min)</a:t>
            </a:r>
          </a:p>
          <a:p>
            <a:r>
              <a:rPr lang="en-US" altLang="zh-CN"/>
              <a:t>Homework (assigned on Tuesday/Thursday each week and the due date is on Thursday and next Monday.)</a:t>
            </a:r>
          </a:p>
          <a:p>
            <a:r>
              <a:rPr lang="en-US" altLang="zh-CN"/>
              <a:t>Midterm/Final exam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Grade Breakdown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906780"/>
            <a:ext cx="4803140" cy="5262245"/>
          </a:xfrm>
        </p:spPr>
        <p:txBody>
          <a:bodyPr/>
          <a:lstStyle/>
          <a:p>
            <a:r>
              <a:rPr lang="en-US" altLang="zh-CN" dirty="0"/>
              <a:t>Course Lab 25%</a:t>
            </a:r>
          </a:p>
          <a:p>
            <a:r>
              <a:rPr lang="en-US" altLang="zh-CN" dirty="0"/>
              <a:t>Assignment 25%</a:t>
            </a:r>
          </a:p>
          <a:p>
            <a:r>
              <a:rPr lang="en-US" altLang="zh-CN" dirty="0"/>
              <a:t>Midterm Exam 25%</a:t>
            </a:r>
          </a:p>
          <a:p>
            <a:r>
              <a:rPr lang="en-US" altLang="zh-CN" dirty="0"/>
              <a:t>Final Exam 25%</a:t>
            </a:r>
          </a:p>
          <a:p>
            <a:r>
              <a:rPr lang="en-US" altLang="zh-CN" dirty="0"/>
              <a:t>Delayed </a:t>
            </a:r>
            <a:r>
              <a:rPr lang="en-US" altLang="zh-CN" dirty="0" err="1"/>
              <a:t>Submmissions</a:t>
            </a:r>
            <a:r>
              <a:rPr lang="en-US" altLang="zh-CN" dirty="0"/>
              <a:t> of assignment will not be accepted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1335" y="906780"/>
            <a:ext cx="42449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Evaluation Standard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A:90%+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B:80%+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C:70%+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D:60%+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Fail:</a:t>
            </a:r>
            <a:r>
              <a:rPr lang="en-US" altLang="zh-CN" sz="2880" b="1" dirty="0">
                <a:solidFill>
                  <a:srgbClr val="FF0000"/>
                </a:solidFill>
                <a:sym typeface="+mn-ea"/>
              </a:rPr>
              <a:t>0~59.99999999999%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requirement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programming assignment, you must make sure that your code can be </a:t>
            </a:r>
            <a:r>
              <a:rPr lang="en-US" altLang="zh-CN">
                <a:solidFill>
                  <a:srgbClr val="FF0000"/>
                </a:solidFill>
              </a:rPr>
              <a:t>runned successfully for at least once</a:t>
            </a:r>
            <a:r>
              <a:rPr lang="en-US" altLang="zh-CN"/>
              <a:t> in your lap/desktop, I will</a:t>
            </a:r>
            <a:r>
              <a:rPr lang="en-US" altLang="zh-CN">
                <a:solidFill>
                  <a:srgbClr val="FF0000"/>
                </a:solidFill>
              </a:rPr>
              <a:t> not</a:t>
            </a:r>
            <a:r>
              <a:rPr lang="en-US" altLang="zh-CN"/>
              <a:t> debug your code.(But you're welcome to ask me questions about your assignment before due date.)</a:t>
            </a:r>
          </a:p>
          <a:p>
            <a:r>
              <a:rPr lang="en-US" altLang="zh-CN"/>
              <a:t>Delayed submmission is </a:t>
            </a:r>
            <a:r>
              <a:rPr lang="en-US" altLang="zh-CN">
                <a:solidFill>
                  <a:srgbClr val="FF0000"/>
                </a:solidFill>
              </a:rPr>
              <a:t>unacceptable.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</a:t>
            </a:r>
            <a:r>
              <a:rPr lang="en-US" altLang="zh-CN" dirty="0" smtClean="0"/>
              <a:t>Textbook(</a:t>
            </a:r>
            <a:r>
              <a:rPr lang="en-US" altLang="zh-CN" dirty="0" smtClean="0">
                <a:solidFill>
                  <a:schemeClr val="accent3"/>
                </a:solidFill>
              </a:rPr>
              <a:t>Not mandatory to buy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Principles and Practice Using C++</a:t>
            </a:r>
          </a:p>
          <a:p>
            <a:pPr marL="267335" indent="0">
              <a:buNone/>
            </a:pPr>
            <a:r>
              <a:rPr lang="en-US" altLang="zh-CN" b="0" dirty="0"/>
              <a:t>—by Bjarne </a:t>
            </a:r>
            <a:r>
              <a:rPr lang="en-US" altLang="zh-CN" b="0" dirty="0" err="1"/>
              <a:t>Stroustrup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685</Words>
  <Application>Microsoft Office PowerPoint</Application>
  <PresentationFormat>Widescreen</PresentationFormat>
  <Paragraphs>128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MS PGothic</vt:lpstr>
      <vt:lpstr>宋体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Office 主题</vt:lpstr>
      <vt:lpstr>CIT Course 7.0.3 v2</vt:lpstr>
      <vt:lpstr>Introduction</vt:lpstr>
      <vt:lpstr>Course Instructor</vt:lpstr>
      <vt:lpstr>Course webpage</vt:lpstr>
      <vt:lpstr>Todays topic</vt:lpstr>
      <vt:lpstr>Course Topics</vt:lpstr>
      <vt:lpstr>Course Overview</vt:lpstr>
      <vt:lpstr>Grade Breakdown</vt:lpstr>
      <vt:lpstr>Assignment requirement</vt:lpstr>
      <vt:lpstr>Recommended Textbook(Not mandatory to buy)</vt:lpstr>
      <vt:lpstr>Some Useful Resources</vt:lpstr>
      <vt:lpstr>PowerPoint Presentation</vt:lpstr>
      <vt:lpstr>Course Introduction—Our World</vt:lpstr>
      <vt:lpstr>Course Introduction—Our World</vt:lpstr>
      <vt:lpstr>Many computers look like these.</vt:lpstr>
      <vt:lpstr>Computer is everywhere</vt:lpstr>
      <vt:lpstr>Computer is everywhere</vt:lpstr>
      <vt:lpstr>But computer is just computer……</vt:lpstr>
      <vt:lpstr>What can you do after taking this course</vt:lpstr>
      <vt:lpstr>Today's Lab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黄胡云霆</dc:creator>
  <cp:lastModifiedBy>Huang, Huyunting</cp:lastModifiedBy>
  <cp:revision>29</cp:revision>
  <dcterms:created xsi:type="dcterms:W3CDTF">2018-06-10T18:08:00Z</dcterms:created>
  <dcterms:modified xsi:type="dcterms:W3CDTF">2018-07-09T17:12:03Z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