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2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Huang, Huyunting" initials="HH" lastIdx="1" clrIdx="2">
    <p:extLst>
      <p:ext uri="{19B8F6BF-5375-455C-9EA6-DF929625EA0E}">
        <p15:presenceInfo xmlns:p15="http://schemas.microsoft.com/office/powerpoint/2012/main" userId="Huang, Huyunt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/>
              <a:t>BOOLEAN </a:t>
            </a:r>
            <a:r>
              <a:rPr lang="en-US" sz="3840" dirty="0" smtClean="0"/>
              <a:t>Algebra and Conditional Statement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12, 2018</a:t>
            </a:fld>
            <a:r>
              <a:rPr lang="en-US" sz="1440" b="0" dirty="0">
                <a:solidFill>
                  <a:schemeClr val="tx1"/>
                </a:solidFill>
              </a:rPr>
              <a:t> by </a:t>
            </a:r>
            <a:r>
              <a:rPr lang="en-US" sz="1440" dirty="0" smtClean="0"/>
              <a:t>Huyunting Huang</a:t>
            </a:r>
            <a:r>
              <a:rPr lang="en-US" sz="1440" b="0" dirty="0" smtClean="0">
                <a:solidFill>
                  <a:schemeClr val="tx1"/>
                </a:solidFill>
              </a:rPr>
              <a:t>. </a:t>
            </a:r>
            <a:r>
              <a:rPr lang="en-US" sz="1440" b="0" dirty="0">
                <a:solidFill>
                  <a:schemeClr val="tx1"/>
                </a:solidFill>
              </a:rPr>
              <a:t>All rights reserved.  </a:t>
            </a:r>
            <a:br>
              <a:rPr lang="en-US" sz="1440" b="0" dirty="0">
                <a:solidFill>
                  <a:schemeClr val="tx1"/>
                </a:solidFill>
              </a:rPr>
            </a:br>
            <a:r>
              <a:rPr lang="en-US" sz="1440" b="0" dirty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 in 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AND: &amp;&amp; ,  </a:t>
            </a:r>
            <a:r>
              <a:rPr lang="en-US" dirty="0" err="1" smtClean="0"/>
              <a:t>eg</a:t>
            </a:r>
            <a:r>
              <a:rPr lang="en-US" dirty="0" smtClean="0"/>
              <a:t>: X&amp;&amp;Y</a:t>
            </a:r>
          </a:p>
          <a:p>
            <a:r>
              <a:rPr lang="en-US" dirty="0" smtClean="0"/>
              <a:t>OR: ||,  </a:t>
            </a:r>
            <a:r>
              <a:rPr lang="en-US" dirty="0" err="1" smtClean="0"/>
              <a:t>eg</a:t>
            </a:r>
            <a:r>
              <a:rPr lang="en-US" dirty="0" smtClean="0"/>
              <a:t>: X||Y</a:t>
            </a:r>
          </a:p>
          <a:p>
            <a:r>
              <a:rPr lang="en-US" dirty="0" smtClean="0"/>
              <a:t>NOT: !,  </a:t>
            </a:r>
            <a:r>
              <a:rPr lang="en-US" dirty="0" err="1" smtClean="0"/>
              <a:t>eg</a:t>
            </a:r>
            <a:r>
              <a:rPr lang="en-US" dirty="0" smtClean="0"/>
              <a:t>: !X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comparison operators ( ==, !=, &gt;, &lt;, &gt;=, &lt;= 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923710"/>
              </p:ext>
            </p:extLst>
          </p:nvPr>
        </p:nvGraphicFramePr>
        <p:xfrm>
          <a:off x="433390" y="988395"/>
          <a:ext cx="11325226" cy="5516880"/>
        </p:xfrm>
        <a:graphic>
          <a:graphicData uri="http://schemas.openxmlformats.org/drawingml/2006/table">
            <a:tbl>
              <a:tblPr/>
              <a:tblGrid>
                <a:gridCol w="5662613">
                  <a:extLst>
                    <a:ext uri="{9D8B030D-6E8A-4147-A177-3AD203B41FA5}">
                      <a16:colId xmlns:a16="http://schemas.microsoft.com/office/drawing/2014/main" val="3264437281"/>
                    </a:ext>
                  </a:extLst>
                </a:gridCol>
                <a:gridCol w="5662613">
                  <a:extLst>
                    <a:ext uri="{9D8B030D-6E8A-4147-A177-3AD203B41FA5}">
                      <a16:colId xmlns:a16="http://schemas.microsoft.com/office/drawing/2014/main" val="1227428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09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  <a:effectLst/>
                        </a:rPr>
                        <a:t>==</a:t>
                      </a:r>
                      <a:r>
                        <a:rPr lang="en-US" sz="4000" dirty="0" smtClean="0">
                          <a:solidFill>
                            <a:schemeClr val="tx1"/>
                          </a:solidFill>
                          <a:effectLst/>
                        </a:rPr>
                        <a:t>(it’s different from =)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accent4"/>
                          </a:solidFill>
                          <a:effectLst/>
                        </a:rPr>
                        <a:t>Equal </a:t>
                      </a:r>
                      <a:r>
                        <a:rPr lang="en-US" sz="4000" dirty="0" smtClean="0">
                          <a:solidFill>
                            <a:schemeClr val="accent4"/>
                          </a:solidFill>
                          <a:effectLst/>
                        </a:rPr>
                        <a:t>to</a:t>
                      </a:r>
                      <a:r>
                        <a:rPr lang="en-US" sz="4000" dirty="0" smtClean="0">
                          <a:effectLst/>
                        </a:rPr>
                        <a:t>(don’t confuse it with assignment!!!)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03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3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14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7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63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33897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30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statements: if and else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3200" b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if</a:t>
            </a:r>
            <a:r>
              <a:rPr lang="en-US" altLang="en-US" sz="3200" b="0" dirty="0">
                <a:solidFill>
                  <a:srgbClr val="000000"/>
                </a:solidFill>
                <a:latin typeface="Verdana" panose="020B0604030504040204" pitchFamily="34" charset="0"/>
              </a:rPr>
              <a:t> keyword is used to execute a statement or block, if, and only if, a condition is fulfilled. Its syntax is:</a:t>
            </a:r>
            <a:r>
              <a:rPr lang="en-US" altLang="en-US" sz="2800" b="0" dirty="0"/>
              <a:t> </a:t>
            </a:r>
            <a:endParaRPr lang="en-US" altLang="en-US" sz="2800" b="0" dirty="0" smtClean="0"/>
          </a:p>
          <a:p>
            <a:pPr marL="267335" indent="0">
              <a:buNone/>
            </a:pPr>
            <a:r>
              <a:rPr lang="en-US" sz="6600" b="0" dirty="0"/>
              <a:t>if (condition) statement</a:t>
            </a:r>
            <a:endParaRPr lang="en-US" altLang="en-US" sz="4400" b="0" dirty="0">
              <a:latin typeface="Arial" panose="020B0604020202020204" pitchFamily="34" charset="0"/>
            </a:endParaRPr>
          </a:p>
          <a:p>
            <a:endParaRPr lang="en-US" altLang="en-US" sz="6600" b="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0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=1;</a:t>
            </a:r>
          </a:p>
          <a:p>
            <a:pPr marL="267335" indent="0">
              <a:buNone/>
            </a:pPr>
            <a:r>
              <a:rPr lang="en-US" dirty="0" smtClean="0"/>
              <a:t>if (a==1)   </a:t>
            </a:r>
          </a:p>
          <a:p>
            <a:pPr marL="267335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a+1; </a:t>
            </a:r>
          </a:p>
          <a:p>
            <a:pPr marL="267335" indent="0">
              <a:buNone/>
            </a:pPr>
            <a:r>
              <a:rPr lang="en-US" dirty="0" smtClean="0"/>
              <a:t>if (a!=2)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a++;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 a+2;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  <p:sp>
        <p:nvSpPr>
          <p:cNvPr id="10" name="Line Callout 1 9"/>
          <p:cNvSpPr/>
          <p:nvPr/>
        </p:nvSpPr>
        <p:spPr bwMode="auto">
          <a:xfrm>
            <a:off x="2835562" y="1394691"/>
            <a:ext cx="5033820" cy="591128"/>
          </a:xfrm>
          <a:prstGeom prst="borderCallout1">
            <a:avLst>
              <a:gd name="adj1" fmla="val 18750"/>
              <a:gd name="adj2" fmla="val -8333"/>
              <a:gd name="adj3" fmla="val 85938"/>
              <a:gd name="adj4" fmla="val -1988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dirty="0" smtClean="0"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rPr>
              <a:t>co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rPr>
              <a:t>ndition(no semicolon here)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4036294" y="2866825"/>
            <a:ext cx="2382979" cy="478870"/>
          </a:xfrm>
          <a:prstGeom prst="borderCallout1">
            <a:avLst>
              <a:gd name="adj1" fmla="val 18750"/>
              <a:gd name="adj2" fmla="val -8333"/>
              <a:gd name="adj3" fmla="val -64948"/>
              <a:gd name="adj4" fmla="val -5292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rPr>
              <a:t>statement(s)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264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Selection statements with if can also specify what happens when the condition is not fulfilled, by using the </a:t>
            </a:r>
            <a:r>
              <a:rPr lang="en-US" i="1" dirty="0">
                <a:solidFill>
                  <a:schemeClr val="accent3"/>
                </a:solidFill>
              </a:rPr>
              <a:t>else</a:t>
            </a:r>
            <a:r>
              <a:rPr lang="en-US" b="0" dirty="0"/>
              <a:t> keyword to introduce an alternative statement. Its syntax is</a:t>
            </a:r>
            <a:r>
              <a:rPr lang="en-US" b="0" dirty="0" smtClean="0"/>
              <a:t>:</a:t>
            </a:r>
          </a:p>
          <a:p>
            <a:pPr marL="267335" indent="0">
              <a:buNone/>
            </a:pPr>
            <a:r>
              <a:rPr lang="en-US" b="0" dirty="0"/>
              <a:t>if (condition) statement1 </a:t>
            </a:r>
            <a:r>
              <a:rPr lang="en-US" b="0" dirty="0">
                <a:solidFill>
                  <a:schemeClr val="accent3"/>
                </a:solidFill>
              </a:rPr>
              <a:t>else</a:t>
            </a:r>
            <a:r>
              <a:rPr lang="en-US" b="0" dirty="0"/>
              <a:t> statement2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9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/>
              <a:t>if (x == 100)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100";</a:t>
            </a:r>
          </a:p>
          <a:p>
            <a:pPr marL="267335" indent="0">
              <a:buNone/>
            </a:pPr>
            <a:r>
              <a:rPr lang="en-US" dirty="0"/>
              <a:t>else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not 100";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59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if(condition)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/>
              <a:t>if (x &gt; 0)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positive";</a:t>
            </a:r>
          </a:p>
          <a:p>
            <a:pPr marL="267335" indent="0">
              <a:buNone/>
            </a:pPr>
            <a:r>
              <a:rPr lang="en-US" dirty="0"/>
              <a:t>else if (x &lt; 0)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negative</a:t>
            </a:r>
            <a:r>
              <a:rPr lang="en-US" dirty="0" smtClean="0"/>
              <a:t>";</a:t>
            </a:r>
          </a:p>
          <a:p>
            <a:pPr marL="267335" indent="0">
              <a:buNone/>
            </a:pPr>
            <a:r>
              <a:rPr lang="en-US" dirty="0" smtClean="0"/>
              <a:t>else if……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else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0";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9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20256" y="1044116"/>
            <a:ext cx="5571744" cy="5227692"/>
          </a:xfrm>
        </p:spPr>
        <p:txBody>
          <a:bodyPr>
            <a:normAutofit fontScale="92500" lnSpcReduction="20000"/>
          </a:bodyPr>
          <a:lstStyle/>
          <a:p>
            <a:pPr marL="267335" indent="0">
              <a:buNone/>
            </a:pPr>
            <a:r>
              <a:rPr lang="en-US" dirty="0" smtClean="0"/>
              <a:t>switch(expression)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 smtClean="0"/>
              <a:t>    case 1: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{ ……}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case </a:t>
            </a:r>
            <a:r>
              <a:rPr lang="en-US" dirty="0" smtClean="0"/>
              <a:t>2:</a:t>
            </a:r>
            <a:endParaRPr lang="en-US" dirty="0" smtClean="0"/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{ …… }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case </a:t>
            </a:r>
            <a:r>
              <a:rPr lang="en-US" dirty="0" smtClean="0"/>
              <a:t>3: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{……}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default: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………//</a:t>
            </a:r>
            <a:r>
              <a:rPr lang="en-US" dirty="0" smtClean="0"/>
              <a:t>default statement</a:t>
            </a:r>
            <a:endParaRPr lang="en-US" dirty="0"/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238128" y="1044116"/>
            <a:ext cx="5571744" cy="5227692"/>
          </a:xfrm>
        </p:spPr>
        <p:txBody>
          <a:bodyPr/>
          <a:lstStyle/>
          <a:p>
            <a:r>
              <a:rPr lang="en-US" dirty="0"/>
              <a:t>The syntax of the switch statement is a bit peculiar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Its purpose is to check for a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among a number of </a:t>
            </a:r>
            <a:r>
              <a:rPr lang="en-US" dirty="0">
                <a:solidFill>
                  <a:srgbClr val="FF0000"/>
                </a:solidFill>
              </a:rPr>
              <a:t>possible constant expressions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something similar to concatenating if-else statements, but limited to </a:t>
            </a:r>
            <a:r>
              <a:rPr lang="en-US" dirty="0">
                <a:solidFill>
                  <a:srgbClr val="FF0000"/>
                </a:solidFill>
              </a:rPr>
              <a:t>constant expressions</a:t>
            </a:r>
            <a:r>
              <a:rPr lang="en-US" dirty="0"/>
              <a:t>. Its most typical syntax is: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00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267335" indent="0">
              <a:buNone/>
            </a:pPr>
            <a:r>
              <a:rPr lang="en-US" dirty="0" smtClean="0"/>
              <a:t>switch (a%2)</a:t>
            </a:r>
          </a:p>
          <a:p>
            <a:pPr marL="267335" indent="0">
              <a:buNone/>
            </a:pPr>
            <a:r>
              <a:rPr lang="en-US" dirty="0" smtClean="0"/>
              <a:t>{    case  0: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cout</a:t>
            </a:r>
            <a:r>
              <a:rPr lang="en-US" dirty="0" smtClean="0"/>
              <a:t>&lt;&lt;“a is an even number</a:t>
            </a:r>
            <a:r>
              <a:rPr lang="en-US" dirty="0" smtClean="0"/>
              <a:t>”;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break;// break is to jump out of this block, or it might go through all the cases, 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 a=2 will </a:t>
            </a:r>
          </a:p>
          <a:p>
            <a:pPr marL="267335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gothrough</a:t>
            </a:r>
            <a:r>
              <a:rPr lang="en-US" dirty="0" smtClean="0">
                <a:solidFill>
                  <a:srgbClr val="FF0000"/>
                </a:solidFill>
              </a:rPr>
              <a:t> case 0 and default case.</a:t>
            </a:r>
            <a:endParaRPr lang="en-US" dirty="0" smtClean="0">
              <a:solidFill>
                <a:srgbClr val="FF0000"/>
              </a:solidFill>
            </a:endParaRPr>
          </a:p>
          <a:p>
            <a:pPr marL="267335" indent="0">
              <a:buNone/>
            </a:pPr>
            <a:r>
              <a:rPr lang="en-US" dirty="0" smtClean="0"/>
              <a:t>      case 1: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cout</a:t>
            </a:r>
            <a:r>
              <a:rPr lang="en-US" dirty="0" smtClean="0"/>
              <a:t>&lt;&lt; “a is an odd number”;</a:t>
            </a:r>
          </a:p>
          <a:p>
            <a:pPr marL="267335" indent="0"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break;  </a:t>
            </a:r>
          </a:p>
          <a:p>
            <a:pPr marL="267335" indent="0">
              <a:buNone/>
            </a:pPr>
            <a:r>
              <a:rPr lang="en-US" dirty="0" smtClean="0"/>
              <a:t>     default:</a:t>
            </a:r>
            <a:r>
              <a:rPr lang="en-US" dirty="0" smtClean="0"/>
              <a:t> // if expression doesn’t fulfill any of the constant above, it will run default case.   </a:t>
            </a:r>
          </a:p>
          <a:p>
            <a:pPr marL="267335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cout</a:t>
            </a:r>
            <a:r>
              <a:rPr lang="en-US" dirty="0" smtClean="0"/>
              <a:t>&lt;&lt;“a is not an integer</a:t>
            </a:r>
            <a:r>
              <a:rPr lang="en-US" dirty="0" smtClean="0"/>
              <a:t>”;</a:t>
            </a:r>
          </a:p>
          <a:p>
            <a:pPr marL="267335" indent="0">
              <a:buNone/>
            </a:pPr>
            <a:r>
              <a:rPr lang="en-US" dirty="0" smtClean="0"/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break;</a:t>
            </a:r>
            <a:endParaRPr lang="en-US" dirty="0">
              <a:solidFill>
                <a:srgbClr val="FF0000"/>
              </a:solidFill>
            </a:endParaRPr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335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04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Today' 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/>
              <a:t>1, Binary System</a:t>
            </a:r>
          </a:p>
          <a:p>
            <a:pPr marL="222250" indent="0">
              <a:buNone/>
            </a:pPr>
            <a:r>
              <a:rPr lang="en-US" dirty="0"/>
              <a:t>2, Boolean Algebra(Proposition, and, or, not)</a:t>
            </a:r>
          </a:p>
          <a:p>
            <a:pPr marL="222250" indent="0">
              <a:buNone/>
            </a:pPr>
            <a:r>
              <a:rPr lang="en-US" dirty="0"/>
              <a:t>3, conditional statement (if/else</a:t>
            </a:r>
            <a:r>
              <a:rPr lang="en-US"/>
              <a:t>, </a:t>
            </a:r>
            <a:r>
              <a:rPr lang="en-US" smtClean="0"/>
              <a:t>switch……case</a:t>
            </a:r>
            <a:r>
              <a:rPr lang="en-US" dirty="0"/>
              <a:t>)</a:t>
            </a:r>
          </a:p>
          <a:p>
            <a:pPr marL="222250" indent="0">
              <a:buNone/>
            </a:pPr>
            <a:r>
              <a:rPr lang="en-US" dirty="0"/>
              <a:t>4, 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2</a:t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Instead of decimal system, computer use binary system as its math fundamentals.</a:t>
            </a:r>
          </a:p>
          <a:p>
            <a:r>
              <a:rPr lang="en-US" altLang="zh-CN"/>
              <a:t>The Binary system use only 2 numbers: </a:t>
            </a:r>
            <a:r>
              <a:rPr lang="en-US" altLang="zh-CN">
                <a:solidFill>
                  <a:schemeClr val="accent4"/>
                </a:solidFill>
              </a:rPr>
              <a:t>0</a:t>
            </a:r>
            <a:r>
              <a:rPr lang="en-US" altLang="zh-CN">
                <a:solidFill>
                  <a:schemeClr val="accent5"/>
                </a:solidFill>
              </a:rPr>
              <a:t> </a:t>
            </a:r>
            <a:r>
              <a:rPr lang="en-US" altLang="zh-CN"/>
              <a:t>&amp; </a:t>
            </a:r>
            <a:r>
              <a:rPr lang="en-US" altLang="zh-CN">
                <a:solidFill>
                  <a:schemeClr val="accent5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, which can represent 2 states of a system eg: Open/close, true/false, up/down, etc.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counting binary number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carry of </a:t>
            </a:r>
            <a:r>
              <a:rPr lang="en-US" altLang="zh-CN" dirty="0"/>
              <a:t>binary number </a:t>
            </a:r>
            <a:r>
              <a:rPr lang="en-US" altLang="zh-CN" dirty="0" smtClean="0"/>
              <a:t>will appear every </a:t>
            </a:r>
            <a:r>
              <a:rPr lang="en-US" altLang="zh-CN" dirty="0"/>
              <a:t>two steps </a:t>
            </a:r>
            <a:endParaRPr lang="en-US" altLang="zh-CN" dirty="0" smtClean="0"/>
          </a:p>
          <a:p>
            <a:pPr marL="267335" indent="0">
              <a:buNone/>
            </a:pPr>
            <a:r>
              <a:rPr lang="en-US" altLang="zh-CN" dirty="0" smtClean="0">
                <a:solidFill>
                  <a:schemeClr val="accent6"/>
                </a:solidFill>
              </a:rPr>
              <a:t>0,1,10,11,100,101,110,111,1000……</a:t>
            </a:r>
          </a:p>
          <a:p>
            <a:pPr marL="267335" indent="0">
              <a:buNone/>
            </a:pPr>
            <a:r>
              <a:rPr lang="en-US" altLang="zh-CN" dirty="0" smtClean="0"/>
              <a:t>Compare with decimal number (carry appears every 10 steps)</a:t>
            </a:r>
          </a:p>
          <a:p>
            <a:pPr marL="267335" indent="0"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0,1,2,3,4,5,6,7,8,9,10,11……</a:t>
            </a:r>
          </a:p>
          <a:p>
            <a:pPr marL="267335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Convert binary to decimal and vice versa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Binary to decimal.</a:t>
                </a:r>
              </a:p>
              <a:p>
                <a:r>
                  <a:rPr lang="en-US" altLang="zh-CN" dirty="0" err="1" smtClean="0"/>
                  <a:t>Eg</a:t>
                </a:r>
                <a:r>
                  <a:rPr lang="en-US" altLang="zh-CN" dirty="0" smtClean="0"/>
                  <a:t> :10010111</a:t>
                </a:r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10010111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=151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Decimal to binary.</a:t>
                </a:r>
              </a:p>
              <a:p>
                <a:r>
                  <a:rPr lang="en-US" altLang="zh-CN" dirty="0" smtClean="0"/>
                  <a:t>Eg:978    Core idea: continue dividing by 2 and pick out the remainder.</a:t>
                </a:r>
              </a:p>
              <a:p>
                <a:r>
                  <a:rPr lang="en-US" altLang="zh-CN" dirty="0" smtClean="0"/>
                  <a:t>978/2=439……0, 439/2=219……1, 219/2=104……1, 104/2=52……0</a:t>
                </a:r>
              </a:p>
              <a:p>
                <a:pPr marL="267335" indent="0">
                  <a:buNone/>
                </a:pPr>
                <a:r>
                  <a:rPr lang="en-US" altLang="zh-CN" dirty="0" smtClean="0"/>
                  <a:t>52/2=26……0, 26/2=13……0, 13/2= 6……1, 6/2=3……0, 3/2=1……1, ½=0……1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5" r="-1547" b="-4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978/2=439……0, 439/2=219……</a:t>
            </a:r>
            <a:r>
              <a:rPr lang="en-US" altLang="zh-CN" dirty="0">
                <a:solidFill>
                  <a:srgbClr val="92D050"/>
                </a:solidFill>
              </a:rPr>
              <a:t>1</a:t>
            </a:r>
            <a:r>
              <a:rPr lang="en-US" altLang="zh-CN" dirty="0"/>
              <a:t>, 219/2=104……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CN" dirty="0"/>
              <a:t>, 104/2=52……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</a:t>
            </a:r>
          </a:p>
          <a:p>
            <a:pPr marL="267335" indent="0">
              <a:buNone/>
            </a:pPr>
            <a:r>
              <a:rPr lang="en-US" altLang="zh-CN" dirty="0"/>
              <a:t>52/2=26……</a:t>
            </a:r>
            <a:r>
              <a:rPr lang="en-US" altLang="zh-CN" dirty="0">
                <a:solidFill>
                  <a:srgbClr val="002060"/>
                </a:solidFill>
              </a:rPr>
              <a:t>0</a:t>
            </a:r>
            <a:r>
              <a:rPr lang="en-US" altLang="zh-CN" dirty="0"/>
              <a:t>, 26/2=13……</a:t>
            </a:r>
            <a:r>
              <a:rPr lang="en-US" altLang="zh-CN" dirty="0">
                <a:solidFill>
                  <a:srgbClr val="7030A0"/>
                </a:solidFill>
              </a:rPr>
              <a:t>0</a:t>
            </a:r>
            <a:r>
              <a:rPr lang="en-US" altLang="zh-CN" dirty="0"/>
              <a:t>, 13/2= 6……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en-US" altLang="zh-CN" dirty="0"/>
              <a:t>, 6/2=3……</a:t>
            </a:r>
            <a:r>
              <a:rPr lang="en-US" altLang="zh-CN" dirty="0">
                <a:solidFill>
                  <a:schemeClr val="accent6"/>
                </a:solidFill>
              </a:rPr>
              <a:t>0</a:t>
            </a:r>
            <a:r>
              <a:rPr lang="en-US" altLang="zh-CN" dirty="0"/>
              <a:t>, 3/2=1……</a:t>
            </a:r>
            <a:r>
              <a:rPr lang="en-US" altLang="zh-CN" dirty="0">
                <a:solidFill>
                  <a:schemeClr val="accent3"/>
                </a:solidFill>
              </a:rPr>
              <a:t>1</a:t>
            </a:r>
            <a:r>
              <a:rPr lang="en-US" altLang="zh-CN" dirty="0"/>
              <a:t>, ½=0……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  <a:p>
            <a:pPr marL="267335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Result :</a:t>
            </a:r>
            <a:r>
              <a:rPr lang="en-US" dirty="0" smtClean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3"/>
                </a:solidFill>
              </a:rPr>
              <a:t>1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rgbClr val="FFC000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>
                <a:solidFill>
                  <a:srgbClr val="002060"/>
                </a:solidFill>
              </a:rPr>
              <a:t>0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38128" y="1120950"/>
                <a:ext cx="11429081" cy="5737050"/>
              </a:xfrm>
            </p:spPr>
            <p:txBody>
              <a:bodyPr/>
              <a:lstStyle/>
              <a:p>
                <a:r>
                  <a:rPr lang="en-US" dirty="0" smtClean="0"/>
                  <a:t>Definition: </a:t>
                </a:r>
                <a:r>
                  <a:rPr lang="en-US" b="0" dirty="0" smtClean="0"/>
                  <a:t>a branch of algebra in which the </a:t>
                </a:r>
                <a:r>
                  <a:rPr lang="en-US" dirty="0">
                    <a:solidFill>
                      <a:schemeClr val="accent6"/>
                    </a:solidFill>
                  </a:rPr>
                  <a:t>values</a:t>
                </a:r>
                <a:r>
                  <a:rPr lang="en-US" b="0" dirty="0"/>
                  <a:t> of the variables are the truth values </a:t>
                </a:r>
                <a:r>
                  <a:rPr lang="en-US" dirty="0">
                    <a:solidFill>
                      <a:schemeClr val="accent5"/>
                    </a:solidFill>
                  </a:rPr>
                  <a:t>true</a:t>
                </a:r>
                <a:r>
                  <a:rPr lang="en-US" b="0" dirty="0"/>
                  <a:t> and </a:t>
                </a:r>
                <a:r>
                  <a:rPr lang="en-US" dirty="0">
                    <a:solidFill>
                      <a:schemeClr val="accent3"/>
                    </a:solidFill>
                  </a:rPr>
                  <a:t>false</a:t>
                </a:r>
                <a:r>
                  <a:rPr lang="en-US" b="0" dirty="0"/>
                  <a:t>, usually denoted </a:t>
                </a:r>
                <a:r>
                  <a:rPr lang="en-US" dirty="0">
                    <a:solidFill>
                      <a:schemeClr val="accent5"/>
                    </a:solidFill>
                  </a:rPr>
                  <a:t>1</a:t>
                </a:r>
                <a:r>
                  <a:rPr lang="en-US" b="0" dirty="0"/>
                  <a:t> and </a:t>
                </a:r>
                <a:r>
                  <a:rPr lang="en-US" dirty="0">
                    <a:solidFill>
                      <a:schemeClr val="accent3"/>
                    </a:solidFill>
                  </a:rPr>
                  <a:t>0</a:t>
                </a:r>
                <a:r>
                  <a:rPr lang="en-US" b="0" dirty="0"/>
                  <a:t> respectively. </a:t>
                </a:r>
                <a:endParaRPr lang="en-US" b="0" dirty="0" smtClean="0"/>
              </a:p>
              <a:p>
                <a:pPr>
                  <a:spcAft>
                    <a:spcPts val="0"/>
                  </a:spcAft>
                </a:pPr>
                <a:r>
                  <a:rPr lang="en-US" b="0" dirty="0"/>
                  <a:t>M</a:t>
                </a:r>
                <a:r>
                  <a:rPr lang="en-US" b="0" dirty="0" smtClean="0"/>
                  <a:t>ain operations: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b="0" dirty="0" smtClean="0"/>
                  <a:t> conjunction </a:t>
                </a:r>
                <a:r>
                  <a:rPr lang="en-US" i="1" dirty="0" smtClean="0">
                    <a:solidFill>
                      <a:schemeClr val="accent4"/>
                    </a:solidFill>
                  </a:rPr>
                  <a:t>AND</a:t>
                </a:r>
                <a:r>
                  <a:rPr lang="en-US" b="0" dirty="0" smtClean="0"/>
                  <a:t> </a:t>
                </a:r>
                <a:r>
                  <a:rPr lang="en-US" b="0" dirty="0"/>
                  <a:t>denoted as </a:t>
                </a:r>
                <a:r>
                  <a:rPr lang="en-US" b="0" dirty="0" smtClean="0"/>
                  <a:t>∧</a:t>
                </a:r>
                <a:endParaRPr lang="en-US" b="0" dirty="0"/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b="0" dirty="0" smtClean="0"/>
                  <a:t>disjunction </a:t>
                </a:r>
                <a:r>
                  <a:rPr lang="en-US" i="1" dirty="0" smtClean="0">
                    <a:solidFill>
                      <a:schemeClr val="accent4"/>
                    </a:solidFill>
                  </a:rPr>
                  <a:t>OR</a:t>
                </a:r>
                <a:r>
                  <a:rPr lang="en-US" b="0" dirty="0" smtClean="0"/>
                  <a:t> </a:t>
                </a:r>
                <a:r>
                  <a:rPr lang="en-US" b="0" dirty="0"/>
                  <a:t>denoted as </a:t>
                </a:r>
                <a:r>
                  <a:rPr lang="en-US" b="0" dirty="0" smtClean="0"/>
                  <a:t>∨</a:t>
                </a:r>
                <a:endParaRPr lang="en-US" b="0" dirty="0"/>
              </a:p>
              <a:p>
                <a:pPr marL="267335" indent="0">
                  <a:spcAft>
                    <a:spcPts val="100"/>
                  </a:spcAft>
                  <a:buNone/>
                </a:pPr>
                <a:r>
                  <a:rPr lang="en-US" b="0" dirty="0" smtClean="0"/>
                  <a:t>negation </a:t>
                </a:r>
                <a:r>
                  <a:rPr lang="en-US" i="1" dirty="0" smtClean="0">
                    <a:solidFill>
                      <a:schemeClr val="accent4"/>
                    </a:solidFill>
                  </a:rPr>
                  <a:t>NOT</a:t>
                </a:r>
                <a:r>
                  <a:rPr lang="en-US" b="0" dirty="0" smtClean="0"/>
                  <a:t> </a:t>
                </a:r>
                <a:r>
                  <a:rPr lang="en-US" b="0" dirty="0"/>
                  <a:t>denoted as </a:t>
                </a:r>
                <a:r>
                  <a:rPr lang="en-US" b="0" dirty="0" smtClean="0"/>
                  <a:t>¬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6"/>
                    </a:solidFill>
                  </a:rPr>
                  <a:t>However</a:t>
                </a:r>
                <a:r>
                  <a:rPr lang="en-US" b="0" dirty="0" smtClean="0"/>
                  <a:t>, in order to make life easier and make it like an algebra, here we use following symbol to denote the operations.(Mainly used in Electrical Engineering Area).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4"/>
                    </a:solidFill>
                  </a:rPr>
                  <a:t>AND</a:t>
                </a:r>
                <a:r>
                  <a:rPr lang="en-US" b="0" dirty="0" smtClean="0"/>
                  <a:t>:* or simply link two variables. </a:t>
                </a:r>
                <a:r>
                  <a:rPr lang="en-US" b="0" dirty="0" err="1" smtClean="0"/>
                  <a:t>eg</a:t>
                </a:r>
                <a:r>
                  <a:rPr lang="en-US" b="0" dirty="0" smtClean="0"/>
                  <a:t>: XY called X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AND</a:t>
                </a:r>
                <a:r>
                  <a:rPr lang="en-US" b="0" dirty="0" smtClean="0"/>
                  <a:t> Y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4"/>
                    </a:solidFill>
                  </a:rPr>
                  <a:t>OR</a:t>
                </a:r>
                <a:r>
                  <a:rPr lang="en-US" b="0" dirty="0" smtClean="0"/>
                  <a:t>: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+</a:t>
                </a:r>
                <a:r>
                  <a:rPr lang="en-US" b="0" dirty="0" smtClean="0"/>
                  <a:t> . X+Y called X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OR</a:t>
                </a:r>
                <a:r>
                  <a:rPr lang="en-US" b="0" dirty="0" smtClean="0"/>
                  <a:t> Y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4"/>
                    </a:solidFill>
                  </a:rPr>
                  <a:t>NOT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b="0" dirty="0" smtClean="0"/>
                  <a:t> called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NOT</a:t>
                </a:r>
                <a:r>
                  <a:rPr lang="en-US" b="0" dirty="0" smtClean="0"/>
                  <a:t> X </a:t>
                </a:r>
                <a:endParaRPr lang="en-US" b="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8" y="1120950"/>
                <a:ext cx="11429081" cy="5737050"/>
              </a:xfrm>
              <a:blipFill>
                <a:blip r:embed="rId2"/>
                <a:stretch>
                  <a:fillRect t="-2444" r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main operation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194762"/>
              </p:ext>
            </p:extLst>
          </p:nvPr>
        </p:nvGraphicFramePr>
        <p:xfrm>
          <a:off x="238125" y="1120775"/>
          <a:ext cx="5492720" cy="370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180">
                  <a:extLst>
                    <a:ext uri="{9D8B030D-6E8A-4147-A177-3AD203B41FA5}">
                      <a16:colId xmlns:a16="http://schemas.microsoft.com/office/drawing/2014/main" val="4105509739"/>
                    </a:ext>
                  </a:extLst>
                </a:gridCol>
                <a:gridCol w="1373180">
                  <a:extLst>
                    <a:ext uri="{9D8B030D-6E8A-4147-A177-3AD203B41FA5}">
                      <a16:colId xmlns:a16="http://schemas.microsoft.com/office/drawing/2014/main" val="3393082034"/>
                    </a:ext>
                  </a:extLst>
                </a:gridCol>
                <a:gridCol w="1373180">
                  <a:extLst>
                    <a:ext uri="{9D8B030D-6E8A-4147-A177-3AD203B41FA5}">
                      <a16:colId xmlns:a16="http://schemas.microsoft.com/office/drawing/2014/main" val="4016139131"/>
                    </a:ext>
                  </a:extLst>
                </a:gridCol>
                <a:gridCol w="1373180">
                  <a:extLst>
                    <a:ext uri="{9D8B030D-6E8A-4147-A177-3AD203B41FA5}">
                      <a16:colId xmlns:a16="http://schemas.microsoft.com/office/drawing/2014/main" val="3347676465"/>
                    </a:ext>
                  </a:extLst>
                </a:gridCol>
              </a:tblGrid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X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X+Y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XY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76861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856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96581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62258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7187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088827"/>
                  </p:ext>
                </p:extLst>
              </p:nvPr>
            </p:nvGraphicFramePr>
            <p:xfrm>
              <a:off x="6572816" y="1120774"/>
              <a:ext cx="3587184" cy="15047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93592">
                      <a:extLst>
                        <a:ext uri="{9D8B030D-6E8A-4147-A177-3AD203B41FA5}">
                          <a16:colId xmlns:a16="http://schemas.microsoft.com/office/drawing/2014/main" val="755808648"/>
                        </a:ext>
                      </a:extLst>
                    </a:gridCol>
                    <a:gridCol w="1793592">
                      <a:extLst>
                        <a:ext uri="{9D8B030D-6E8A-4147-A177-3AD203B41FA5}">
                          <a16:colId xmlns:a16="http://schemas.microsoft.com/office/drawing/2014/main" val="3500214944"/>
                        </a:ext>
                      </a:extLst>
                    </a:gridCol>
                  </a:tblGrid>
                  <a:tr h="75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X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946204"/>
                      </a:ext>
                    </a:extLst>
                  </a:tr>
                  <a:tr h="75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079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088827"/>
                  </p:ext>
                </p:extLst>
              </p:nvPr>
            </p:nvGraphicFramePr>
            <p:xfrm>
              <a:off x="6572816" y="1120774"/>
              <a:ext cx="3587184" cy="15047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93592">
                      <a:extLst>
                        <a:ext uri="{9D8B030D-6E8A-4147-A177-3AD203B41FA5}">
                          <a16:colId xmlns:a16="http://schemas.microsoft.com/office/drawing/2014/main" val="755808648"/>
                        </a:ext>
                      </a:extLst>
                    </a:gridCol>
                    <a:gridCol w="1793592">
                      <a:extLst>
                        <a:ext uri="{9D8B030D-6E8A-4147-A177-3AD203B41FA5}">
                          <a16:colId xmlns:a16="http://schemas.microsoft.com/office/drawing/2014/main" val="3500214944"/>
                        </a:ext>
                      </a:extLst>
                    </a:gridCol>
                  </a:tblGrid>
                  <a:tr h="75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X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13710" r="-1361" b="-12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946204"/>
                      </a:ext>
                    </a:extLst>
                  </a:tr>
                  <a:tr h="75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07958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3023"/>
              </p:ext>
            </p:extLst>
          </p:nvPr>
        </p:nvGraphicFramePr>
        <p:xfrm>
          <a:off x="6572816" y="2625506"/>
          <a:ext cx="1792586" cy="805757"/>
        </p:xfrm>
        <a:graphic>
          <a:graphicData uri="http://schemas.openxmlformats.org/drawingml/2006/table">
            <a:tbl>
              <a:tblPr/>
              <a:tblGrid>
                <a:gridCol w="1792586">
                  <a:extLst>
                    <a:ext uri="{9D8B030D-6E8A-4147-A177-3AD203B41FA5}">
                      <a16:colId xmlns:a16="http://schemas.microsoft.com/office/drawing/2014/main" val="3846372905"/>
                    </a:ext>
                  </a:extLst>
                </a:gridCol>
              </a:tblGrid>
              <a:tr h="80575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5690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8518"/>
              </p:ext>
            </p:extLst>
          </p:nvPr>
        </p:nvGraphicFramePr>
        <p:xfrm>
          <a:off x="8365403" y="2625505"/>
          <a:ext cx="1794598" cy="805757"/>
        </p:xfrm>
        <a:graphic>
          <a:graphicData uri="http://schemas.openxmlformats.org/drawingml/2006/table">
            <a:tbl>
              <a:tblPr/>
              <a:tblGrid>
                <a:gridCol w="1794598">
                  <a:extLst>
                    <a:ext uri="{9D8B030D-6E8A-4147-A177-3AD203B41FA5}">
                      <a16:colId xmlns:a16="http://schemas.microsoft.com/office/drawing/2014/main" val="527345959"/>
                    </a:ext>
                  </a:extLst>
                </a:gridCol>
              </a:tblGrid>
              <a:tr h="80575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1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</a:t>
            </a:r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 smtClean="0"/>
              </a:p>
              <a:p>
                <a:pPr marL="267335" indent="0">
                  <a:buNone/>
                </a:pPr>
                <a:r>
                  <a:rPr lang="en-US" dirty="0"/>
                  <a:t> De Morgan's laws:</a:t>
                </a:r>
                <a:endParaRPr lang="en-US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Absorption:</a:t>
                </a:r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err="1" smtClean="0"/>
                  <a:t>Distributivity</a:t>
                </a:r>
                <a:endParaRPr lang="en-US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𝑿𝒁</m:t>
                      </m:r>
                    </m:oMath>
                  </m:oMathPara>
                </a14:m>
                <a:endParaRPr lang="en-US" dirty="0" smtClean="0"/>
              </a:p>
              <a:p>
                <a:pPr marL="267335" indent="0">
                  <a:buNone/>
                </a:pPr>
                <a:r>
                  <a:rPr lang="en-US" dirty="0" smtClean="0"/>
                  <a:t>Hint for anyone who wants to prove these formula: create a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truth table </a:t>
                </a:r>
                <a:r>
                  <a:rPr lang="en-US" dirty="0" smtClean="0"/>
                  <a:t>for both side to see whether they’re equal or draw a </a:t>
                </a:r>
                <a:r>
                  <a:rPr lang="en-US" dirty="0">
                    <a:solidFill>
                      <a:schemeClr val="accent4"/>
                    </a:solidFill>
                  </a:rPr>
                  <a:t>V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enn diagram</a:t>
                </a:r>
              </a:p>
              <a:p>
                <a:pPr marL="267335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blipFill>
                <a:blip r:embed="rId3"/>
                <a:stretch>
                  <a:fillRect t="-2684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44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775</Words>
  <Application>Microsoft Office PowerPoint</Application>
  <PresentationFormat>Widescreen</PresentationFormat>
  <Paragraphs>178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Arial Unicode MS</vt:lpstr>
      <vt:lpstr>MS PGothic</vt:lpstr>
      <vt:lpstr>SimSun</vt:lpstr>
      <vt:lpstr>Arial</vt:lpstr>
      <vt:lpstr>Baskerville</vt:lpstr>
      <vt:lpstr>Calibri</vt:lpstr>
      <vt:lpstr>Calibri Light</vt:lpstr>
      <vt:lpstr>Cambria Math</vt:lpstr>
      <vt:lpstr>Helvetica Neue</vt:lpstr>
      <vt:lpstr>Helvetica Neue Bold Condensed</vt:lpstr>
      <vt:lpstr>Helvetica Neue Light</vt:lpstr>
      <vt:lpstr>Impact</vt:lpstr>
      <vt:lpstr>Lucida Grande</vt:lpstr>
      <vt:lpstr>Verdana</vt:lpstr>
      <vt:lpstr>Wingdings</vt:lpstr>
      <vt:lpstr>ヒラギノ明朝 ProN W3</vt:lpstr>
      <vt:lpstr>ヒラギノ角ゴ ProN W6</vt:lpstr>
      <vt:lpstr>1_Office 主题</vt:lpstr>
      <vt:lpstr>CIT Course 7.0.3 v2</vt:lpstr>
      <vt:lpstr>CIT Summer Course</vt:lpstr>
      <vt:lpstr>Today' topic</vt:lpstr>
      <vt:lpstr>Binary System</vt:lpstr>
      <vt:lpstr>counting binary number</vt:lpstr>
      <vt:lpstr>Convert binary to decimal and vice versa</vt:lpstr>
      <vt:lpstr>PowerPoint Presentation</vt:lpstr>
      <vt:lpstr>Boolean Algebra</vt:lpstr>
      <vt:lpstr>Truth table for main operation</vt:lpstr>
      <vt:lpstr>Some useful formulas</vt:lpstr>
      <vt:lpstr>Logical operator in C++</vt:lpstr>
      <vt:lpstr>Relational and comparison operators ( ==, !=, &gt;, &lt;, &gt;=, &lt;= )</vt:lpstr>
      <vt:lpstr>Selection statements: if and else</vt:lpstr>
      <vt:lpstr>PowerPoint Presentation</vt:lpstr>
      <vt:lpstr>else statement</vt:lpstr>
      <vt:lpstr>PowerPoint Presentation</vt:lpstr>
      <vt:lpstr>else if(condition) statement</vt:lpstr>
      <vt:lpstr>switch statement</vt:lpstr>
      <vt:lpstr>example</vt:lpstr>
      <vt:lpstr>Lab time!!!!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黄胡云霆</dc:creator>
  <cp:lastModifiedBy>Huang, Huyunting</cp:lastModifiedBy>
  <cp:revision>38</cp:revision>
  <dcterms:created xsi:type="dcterms:W3CDTF">2018-06-16T19:37:00Z</dcterms:created>
  <dcterms:modified xsi:type="dcterms:W3CDTF">2018-07-12T17:07:45Z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