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7" r:id="rId4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71" r:id="rId15"/>
    <p:sldId id="276" r:id="rId16"/>
    <p:sldId id="272" r:id="rId17"/>
    <p:sldId id="273" r:id="rId18"/>
    <p:sldId id="274" r:id="rId19"/>
    <p:sldId id="277" r:id="rId20"/>
    <p:sldId id="275" r:id="rId21"/>
    <p:sldId id="278" r:id="rId22"/>
    <p:sldId id="281" r:id="rId23"/>
    <p:sldId id="279" r:id="rId24"/>
    <p:sldId id="280" r:id="rId25"/>
    <p:sldId id="282" r:id="rId26"/>
    <p:sldId id="289" r:id="rId27"/>
    <p:sldId id="270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Add cin in hello world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  <a:endParaRPr lang="en-US" dirty="0"/>
          </a:p>
          <a:p>
            <a:pPr lvl="1"/>
            <a:r>
              <a:rPr lang="en-US" dirty="0"/>
              <a:t>Click to edit quoted name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  <a:endParaRPr lang="en-US" dirty="0"/>
          </a:p>
          <a:p>
            <a:pPr lvl="1"/>
            <a:r>
              <a:rPr lang="en-US" dirty="0"/>
              <a:t>Click to edit quoted name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  <a:endParaRPr lang="en-US" noProof="0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  <a:endParaRPr lang="en-US" sz="1400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  <a:endParaRPr lang="en-US" dirty="0">
              <a:sym typeface="Helvetica Neue Bold Condensed" charset="0"/>
            </a:endParaRP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  <a:endParaRPr lang="en-US" dirty="0">
              <a:sym typeface="Helvetica Neue Bold Condensed" charset="0"/>
            </a:endParaRP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  <a:endParaRPr lang="en-US" dirty="0">
              <a:sym typeface="Helvetica Neue Bold Condensed" charset="0"/>
            </a:endParaRP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://www.cplusplus.com/doc/tutorial/opera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Data type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  <a:endParaRPr lang="en-US" sz="1920" cap="all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</a:fld>
            <a:r>
              <a:rPr lang="en-US" sz="1440" b="0" dirty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operator (=)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assignment operator assigns a value to a variable</a:t>
            </a:r>
            <a:endParaRPr lang="en-US" altLang="zh-CN" b="0" dirty="0"/>
          </a:p>
          <a:p>
            <a:r>
              <a:rPr lang="en-US" altLang="zh-CN" b="0" dirty="0" err="1"/>
              <a:t>Eg</a:t>
            </a:r>
            <a:r>
              <a:rPr lang="en-US" altLang="zh-CN" b="0" dirty="0"/>
              <a:t>: In following code:</a:t>
            </a:r>
            <a:endParaRPr lang="en-US" altLang="zh-CN" b="0" dirty="0"/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 5;</a:t>
            </a:r>
            <a:endParaRPr lang="en-US" altLang="zh-CN" b="0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 a;</a:t>
            </a:r>
            <a:endParaRPr lang="en-US" altLang="zh-CN" b="0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b="0" dirty="0"/>
              <a:t>The output will be 5.</a:t>
            </a:r>
            <a:endParaRPr lang="en-US" altLang="zh-CN" b="0" dirty="0"/>
          </a:p>
          <a:p>
            <a:pPr marL="267335" indent="0">
              <a:buNone/>
            </a:pPr>
            <a:endParaRPr lang="en-US" altLang="zh-CN" b="0" dirty="0"/>
          </a:p>
          <a:p>
            <a:pPr marL="267335" indent="0">
              <a:buNone/>
            </a:pPr>
            <a:endParaRPr lang="en-US" altLang="zh-CN" b="0" dirty="0"/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=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38126" y="878889"/>
            <a:ext cx="5958487" cy="5570986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 Unpredictable output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a=4;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a=a+1;//</a:t>
            </a:r>
            <a:r>
              <a:rPr lang="en-US" altLang="zh-CN" dirty="0">
                <a:solidFill>
                  <a:schemeClr val="accent3"/>
                </a:solidFill>
              </a:rPr>
              <a:t>It’s different from equal !!!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b=a;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c=a;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a=b;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b=c;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>
          <a:xfrm>
            <a:off x="6376416" y="878889"/>
            <a:ext cx="5571744" cy="5481994"/>
          </a:xfrm>
          <a:ln w="38100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Conclusion of  =</a:t>
            </a:r>
            <a:endParaRPr lang="en-US" altLang="zh-CN" dirty="0"/>
          </a:p>
          <a:p>
            <a:r>
              <a:rPr lang="en-US" altLang="zh-CN" dirty="0"/>
              <a:t>Once you assign a value to a variable, it’ll </a:t>
            </a:r>
            <a:r>
              <a:rPr lang="en-US" altLang="zh-CN" dirty="0">
                <a:solidFill>
                  <a:schemeClr val="accent3"/>
                </a:solidFill>
              </a:rPr>
              <a:t>update immediately</a:t>
            </a:r>
            <a:r>
              <a:rPr lang="en-US" altLang="zh-CN" dirty="0"/>
              <a:t> and the previous value will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/>
              <a:t> be stored.</a:t>
            </a:r>
            <a:endParaRPr lang="en-US" altLang="zh-CN" dirty="0"/>
          </a:p>
          <a:p>
            <a:r>
              <a:rPr lang="en-US" altLang="zh-CN" dirty="0"/>
              <a:t>One common solution is to declare another variable(</a:t>
            </a:r>
            <a:r>
              <a:rPr lang="en-US" altLang="zh-CN" dirty="0">
                <a:solidFill>
                  <a:schemeClr val="accent6"/>
                </a:solidFill>
              </a:rPr>
              <a:t>c</a:t>
            </a:r>
            <a:r>
              <a:rPr lang="en-US" altLang="zh-CN" dirty="0"/>
              <a:t>) to store the value of a and then do some operation to 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a;//</a:t>
            </a:r>
            <a:r>
              <a:rPr lang="en-US" altLang="zh-CN" dirty="0">
                <a:solidFill>
                  <a:schemeClr val="accent3"/>
                </a:solidFill>
              </a:rPr>
              <a:t>a has not been assigned a 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value yet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</a:t>
            </a:r>
            <a:r>
              <a:rPr lang="en-US" altLang="zh-CN" dirty="0">
                <a:solidFill>
                  <a:schemeClr val="accent3"/>
                </a:solidFill>
              </a:rPr>
              <a:t>unpredictable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2"/>
          </p:nvPr>
        </p:nvSpPr>
        <p:spPr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Tips: once declare a variable, </a:t>
            </a:r>
            <a:r>
              <a:rPr lang="en-US" altLang="zh-CN" dirty="0">
                <a:solidFill>
                  <a:schemeClr val="accent3"/>
                </a:solidFill>
              </a:rPr>
              <a:t>initiate</a:t>
            </a:r>
            <a:r>
              <a:rPr lang="en-US" altLang="zh-CN" dirty="0"/>
              <a:t> it at the same time.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 ( +, -, *, /, % 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9420" y="2522335"/>
          <a:ext cx="10832330" cy="3927540"/>
        </p:xfrm>
        <a:graphic>
          <a:graphicData uri="http://schemas.openxmlformats.org/drawingml/2006/table">
            <a:tbl>
              <a:tblPr/>
              <a:tblGrid>
                <a:gridCol w="5416165"/>
                <a:gridCol w="5416165"/>
              </a:tblGrid>
              <a:tr h="602202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operator</a:t>
                      </a:r>
                      <a:endParaRPr lang="en-US" sz="4000" dirty="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description</a:t>
                      </a:r>
                      <a:endParaRPr lang="en-US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+</a:t>
                      </a:r>
                      <a:endParaRPr lang="en-US" altLang="zh-CN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addition</a:t>
                      </a:r>
                      <a:endParaRPr lang="en-US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-</a:t>
                      </a:r>
                      <a:endParaRPr lang="en-US" altLang="zh-CN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subtraction</a:t>
                      </a:r>
                      <a:endParaRPr lang="en-US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r>
                        <a:rPr lang="zh-CN" altLang="en-US" sz="4000">
                          <a:effectLst/>
                        </a:rPr>
                        <a:t>*</a:t>
                      </a:r>
                      <a:endParaRPr lang="zh-CN" altLang="en-US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multiplication</a:t>
                      </a:r>
                      <a:endParaRPr lang="en-US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/</a:t>
                      </a:r>
                      <a:endParaRPr lang="en-US" altLang="zh-CN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division</a:t>
                      </a:r>
                      <a:endParaRPr lang="en-US" sz="400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effectLst/>
                        </a:rPr>
                        <a:t>%</a:t>
                      </a:r>
                      <a:endParaRPr lang="en-US" altLang="zh-CN" sz="4000" dirty="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modulo</a:t>
                      </a:r>
                      <a:endParaRPr lang="en-US" sz="4000" dirty="0">
                        <a:effectLst/>
                      </a:endParaRP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99420" y="1408399"/>
            <a:ext cx="10832330" cy="1036718"/>
          </a:xfrm>
        </p:spPr>
        <p:txBody>
          <a:bodyPr/>
          <a:lstStyle/>
          <a:p>
            <a:r>
              <a:rPr lang="en-US" altLang="zh-CN" sz="3200" b="0" dirty="0">
                <a:latin typeface="+mn-lt"/>
              </a:rPr>
              <a:t>The five arithmetical operations supported by C++ are:</a:t>
            </a:r>
            <a:endParaRPr lang="zh-CN" altLang="en-US" sz="3200" b="0" dirty="0">
              <a:latin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thing about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3"/>
                </a:solidFill>
              </a:rPr>
              <a:t>%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6" y="1133191"/>
            <a:ext cx="6011753" cy="5227692"/>
          </a:xfrm>
          <a:ln w="28575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For int type the result of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is a little bit tricky but reasonable.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 5;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a=5/3;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a=a/2;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% is available to int only (in present level)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=5;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 %2;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 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assignment (+=, -=, *=, /=, %=)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8" y="1120950"/>
            <a:ext cx="11429081" cy="1302654"/>
          </a:xfrm>
        </p:spPr>
        <p:txBody>
          <a:bodyPr/>
          <a:lstStyle/>
          <a:p>
            <a:r>
              <a:rPr lang="en-US" altLang="zh-CN" b="0" dirty="0"/>
              <a:t>Compound assignment operators modify the current value of a variable by performing an operation on it. They are equivalent to assigning the result of an operation to the first operand: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3388" y="2471535"/>
          <a:ext cx="11325224" cy="3416925"/>
        </p:xfrm>
        <a:graphic>
          <a:graphicData uri="http://schemas.openxmlformats.org/drawingml/2006/table">
            <a:tbl>
              <a:tblPr/>
              <a:tblGrid>
                <a:gridCol w="5662612"/>
                <a:gridCol w="5662612"/>
              </a:tblGrid>
              <a:tr h="683385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expression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equivalent to...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+= x;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= y + x;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-= 5;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- 5;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/= y;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/ y;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price *= units + 1;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price = price * (units+1);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(++, --)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5323" y="971284"/>
            <a:ext cx="5571744" cy="5227692"/>
          </a:xfrm>
          <a:ln w="19050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x=0;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x++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x--;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0" y="971284"/>
            <a:ext cx="5571744" cy="5227692"/>
          </a:xfr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b="0" dirty="0"/>
              <a:t>Some expression can be shortened even more: </a:t>
            </a:r>
            <a:endParaRPr lang="en-US" altLang="zh-CN" b="0" dirty="0"/>
          </a:p>
          <a:p>
            <a:r>
              <a:rPr lang="en-US" altLang="zh-CN" b="0" dirty="0"/>
              <a:t>the increase operator (</a:t>
            </a:r>
            <a:r>
              <a:rPr lang="en-US" altLang="zh-CN" b="0" dirty="0">
                <a:solidFill>
                  <a:schemeClr val="accent6"/>
                </a:solidFill>
              </a:rPr>
              <a:t>++</a:t>
            </a:r>
            <a:r>
              <a:rPr lang="en-US" altLang="zh-CN" b="0" dirty="0"/>
              <a:t>) and the decrease operator (</a:t>
            </a:r>
            <a:r>
              <a:rPr lang="en-US" altLang="zh-CN" b="0" dirty="0">
                <a:solidFill>
                  <a:schemeClr val="accent6"/>
                </a:solidFill>
              </a:rPr>
              <a:t>--</a:t>
            </a:r>
            <a:r>
              <a:rPr lang="en-US" altLang="zh-CN" b="0" dirty="0"/>
              <a:t>) increase or reduce by one the value stored in a variable. </a:t>
            </a:r>
            <a:endParaRPr lang="en-US" altLang="zh-CN" b="0" dirty="0"/>
          </a:p>
          <a:p>
            <a:r>
              <a:rPr lang="en-US" altLang="zh-CN" b="0" dirty="0"/>
              <a:t>They are equivalent to </a:t>
            </a:r>
            <a:r>
              <a:rPr lang="en-US" altLang="zh-CN" b="0" dirty="0">
                <a:solidFill>
                  <a:schemeClr val="accent6"/>
                </a:solidFill>
              </a:rPr>
              <a:t>+=1</a:t>
            </a:r>
            <a:r>
              <a:rPr lang="en-US" altLang="zh-CN" b="0" dirty="0"/>
              <a:t> and to </a:t>
            </a:r>
            <a:r>
              <a:rPr lang="en-US" altLang="zh-CN" b="0" dirty="0">
                <a:solidFill>
                  <a:schemeClr val="accent6"/>
                </a:solidFill>
              </a:rPr>
              <a:t>-=1</a:t>
            </a:r>
            <a:r>
              <a:rPr lang="en-US" altLang="zh-CN" b="0" dirty="0"/>
              <a:t>, respectively. Thus: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conversions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some cases, we want to</a:t>
            </a:r>
            <a:r>
              <a:rPr lang="zh-CN" altLang="en-US" dirty="0"/>
              <a:t> </a:t>
            </a:r>
            <a:r>
              <a:rPr lang="en-US" altLang="zh-CN" dirty="0"/>
              <a:t>compare an int variable with a double variable.</a:t>
            </a:r>
            <a:endParaRPr lang="en-US" altLang="zh-CN" dirty="0"/>
          </a:p>
          <a:p>
            <a:r>
              <a:rPr lang="en-US" altLang="zh-CN" dirty="0"/>
              <a:t>To do this, we need to convert one of its type to make sure they have the same type.</a:t>
            </a:r>
            <a:endParaRPr lang="en-US" altLang="zh-CN" dirty="0"/>
          </a:p>
          <a:p>
            <a:r>
              <a:rPr lang="en-US" altLang="zh-CN" dirty="0"/>
              <a:t>The type conversion has two ways: </a:t>
            </a:r>
            <a:r>
              <a:rPr lang="en-US" altLang="zh-CN" dirty="0">
                <a:solidFill>
                  <a:schemeClr val="accent4"/>
                </a:solidFill>
              </a:rPr>
              <a:t>implicit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4"/>
                </a:solidFill>
              </a:rPr>
              <a:t>explicit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a=1;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b=2.1;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if(a&lt;b) a=b;// </a:t>
            </a:r>
            <a:r>
              <a:rPr lang="en-US" altLang="zh-CN" dirty="0">
                <a:solidFill>
                  <a:schemeClr val="accent3"/>
                </a:solidFill>
              </a:rPr>
              <a:t>the logical operator 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will be covered in 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 next lecture.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b+=1;//notice 1 is an int.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Implicit conversions are automatically performed when a value is copied to a compatible type. For example:</a:t>
            </a:r>
            <a:endParaRPr lang="en-US" altLang="zh-CN" b="0" dirty="0"/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=‘x’;//</a:t>
            </a:r>
            <a:r>
              <a:rPr lang="en-US" altLang="zh-CN" b="0" dirty="0">
                <a:solidFill>
                  <a:schemeClr val="accent4"/>
                </a:solidFill>
              </a:rPr>
              <a:t>x’s ASCII number is 120</a:t>
            </a:r>
            <a:endParaRPr lang="en-US" altLang="zh-CN" b="0" dirty="0">
              <a:solidFill>
                <a:schemeClr val="accent4"/>
              </a:solidFill>
            </a:endParaRP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&lt;&lt;a;</a:t>
            </a:r>
            <a:endParaRPr lang="en-US" altLang="zh-CN" b="0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double b=2.1;</a:t>
            </a:r>
            <a:endParaRPr lang="en-US" altLang="zh-CN" b="0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b+=1;// </a:t>
            </a:r>
            <a:r>
              <a:rPr lang="en-US" altLang="zh-CN" b="0" dirty="0">
                <a:solidFill>
                  <a:schemeClr val="accent4"/>
                </a:solidFill>
              </a:rPr>
              <a:t>the 1 will be converted to 1.0 before add</a:t>
            </a:r>
            <a:endParaRPr lang="en-US" altLang="zh-CN" b="0" dirty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Also known as type-casting</a:t>
            </a:r>
            <a:endParaRPr lang="en-US" altLang="zh-CN" dirty="0"/>
          </a:p>
          <a:p>
            <a:r>
              <a:rPr lang="en-US" altLang="zh-CN" dirty="0"/>
              <a:t>example: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a=2;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 = double(a)+1.1;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c = (double)a+1.1;//C-style casting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Some C++-based programming language(like shader file of OpenGL) might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>
                <a:solidFill>
                  <a:schemeClr val="tx2"/>
                </a:solidFill>
              </a:rPr>
              <a:t> support </a:t>
            </a:r>
            <a:r>
              <a:rPr lang="en-US" altLang="zh-CN" dirty="0">
                <a:solidFill>
                  <a:schemeClr val="accent3"/>
                </a:solidFill>
              </a:rPr>
              <a:t>C-style casting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en-US" altLang="zh-CN" dirty="0">
              <a:solidFill>
                <a:schemeClr val="tx2"/>
              </a:solidFill>
            </a:endParaRPr>
          </a:p>
          <a:p>
            <a:pPr marL="267335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/>
              <a:t>1, variable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2, type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3, operation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4, No Lab today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common conversion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Safe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char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Unsafe</a:t>
            </a:r>
            <a:r>
              <a:rPr lang="en-US" altLang="zh-CN" dirty="0"/>
              <a:t>: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int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char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unsafe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x=2.7;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y = x;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y&lt;&lt;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dirty="0"/>
              <a:t>This is the cut off. The decimal will be ignored.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4"/>
            </a:solidFill>
          </a:ln>
        </p:spPr>
        <p:txBody>
          <a:bodyPr/>
          <a:lstStyle/>
          <a:p>
            <a:r>
              <a:rPr lang="en-US" altLang="zh-CN" dirty="0"/>
              <a:t>char use 1 byte to store the value while int use 4 byte to store the value.</a:t>
            </a:r>
            <a:endParaRPr lang="en-US" altLang="zh-CN" dirty="0"/>
          </a:p>
          <a:p>
            <a:r>
              <a:rPr lang="en-US" altLang="zh-CN" dirty="0"/>
              <a:t>So some big number can not be assigned correctly to char.</a:t>
            </a:r>
            <a:endParaRPr lang="en-US" altLang="zh-CN" dirty="0"/>
          </a:p>
          <a:p>
            <a:r>
              <a:rPr lang="en-US" altLang="zh-CN" dirty="0"/>
              <a:t>This phenomenon is called </a:t>
            </a:r>
            <a:r>
              <a:rPr lang="en-US" altLang="zh-CN" dirty="0">
                <a:solidFill>
                  <a:schemeClr val="accent3"/>
                </a:solidFill>
              </a:rPr>
              <a:t>narrowing conversion 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for type conversion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you’re not sure whether the type will be converted implicitly, always use </a:t>
            </a:r>
            <a:r>
              <a:rPr lang="en-US" altLang="zh-CN" dirty="0">
                <a:solidFill>
                  <a:schemeClr val="accent6"/>
                </a:solidFill>
              </a:rPr>
              <a:t>explicit</a:t>
            </a:r>
            <a:r>
              <a:rPr lang="en-US" altLang="zh-CN" dirty="0"/>
              <a:t> way will be a good choice.</a:t>
            </a:r>
            <a:endParaRPr lang="en-US" altLang="zh-CN" dirty="0"/>
          </a:p>
          <a:p>
            <a:r>
              <a:rPr lang="en-US" altLang="zh-CN" dirty="0"/>
              <a:t>Be careful about narrowing conversion.</a:t>
            </a:r>
            <a:endParaRPr lang="en-US" altLang="zh-CN" dirty="0"/>
          </a:p>
          <a:p>
            <a:r>
              <a:rPr lang="en-US" altLang="zh-CN" dirty="0"/>
              <a:t> Use </a:t>
            </a:r>
            <a:r>
              <a:rPr lang="en-US" altLang="zh-CN" dirty="0" err="1"/>
              <a:t>cout</a:t>
            </a:r>
            <a:r>
              <a:rPr lang="en-US" altLang="zh-CN" dirty="0"/>
              <a:t> to test them will be a good way to understand it.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short interview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Anyone who know binary number system please raise your hand.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1 part II (paper-based)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584" y="797893"/>
            <a:ext cx="11429081" cy="5819007"/>
          </a:xfrm>
        </p:spPr>
        <p:txBody>
          <a:bodyPr/>
          <a:lstStyle/>
          <a:p>
            <a:r>
              <a:rPr lang="en-US" altLang="zh-CN" dirty="0"/>
              <a:t>Write down the value of a in each steps of following expression.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    int a =0;                      value of a : 0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/>
              <a:t>               a=a+1;                                               1</a:t>
            </a:r>
            <a:endParaRPr lang="en-US" altLang="zh-CN" dirty="0"/>
          </a:p>
          <a:p>
            <a:r>
              <a:rPr lang="en-US" altLang="zh-CN" dirty="0"/>
              <a:t>(1) int a = 3/2;</a:t>
            </a:r>
            <a:endParaRPr lang="en-US" altLang="zh-CN" dirty="0"/>
          </a:p>
          <a:p>
            <a:r>
              <a:rPr lang="en-US" altLang="zh-CN" dirty="0"/>
              <a:t>(2) int a = 4%3;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/>
              <a:t>            int b =5;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/>
              <a:t>            a=b;</a:t>
            </a:r>
            <a:endParaRPr lang="en-US" altLang="zh-CN" dirty="0"/>
          </a:p>
          <a:p>
            <a:r>
              <a:rPr lang="en-US" altLang="zh-CN" dirty="0"/>
              <a:t>(3) int b = 4;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/>
              <a:t>            double   a=b;//be careful about written style(decimal)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(4) &amp; (5) is in next slide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39782" y="6762692"/>
            <a:ext cx="11427883" cy="3524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     double b=2.3;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/>
              <a:t>                  int a =b+2;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(5)    int a = 5;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a+=4;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a-=0;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a*=2;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a/=3;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a%=6;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a++;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a--;</a:t>
            </a:r>
            <a:endParaRPr lang="en-US" altLang="zh-CN" dirty="0"/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a=a+2.0;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</a:fld>
            <a:endParaRPr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your first program, the “hello world” is just an output regardless of whatever input we typed in.</a:t>
            </a:r>
            <a:endParaRPr lang="en-US" altLang="zh-CN"/>
          </a:p>
          <a:p>
            <a:r>
              <a:rPr lang="en-US" altLang="zh-CN"/>
              <a:t>But in most cases, we want the output of a program is related to the input.</a:t>
            </a:r>
            <a:endParaRPr lang="en-US" altLang="zh-CN"/>
          </a:p>
          <a:p>
            <a:r>
              <a:rPr lang="en-US" altLang="zh-CN"/>
              <a:t>As a result, we need some places in computer to store the information of input.</a:t>
            </a:r>
            <a:endParaRPr lang="en-US" altLang="zh-CN"/>
          </a:p>
          <a:p>
            <a:r>
              <a:rPr lang="en-US" altLang="zh-CN"/>
              <a:t>These places are called </a:t>
            </a:r>
            <a:r>
              <a:rPr lang="en-US" altLang="zh-CN">
                <a:solidFill>
                  <a:srgbClr val="FF0000"/>
                </a:solidFill>
              </a:rPr>
              <a:t>objects</a:t>
            </a:r>
            <a:r>
              <a:rPr lang="en-US" altLang="zh-CN"/>
              <a:t>, one specific object is an area that can store one specific 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en-US" altLang="zh-CN"/>
              <a:t> of information. 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Variable</a:t>
            </a:r>
            <a:r>
              <a:rPr lang="en-US" altLang="zh-CN"/>
              <a:t> is an </a:t>
            </a:r>
            <a:r>
              <a:rPr lang="en-US" altLang="zh-CN">
                <a:solidFill>
                  <a:srgbClr val="FF0000"/>
                </a:solidFill>
              </a:rPr>
              <a:t>object with name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simple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endParaRPr lang="en-US" altLang="zh-CN"/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 &lt;iostream&gt;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main()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int age=100;</a:t>
            </a:r>
            <a:endParaRPr lang="en-US" altLang="zh-CN" sz="2875">
              <a:solidFill>
                <a:schemeClr val="accent6"/>
              </a:solidFill>
              <a:sym typeface="+mn-ea"/>
            </a:endParaRP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cout&lt;&lt; age;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/>
              <a:t>The screen will show 100;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 mentioned before, we need a </a:t>
            </a:r>
            <a:r>
              <a:rPr lang="en-US" altLang="zh-CN">
                <a:solidFill>
                  <a:schemeClr val="accent3"/>
                </a:solidFill>
              </a:rPr>
              <a:t>name </a:t>
            </a:r>
            <a:r>
              <a:rPr lang="en-US" altLang="zh-CN">
                <a:solidFill>
                  <a:schemeClr val="tx1"/>
                </a:solidFill>
              </a:rPr>
              <a:t>to create a</a:t>
            </a:r>
            <a:r>
              <a:rPr lang="en-US" altLang="zh-CN">
                <a:solidFill>
                  <a:schemeClr val="accent3"/>
                </a:solidFill>
              </a:rPr>
              <a:t> variable</a:t>
            </a:r>
            <a:r>
              <a:rPr lang="en-US" altLang="zh-CN"/>
              <a:t> inorder to access an </a:t>
            </a:r>
            <a:r>
              <a:rPr lang="en-US" altLang="zh-CN">
                <a:solidFill>
                  <a:schemeClr val="accent3"/>
                </a:solidFill>
              </a:rPr>
              <a:t>object</a:t>
            </a:r>
            <a:r>
              <a:rPr lang="en-US" altLang="zh-CN"/>
              <a:t> which is a place that store specific</a:t>
            </a:r>
            <a:r>
              <a:rPr lang="en-US" altLang="zh-CN">
                <a:solidFill>
                  <a:schemeClr val="accent3"/>
                </a:solidFill>
              </a:rPr>
              <a:t> type</a:t>
            </a:r>
            <a:r>
              <a:rPr lang="en-US" altLang="zh-CN"/>
              <a:t> of data.</a:t>
            </a:r>
            <a:endParaRPr lang="en-US" altLang="zh-CN"/>
          </a:p>
          <a:p>
            <a:r>
              <a:rPr lang="en-US" altLang="zh-CN"/>
              <a:t>The </a:t>
            </a:r>
            <a:r>
              <a:rPr lang="en-US" altLang="zh-CN">
                <a:solidFill>
                  <a:schemeClr val="accent3"/>
                </a:solidFill>
              </a:rPr>
              <a:t>type</a:t>
            </a:r>
            <a:r>
              <a:rPr lang="en-US" altLang="zh-CN"/>
              <a:t> defines what information/data we can store in that variable/object (the information/data is called </a:t>
            </a:r>
            <a:r>
              <a:rPr lang="en-US" altLang="zh-CN">
                <a:solidFill>
                  <a:schemeClr val="accent3"/>
                </a:solidFill>
              </a:rPr>
              <a:t>value</a:t>
            </a:r>
            <a:r>
              <a:rPr lang="en-US" altLang="zh-CN"/>
              <a:t>)and which opration  we can do to the variable.</a:t>
            </a:r>
            <a:endParaRPr lang="en-US" altLang="zh-CN"/>
          </a:p>
          <a:p>
            <a:r>
              <a:rPr lang="en-US" altLang="zh-CN"/>
              <a:t>The sentence used to defined a variable is called </a:t>
            </a:r>
            <a:r>
              <a:rPr lang="en-US" altLang="zh-CN">
                <a:solidFill>
                  <a:schemeClr val="accent3"/>
                </a:solidFill>
              </a:rPr>
              <a:t>definition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6"/>
                </a:solidFill>
              </a:rPr>
              <a:t>int</a:t>
            </a:r>
            <a:r>
              <a:rPr lang="en-US" altLang="zh-CN"/>
              <a:t> a = 10;// variable a is an integer</a:t>
            </a:r>
            <a:endParaRPr lang="en-US" altLang="zh-CN"/>
          </a:p>
          <a:p>
            <a:r>
              <a:rPr lang="en-US" altLang="zh-CN">
                <a:solidFill>
                  <a:schemeClr val="accent6"/>
                </a:solidFill>
              </a:rPr>
              <a:t>string</a:t>
            </a:r>
            <a:r>
              <a:rPr lang="en-US" altLang="zh-CN"/>
              <a:t> first_name=”Huang”;// variable first_name is a string</a:t>
            </a:r>
            <a:endParaRPr lang="en-US" altLang="zh-CN"/>
          </a:p>
          <a:p>
            <a:r>
              <a:rPr lang="en-US" altLang="zh-CN">
                <a:solidFill>
                  <a:schemeClr val="accent3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string</a:t>
            </a:r>
            <a:r>
              <a:rPr lang="en-US" altLang="zh-CN">
                <a:solidFill>
                  <a:schemeClr val="accent3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last_name =</a:t>
            </a:r>
            <a:r>
              <a:rPr lang="en-US" altLang="zh-CN">
                <a:solidFill>
                  <a:schemeClr val="accent3"/>
                </a:solidFill>
              </a:rPr>
              <a:t> 10;</a:t>
            </a:r>
            <a:r>
              <a:rPr lang="en-US" altLang="zh-CN">
                <a:solidFill>
                  <a:schemeClr val="tx2"/>
                </a:solidFill>
              </a:rPr>
              <a:t>// </a:t>
            </a:r>
            <a:r>
              <a:rPr lang="en-US" altLang="zh-CN">
                <a:solidFill>
                  <a:schemeClr val="accent3"/>
                </a:solidFill>
              </a:rPr>
              <a:t>Error!</a:t>
            </a:r>
            <a:r>
              <a:rPr lang="en-US" altLang="zh-CN">
                <a:solidFill>
                  <a:schemeClr val="tx2"/>
                </a:solidFill>
              </a:rPr>
              <a:t> you can't assign a string variable  </a:t>
            </a:r>
            <a:endParaRPr lang="en-US" altLang="zh-CN">
              <a:solidFill>
                <a:schemeClr val="tx2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tx2"/>
                </a:solidFill>
              </a:rPr>
              <a:t>                                                     integer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int</a:t>
            </a:r>
            <a:r>
              <a:rPr lang="en-US" altLang="zh-CN">
                <a:solidFill>
                  <a:schemeClr val="tx2"/>
                </a:solidFill>
              </a:rPr>
              <a:t> b =</a:t>
            </a:r>
            <a:r>
              <a:rPr lang="en-US" altLang="zh-CN">
                <a:solidFill>
                  <a:schemeClr val="accent3"/>
                </a:solidFill>
              </a:rPr>
              <a:t>”arthur”</a:t>
            </a:r>
            <a:r>
              <a:rPr lang="en-US" altLang="zh-CN">
                <a:solidFill>
                  <a:schemeClr val="tx2"/>
                </a:solidFill>
              </a:rPr>
              <a:t>;//</a:t>
            </a:r>
            <a:r>
              <a:rPr lang="en-US" altLang="zh-CN">
                <a:solidFill>
                  <a:schemeClr val="accent3"/>
                </a:solidFill>
              </a:rPr>
              <a:t>Error!</a:t>
            </a:r>
            <a:r>
              <a:rPr lang="en-US" altLang="zh-CN">
                <a:solidFill>
                  <a:schemeClr val="tx2"/>
                </a:solidFill>
              </a:rPr>
              <a:t> arthur is not an integer!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will be used in this course recently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offers many data types to be used(you can google it if you're interested in it).</a:t>
            </a:r>
            <a:endParaRPr lang="en-US" altLang="zh-CN" dirty="0"/>
          </a:p>
          <a:p>
            <a:r>
              <a:rPr lang="en-US" altLang="zh-CN" dirty="0"/>
              <a:t>For a newcomer the following types are enough to be used.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a =10; // </a:t>
            </a:r>
            <a:r>
              <a:rPr lang="en-US" altLang="zh-CN" dirty="0">
                <a:solidFill>
                  <a:schemeClr val="accent3"/>
                </a:solidFill>
              </a:rPr>
              <a:t>integer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double</a:t>
            </a:r>
            <a:r>
              <a:rPr lang="en-US" altLang="zh-CN" dirty="0"/>
              <a:t> time = 2.5; //</a:t>
            </a:r>
            <a:r>
              <a:rPr lang="en-US" altLang="zh-CN" dirty="0">
                <a:solidFill>
                  <a:schemeClr val="accent3"/>
                </a:solidFill>
              </a:rPr>
              <a:t>float number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float</a:t>
            </a:r>
            <a:r>
              <a:rPr lang="en-US" altLang="zh-CN" dirty="0"/>
              <a:t> time =2.5;//</a:t>
            </a:r>
            <a:r>
              <a:rPr lang="en-US" altLang="zh-CN" dirty="0">
                <a:solidFill>
                  <a:schemeClr val="accent3"/>
                </a:solidFill>
              </a:rPr>
              <a:t>float number these two types are almost the same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first_character</a:t>
            </a:r>
            <a:r>
              <a:rPr lang="en-US" altLang="zh-CN" dirty="0"/>
              <a:t> = 'A';// </a:t>
            </a:r>
            <a:r>
              <a:rPr lang="en-US" altLang="zh-CN" dirty="0">
                <a:solidFill>
                  <a:schemeClr val="accent3"/>
                </a:solidFill>
              </a:rPr>
              <a:t>a single  Character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string</a:t>
            </a:r>
            <a:r>
              <a:rPr lang="en-US" altLang="zh-CN" dirty="0"/>
              <a:t> name=”</a:t>
            </a:r>
            <a:r>
              <a:rPr lang="en-US" altLang="zh-CN" dirty="0" err="1"/>
              <a:t>arthur</a:t>
            </a:r>
            <a:r>
              <a:rPr lang="en-US" altLang="zh-CN" dirty="0"/>
              <a:t>”// </a:t>
            </a:r>
            <a:r>
              <a:rPr lang="en-US" altLang="zh-CN" dirty="0">
                <a:solidFill>
                  <a:schemeClr val="accent3"/>
                </a:solidFill>
              </a:rPr>
              <a:t>a character string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state=true;// </a:t>
            </a:r>
            <a:r>
              <a:rPr lang="en-US" altLang="zh-CN" dirty="0">
                <a:solidFill>
                  <a:schemeClr val="accent3"/>
                </a:solidFill>
              </a:rPr>
              <a:t>logical variable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 careful about their written style.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39//integer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en-US" altLang="zh-CN" dirty="0"/>
              <a:t>9//float</a:t>
            </a:r>
            <a:endParaRPr lang="en-US" altLang="zh-CN" dirty="0"/>
          </a:p>
          <a:p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>
                <a:solidFill>
                  <a:schemeClr val="tx2"/>
                </a:solidFill>
              </a:rPr>
              <a:t>// character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“</a:t>
            </a:r>
            <a:r>
              <a:rPr lang="en-US" altLang="zh-CN" dirty="0"/>
              <a:t>cat</a:t>
            </a:r>
            <a:r>
              <a:rPr lang="en-US" altLang="zh-CN" dirty="0">
                <a:solidFill>
                  <a:schemeClr val="accent3"/>
                </a:solidFill>
              </a:rPr>
              <a:t>”</a:t>
            </a:r>
            <a:r>
              <a:rPr lang="en-US" altLang="zh-CN" dirty="0"/>
              <a:t>//string</a:t>
            </a:r>
            <a:endParaRPr lang="en-US" altLang="zh-CN" dirty="0"/>
          </a:p>
          <a:p>
            <a:r>
              <a:rPr lang="en-US" altLang="zh-CN" dirty="0"/>
              <a:t>true//bool</a:t>
            </a:r>
            <a:endParaRPr lang="en-US" altLang="zh-CN" dirty="0"/>
          </a:p>
          <a:p>
            <a:r>
              <a:rPr lang="en-US" altLang="zh-CN" dirty="0"/>
              <a:t>PS: 3 is an integer but 3.0 is a float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 and operator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data type not only tells which kind of value can be assigned but also tells which kind of operation can be used.</a:t>
            </a:r>
            <a:endParaRPr lang="en-US" altLang="zh-CN"/>
          </a:p>
          <a:p>
            <a:r>
              <a:rPr lang="en-US" altLang="zh-CN"/>
              <a:t>For details, you can visit this </a:t>
            </a:r>
            <a:r>
              <a:rPr lang="en-US" altLang="zh-CN">
                <a:hlinkClick r:id="rId1"/>
              </a:rPr>
              <a:t>webpage</a:t>
            </a:r>
            <a:r>
              <a:rPr lang="en-US" altLang="zh-CN"/>
              <a:t> to study.</a:t>
            </a:r>
            <a:endParaRPr lang="en-US" altLang="zh-CN"/>
          </a:p>
          <a:p>
            <a:r>
              <a:rPr lang="en-US" altLang="zh-CN" sz="2875">
                <a:sym typeface="+mn-ea"/>
              </a:rPr>
              <a:t>Today we'll focus on some common-used operator.</a:t>
            </a:r>
            <a:endParaRPr lang="en-US" altLang="zh-CN" sz="2875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6223</Words>
  <Application>WPS 演示</Application>
  <PresentationFormat>宽屏</PresentationFormat>
  <Paragraphs>343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Impact</vt:lpstr>
      <vt:lpstr>Helvetica Neue Bold Condensed</vt:lpstr>
      <vt:lpstr>MS PGothic</vt:lpstr>
      <vt:lpstr>Helvetica Neue Bold Condensed</vt:lpstr>
      <vt:lpstr>ヒラギノ角ゴ ProN W6</vt:lpstr>
      <vt:lpstr>Helvetica Neue</vt:lpstr>
      <vt:lpstr>Lucida Grande</vt:lpstr>
      <vt:lpstr>Baskerville</vt:lpstr>
      <vt:lpstr>ヒラギノ明朝 ProN W3</vt:lpstr>
      <vt:lpstr>Helvetica Neue Light</vt:lpstr>
      <vt:lpstr>Calibri</vt:lpstr>
      <vt:lpstr>微软雅黑</vt:lpstr>
      <vt:lpstr>Arial Unicode MS</vt:lpstr>
      <vt:lpstr>Calibri Light</vt:lpstr>
      <vt:lpstr>Segoe Print</vt:lpstr>
      <vt:lpstr>Baskerville Old Face</vt:lpstr>
      <vt:lpstr>1_Office 主题</vt:lpstr>
      <vt:lpstr>CIT Course 7.0.3 v2</vt:lpstr>
      <vt:lpstr>CIT Summer Course</vt:lpstr>
      <vt:lpstr>Today' topic</vt:lpstr>
      <vt:lpstr>Variable</vt:lpstr>
      <vt:lpstr>A simple example</vt:lpstr>
      <vt:lpstr>data type</vt:lpstr>
      <vt:lpstr>Some examples</vt:lpstr>
      <vt:lpstr>Types will be used in this course recently</vt:lpstr>
      <vt:lpstr>Be careful about their written style.</vt:lpstr>
      <vt:lpstr>operation and operator</vt:lpstr>
      <vt:lpstr>Assignment operator (=)</vt:lpstr>
      <vt:lpstr>More about =</vt:lpstr>
      <vt:lpstr>Initiation</vt:lpstr>
      <vt:lpstr>Arithmetic operators ( +, -, *, /, % )</vt:lpstr>
      <vt:lpstr>Some thing about / and %</vt:lpstr>
      <vt:lpstr>Compound assignment (+=, -=, *=, /=, %=)</vt:lpstr>
      <vt:lpstr>Increment and decrement (++, --)</vt:lpstr>
      <vt:lpstr>Type conversions</vt:lpstr>
      <vt:lpstr>implicit</vt:lpstr>
      <vt:lpstr>explicit</vt:lpstr>
      <vt:lpstr>Some common conversion</vt:lpstr>
      <vt:lpstr>About unsafe</vt:lpstr>
      <vt:lpstr>Tips for type conversion</vt:lpstr>
      <vt:lpstr>PowerPoint 演示文稿</vt:lpstr>
      <vt:lpstr>Assignment 1 part II (paper-based)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huan1182</cp:lastModifiedBy>
  <cp:revision>19</cp:revision>
  <dcterms:created xsi:type="dcterms:W3CDTF">2018-06-16T19:36:00Z</dcterms:created>
  <dcterms:modified xsi:type="dcterms:W3CDTF">2018-07-03T20:47:40Z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