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57" r:id="rId4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 Line</a:t>
            </a:r>
            <a:br>
              <a:rPr lang="en-US" dirty="0"/>
            </a:br>
            <a:r>
              <a:rPr lang="en-US" dirty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/>
              <a:t>Single-line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  <a:endParaRPr lang="en-US" sz="1400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  <a:endParaRPr lang="en-US" sz="1400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  <a:endParaRPr lang="en-US" sz="1400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  <a:endParaRPr lang="en-US" sz="1400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  <a:endParaRPr lang="en-US" sz="1400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/>
              <a:t>Click to edit definition, key point, or quote</a:t>
            </a:r>
            <a:endParaRPr lang="en-US" dirty="0"/>
          </a:p>
          <a:p>
            <a:pPr lvl="1"/>
            <a:r>
              <a:rPr lang="en-US" dirty="0"/>
              <a:t>Click to edit quoted name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  <a:endParaRPr lang="en-US" sz="1400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/>
              <a:t>Click to edit definition, key point, or quote</a:t>
            </a:r>
            <a:endParaRPr lang="en-US" dirty="0"/>
          </a:p>
          <a:p>
            <a:pPr lvl="1"/>
            <a:r>
              <a:rPr lang="en-US" dirty="0"/>
              <a:t>Click to edit quoted name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  <a:endParaRPr lang="en-US" sz="1400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/>
              <a:t>Insert photo or art</a:t>
            </a:r>
            <a:endParaRPr lang="en-US" noProof="0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/>
              <a:t>Click to edit photo or art title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/>
              <a:t>Click to edit description or explanation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  <a:endParaRPr lang="en-US" sz="1400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  <a:endParaRPr lang="en-US" sz="1400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  <a:endParaRPr lang="en-US" sz="1400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 Line</a:t>
            </a:r>
            <a:br>
              <a:rPr lang="en-US" dirty="0"/>
            </a:br>
            <a:r>
              <a:rPr lang="en-US" dirty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/>
              <a:t>Single-line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>
                <a:sym typeface="Helvetica Neue Bold Condensed" charset="0"/>
              </a:rPr>
              <a:t>Click to edit text</a:t>
            </a:r>
            <a:endParaRPr lang="en-US" dirty="0">
              <a:sym typeface="Helvetica Neue Bold Condensed" charset="0"/>
            </a:endParaRPr>
          </a:p>
          <a:p>
            <a:pPr lvl="1"/>
            <a:r>
              <a:rPr lang="en-US" dirty="0">
                <a:sym typeface="Helvetica Neue Bold Condensed" charset="0"/>
              </a:rPr>
              <a:t>Second level</a:t>
            </a:r>
            <a:endParaRPr lang="en-US" dirty="0">
              <a:sym typeface="Helvetica Neue Bold Condensed" charset="0"/>
            </a:endParaRPr>
          </a:p>
          <a:p>
            <a:pPr lvl="2"/>
            <a:r>
              <a:rPr lang="en-US" dirty="0">
                <a:sym typeface="Helvetica Neue Bold Condensed" charset="0"/>
              </a:rPr>
              <a:t>Third level</a:t>
            </a:r>
            <a:endParaRPr lang="en-US" dirty="0">
              <a:sym typeface="Helvetica Neue Bold Condensed" charset="0"/>
            </a:endParaRPr>
          </a:p>
          <a:p>
            <a:pPr lvl="3"/>
            <a:r>
              <a:rPr lang="en-US" dirty="0">
                <a:sym typeface="Helvetica Neue Bold Condensed" charset="0"/>
              </a:rPr>
              <a:t>Fourth level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/>
              <a:t>BOOLEAN Algebra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954143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  <a:endParaRPr lang="en-US" sz="1920" cap="all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/>
              <a:cs typeface="Impact" panose="020B0806030902050204"/>
            </a:endParaRP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 dirty="0"/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</a:fld>
            <a:r>
              <a:rPr lang="en-US" sz="1440" b="0" dirty="0">
                <a:solidFill>
                  <a:schemeClr val="tx1"/>
                </a:solidFill>
              </a:rPr>
              <a:t> by INSTRUCTOR FULL NAME. All rights reserved.  </a:t>
            </a:r>
            <a:br>
              <a:rPr lang="en-US" sz="1440" b="0" dirty="0">
                <a:solidFill>
                  <a:schemeClr val="tx1"/>
                </a:solidFill>
              </a:rPr>
            </a:br>
            <a:r>
              <a:rPr lang="en-US" sz="1440" b="0" dirty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  <a:endParaRPr lang="en-US" sz="144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/>
              <a:t>Today' topic</a:t>
            </a:r>
            <a:endParaRPr lang="en-US" sz="384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/>
              <a:t>1, Binary System</a:t>
            </a:r>
            <a:endParaRPr lang="en-US" dirty="0"/>
          </a:p>
          <a:p>
            <a:pPr marL="222250" indent="0">
              <a:buNone/>
            </a:pPr>
            <a:r>
              <a:rPr lang="en-US" dirty="0"/>
              <a:t>2, Boolean Algebra(Proposition, and, or, not)</a:t>
            </a:r>
            <a:endParaRPr lang="en-US" dirty="0"/>
          </a:p>
          <a:p>
            <a:pPr marL="222250" indent="0">
              <a:buNone/>
            </a:pPr>
            <a:r>
              <a:rPr lang="en-US" dirty="0"/>
              <a:t>3, conditional statement (if/else, switch/case)</a:t>
            </a:r>
            <a:endParaRPr lang="en-US" dirty="0"/>
          </a:p>
          <a:p>
            <a:pPr marL="222250" indent="0">
              <a:buNone/>
            </a:pPr>
            <a:r>
              <a:rPr lang="en-US" dirty="0"/>
              <a:t>4, Lab time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z="1585" smtClean="0"/>
            </a:fld>
            <a:endParaRPr lang="en-US" sz="1585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Binary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Instead of decimal system, computer use binary system as its math fundamentals.</a:t>
            </a:r>
            <a:endParaRPr lang="en-US" altLang="zh-CN"/>
          </a:p>
          <a:p>
            <a:r>
              <a:rPr lang="en-US" altLang="zh-CN"/>
              <a:t>The Binary system use only 2 numbers: </a:t>
            </a:r>
            <a:r>
              <a:rPr lang="en-US" altLang="zh-CN">
                <a:solidFill>
                  <a:schemeClr val="accent4"/>
                </a:solidFill>
              </a:rPr>
              <a:t>0</a:t>
            </a:r>
            <a:r>
              <a:rPr lang="en-US" altLang="zh-CN">
                <a:solidFill>
                  <a:schemeClr val="accent5"/>
                </a:solidFill>
              </a:rPr>
              <a:t> </a:t>
            </a:r>
            <a:r>
              <a:rPr lang="en-US" altLang="zh-CN"/>
              <a:t>&amp; </a:t>
            </a:r>
            <a:r>
              <a:rPr lang="en-US" altLang="zh-CN">
                <a:solidFill>
                  <a:schemeClr val="accent5"/>
                </a:solidFill>
              </a:rPr>
              <a:t>1</a:t>
            </a:r>
            <a:r>
              <a:rPr lang="en-US" altLang="zh-CN">
                <a:solidFill>
                  <a:schemeClr val="tx2"/>
                </a:solidFill>
              </a:rPr>
              <a:t>, which can represent 2 states of a system eg: Open/close, true/false, up/down, etc.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counting binary number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binary number will carry every two steps 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演示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Impact</vt:lpstr>
      <vt:lpstr>Helvetica Neue Bold Condensed</vt:lpstr>
      <vt:lpstr>MS PGothic</vt:lpstr>
      <vt:lpstr>Segoe Print</vt:lpstr>
      <vt:lpstr>Helvetica Neue Bold Condensed</vt:lpstr>
      <vt:lpstr>ヒラギノ角ゴ ProN W6</vt:lpstr>
      <vt:lpstr>Helvetica Neue</vt:lpstr>
      <vt:lpstr>Lucida Grande</vt:lpstr>
      <vt:lpstr>Baskerville</vt:lpstr>
      <vt:lpstr>ヒラギノ明朝 ProN W3</vt:lpstr>
      <vt:lpstr>Helvetica Neue Light</vt:lpstr>
      <vt:lpstr>Baskerville Old Face</vt:lpstr>
      <vt:lpstr>1_Office 主题</vt:lpstr>
      <vt:lpstr>CIT Course 7.0.3 v2</vt:lpstr>
      <vt:lpstr>CIT Summer Course</vt:lpstr>
      <vt:lpstr>Today' topic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黄胡云霆</dc:creator>
  <cp:lastModifiedBy>huan1182</cp:lastModifiedBy>
  <cp:revision>5</cp:revision>
  <dcterms:created xsi:type="dcterms:W3CDTF">2018-06-16T19:37:00Z</dcterms:created>
  <dcterms:modified xsi:type="dcterms:W3CDTF">2018-07-03T22:13:02Z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