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9"/>
  </p:notesMasterIdLst>
  <p:sldIdLst>
    <p:sldId id="256" r:id="rId3"/>
    <p:sldId id="271" r:id="rId4"/>
    <p:sldId id="258" r:id="rId5"/>
    <p:sldId id="257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EBBA8-B88B-41AF-8269-64AD6D16F139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52132-1FBC-459C-8B55-62CFA9C6D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0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DB824-4ED6-124D-A8AC-1BDBCDB887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07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DB824-4ED6-124D-A8AC-1BDBCDB887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6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0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9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8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5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588599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77853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176005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882703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3766122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097920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2147035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16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711038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  <p:extLst>
      <p:ext uri="{BB962C8B-B14F-4D97-AF65-F5344CB8AC3E}">
        <p14:creationId xmlns:p14="http://schemas.microsoft.com/office/powerpoint/2010/main" val="112347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28779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1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9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0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3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4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A32C-42CF-4ADE-94FF-C63846B0F4D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7A32C-42CF-4ADE-94FF-C63846B0F4D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E1AE-1801-4E9F-9056-94F3C4F8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9133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 smtClean="0"/>
              <a:t>CIT Summer Course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 smtClean="0"/>
              <a:t>Class I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1136497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 smtClean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  <a:t>July 27, 2018</a:t>
            </a:fld>
            <a:r>
              <a:rPr lang="en-US" sz="1440" b="0" dirty="0" smtClean="0">
                <a:solidFill>
                  <a:schemeClr val="tx1"/>
                </a:solidFill>
              </a:rPr>
              <a:t> by </a:t>
            </a:r>
            <a:r>
              <a:rPr lang="en-US" sz="1440" dirty="0" smtClean="0"/>
              <a:t>Huyunting Huang</a:t>
            </a:r>
            <a:r>
              <a:rPr lang="en-US" sz="1440" b="0" dirty="0" smtClean="0">
                <a:solidFill>
                  <a:schemeClr val="tx1"/>
                </a:solidFill>
              </a:rPr>
              <a:t>. All rights reserved.  </a:t>
            </a:r>
            <a:br>
              <a:rPr lang="en-US" sz="1440" b="0" dirty="0" smtClean="0">
                <a:solidFill>
                  <a:schemeClr val="tx1"/>
                </a:solidFill>
              </a:rPr>
            </a:br>
            <a:r>
              <a:rPr lang="en-US" sz="1440" b="0" dirty="0" smtClean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  <a:endParaRPr lang="en-US" sz="144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830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/>
              <a:t>class Rectangle {</a:t>
            </a:r>
          </a:p>
          <a:p>
            <a:pPr marL="267335" indent="0">
              <a:buNone/>
            </a:pPr>
            <a:r>
              <a:rPr lang="en-US" dirty="0"/>
              <a:t>   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width, height</a:t>
            </a:r>
            <a:r>
              <a:rPr lang="en-US" dirty="0" smtClean="0"/>
              <a:t>;// no specifier before them so these are </a:t>
            </a:r>
            <a:r>
              <a:rPr lang="en-US" dirty="0" smtClean="0">
                <a:solidFill>
                  <a:schemeClr val="accent4"/>
                </a:solidFill>
              </a:rPr>
              <a:t>private.</a:t>
            </a:r>
            <a:endParaRPr lang="en-US" dirty="0">
              <a:solidFill>
                <a:schemeClr val="accent4"/>
              </a:solidFill>
            </a:endParaRPr>
          </a:p>
          <a:p>
            <a:pPr marL="267335" indent="0">
              <a:buNone/>
            </a:pPr>
            <a:r>
              <a:rPr lang="en-US" dirty="0"/>
              <a:t>  public</a:t>
            </a:r>
            <a:r>
              <a:rPr lang="en-US" dirty="0" smtClean="0"/>
              <a:t>:// the specifier is public</a:t>
            </a:r>
            <a:endParaRPr lang="en-US" dirty="0"/>
          </a:p>
          <a:p>
            <a:pPr marL="267335" indent="0">
              <a:buNone/>
            </a:pPr>
            <a:r>
              <a:rPr lang="en-US" dirty="0"/>
              <a:t>    void </a:t>
            </a:r>
            <a:r>
              <a:rPr lang="en-US" dirty="0" err="1"/>
              <a:t>set_values</a:t>
            </a:r>
            <a:r>
              <a:rPr lang="en-US" dirty="0"/>
              <a:t> (</a:t>
            </a:r>
            <a:r>
              <a:rPr lang="en-US" dirty="0" err="1"/>
              <a:t>int,int</a:t>
            </a:r>
            <a:r>
              <a:rPr lang="en-US" dirty="0" smtClean="0"/>
              <a:t>);// public member</a:t>
            </a:r>
            <a:endParaRPr lang="en-US" dirty="0"/>
          </a:p>
          <a:p>
            <a:pPr marL="267335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area (void</a:t>
            </a:r>
            <a:r>
              <a:rPr lang="en-US" dirty="0" smtClean="0"/>
              <a:t>);//public member</a:t>
            </a:r>
            <a:endParaRPr lang="en-US" dirty="0"/>
          </a:p>
          <a:p>
            <a:pPr marL="267335" indent="0">
              <a:buNone/>
            </a:pPr>
            <a:r>
              <a:rPr lang="en-US" dirty="0"/>
              <a:t>}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2358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I want to do same thing using </a:t>
            </a:r>
            <a:r>
              <a:rPr lang="en-US" dirty="0" err="1" smtClean="0"/>
              <a:t>struct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133191"/>
            <a:ext cx="6022731" cy="5227692"/>
          </a:xfrm>
        </p:spPr>
        <p:txBody>
          <a:bodyPr/>
          <a:lstStyle/>
          <a:p>
            <a:pPr marL="267335" indent="0">
              <a:buNone/>
            </a:pPr>
            <a:r>
              <a:rPr lang="en-US" dirty="0">
                <a:solidFill>
                  <a:schemeClr val="accent3"/>
                </a:solidFill>
              </a:rPr>
              <a:t>class</a:t>
            </a:r>
            <a:r>
              <a:rPr lang="en-US" dirty="0"/>
              <a:t> Rectangle </a:t>
            </a:r>
            <a:endParaRPr lang="en-US" dirty="0" smtClean="0"/>
          </a:p>
          <a:p>
            <a:pPr marL="267335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267335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width, height</a:t>
            </a:r>
            <a:r>
              <a:rPr lang="en-US" dirty="0" smtClean="0"/>
              <a:t>;//default: private</a:t>
            </a:r>
            <a:endParaRPr lang="en-US" dirty="0"/>
          </a:p>
          <a:p>
            <a:pPr marL="267335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4"/>
                </a:solidFill>
              </a:rPr>
              <a:t>public:</a:t>
            </a:r>
          </a:p>
          <a:p>
            <a:pPr marL="267335" indent="0">
              <a:buNone/>
            </a:pPr>
            <a:r>
              <a:rPr lang="en-US" dirty="0"/>
              <a:t>    void </a:t>
            </a:r>
            <a:r>
              <a:rPr lang="en-US" dirty="0" err="1"/>
              <a:t>set_values</a:t>
            </a:r>
            <a:r>
              <a:rPr lang="en-US" dirty="0"/>
              <a:t> (</a:t>
            </a:r>
            <a:r>
              <a:rPr lang="en-US" dirty="0" err="1"/>
              <a:t>int,int</a:t>
            </a:r>
            <a:r>
              <a:rPr lang="en-US" dirty="0"/>
              <a:t>);</a:t>
            </a:r>
          </a:p>
          <a:p>
            <a:pPr marL="267335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area (void);</a:t>
            </a:r>
          </a:p>
          <a:p>
            <a:pPr marL="267335" indent="0">
              <a:buNone/>
            </a:pPr>
            <a:r>
              <a:rPr lang="en-US" dirty="0"/>
              <a:t>}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 err="1" smtClean="0">
                <a:solidFill>
                  <a:schemeClr val="accent6"/>
                </a:solidFill>
              </a:rPr>
              <a:t>struct</a:t>
            </a:r>
            <a:r>
              <a:rPr lang="en-US" dirty="0" smtClean="0"/>
              <a:t> </a:t>
            </a:r>
            <a:r>
              <a:rPr lang="en-US" dirty="0"/>
              <a:t>Rectangle </a:t>
            </a:r>
            <a:endParaRPr lang="en-US" dirty="0" smtClean="0"/>
          </a:p>
          <a:p>
            <a:pPr marL="267335" indent="0">
              <a:buNone/>
            </a:pPr>
            <a:r>
              <a:rPr lang="en-US" dirty="0" smtClean="0"/>
              <a:t>{//default: public</a:t>
            </a:r>
            <a:endParaRPr lang="en-US" dirty="0"/>
          </a:p>
          <a:p>
            <a:pPr marL="267335" indent="0">
              <a:buNone/>
            </a:pPr>
            <a:r>
              <a:rPr lang="en-US" dirty="0"/>
              <a:t>    void </a:t>
            </a:r>
            <a:r>
              <a:rPr lang="en-US" dirty="0" err="1"/>
              <a:t>set_values</a:t>
            </a:r>
            <a:r>
              <a:rPr lang="en-US" dirty="0"/>
              <a:t> (</a:t>
            </a:r>
            <a:r>
              <a:rPr lang="en-US" dirty="0" err="1"/>
              <a:t>int,int</a:t>
            </a:r>
            <a:r>
              <a:rPr lang="en-US" dirty="0"/>
              <a:t>);</a:t>
            </a:r>
          </a:p>
          <a:p>
            <a:pPr marL="267335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area (void</a:t>
            </a:r>
            <a:r>
              <a:rPr lang="en-US" dirty="0" smtClean="0"/>
              <a:t>);</a:t>
            </a:r>
          </a:p>
          <a:p>
            <a:pPr marL="267335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private: </a:t>
            </a:r>
          </a:p>
          <a:p>
            <a:pPr marL="267335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widte</a:t>
            </a:r>
            <a:r>
              <a:rPr lang="en-US" dirty="0" smtClean="0"/>
              <a:t>, height;</a:t>
            </a:r>
            <a:endParaRPr lang="en-US" dirty="0"/>
          </a:p>
          <a:p>
            <a:pPr marL="267335" indent="0">
              <a:buNone/>
            </a:pPr>
            <a:r>
              <a:rPr lang="en-US" dirty="0"/>
              <a:t>} </a:t>
            </a:r>
            <a:r>
              <a:rPr lang="en-US" dirty="0" err="1"/>
              <a:t>rect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6470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I done in the lase slide?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Declares a class</a:t>
            </a:r>
            <a:r>
              <a:rPr lang="en-US" dirty="0"/>
              <a:t> (i.e., </a:t>
            </a:r>
            <a:r>
              <a:rPr lang="en-US" dirty="0">
                <a:solidFill>
                  <a:schemeClr val="accent6"/>
                </a:solidFill>
              </a:rPr>
              <a:t>a </a:t>
            </a:r>
            <a:r>
              <a:rPr lang="en-US" dirty="0" smtClean="0">
                <a:solidFill>
                  <a:schemeClr val="accent6"/>
                </a:solidFill>
              </a:rPr>
              <a:t>self-defined type</a:t>
            </a:r>
            <a:r>
              <a:rPr lang="en-US" dirty="0"/>
              <a:t>) called </a:t>
            </a:r>
            <a:r>
              <a:rPr lang="en-US" dirty="0">
                <a:solidFill>
                  <a:schemeClr val="accent3"/>
                </a:solidFill>
              </a:rPr>
              <a:t>Rectangle</a:t>
            </a:r>
            <a:r>
              <a:rPr lang="en-US" dirty="0"/>
              <a:t> and </a:t>
            </a:r>
            <a:r>
              <a:rPr lang="en-US" dirty="0">
                <a:solidFill>
                  <a:schemeClr val="accent4"/>
                </a:solidFill>
              </a:rPr>
              <a:t>an object</a:t>
            </a:r>
            <a:r>
              <a:rPr lang="en-US" dirty="0"/>
              <a:t> (i.e., </a:t>
            </a:r>
            <a:r>
              <a:rPr lang="en-US" dirty="0">
                <a:solidFill>
                  <a:schemeClr val="accent6"/>
                </a:solidFill>
              </a:rPr>
              <a:t>a </a:t>
            </a:r>
            <a:r>
              <a:rPr lang="en-US" dirty="0" smtClean="0">
                <a:solidFill>
                  <a:schemeClr val="accent6"/>
                </a:solidFill>
              </a:rPr>
              <a:t>variable of this type</a:t>
            </a:r>
            <a:r>
              <a:rPr lang="en-US" dirty="0" smtClean="0"/>
              <a:t>) </a:t>
            </a:r>
            <a:r>
              <a:rPr lang="en-US" dirty="0">
                <a:solidFill>
                  <a:schemeClr val="accent4"/>
                </a:solidFill>
              </a:rPr>
              <a:t>of this class</a:t>
            </a:r>
            <a:r>
              <a:rPr lang="en-US" dirty="0"/>
              <a:t>, called </a:t>
            </a:r>
            <a:r>
              <a:rPr lang="en-US" dirty="0">
                <a:solidFill>
                  <a:schemeClr val="accent4"/>
                </a:solidFill>
              </a:rPr>
              <a:t>rect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class contains </a:t>
            </a:r>
            <a:r>
              <a:rPr lang="en-US" dirty="0">
                <a:solidFill>
                  <a:schemeClr val="accent4"/>
                </a:solidFill>
              </a:rPr>
              <a:t>four members</a:t>
            </a:r>
            <a:r>
              <a:rPr lang="en-US" dirty="0"/>
              <a:t>: two </a:t>
            </a:r>
            <a:r>
              <a:rPr lang="en-US" dirty="0">
                <a:solidFill>
                  <a:schemeClr val="accent4"/>
                </a:solidFill>
              </a:rPr>
              <a:t>data members</a:t>
            </a:r>
            <a:r>
              <a:rPr lang="en-US" dirty="0"/>
              <a:t> of </a:t>
            </a:r>
            <a:r>
              <a:rPr lang="en-US" dirty="0" smtClean="0"/>
              <a:t>type </a:t>
            </a:r>
            <a:r>
              <a:rPr lang="en-US" dirty="0" err="1" smtClean="0">
                <a:solidFill>
                  <a:schemeClr val="accent5"/>
                </a:solidFill>
              </a:rPr>
              <a:t>int</a:t>
            </a:r>
            <a:r>
              <a:rPr lang="en-US" dirty="0" smtClean="0"/>
              <a:t> (</a:t>
            </a:r>
            <a:r>
              <a:rPr lang="en-US" dirty="0"/>
              <a:t>member </a:t>
            </a:r>
            <a:r>
              <a:rPr lang="en-US" dirty="0">
                <a:solidFill>
                  <a:schemeClr val="accent4"/>
                </a:solidFill>
              </a:rPr>
              <a:t>width</a:t>
            </a:r>
            <a:r>
              <a:rPr lang="en-US" dirty="0"/>
              <a:t> and member </a:t>
            </a:r>
            <a:r>
              <a:rPr lang="en-US" dirty="0">
                <a:solidFill>
                  <a:schemeClr val="accent4"/>
                </a:solidFill>
              </a:rPr>
              <a:t>height</a:t>
            </a:r>
            <a:r>
              <a:rPr lang="en-US" dirty="0"/>
              <a:t>) with </a:t>
            </a:r>
            <a:r>
              <a:rPr lang="en-US" dirty="0">
                <a:solidFill>
                  <a:schemeClr val="accent4"/>
                </a:solidFill>
              </a:rPr>
              <a:t>private access </a:t>
            </a:r>
            <a:r>
              <a:rPr lang="en-US" dirty="0"/>
              <a:t>(</a:t>
            </a:r>
            <a:r>
              <a:rPr lang="en-US" dirty="0" smtClean="0"/>
              <a:t>because </a:t>
            </a:r>
            <a:r>
              <a:rPr lang="en-US" dirty="0">
                <a:solidFill>
                  <a:schemeClr val="accent4"/>
                </a:solidFill>
              </a:rPr>
              <a:t>private is the default access </a:t>
            </a:r>
            <a:r>
              <a:rPr lang="en-US" dirty="0" smtClean="0">
                <a:solidFill>
                  <a:schemeClr val="accent4"/>
                </a:solidFill>
              </a:rPr>
              <a:t>level </a:t>
            </a:r>
            <a:r>
              <a:rPr lang="en-US" dirty="0" smtClean="0"/>
              <a:t>in keyword</a:t>
            </a:r>
            <a:r>
              <a:rPr lang="en-US" dirty="0" smtClean="0">
                <a:solidFill>
                  <a:schemeClr val="accent4"/>
                </a:solidFill>
              </a:rPr>
              <a:t> class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two </a:t>
            </a:r>
            <a:r>
              <a:rPr lang="en-US" dirty="0">
                <a:solidFill>
                  <a:schemeClr val="accent4"/>
                </a:solidFill>
              </a:rPr>
              <a:t>member functions </a:t>
            </a:r>
            <a:r>
              <a:rPr lang="en-US" dirty="0"/>
              <a:t>with </a:t>
            </a:r>
            <a:r>
              <a:rPr lang="en-US" dirty="0">
                <a:solidFill>
                  <a:schemeClr val="accent4"/>
                </a:solidFill>
              </a:rPr>
              <a:t>public access</a:t>
            </a:r>
            <a:r>
              <a:rPr lang="en-US" dirty="0"/>
              <a:t>: the functions </a:t>
            </a:r>
            <a:r>
              <a:rPr lang="en-US" dirty="0" err="1">
                <a:solidFill>
                  <a:schemeClr val="accent4"/>
                </a:solidFill>
              </a:rPr>
              <a:t>set_values</a:t>
            </a:r>
            <a:r>
              <a:rPr lang="en-US" dirty="0"/>
              <a:t> and </a:t>
            </a:r>
            <a:r>
              <a:rPr lang="en-US" dirty="0">
                <a:solidFill>
                  <a:schemeClr val="accent4"/>
                </a:solidFill>
              </a:rPr>
              <a:t>area</a:t>
            </a:r>
            <a:r>
              <a:rPr lang="en-US" dirty="0"/>
              <a:t>, of which for now we have only </a:t>
            </a:r>
            <a:r>
              <a:rPr lang="en-US" dirty="0">
                <a:solidFill>
                  <a:schemeClr val="accent4"/>
                </a:solidFill>
              </a:rPr>
              <a:t>included their declaration</a:t>
            </a:r>
            <a:r>
              <a:rPr lang="en-US" dirty="0"/>
              <a:t>, but </a:t>
            </a:r>
            <a:r>
              <a:rPr lang="en-US" dirty="0">
                <a:solidFill>
                  <a:schemeClr val="accent4"/>
                </a:solidFill>
              </a:rPr>
              <a:t>not their definition</a:t>
            </a:r>
            <a:r>
              <a:rPr lang="en-US" dirty="0"/>
              <a:t>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164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it?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(the code I do </a:t>
            </a:r>
            <a:r>
              <a:rPr lang="en-US" dirty="0" smtClean="0"/>
              <a:t>demonstration is in code file of webpage)</a:t>
            </a:r>
          </a:p>
          <a:p>
            <a:r>
              <a:rPr lang="en-US" dirty="0"/>
              <a:t>This example reintroduces the scope operator (</a:t>
            </a:r>
            <a:r>
              <a:rPr lang="en-US" dirty="0">
                <a:solidFill>
                  <a:schemeClr val="accent4"/>
                </a:solidFill>
              </a:rPr>
              <a:t>::</a:t>
            </a:r>
            <a:r>
              <a:rPr lang="en-US" dirty="0"/>
              <a:t>, two colons), seen in earlier chapters in relation to </a:t>
            </a:r>
            <a:r>
              <a:rPr lang="en-US" dirty="0" smtClean="0"/>
              <a:t>namespaces(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). </a:t>
            </a:r>
            <a:r>
              <a:rPr lang="en-US" dirty="0"/>
              <a:t>Here it is used in the definition of </a:t>
            </a:r>
            <a:r>
              <a:rPr lang="en-US" dirty="0">
                <a:solidFill>
                  <a:schemeClr val="accent4"/>
                </a:solidFill>
              </a:rPr>
              <a:t>function </a:t>
            </a:r>
            <a:r>
              <a:rPr lang="en-US" dirty="0" err="1">
                <a:solidFill>
                  <a:schemeClr val="accent4"/>
                </a:solidFill>
              </a:rPr>
              <a:t>set_values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accent4"/>
                </a:solidFill>
              </a:rPr>
              <a:t>define a member of a class outside the class itself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</a:p>
          <a:p>
            <a:r>
              <a:rPr lang="en-US" dirty="0"/>
              <a:t>Notice that the </a:t>
            </a:r>
            <a:r>
              <a:rPr lang="en-US" dirty="0">
                <a:solidFill>
                  <a:schemeClr val="accent3"/>
                </a:solidFill>
              </a:rPr>
              <a:t>definition</a:t>
            </a:r>
            <a:r>
              <a:rPr lang="en-US" dirty="0"/>
              <a:t> of the member function </a:t>
            </a:r>
            <a:r>
              <a:rPr lang="en-US" dirty="0">
                <a:solidFill>
                  <a:schemeClr val="accent3"/>
                </a:solidFill>
              </a:rPr>
              <a:t>area</a:t>
            </a:r>
            <a:r>
              <a:rPr lang="en-US" dirty="0"/>
              <a:t> has been included directly within the definition of class Rectangle given its </a:t>
            </a:r>
            <a:r>
              <a:rPr lang="en-US" dirty="0">
                <a:solidFill>
                  <a:schemeClr val="accent3"/>
                </a:solidFill>
              </a:rPr>
              <a:t>extreme simplicity.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0037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standard about definition of member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your member function is complicated, define it out of the class</a:t>
            </a:r>
          </a:p>
          <a:p>
            <a:pPr marL="267335" indent="0">
              <a:buNone/>
            </a:pPr>
            <a:r>
              <a:rPr lang="en-US" dirty="0" smtClean="0"/>
              <a:t>class test</a:t>
            </a:r>
          </a:p>
          <a:p>
            <a:pPr marL="267335" indent="0">
              <a:buNone/>
            </a:pPr>
            <a:r>
              <a:rPr lang="en-US" dirty="0" smtClean="0"/>
              <a:t>{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private :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void </a:t>
            </a:r>
            <a:r>
              <a:rPr lang="en-US" dirty="0" err="1" smtClean="0"/>
              <a:t>complicated_func</a:t>
            </a:r>
            <a:r>
              <a:rPr lang="en-US" dirty="0" smtClean="0"/>
              <a:t>();</a:t>
            </a:r>
          </a:p>
          <a:p>
            <a:pPr marL="267335" indent="0">
              <a:buNone/>
            </a:pPr>
            <a:r>
              <a:rPr lang="en-US" dirty="0" smtClean="0"/>
              <a:t>}</a:t>
            </a:r>
          </a:p>
          <a:p>
            <a:pPr marL="267335" indent="0">
              <a:buNone/>
            </a:pPr>
            <a:r>
              <a:rPr lang="en-US" dirty="0" smtClean="0"/>
              <a:t>test::</a:t>
            </a:r>
            <a:r>
              <a:rPr lang="en-US" dirty="0" err="1" smtClean="0"/>
              <a:t>complicated_func</a:t>
            </a:r>
            <a:r>
              <a:rPr lang="en-US" dirty="0" smtClean="0"/>
              <a:t>()</a:t>
            </a:r>
          </a:p>
          <a:p>
            <a:pPr marL="267335" indent="0">
              <a:buNone/>
            </a:pPr>
            <a:r>
              <a:rPr lang="en-US" dirty="0" smtClean="0"/>
              <a:t>{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….// </a:t>
            </a:r>
            <a:r>
              <a:rPr lang="en-US" dirty="0" err="1" smtClean="0"/>
              <a:t>definintion</a:t>
            </a:r>
            <a:endParaRPr lang="en-US" dirty="0" smtClean="0"/>
          </a:p>
          <a:p>
            <a:pPr marL="267335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it’s simple, define it inside</a:t>
            </a:r>
          </a:p>
          <a:p>
            <a:pPr marL="267335" indent="0">
              <a:buNone/>
            </a:pPr>
            <a:r>
              <a:rPr lang="en-US" dirty="0"/>
              <a:t>class test</a:t>
            </a:r>
          </a:p>
          <a:p>
            <a:pPr marL="267335" indent="0">
              <a:buNone/>
            </a:pPr>
            <a:r>
              <a:rPr lang="en-US" dirty="0"/>
              <a:t>{</a:t>
            </a:r>
          </a:p>
          <a:p>
            <a:pPr marL="267335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</a:t>
            </a:r>
          </a:p>
          <a:p>
            <a:pPr marL="267335" indent="0">
              <a:buNone/>
            </a:pPr>
            <a:r>
              <a:rPr lang="en-US" dirty="0"/>
              <a:t>   </a:t>
            </a:r>
            <a:r>
              <a:rPr lang="en-US" dirty="0" smtClean="0"/>
              <a:t>private: </a:t>
            </a:r>
            <a:endParaRPr lang="en-US" dirty="0"/>
          </a:p>
          <a:p>
            <a:pPr marL="267335" indent="0">
              <a:buNone/>
            </a:pPr>
            <a:r>
              <a:rPr lang="en-US" dirty="0"/>
              <a:t>     </a:t>
            </a:r>
            <a:r>
              <a:rPr lang="en-US" dirty="0" smtClean="0"/>
              <a:t>void </a:t>
            </a:r>
            <a:r>
              <a:rPr lang="en-US" dirty="0" err="1" smtClean="0"/>
              <a:t>simple_func</a:t>
            </a:r>
            <a:r>
              <a:rPr lang="en-US" dirty="0" smtClean="0"/>
              <a:t>()</a:t>
            </a:r>
          </a:p>
          <a:p>
            <a:pPr marL="267335" indent="0">
              <a:buNone/>
            </a:pPr>
            <a:r>
              <a:rPr lang="en-US" dirty="0" smtClean="0"/>
              <a:t>          {</a:t>
            </a:r>
          </a:p>
          <a:p>
            <a:pPr marL="267335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……// definition</a:t>
            </a:r>
          </a:p>
          <a:p>
            <a:pPr marL="267335" indent="0">
              <a:buNone/>
            </a:pPr>
            <a:r>
              <a:rPr lang="en-US" dirty="0" smtClean="0"/>
              <a:t>           }</a:t>
            </a:r>
            <a:endParaRPr lang="en-US" dirty="0"/>
          </a:p>
          <a:p>
            <a:pPr marL="267335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821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detail explanation of the example code.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 Similar to vector, to access its member. </a:t>
            </a:r>
            <a:r>
              <a:rPr lang="en-US" dirty="0"/>
              <a:t>U</a:t>
            </a:r>
            <a:r>
              <a:rPr lang="en-US" dirty="0" smtClean="0"/>
              <a:t>se dot (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class rectangle defined above. </a:t>
            </a:r>
          </a:p>
          <a:p>
            <a:r>
              <a:rPr lang="en-US" dirty="0"/>
              <a:t>2</a:t>
            </a:r>
            <a:r>
              <a:rPr lang="en-US" dirty="0" smtClean="0"/>
              <a:t>, You can’t access directly to its private member outside the class.</a:t>
            </a:r>
          </a:p>
          <a:p>
            <a:pPr marL="267335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: To access the private member width, you should first access its member function </a:t>
            </a:r>
            <a:r>
              <a:rPr lang="en-US" dirty="0" err="1" smtClean="0">
                <a:solidFill>
                  <a:schemeClr val="accent6"/>
                </a:solidFill>
              </a:rPr>
              <a:t>set_value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(the function used to initialize the member data is called constructor of a class).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0267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226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me your assignment 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37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to help you catch up.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practice sheet to help you understand the knowledge taught before is posted, you can use it to do comprehension check and catch up.</a:t>
            </a:r>
          </a:p>
          <a:p>
            <a:r>
              <a:rPr lang="en-US" dirty="0" smtClean="0"/>
              <a:t>There’re some problems in the practice sheet, you can solve them by reading the materials in the webpage which can help you understand and master t</a:t>
            </a:r>
            <a:r>
              <a:rPr lang="en-US" dirty="0"/>
              <a:t>h</a:t>
            </a:r>
            <a:r>
              <a:rPr lang="en-US" dirty="0" smtClean="0"/>
              <a:t>ose basic knowledge.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401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 smtClean="0"/>
              <a:t>Today' topic</a:t>
            </a:r>
            <a:endParaRPr lang="en-US" sz="384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 smtClean="0"/>
              <a:t>1, </a:t>
            </a:r>
            <a:r>
              <a:rPr lang="en-US" dirty="0" smtClean="0"/>
              <a:t>Class part I</a:t>
            </a:r>
            <a:endParaRPr lang="en-US" dirty="0" smtClean="0"/>
          </a:p>
          <a:p>
            <a:pPr marL="222250" indent="0">
              <a:buNone/>
            </a:pPr>
            <a:r>
              <a:rPr lang="en-US" dirty="0"/>
              <a:t>2</a:t>
            </a:r>
            <a:r>
              <a:rPr lang="en-US" dirty="0" smtClean="0"/>
              <a:t>, Lab time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233210-FD1D-4643-A408-4B2BDEE02D8B}" type="slidenum">
              <a:rPr kumimoji="0" lang="en-US" sz="1585" b="0" i="0" u="none" strike="noStrike" kern="120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Helvetica Neue Bold Condensed"/>
                <a:ea typeface="MS PGothic" panose="020B0600070205080204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585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Helvetica Neue Bold Condensed"/>
              <a:ea typeface="MS PGothic" panose="020B06000702050802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0707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 is an expanded concept of data structure. Comparing to the </a:t>
            </a:r>
            <a:r>
              <a:rPr lang="en-US" dirty="0" err="1" smtClean="0"/>
              <a:t>struct</a:t>
            </a:r>
            <a:r>
              <a:rPr lang="en-US" dirty="0" smtClean="0"/>
              <a:t> v 1.0(has only member data and is C-style) we’ve learnt before.</a:t>
            </a:r>
          </a:p>
          <a:p>
            <a:r>
              <a:rPr lang="en-US" dirty="0" smtClean="0"/>
              <a:t>Class can have both data members and function members as well.</a:t>
            </a:r>
          </a:p>
          <a:p>
            <a:r>
              <a:rPr lang="en-US" dirty="0"/>
              <a:t>Classes are defined using either keyword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or keyword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(now it’s v2.0)</a:t>
            </a:r>
            <a:r>
              <a:rPr lang="en-US" dirty="0" smtClean="0"/>
              <a:t>, </a:t>
            </a:r>
            <a:r>
              <a:rPr lang="en-US" dirty="0"/>
              <a:t>with the following syntax</a:t>
            </a:r>
            <a:r>
              <a:rPr lang="en-US" dirty="0" smtClean="0"/>
              <a:t>:</a:t>
            </a:r>
          </a:p>
          <a:p>
            <a:pPr marL="267335" indent="0">
              <a:buNone/>
            </a:pPr>
            <a:r>
              <a:rPr lang="en-US" dirty="0"/>
              <a:t>class </a:t>
            </a:r>
            <a:r>
              <a:rPr lang="en-US" dirty="0" err="1"/>
              <a:t>class_name</a:t>
            </a:r>
            <a:r>
              <a:rPr lang="en-US" dirty="0"/>
              <a:t> {</a:t>
            </a:r>
          </a:p>
          <a:p>
            <a:pPr marL="267335" indent="0">
              <a:buNone/>
            </a:pPr>
            <a:r>
              <a:rPr lang="en-US" dirty="0"/>
              <a:t>  access_specifier_1:</a:t>
            </a:r>
          </a:p>
          <a:p>
            <a:pPr marL="267335" indent="0">
              <a:buNone/>
            </a:pPr>
            <a:r>
              <a:rPr lang="en-US" dirty="0"/>
              <a:t>    member1;</a:t>
            </a:r>
          </a:p>
          <a:p>
            <a:pPr marL="267335" indent="0">
              <a:buNone/>
            </a:pPr>
            <a:r>
              <a:rPr lang="en-US" dirty="0"/>
              <a:t>  access_specifier_2:</a:t>
            </a:r>
          </a:p>
          <a:p>
            <a:pPr marL="267335" indent="0">
              <a:buNone/>
            </a:pPr>
            <a:r>
              <a:rPr lang="en-US" dirty="0"/>
              <a:t>    member2;</a:t>
            </a:r>
          </a:p>
          <a:p>
            <a:pPr marL="267335" indent="0">
              <a:buNone/>
            </a:pPr>
            <a:r>
              <a:rPr lang="en-US" dirty="0"/>
              <a:t>  ...</a:t>
            </a:r>
          </a:p>
          <a:p>
            <a:pPr marL="267335" indent="0">
              <a:buNone/>
            </a:pPr>
            <a:r>
              <a:rPr lang="en-US" dirty="0"/>
              <a:t>} </a:t>
            </a:r>
            <a:r>
              <a:rPr lang="en-US" dirty="0" err="1"/>
              <a:t>object_names</a:t>
            </a:r>
            <a:r>
              <a:rPr lang="en-US" dirty="0"/>
              <a:t>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437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33210-FD1D-4643-A408-4B2BDEE02D8B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dirty="0"/>
              <a:t>class </a:t>
            </a:r>
            <a:r>
              <a:rPr lang="en-US" dirty="0" err="1"/>
              <a:t>class_name</a:t>
            </a:r>
            <a:r>
              <a:rPr lang="en-US" dirty="0"/>
              <a:t> {</a:t>
            </a:r>
          </a:p>
          <a:p>
            <a:pPr marL="267335" indent="0">
              <a:buNone/>
            </a:pPr>
            <a:r>
              <a:rPr lang="en-US" dirty="0"/>
              <a:t>  access_specifier_1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267335" indent="0">
              <a:buNone/>
            </a:pPr>
            <a:r>
              <a:rPr lang="en-US" dirty="0"/>
              <a:t>    member1;</a:t>
            </a:r>
          </a:p>
          <a:p>
            <a:pPr marL="267335" indent="0">
              <a:buNone/>
            </a:pPr>
            <a:r>
              <a:rPr lang="en-US" dirty="0"/>
              <a:t>  access_specifier_2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267335" indent="0">
              <a:buNone/>
            </a:pPr>
            <a:r>
              <a:rPr lang="en-US" dirty="0"/>
              <a:t>    member2;</a:t>
            </a:r>
          </a:p>
          <a:p>
            <a:pPr marL="267335" indent="0">
              <a:buNone/>
            </a:pPr>
            <a:r>
              <a:rPr lang="en-US" dirty="0"/>
              <a:t>  ...</a:t>
            </a:r>
          </a:p>
          <a:p>
            <a:pPr marL="267335" indent="0">
              <a:buNone/>
            </a:pPr>
            <a:r>
              <a:rPr lang="en-US" dirty="0"/>
              <a:t>} </a:t>
            </a:r>
            <a:r>
              <a:rPr lang="en-US" dirty="0" err="1"/>
              <a:t>object_names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member is equivalent to </a:t>
            </a:r>
            <a:r>
              <a:rPr lang="en-US" dirty="0" err="1" smtClean="0">
                <a:solidFill>
                  <a:schemeClr val="accent6"/>
                </a:solidFill>
              </a:rPr>
              <a:t>member_type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member_name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mentioned in data structure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08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Access_specifier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0" dirty="0"/>
              <a:t>An access specifier is one of the following three keywords: private, public or protected. These specifiers modify the </a:t>
            </a:r>
            <a:r>
              <a:rPr lang="en-US" b="0" dirty="0">
                <a:solidFill>
                  <a:schemeClr val="accent3"/>
                </a:solidFill>
              </a:rPr>
              <a:t>access rights </a:t>
            </a:r>
            <a:r>
              <a:rPr lang="en-US" b="0" dirty="0"/>
              <a:t>for the members that follow them</a:t>
            </a:r>
            <a:r>
              <a:rPr lang="en-US" b="0" dirty="0" smtClean="0"/>
              <a:t>:</a:t>
            </a:r>
          </a:p>
          <a:p>
            <a:r>
              <a:rPr lang="en-US" dirty="0">
                <a:solidFill>
                  <a:schemeClr val="accent3"/>
                </a:solidFill>
              </a:rPr>
              <a:t>private</a:t>
            </a:r>
            <a:r>
              <a:rPr lang="en-US" dirty="0"/>
              <a:t> members of a class are accessible </a:t>
            </a:r>
            <a:r>
              <a:rPr lang="en-US" dirty="0">
                <a:solidFill>
                  <a:schemeClr val="accent6"/>
                </a:solidFill>
              </a:rPr>
              <a:t>only from within other members of the same class (or from their "friends").</a:t>
            </a:r>
          </a:p>
          <a:p>
            <a:r>
              <a:rPr lang="en-US" dirty="0">
                <a:solidFill>
                  <a:schemeClr val="accent3"/>
                </a:solidFill>
              </a:rPr>
              <a:t>protected </a:t>
            </a:r>
            <a:r>
              <a:rPr lang="en-US" dirty="0"/>
              <a:t>members are accessible from other </a:t>
            </a:r>
            <a:r>
              <a:rPr lang="en-US" dirty="0">
                <a:solidFill>
                  <a:schemeClr val="accent6"/>
                </a:solidFill>
              </a:rPr>
              <a:t>members of the same class (or from their "friends"), but also from members of their derived classes.</a:t>
            </a:r>
          </a:p>
          <a:p>
            <a:r>
              <a:rPr lang="en-US" dirty="0"/>
              <a:t>Finally, </a:t>
            </a:r>
            <a:r>
              <a:rPr lang="en-US" dirty="0">
                <a:solidFill>
                  <a:schemeClr val="accent3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members are accessible </a:t>
            </a:r>
            <a:r>
              <a:rPr lang="en-US" dirty="0">
                <a:solidFill>
                  <a:schemeClr val="accent6"/>
                </a:solidFill>
              </a:rPr>
              <a:t>from anywhere where the object is visible.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061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of class and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An </a:t>
            </a:r>
            <a:r>
              <a:rPr lang="en-US" b="0" i="1" dirty="0"/>
              <a:t>object</a:t>
            </a:r>
            <a:r>
              <a:rPr lang="en-US" b="0" dirty="0"/>
              <a:t> is an instantiation of a class. </a:t>
            </a:r>
            <a:r>
              <a:rPr lang="en-US" b="0" dirty="0" smtClean="0"/>
              <a:t>You can understand this in </a:t>
            </a:r>
            <a:r>
              <a:rPr lang="en-US" b="0" dirty="0"/>
              <a:t>terms of variables, a </a:t>
            </a:r>
            <a:r>
              <a:rPr lang="en-US" b="0" dirty="0">
                <a:solidFill>
                  <a:schemeClr val="accent3"/>
                </a:solidFill>
              </a:rPr>
              <a:t>class</a:t>
            </a:r>
            <a:r>
              <a:rPr lang="en-US" b="0" dirty="0"/>
              <a:t> would be the </a:t>
            </a:r>
            <a:r>
              <a:rPr lang="en-US" b="0" dirty="0">
                <a:solidFill>
                  <a:schemeClr val="accent3"/>
                </a:solidFill>
              </a:rPr>
              <a:t>type</a:t>
            </a:r>
            <a:r>
              <a:rPr lang="en-US" b="0" dirty="0"/>
              <a:t>, and an </a:t>
            </a:r>
            <a:r>
              <a:rPr lang="en-US" b="0" dirty="0">
                <a:solidFill>
                  <a:schemeClr val="accent6"/>
                </a:solidFill>
              </a:rPr>
              <a:t>object</a:t>
            </a:r>
            <a:r>
              <a:rPr lang="en-US" b="0" dirty="0"/>
              <a:t> would be the </a:t>
            </a:r>
            <a:r>
              <a:rPr lang="en-US" b="0" dirty="0">
                <a:solidFill>
                  <a:schemeClr val="accent6"/>
                </a:solidFill>
              </a:rPr>
              <a:t>variable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97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class and </a:t>
            </a:r>
            <a:r>
              <a:rPr lang="en-US" dirty="0" err="1" smtClean="0"/>
              <a:t>struct</a:t>
            </a:r>
            <a:r>
              <a:rPr lang="en-US" dirty="0" smtClean="0"/>
              <a:t> v2.0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all members of a </a:t>
            </a:r>
            <a:r>
              <a:rPr lang="en-US" dirty="0">
                <a:solidFill>
                  <a:schemeClr val="accent3"/>
                </a:solidFill>
              </a:rPr>
              <a:t>class</a:t>
            </a:r>
            <a:r>
              <a:rPr lang="en-US" dirty="0"/>
              <a:t> declared with the class keyword have </a:t>
            </a:r>
            <a:r>
              <a:rPr lang="en-US" dirty="0">
                <a:solidFill>
                  <a:schemeClr val="accent3"/>
                </a:solidFill>
              </a:rPr>
              <a:t>private</a:t>
            </a:r>
            <a:r>
              <a:rPr lang="en-US" dirty="0"/>
              <a:t> access for all its members. Therefore, any member that is declared before any other access specifier has private access automatically. </a:t>
            </a:r>
            <a:endParaRPr lang="en-US" dirty="0" smtClean="0"/>
          </a:p>
          <a:p>
            <a:r>
              <a:rPr lang="en-US" dirty="0" smtClean="0"/>
              <a:t>At the same time the default access of a </a:t>
            </a:r>
            <a:r>
              <a:rPr lang="en-US" dirty="0" err="1" smtClean="0">
                <a:solidFill>
                  <a:schemeClr val="accent6"/>
                </a:solidFill>
              </a:rPr>
              <a:t>struct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6"/>
                </a:solidFill>
              </a:rPr>
              <a:t>public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037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844</Words>
  <Application>Microsoft Office PowerPoint</Application>
  <PresentationFormat>Widescreen</PresentationFormat>
  <Paragraphs>115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MS PGothic</vt:lpstr>
      <vt:lpstr>Arial</vt:lpstr>
      <vt:lpstr>Baskerville</vt:lpstr>
      <vt:lpstr>Calibri</vt:lpstr>
      <vt:lpstr>Calibri Light</vt:lpstr>
      <vt:lpstr>Helvetica Neue</vt:lpstr>
      <vt:lpstr>Helvetica Neue Bold Condensed</vt:lpstr>
      <vt:lpstr>Helvetica Neue Light</vt:lpstr>
      <vt:lpstr>Impact</vt:lpstr>
      <vt:lpstr>Lucida Grande</vt:lpstr>
      <vt:lpstr>Wingdings</vt:lpstr>
      <vt:lpstr>ヒラギノ明朝 ProN W3</vt:lpstr>
      <vt:lpstr>ヒラギノ角ゴ ProN W6</vt:lpstr>
      <vt:lpstr>1_Office Theme</vt:lpstr>
      <vt:lpstr>CIT Course 7.0.3 v2</vt:lpstr>
      <vt:lpstr>CIT Summer Course</vt:lpstr>
      <vt:lpstr>PowerPoint Presentation</vt:lpstr>
      <vt:lpstr>Something to help you catch up.</vt:lpstr>
      <vt:lpstr>Today' topic</vt:lpstr>
      <vt:lpstr>Class</vt:lpstr>
      <vt:lpstr>PowerPoint Presentation</vt:lpstr>
      <vt:lpstr>Access_specifier:</vt:lpstr>
      <vt:lpstr>Relationship of class and object</vt:lpstr>
      <vt:lpstr>Difference between class and struct v2.0</vt:lpstr>
      <vt:lpstr>Example:</vt:lpstr>
      <vt:lpstr>what if I want to do same thing using struct?</vt:lpstr>
      <vt:lpstr>What have I done in the lase slide?</vt:lpstr>
      <vt:lpstr>How to use it? </vt:lpstr>
      <vt:lpstr>Some standard about definition of member function</vt:lpstr>
      <vt:lpstr>Some detail explanation of the example code.</vt:lpstr>
      <vt:lpstr>Lab time!!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Summer Course</dc:title>
  <dc:creator>Huang, Huyunting</dc:creator>
  <cp:lastModifiedBy>Huang, Huyunting</cp:lastModifiedBy>
  <cp:revision>14</cp:revision>
  <dcterms:created xsi:type="dcterms:W3CDTF">2018-07-27T15:25:45Z</dcterms:created>
  <dcterms:modified xsi:type="dcterms:W3CDTF">2018-07-27T18:09:25Z</dcterms:modified>
</cp:coreProperties>
</file>