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0FEDF-15F0-44DA-B93F-2A7F9ED0D79A}"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7171B-1AB0-4A4C-A72E-9CAF04E4BAA5}" type="slidenum">
              <a:rPr lang="en-US" smtClean="0"/>
              <a:t>‹#›</a:t>
            </a:fld>
            <a:endParaRPr lang="en-US"/>
          </a:p>
        </p:txBody>
      </p:sp>
    </p:spTree>
    <p:extLst>
      <p:ext uri="{BB962C8B-B14F-4D97-AF65-F5344CB8AC3E}">
        <p14:creationId xmlns:p14="http://schemas.microsoft.com/office/powerpoint/2010/main" val="205791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DB824-4ED6-124D-A8AC-1BDBCDB887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38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DB824-4ED6-124D-A8AC-1BDBCDB8873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876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27171B-1AB0-4A4C-A72E-9CAF04E4BAA5}" type="slidenum">
              <a:rPr lang="en-US" smtClean="0"/>
              <a:t>3</a:t>
            </a:fld>
            <a:endParaRPr lang="en-US"/>
          </a:p>
        </p:txBody>
      </p:sp>
    </p:spTree>
    <p:extLst>
      <p:ext uri="{BB962C8B-B14F-4D97-AF65-F5344CB8AC3E}">
        <p14:creationId xmlns:p14="http://schemas.microsoft.com/office/powerpoint/2010/main" val="371556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45870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131416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12063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smtClean="0"/>
              <a:t>Second Line</a:t>
            </a:r>
            <a:br>
              <a:rPr lang="en-US" dirty="0" smtClean="0"/>
            </a:br>
            <a:r>
              <a:rPr lang="en-US" dirty="0" smtClean="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smtClean="0"/>
              <a:t>Single-line Subtitle</a:t>
            </a:r>
            <a:endParaRPr lang="en-US" dirty="0"/>
          </a:p>
        </p:txBody>
      </p:sp>
    </p:spTree>
    <p:extLst>
      <p:ext uri="{BB962C8B-B14F-4D97-AF65-F5344CB8AC3E}">
        <p14:creationId xmlns:p14="http://schemas.microsoft.com/office/powerpoint/2010/main" val="29641690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title</a:t>
            </a:r>
            <a:endParaRPr lang="en-US" dirty="0"/>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96994690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out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0000"/>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Content Placeholder 2"/>
          <p:cNvSpPr>
            <a:spLocks noGrp="1"/>
          </p:cNvSpPr>
          <p:nvPr>
            <p:ph idx="1" hasCustomPrompt="1"/>
          </p:nvPr>
        </p:nvSpPr>
        <p:spPr>
          <a:xfrm>
            <a:off x="238127"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6" name="Content Placeholder 2"/>
          <p:cNvSpPr>
            <a:spLocks noGrp="1"/>
          </p:cNvSpPr>
          <p:nvPr>
            <p:ph idx="12" hasCustomPrompt="1"/>
          </p:nvPr>
        </p:nvSpPr>
        <p:spPr>
          <a:xfrm>
            <a:off x="6376416"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7"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16711896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5" y="1780171"/>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9" name="Text Placeholder 2"/>
          <p:cNvSpPr>
            <a:spLocks noGrp="1"/>
          </p:cNvSpPr>
          <p:nvPr>
            <p:ph type="body" idx="13" hasCustomPrompt="1"/>
          </p:nvPr>
        </p:nvSpPr>
        <p:spPr>
          <a:xfrm>
            <a:off x="281176" y="1048961"/>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2" name="Content Placeholder 2"/>
          <p:cNvSpPr>
            <a:spLocks noGrp="1"/>
          </p:cNvSpPr>
          <p:nvPr>
            <p:ph idx="14" hasCustomPrompt="1"/>
          </p:nvPr>
        </p:nvSpPr>
        <p:spPr>
          <a:xfrm>
            <a:off x="6353252" y="1781903"/>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a:p>
            <a:pPr lvl="2"/>
            <a:r>
              <a:rPr lang="en-US" dirty="0" smtClean="0"/>
              <a:t>Third level</a:t>
            </a:r>
          </a:p>
        </p:txBody>
      </p:sp>
      <p:sp>
        <p:nvSpPr>
          <p:cNvPr id="13" name="Text Placeholder 2"/>
          <p:cNvSpPr>
            <a:spLocks noGrp="1"/>
          </p:cNvSpPr>
          <p:nvPr>
            <p:ph type="body" idx="15" hasCustomPrompt="1"/>
          </p:nvPr>
        </p:nvSpPr>
        <p:spPr>
          <a:xfrm>
            <a:off x="6353253" y="1050692"/>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8" name="Text Placeholder 4"/>
          <p:cNvSpPr>
            <a:spLocks noGrp="1"/>
          </p:cNvSpPr>
          <p:nvPr>
            <p:ph type="body" sz="quarter" idx="16" hasCustomPrompt="1"/>
          </p:nvPr>
        </p:nvSpPr>
        <p:spPr>
          <a:xfrm>
            <a:off x="28260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650211211"/>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ip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6" y="1780171"/>
            <a:ext cx="369917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9" name="Text Placeholder 2"/>
          <p:cNvSpPr>
            <a:spLocks noGrp="1"/>
          </p:cNvSpPr>
          <p:nvPr>
            <p:ph type="body" idx="13" hasCustomPrompt="1"/>
          </p:nvPr>
        </p:nvSpPr>
        <p:spPr>
          <a:xfrm>
            <a:off x="281177" y="1048961"/>
            <a:ext cx="369917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2" name="Content Placeholder 2"/>
          <p:cNvSpPr>
            <a:spLocks noGrp="1"/>
          </p:cNvSpPr>
          <p:nvPr>
            <p:ph idx="14" hasCustomPrompt="1"/>
          </p:nvPr>
        </p:nvSpPr>
        <p:spPr>
          <a:xfrm>
            <a:off x="4246908" y="178190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13" name="Text Placeholder 2"/>
          <p:cNvSpPr>
            <a:spLocks noGrp="1"/>
          </p:cNvSpPr>
          <p:nvPr>
            <p:ph type="body" idx="15" hasCustomPrompt="1"/>
          </p:nvPr>
        </p:nvSpPr>
        <p:spPr>
          <a:xfrm>
            <a:off x="4246909" y="105069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7" name="Content Placeholder 2"/>
          <p:cNvSpPr>
            <a:spLocks noGrp="1"/>
          </p:cNvSpPr>
          <p:nvPr>
            <p:ph idx="18" hasCustomPrompt="1"/>
          </p:nvPr>
        </p:nvSpPr>
        <p:spPr>
          <a:xfrm>
            <a:off x="8208080" y="177662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smtClean="0"/>
              <a:t>Click to edit text</a:t>
            </a:r>
          </a:p>
          <a:p>
            <a:pPr lvl="1"/>
            <a:r>
              <a:rPr lang="en-US" dirty="0" smtClean="0"/>
              <a:t>Second level</a:t>
            </a:r>
          </a:p>
        </p:txBody>
      </p:sp>
      <p:sp>
        <p:nvSpPr>
          <p:cNvPr id="18" name="Text Placeholder 2"/>
          <p:cNvSpPr>
            <a:spLocks noGrp="1"/>
          </p:cNvSpPr>
          <p:nvPr>
            <p:ph type="body" idx="19" hasCustomPrompt="1"/>
          </p:nvPr>
        </p:nvSpPr>
        <p:spPr>
          <a:xfrm>
            <a:off x="8208081" y="104541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smtClean="0"/>
              <a:t>Click to edit header</a:t>
            </a:r>
          </a:p>
        </p:txBody>
      </p:sp>
      <p:sp>
        <p:nvSpPr>
          <p:cNvPr id="10" name="Text Placeholder 4"/>
          <p:cNvSpPr>
            <a:spLocks noGrp="1"/>
          </p:cNvSpPr>
          <p:nvPr>
            <p:ph type="body" sz="quarter" idx="20" hasCustomPrompt="1"/>
          </p:nvPr>
        </p:nvSpPr>
        <p:spPr>
          <a:xfrm>
            <a:off x="282604" y="6462901"/>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93039642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inition, keypoint, or quote (left justifi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609600" y="1025526"/>
            <a:ext cx="10972800" cy="5235575"/>
          </a:xfrm>
        </p:spPr>
        <p:txBody>
          <a:bodyPr anchor="ctr"/>
          <a:lstStyle>
            <a:lvl1pPr marL="0" indent="0">
              <a:spcAft>
                <a:spcPts val="1800"/>
              </a:spcAft>
              <a:buNone/>
              <a:defRPr b="0" i="1" baseline="0"/>
            </a:lvl1pPr>
            <a:lvl2pPr marL="643255" indent="0" algn="r">
              <a:spcAft>
                <a:spcPts val="1800"/>
              </a:spcAft>
              <a:buNone/>
              <a:defRPr sz="2400" baseline="0"/>
            </a:lvl2pPr>
            <a:lvl3pPr>
              <a:defRPr sz="2880"/>
            </a:lvl3pPr>
          </a:lstStyle>
          <a:p>
            <a:pPr lvl="0"/>
            <a:r>
              <a:rPr lang="en-US" dirty="0" smtClean="0"/>
              <a:t>Click to edit definition, key point, or quote</a:t>
            </a:r>
          </a:p>
          <a:p>
            <a:pPr lvl="1"/>
            <a:r>
              <a:rPr lang="en-US" dirty="0" smtClean="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smtClean="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741740087"/>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inition, keypoint, or quote (center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587432" y="1025526"/>
            <a:ext cx="11094108" cy="5235575"/>
          </a:xfrm>
        </p:spPr>
        <p:txBody>
          <a:bodyPr anchor="ctr"/>
          <a:lstStyle>
            <a:lvl1pPr marL="0" indent="0" algn="ctr">
              <a:spcAft>
                <a:spcPts val="1800"/>
              </a:spcAft>
              <a:buNone/>
              <a:defRPr b="0" i="1" baseline="0"/>
            </a:lvl1pPr>
            <a:lvl2pPr marL="643255" indent="0" algn="r">
              <a:spcAft>
                <a:spcPts val="1800"/>
              </a:spcAft>
              <a:buNone/>
              <a:defRPr sz="2400" baseline="0"/>
            </a:lvl2pPr>
            <a:lvl3pPr>
              <a:defRPr sz="2880"/>
            </a:lvl3pPr>
          </a:lstStyle>
          <a:p>
            <a:pPr lvl="0"/>
            <a:r>
              <a:rPr lang="en-US" dirty="0" smtClean="0"/>
              <a:t>Click to edit definition, key point, or quote</a:t>
            </a:r>
          </a:p>
          <a:p>
            <a:pPr lvl="1"/>
            <a:r>
              <a:rPr lang="en-US" dirty="0" smtClean="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smtClean="0"/>
              <a:t>Click to edit slide title, or delete</a:t>
            </a:r>
            <a:endParaRPr lang="en-US" dirty="0"/>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95458857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or image (with caption and optional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6" name="Picture Placeholder 2"/>
          <p:cNvSpPr>
            <a:spLocks noGrp="1"/>
          </p:cNvSpPr>
          <p:nvPr>
            <p:ph type="pic" idx="1" hasCustomPrompt="1"/>
          </p:nvPr>
        </p:nvSpPr>
        <p:spPr>
          <a:xfrm>
            <a:off x="2032000" y="1127635"/>
            <a:ext cx="8128000" cy="3874181"/>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dirty="0" smtClean="0"/>
              <a:t>Insert photo or art</a:t>
            </a:r>
          </a:p>
        </p:txBody>
      </p:sp>
      <p:sp>
        <p:nvSpPr>
          <p:cNvPr id="8" name="Text Placeholder 9"/>
          <p:cNvSpPr>
            <a:spLocks noGrp="1"/>
          </p:cNvSpPr>
          <p:nvPr>
            <p:ph type="body" sz="quarter" idx="12" hasCustomPrompt="1"/>
          </p:nvPr>
        </p:nvSpPr>
        <p:spPr>
          <a:xfrm>
            <a:off x="2032000" y="5065975"/>
            <a:ext cx="8128000" cy="475079"/>
          </a:xfrm>
        </p:spPr>
        <p:txBody>
          <a:bodyPr anchor="ctr"/>
          <a:lstStyle>
            <a:lvl1pPr>
              <a:buNone/>
              <a:defRPr sz="2880" baseline="0"/>
            </a:lvl1pPr>
          </a:lstStyle>
          <a:p>
            <a:pPr lvl="0"/>
            <a:r>
              <a:rPr lang="en-US" dirty="0" smtClean="0"/>
              <a:t>Click to edit photo or art title</a:t>
            </a:r>
          </a:p>
        </p:txBody>
      </p:sp>
      <p:sp>
        <p:nvSpPr>
          <p:cNvPr id="9" name="Text Placeholder 15"/>
          <p:cNvSpPr>
            <a:spLocks noGrp="1"/>
          </p:cNvSpPr>
          <p:nvPr>
            <p:ph type="body" sz="quarter" idx="13" hasCustomPrompt="1"/>
          </p:nvPr>
        </p:nvSpPr>
        <p:spPr>
          <a:xfrm>
            <a:off x="2032000" y="5599375"/>
            <a:ext cx="8128000" cy="716947"/>
          </a:xfrm>
        </p:spPr>
        <p:txBody>
          <a:bodyPr/>
          <a:lstStyle>
            <a:lvl1pPr>
              <a:buNone/>
              <a:defRPr lang="en-US" sz="1680" b="1" dirty="0" smtClean="0">
                <a:solidFill>
                  <a:schemeClr val="tx1"/>
                </a:solidFill>
                <a:latin typeface="+mn-lt"/>
                <a:ea typeface="+mn-ea"/>
                <a:cs typeface="+mn-cs"/>
              </a:defRPr>
            </a:lvl1pPr>
            <a:lvl2pPr>
              <a:buNone/>
              <a:defRPr/>
            </a:lvl2pPr>
            <a:lvl3pPr>
              <a:buNone/>
              <a:defRPr/>
            </a:lvl3pPr>
          </a:lstStyle>
          <a:p>
            <a:pPr marL="0" lvl="0" indent="0" algn="l" rtl="0" eaLnBrk="0" fontAlgn="base" hangingPunct="0">
              <a:spcBef>
                <a:spcPct val="20000"/>
              </a:spcBef>
              <a:spcAft>
                <a:spcPct val="0"/>
              </a:spcAft>
              <a:buSzPct val="75000"/>
              <a:buFont typeface="Wingdings" panose="05000000000000000000" pitchFamily="2" charset="2"/>
              <a:buNone/>
            </a:pPr>
            <a:r>
              <a:rPr lang="en-US" dirty="0" smtClean="0"/>
              <a:t>Click to edit description or explanation</a:t>
            </a:r>
          </a:p>
        </p:txBody>
      </p:sp>
      <p:sp>
        <p:nvSpPr>
          <p:cNvPr id="7" name="Text Placeholder 4"/>
          <p:cNvSpPr>
            <a:spLocks noGrp="1"/>
          </p:cNvSpPr>
          <p:nvPr>
            <p:ph type="body" sz="quarter" idx="14"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1326621211"/>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75333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slide title</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64117885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id white (for larger image; without title)">
    <p:spTree>
      <p:nvGrpSpPr>
        <p:cNvPr id="1" name=""/>
        <p:cNvGrpSpPr/>
        <p:nvPr/>
      </p:nvGrpSpPr>
      <p:grpSpPr>
        <a:xfrm>
          <a:off x="0" y="0"/>
          <a:ext cx="0" cy="0"/>
          <a:chOff x="0" y="0"/>
          <a:chExt cx="0" cy="0"/>
        </a:xfrm>
      </p:grpSpPr>
      <p:sp>
        <p:nvSpPr>
          <p:cNvPr id="4" name="Rectangle 3"/>
          <p:cNvSpPr/>
          <p:nvPr userDrawn="1"/>
        </p:nvSpPr>
        <p:spPr bwMode="auto">
          <a:xfrm>
            <a:off x="0" y="0"/>
            <a:ext cx="12192000" cy="6858001"/>
          </a:xfrm>
          <a:prstGeom prst="rect">
            <a:avLst/>
          </a:prstGeom>
          <a:solidFill>
            <a:schemeClr val="bg1"/>
          </a:solidFill>
          <a:ln>
            <a:noFill/>
          </a:ln>
          <a:effectLst/>
        </p:spPr>
        <p:txBody>
          <a:bodyPr vert="horz" wrap="square" lIns="109728" tIns="54864" rIns="109728" bIns="54864"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04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endParaRPr>
          </a:p>
        </p:txBody>
      </p:sp>
      <p:sp>
        <p:nvSpPr>
          <p:cNvPr id="3" name="Slide Number Placeholder 2"/>
          <p:cNvSpPr>
            <a:spLocks noGrp="1"/>
          </p:cNvSpPr>
          <p:nvPr>
            <p:ph type="sldNum" sz="quarter" idx="10"/>
          </p:nvPr>
        </p:nvSpPr>
        <p:spPr/>
        <p:txBody>
          <a:bodyPr/>
          <a:lstStyle>
            <a:lvl1pPr>
              <a:defRPr/>
            </a:lvl1pPr>
          </a:lstStyle>
          <a:p>
            <a:fld id="{BB342D3F-0964-674F-886D-75E26F7BF682}"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smtClean="0"/>
              <a:t>Click to edit footnote or reference</a:t>
            </a:r>
          </a:p>
        </p:txBody>
      </p:sp>
    </p:spTree>
    <p:extLst>
      <p:ext uri="{BB962C8B-B14F-4D97-AF65-F5344CB8AC3E}">
        <p14:creationId xmlns:p14="http://schemas.microsoft.com/office/powerpoint/2010/main" val="2841491032"/>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smtClean="0"/>
              <a:t>Second Line</a:t>
            </a:r>
            <a:br>
              <a:rPr lang="en-US" dirty="0" smtClean="0"/>
            </a:br>
            <a:r>
              <a:rPr lang="en-US" dirty="0" smtClean="0"/>
              <a:t>Third Line</a:t>
            </a:r>
            <a:endParaRPr lang="en-US" dirty="0"/>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smtClean="0"/>
              <a:t>Single-line Subtitle</a:t>
            </a:r>
            <a:endParaRPr lang="en-US" dirty="0"/>
          </a:p>
        </p:txBody>
      </p:sp>
    </p:spTree>
    <p:extLst>
      <p:ext uri="{BB962C8B-B14F-4D97-AF65-F5344CB8AC3E}">
        <p14:creationId xmlns:p14="http://schemas.microsoft.com/office/powerpoint/2010/main" val="3783044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p>
            <a:fld id="{8408AE49-208F-418E-A2C4-A90B42CE291C}" type="datetimeFigureOut">
              <a:rPr lang="en-US" smtClean="0"/>
              <a:t>7/24/2018</a:t>
            </a:fld>
            <a:endParaRPr lang="en-US"/>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F56EFEF-3449-4FEE-BD55-D9C7DC65A2F4}"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9145690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61888E-88A1-43D1-9F4C-2D829B7E56B8}"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3145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61888E-88A1-43D1-9F4C-2D829B7E56B8}"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57189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1888E-88A1-43D1-9F4C-2D829B7E56B8}"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273811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61888E-88A1-43D1-9F4C-2D829B7E56B8}"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196259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1888E-88A1-43D1-9F4C-2D829B7E56B8}" type="datetimeFigureOut">
              <a:rPr lang="en-US" smtClean="0"/>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00617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61888E-88A1-43D1-9F4C-2D829B7E56B8}"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137380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61888E-88A1-43D1-9F4C-2D829B7E56B8}"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57AAB-65E4-47BB-8DDD-DBB77331CAF4}" type="slidenum">
              <a:rPr lang="en-US" smtClean="0"/>
              <a:t>‹#›</a:t>
            </a:fld>
            <a:endParaRPr lang="en-US"/>
          </a:p>
        </p:txBody>
      </p:sp>
    </p:spTree>
    <p:extLst>
      <p:ext uri="{BB962C8B-B14F-4D97-AF65-F5344CB8AC3E}">
        <p14:creationId xmlns:p14="http://schemas.microsoft.com/office/powerpoint/2010/main" val="335715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1888E-88A1-43D1-9F4C-2D829B7E56B8}" type="datetimeFigureOut">
              <a:rPr lang="en-US" smtClean="0"/>
              <a:t>7/24/2018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57AAB-65E4-47BB-8DDD-DBB77331CAF4}" type="slidenum">
              <a:rPr lang="en-US" smtClean="0"/>
              <a:t>‹#›</a:t>
            </a:fld>
            <a:endParaRPr lang="en-US"/>
          </a:p>
        </p:txBody>
      </p:sp>
    </p:spTree>
    <p:extLst>
      <p:ext uri="{BB962C8B-B14F-4D97-AF65-F5344CB8AC3E}">
        <p14:creationId xmlns:p14="http://schemas.microsoft.com/office/powerpoint/2010/main" val="1639257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1"/>
          <p:cNvSpPr/>
          <p:nvPr/>
        </p:nvSpPr>
        <p:spPr bwMode="auto">
          <a:xfrm>
            <a:off x="0" y="0"/>
            <a:ext cx="11025475" cy="794742"/>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4098" name="Rectangle 2"/>
          <p:cNvSpPr>
            <a:spLocks noGrp="1" noChangeArrowheads="1"/>
          </p:cNvSpPr>
          <p:nvPr>
            <p:ph type="title"/>
          </p:nvPr>
        </p:nvSpPr>
        <p:spPr bwMode="auto">
          <a:xfrm>
            <a:off x="238128" y="95308"/>
            <a:ext cx="11715751" cy="62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lstStyle/>
          <a:p>
            <a:pPr lvl="0"/>
            <a:r>
              <a:rPr lang="en-US" dirty="0" smtClean="0">
                <a:sym typeface="Helvetica Neue Bold Condensed" charset="0"/>
              </a:rPr>
              <a:t>Click to edit title</a:t>
            </a:r>
            <a:endParaRPr lang="en-US" dirty="0">
              <a:sym typeface="Helvetica Neue Bold Condensed" charset="0"/>
            </a:endParaRPr>
          </a:p>
        </p:txBody>
      </p:sp>
      <p:sp>
        <p:nvSpPr>
          <p:cNvPr id="4099" name="Rectangle 3"/>
          <p:cNvSpPr>
            <a:spLocks noGrp="1" noChangeArrowheads="1"/>
          </p:cNvSpPr>
          <p:nvPr>
            <p:ph type="body" idx="1"/>
          </p:nvPr>
        </p:nvSpPr>
        <p:spPr bwMode="auto">
          <a:xfrm>
            <a:off x="238128" y="1088232"/>
            <a:ext cx="11324703" cy="525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lstStyle/>
          <a:p>
            <a:pPr lvl="0"/>
            <a:r>
              <a:rPr lang="en-US" dirty="0" smtClean="0">
                <a:sym typeface="Helvetica Neue Bold Condensed" charset="0"/>
              </a:rPr>
              <a:t>Click to edit text</a:t>
            </a:r>
          </a:p>
          <a:p>
            <a:pPr lvl="1"/>
            <a:r>
              <a:rPr lang="en-US" dirty="0" smtClean="0">
                <a:sym typeface="Helvetica Neue Bold Condensed" charset="0"/>
              </a:rPr>
              <a:t>Second level</a:t>
            </a:r>
          </a:p>
          <a:p>
            <a:pPr lvl="2"/>
            <a:r>
              <a:rPr lang="en-US" dirty="0" smtClean="0">
                <a:sym typeface="Helvetica Neue Bold Condensed" charset="0"/>
              </a:rPr>
              <a:t>Third level</a:t>
            </a:r>
          </a:p>
          <a:p>
            <a:pPr lvl="3"/>
            <a:r>
              <a:rPr lang="en-US" dirty="0" smtClean="0">
                <a:sym typeface="Helvetica Neue Bold Condensed" charset="0"/>
              </a:rPr>
              <a:t>Fourth level</a:t>
            </a:r>
          </a:p>
        </p:txBody>
      </p:sp>
      <p:sp>
        <p:nvSpPr>
          <p:cNvPr id="4100"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Tree>
    <p:extLst>
      <p:ext uri="{BB962C8B-B14F-4D97-AF65-F5344CB8AC3E}">
        <p14:creationId xmlns:p14="http://schemas.microsoft.com/office/powerpoint/2010/main" val="174002537"/>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360" b="1" i="0" baseline="0">
          <a:solidFill>
            <a:schemeClr val="tx1"/>
          </a:solidFill>
          <a:latin typeface="+mj-lt"/>
          <a:ea typeface="+mj-ea"/>
          <a:cs typeface="Helvetica Neue"/>
          <a:sym typeface="Helvetica Neue Bold Condensed" charset="0"/>
        </a:defRPr>
      </a:lvl1pPr>
      <a:lvl2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2pPr>
      <a:lvl3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3pPr>
      <a:lvl4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4pPr>
      <a:lvl5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5pPr>
      <a:lvl6pPr marL="32131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6pPr>
      <a:lvl7pPr marL="64262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7pPr>
      <a:lvl8pPr marL="96393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8pPr>
      <a:lvl9pPr marL="128524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9pPr>
    </p:titleStyle>
    <p:bodyStyle>
      <a:lvl1pPr marL="749935" indent="-482600" algn="l" rtl="0" eaLnBrk="1" fontAlgn="base" hangingPunct="1">
        <a:spcBef>
          <a:spcPts val="0"/>
        </a:spcBef>
        <a:spcAft>
          <a:spcPts val="1200"/>
        </a:spcAft>
        <a:buSzPct val="100000"/>
        <a:buFont typeface="Lucida Grande" charset="0"/>
        <a:buChar char="‣"/>
        <a:defRPr sz="2880" b="1" i="0">
          <a:solidFill>
            <a:schemeClr val="tx1"/>
          </a:solidFill>
          <a:latin typeface="+mj-lt"/>
          <a:ea typeface="+mn-ea"/>
          <a:cs typeface="Helvetica Neue"/>
          <a:sym typeface="Helvetica Neue Bold Condensed" charset="0"/>
        </a:defRPr>
      </a:lvl1pPr>
      <a:lvl2pPr marL="1124585" indent="-482600" algn="l" rtl="0" eaLnBrk="1" fontAlgn="base" hangingPunct="1">
        <a:spcBef>
          <a:spcPts val="0"/>
        </a:spcBef>
        <a:spcAft>
          <a:spcPts val="600"/>
        </a:spcAft>
        <a:buClr>
          <a:srgbClr val="9A9A9A"/>
        </a:buClr>
        <a:buSzPct val="75000"/>
        <a:buFont typeface="Baskerville" charset="0"/>
        <a:buChar char="•"/>
        <a:defRPr sz="2400" b="0" i="0">
          <a:solidFill>
            <a:schemeClr val="accent1"/>
          </a:solidFill>
          <a:latin typeface="+mn-lt"/>
          <a:ea typeface="ヒラギノ明朝 ProN W3" charset="0"/>
          <a:cs typeface="Helvetica Neue Light"/>
          <a:sym typeface="Baskerville" charset="0"/>
        </a:defRPr>
      </a:lvl2pPr>
      <a:lvl3pPr marL="1499870" indent="-482600" algn="l" rtl="0" eaLnBrk="1" fontAlgn="base" hangingPunct="1">
        <a:spcBef>
          <a:spcPts val="0"/>
        </a:spcBef>
        <a:spcAft>
          <a:spcPts val="300"/>
        </a:spcAft>
        <a:buClr>
          <a:srgbClr val="9A9A9A"/>
        </a:buClr>
        <a:buSzPct val="75000"/>
        <a:buFont typeface="Baskerville" charset="0"/>
        <a:buChar char="-"/>
        <a:defRPr sz="2160" b="0" i="0">
          <a:solidFill>
            <a:schemeClr val="accent1"/>
          </a:solidFill>
          <a:latin typeface="+mn-lt"/>
          <a:ea typeface="ヒラギノ明朝 ProN W3" charset="0"/>
          <a:cs typeface="Helvetica Neue Light"/>
          <a:sym typeface="Baskerville" charset="0"/>
        </a:defRPr>
      </a:lvl3pPr>
      <a:lvl4pPr marL="1874520" indent="-482600" algn="l" rtl="0" eaLnBrk="1" fontAlgn="base" hangingPunct="1">
        <a:spcBef>
          <a:spcPts val="0"/>
        </a:spcBef>
        <a:spcAft>
          <a:spcPts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4pPr>
      <a:lvl5pPr marL="2249170" indent="-482600" algn="l" rtl="0" eaLnBrk="1" fontAlgn="base" hangingPunct="1">
        <a:spcBef>
          <a:spcPts val="0"/>
        </a:spcBef>
        <a:spcAft>
          <a:spcPct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5pPr>
      <a:lvl6pPr marL="263525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6pPr>
      <a:lvl7pPr marL="302133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7pPr>
      <a:lvl8pPr marL="3406775"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8pPr>
      <a:lvl9pPr marL="379222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9pPr>
    </p:bodyStyle>
    <p:otherStyle>
      <a:defPPr>
        <a:defRPr lang="en-US"/>
      </a:defPPr>
      <a:lvl1pPr marL="0" algn="l" defTabSz="385445" rtl="0" eaLnBrk="1" latinLnBrk="0" hangingPunct="1">
        <a:defRPr sz="1560" kern="1200">
          <a:solidFill>
            <a:schemeClr val="tx1"/>
          </a:solidFill>
          <a:latin typeface="+mn-lt"/>
          <a:ea typeface="+mn-ea"/>
          <a:cs typeface="+mn-cs"/>
        </a:defRPr>
      </a:lvl1pPr>
      <a:lvl2pPr marL="385445" algn="l" defTabSz="385445" rtl="0" eaLnBrk="1" latinLnBrk="0" hangingPunct="1">
        <a:defRPr sz="1560" kern="1200">
          <a:solidFill>
            <a:schemeClr val="tx1"/>
          </a:solidFill>
          <a:latin typeface="+mn-lt"/>
          <a:ea typeface="+mn-ea"/>
          <a:cs typeface="+mn-cs"/>
        </a:defRPr>
      </a:lvl2pPr>
      <a:lvl3pPr marL="770890" algn="l" defTabSz="385445" rtl="0" eaLnBrk="1" latinLnBrk="0" hangingPunct="1">
        <a:defRPr sz="1560" kern="1200">
          <a:solidFill>
            <a:schemeClr val="tx1"/>
          </a:solidFill>
          <a:latin typeface="+mn-lt"/>
          <a:ea typeface="+mn-ea"/>
          <a:cs typeface="+mn-cs"/>
        </a:defRPr>
      </a:lvl3pPr>
      <a:lvl4pPr marL="1156970" algn="l" defTabSz="385445" rtl="0" eaLnBrk="1" latinLnBrk="0" hangingPunct="1">
        <a:defRPr sz="1560" kern="1200">
          <a:solidFill>
            <a:schemeClr val="tx1"/>
          </a:solidFill>
          <a:latin typeface="+mn-lt"/>
          <a:ea typeface="+mn-ea"/>
          <a:cs typeface="+mn-cs"/>
        </a:defRPr>
      </a:lvl4pPr>
      <a:lvl5pPr marL="1542415" algn="l" defTabSz="385445" rtl="0" eaLnBrk="1" latinLnBrk="0" hangingPunct="1">
        <a:defRPr sz="1560" kern="1200">
          <a:solidFill>
            <a:schemeClr val="tx1"/>
          </a:solidFill>
          <a:latin typeface="+mn-lt"/>
          <a:ea typeface="+mn-ea"/>
          <a:cs typeface="+mn-cs"/>
        </a:defRPr>
      </a:lvl5pPr>
      <a:lvl6pPr marL="1928495" algn="l" defTabSz="385445" rtl="0" eaLnBrk="1" latinLnBrk="0" hangingPunct="1">
        <a:defRPr sz="1560" kern="1200">
          <a:solidFill>
            <a:schemeClr val="tx1"/>
          </a:solidFill>
          <a:latin typeface="+mn-lt"/>
          <a:ea typeface="+mn-ea"/>
          <a:cs typeface="+mn-cs"/>
        </a:defRPr>
      </a:lvl6pPr>
      <a:lvl7pPr marL="2313940" algn="l" defTabSz="385445" rtl="0" eaLnBrk="1" latinLnBrk="0" hangingPunct="1">
        <a:defRPr sz="1560" kern="1200">
          <a:solidFill>
            <a:schemeClr val="tx1"/>
          </a:solidFill>
          <a:latin typeface="+mn-lt"/>
          <a:ea typeface="+mn-ea"/>
          <a:cs typeface="+mn-cs"/>
        </a:defRPr>
      </a:lvl7pPr>
      <a:lvl8pPr marL="2700020" algn="l" defTabSz="385445" rtl="0" eaLnBrk="1" latinLnBrk="0" hangingPunct="1">
        <a:defRPr sz="1560" kern="1200">
          <a:solidFill>
            <a:schemeClr val="tx1"/>
          </a:solidFill>
          <a:latin typeface="+mn-lt"/>
          <a:ea typeface="+mn-ea"/>
          <a:cs typeface="+mn-cs"/>
        </a:defRPr>
      </a:lvl8pPr>
      <a:lvl9pPr marL="3085465" algn="l" defTabSz="385445"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97" y="1674517"/>
            <a:ext cx="6635317" cy="470370"/>
          </a:xfrm>
        </p:spPr>
        <p:txBody>
          <a:bodyPr anchor="ctr"/>
          <a:lstStyle/>
          <a:p>
            <a:r>
              <a:rPr lang="en-US" sz="2400" dirty="0" smtClean="0"/>
              <a:t>CIT Summer Course</a:t>
            </a:r>
            <a:endParaRPr lang="en-US" sz="2400" dirty="0">
              <a:latin typeface="Impact" panose="020B0806030902050204"/>
              <a:cs typeface="Impact" panose="020B0806030902050204"/>
            </a:endParaRPr>
          </a:p>
        </p:txBody>
      </p:sp>
      <p:sp>
        <p:nvSpPr>
          <p:cNvPr id="3" name="Subtitle 2"/>
          <p:cNvSpPr>
            <a:spLocks noGrp="1"/>
          </p:cNvSpPr>
          <p:nvPr>
            <p:ph type="subTitle" idx="1"/>
          </p:nvPr>
        </p:nvSpPr>
        <p:spPr>
          <a:xfrm>
            <a:off x="1174750" y="2145030"/>
            <a:ext cx="7591425" cy="1316990"/>
          </a:xfrm>
        </p:spPr>
        <p:txBody>
          <a:bodyPr anchor="ctr"/>
          <a:lstStyle/>
          <a:p>
            <a:r>
              <a:rPr lang="en-US" sz="3840" dirty="0" smtClean="0"/>
              <a:t>Function2 and Linked List2</a:t>
            </a:r>
            <a:endParaRPr lang="en-US" sz="3840" dirty="0"/>
          </a:p>
        </p:txBody>
      </p:sp>
      <p:sp>
        <p:nvSpPr>
          <p:cNvPr id="9" name="Text Placeholder 8"/>
          <p:cNvSpPr>
            <a:spLocks noGrp="1"/>
          </p:cNvSpPr>
          <p:nvPr>
            <p:ph type="body" sz="quarter" idx="13"/>
          </p:nvPr>
        </p:nvSpPr>
        <p:spPr>
          <a:xfrm>
            <a:off x="2141620" y="3769458"/>
            <a:ext cx="9006840" cy="954143"/>
          </a:xfrm>
        </p:spPr>
        <p:txBody>
          <a:bodyPr anchor="ctr"/>
          <a:lstStyle/>
          <a:p>
            <a:pPr marL="3175" indent="0">
              <a:spcAft>
                <a:spcPts val="0"/>
              </a:spcAft>
              <a:buNone/>
            </a:pPr>
            <a:r>
              <a:rPr lang="en-US" sz="2400" dirty="0"/>
              <a:t>Huyunting Huang</a:t>
            </a:r>
          </a:p>
        </p:txBody>
      </p:sp>
      <p:sp>
        <p:nvSpPr>
          <p:cNvPr id="11" name="Text Placeholder 10"/>
          <p:cNvSpPr>
            <a:spLocks noGrp="1"/>
          </p:cNvSpPr>
          <p:nvPr>
            <p:ph type="body" sz="quarter" idx="4294967295"/>
          </p:nvPr>
        </p:nvSpPr>
        <p:spPr>
          <a:xfrm>
            <a:off x="2131031" y="4419065"/>
            <a:ext cx="9017429" cy="592666"/>
          </a:xfrm>
        </p:spPr>
        <p:txBody>
          <a:bodyPr anchor="ctr"/>
          <a:lstStyle/>
          <a:p>
            <a:pPr marL="3175" indent="0">
              <a:spcBef>
                <a:spcPts val="0"/>
              </a:spcBef>
              <a:spcAft>
                <a:spcPts val="0"/>
              </a:spcAft>
              <a:buNone/>
            </a:pPr>
            <a:r>
              <a:rPr lang="en-US" sz="1920" cap="all" dirty="0">
                <a:solidFill>
                  <a:schemeClr val="tx1">
                    <a:lumMod val="50000"/>
                    <a:lumOff val="50000"/>
                  </a:schemeClr>
                </a:solidFill>
                <a:latin typeface="Impact" panose="020B0806030902050204"/>
                <a:cs typeface="Impact" panose="020B0806030902050204"/>
              </a:rPr>
              <a:t>Master Student of CIT</a:t>
            </a:r>
          </a:p>
        </p:txBody>
      </p:sp>
      <p:sp>
        <p:nvSpPr>
          <p:cNvPr id="7" name="Rectangle 37"/>
          <p:cNvSpPr>
            <a:spLocks noChangeArrowheads="1"/>
          </p:cNvSpPr>
          <p:nvPr/>
        </p:nvSpPr>
        <p:spPr bwMode="auto">
          <a:xfrm>
            <a:off x="609600" y="5680576"/>
            <a:ext cx="10972800" cy="1182650"/>
          </a:xfrm>
          <a:prstGeom prst="rect">
            <a:avLst/>
          </a:prstGeom>
          <a:gradFill flip="none" rotWithShape="1">
            <a:gsLst>
              <a:gs pos="0">
                <a:srgbClr val="CA9D3B"/>
              </a:gs>
              <a:gs pos="100000">
                <a:srgbClr val="FFFFFF"/>
              </a:gs>
            </a:gsLst>
            <a:lin ang="10800000" scaled="0"/>
            <a:tileRect/>
          </a:gradFill>
          <a:ln>
            <a:no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1"/>
          <p:cNvSpPr/>
          <p:nvPr/>
        </p:nvSpPr>
        <p:spPr bwMode="auto">
          <a:xfrm>
            <a:off x="609600" y="1"/>
            <a:ext cx="10972800" cy="1065425"/>
          </a:xfrm>
          <a:prstGeom prst="rect">
            <a:avLst/>
          </a:prstGeom>
          <a:gradFill flip="none" rotWithShape="1">
            <a:gsLst>
              <a:gs pos="0">
                <a:srgbClr val="CA9D3B"/>
              </a:gs>
              <a:gs pos="100000">
                <a:srgbClr val="FFFFFF"/>
              </a:gs>
            </a:gsLst>
            <a:lin ang="0" scaled="1"/>
            <a:tileRect/>
          </a:gradFill>
          <a:ln>
            <a:no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 Placeholder 10"/>
          <p:cNvSpPr>
            <a:spLocks noGrp="1"/>
          </p:cNvSpPr>
          <p:nvPr>
            <p:ph type="body" sz="quarter" idx="4294967295"/>
          </p:nvPr>
        </p:nvSpPr>
        <p:spPr>
          <a:xfrm>
            <a:off x="6147037" y="5886628"/>
            <a:ext cx="5334823" cy="829499"/>
          </a:xfrm>
        </p:spPr>
        <p:txBody>
          <a:bodyPr anchor="ctr"/>
          <a:lstStyle/>
          <a:p>
            <a:pPr marL="228600" indent="-225425" algn="r">
              <a:spcBef>
                <a:spcPts val="0"/>
              </a:spcBef>
              <a:spcAft>
                <a:spcPts val="0"/>
              </a:spcAft>
              <a:buNone/>
            </a:pPr>
            <a:r>
              <a:rPr lang="en-US" sz="1440" b="0" dirty="0" smtClean="0">
                <a:solidFill>
                  <a:schemeClr val="tx1"/>
                </a:solidFill>
              </a:rPr>
              <a:t>© </a:t>
            </a:r>
            <a:fld id="{2075CE73-6FB7-9249-A07D-544891904E38}" type="datetime4">
              <a:rPr lang="en-US" sz="1440" b="0" dirty="0" smtClean="0">
                <a:solidFill>
                  <a:schemeClr val="tx1"/>
                </a:solidFill>
              </a:rPr>
              <a:t>July 24, 2018</a:t>
            </a:fld>
            <a:r>
              <a:rPr lang="en-US" sz="1440" b="0" dirty="0" smtClean="0">
                <a:solidFill>
                  <a:schemeClr val="tx1"/>
                </a:solidFill>
              </a:rPr>
              <a:t> by INSTRUCTOR FULL NAME. All rights reserved.  </a:t>
            </a:r>
            <a:br>
              <a:rPr lang="en-US" sz="1440" b="0" dirty="0" smtClean="0">
                <a:solidFill>
                  <a:schemeClr val="tx1"/>
                </a:solidFill>
              </a:rPr>
            </a:br>
            <a:r>
              <a:rPr lang="en-US" sz="1440" b="0" dirty="0" smtClean="0">
                <a:solidFill>
                  <a:schemeClr val="tx1"/>
                </a:solidFill>
              </a:rPr>
              <a:t>This presentation may not be duplicated or transmitted, in part or in whole, without the express written permission of the author.</a:t>
            </a:r>
            <a:endParaRPr lang="en-US" sz="1440" b="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5736" y="1108159"/>
            <a:ext cx="2819400" cy="4249150"/>
          </a:xfrm>
          <a:prstGeom prst="rect">
            <a:avLst/>
          </a:prstGeom>
        </p:spPr>
      </p:pic>
      <p:grpSp>
        <p:nvGrpSpPr>
          <p:cNvPr id="6" name="Group 5"/>
          <p:cNvGrpSpPr/>
          <p:nvPr/>
        </p:nvGrpSpPr>
        <p:grpSpPr>
          <a:xfrm>
            <a:off x="914714" y="5836013"/>
            <a:ext cx="1642262" cy="873601"/>
            <a:chOff x="254262" y="4863344"/>
            <a:chExt cx="1368552" cy="728001"/>
          </a:xfrm>
        </p:grpSpPr>
        <p:pic>
          <p:nvPicPr>
            <p:cNvPr id="16" name="Picture 15" descr="Official Purdue-CoT-CIT PNG.png"/>
            <p:cNvPicPr>
              <a:picLocks noChangeAspect="1"/>
            </p:cNvPicPr>
            <p:nvPr/>
          </p:nvPicPr>
          <p:blipFill rotWithShape="1">
            <a:blip r:embed="rId4" cstate="email">
              <a:extLst>
                <a:ext uri="{28A0092B-C50C-407E-A947-70E740481C1C}">
                  <a14:useLocalDpi xmlns:a14="http://schemas.microsoft.com/office/drawing/2010/main" val="0"/>
                </a:ext>
              </a:extLst>
            </a:blip>
            <a:srcRect t="64544"/>
            <a:stretch>
              <a:fillRect/>
            </a:stretch>
          </p:blipFill>
          <p:spPr>
            <a:xfrm>
              <a:off x="268958" y="5348177"/>
              <a:ext cx="1339160" cy="243168"/>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4262" y="4863344"/>
              <a:ext cx="1368552" cy="426720"/>
            </a:xfrm>
            <a:prstGeom prst="rect">
              <a:avLst/>
            </a:prstGeom>
          </p:spPr>
        </p:pic>
      </p:grpSp>
    </p:spTree>
    <p:extLst>
      <p:ext uri="{BB962C8B-B14F-4D97-AF65-F5344CB8AC3E}">
        <p14:creationId xmlns:p14="http://schemas.microsoft.com/office/powerpoint/2010/main" val="148176346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 in parameters</a:t>
            </a:r>
          </a:p>
        </p:txBody>
      </p:sp>
      <p:sp>
        <p:nvSpPr>
          <p:cNvPr id="7" name="Content Placeholder 6"/>
          <p:cNvSpPr>
            <a:spLocks noGrp="1"/>
          </p:cNvSpPr>
          <p:nvPr>
            <p:ph idx="1"/>
          </p:nvPr>
        </p:nvSpPr>
        <p:spPr/>
        <p:txBody>
          <a:bodyPr>
            <a:normAutofit fontScale="92500" lnSpcReduction="20000"/>
          </a:bodyPr>
          <a:lstStyle/>
          <a:p>
            <a:r>
              <a:rPr lang="en-US" b="0" dirty="0"/>
              <a:t>In C++, functions can also have </a:t>
            </a:r>
            <a:r>
              <a:rPr lang="en-US" dirty="0">
                <a:solidFill>
                  <a:schemeClr val="accent4"/>
                </a:solidFill>
              </a:rPr>
              <a:t>optional parameters</a:t>
            </a:r>
            <a:r>
              <a:rPr lang="en-US" b="0" dirty="0"/>
              <a:t>, for which no arguments are required in the call, in such a way that, for example, a function with </a:t>
            </a:r>
            <a:r>
              <a:rPr lang="en-US" dirty="0">
                <a:solidFill>
                  <a:schemeClr val="accent4"/>
                </a:solidFill>
              </a:rPr>
              <a:t>three parameters may be called with only two</a:t>
            </a:r>
            <a:r>
              <a:rPr lang="en-US" b="0" dirty="0"/>
              <a:t>. For this, the function shall include </a:t>
            </a:r>
            <a:r>
              <a:rPr lang="en-US" dirty="0">
                <a:solidFill>
                  <a:schemeClr val="accent4"/>
                </a:solidFill>
              </a:rPr>
              <a:t>a default value </a:t>
            </a:r>
            <a:r>
              <a:rPr lang="en-US" b="0" dirty="0"/>
              <a:t>for its last parameter, which is </a:t>
            </a:r>
            <a:r>
              <a:rPr lang="en-US" b="0" dirty="0" smtClean="0"/>
              <a:t>used </a:t>
            </a:r>
            <a:r>
              <a:rPr lang="en-US" b="0" dirty="0"/>
              <a:t>by the function when called with fewer arguments. For </a:t>
            </a:r>
            <a:r>
              <a:rPr lang="en-US" b="0" dirty="0" smtClean="0"/>
              <a:t>example(code is uploaded):</a:t>
            </a:r>
          </a:p>
          <a:p>
            <a:pPr marL="267335" indent="0">
              <a:buNone/>
            </a:pPr>
            <a:r>
              <a:rPr lang="en-US" sz="3200" b="0" dirty="0" err="1">
                <a:solidFill>
                  <a:srgbClr val="0000FF"/>
                </a:solidFill>
                <a:latin typeface="Consolas" panose="020B0609020204030204" pitchFamily="49" charset="0"/>
              </a:rPr>
              <a:t>int</a:t>
            </a:r>
            <a:r>
              <a:rPr lang="en-US" sz="3200" b="0" dirty="0">
                <a:solidFill>
                  <a:srgbClr val="000000"/>
                </a:solidFill>
                <a:latin typeface="Consolas" panose="020B0609020204030204" pitchFamily="49" charset="0"/>
              </a:rPr>
              <a:t> divide(</a:t>
            </a:r>
            <a:r>
              <a:rPr lang="en-US" sz="3200" b="0" dirty="0" err="1">
                <a:solidFill>
                  <a:srgbClr val="0000FF"/>
                </a:solidFill>
                <a:latin typeface="Consolas" panose="020B0609020204030204" pitchFamily="49" charset="0"/>
              </a:rPr>
              <a:t>int</a:t>
            </a:r>
            <a:r>
              <a:rPr lang="en-US" sz="3200" b="0" dirty="0">
                <a:solidFill>
                  <a:srgbClr val="000000"/>
                </a:solidFill>
                <a:latin typeface="Consolas" panose="020B0609020204030204" pitchFamily="49" charset="0"/>
              </a:rPr>
              <a:t> </a:t>
            </a:r>
            <a:r>
              <a:rPr lang="en-US" sz="3200" b="0" dirty="0">
                <a:solidFill>
                  <a:srgbClr val="808080"/>
                </a:solidFill>
                <a:latin typeface="Consolas" panose="020B0609020204030204" pitchFamily="49" charset="0"/>
              </a:rPr>
              <a:t>a</a:t>
            </a:r>
            <a:r>
              <a:rPr lang="en-US" sz="3200" b="0" dirty="0">
                <a:solidFill>
                  <a:srgbClr val="000000"/>
                </a:solidFill>
                <a:latin typeface="Consolas" panose="020B0609020204030204" pitchFamily="49" charset="0"/>
              </a:rPr>
              <a:t>, </a:t>
            </a:r>
            <a:r>
              <a:rPr lang="en-US" sz="3200" b="0" dirty="0" err="1">
                <a:solidFill>
                  <a:srgbClr val="0000FF"/>
                </a:solidFill>
                <a:latin typeface="Consolas" panose="020B0609020204030204" pitchFamily="49" charset="0"/>
              </a:rPr>
              <a:t>int</a:t>
            </a:r>
            <a:r>
              <a:rPr lang="en-US" sz="3200" b="0" dirty="0">
                <a:solidFill>
                  <a:srgbClr val="000000"/>
                </a:solidFill>
                <a:latin typeface="Consolas" panose="020B0609020204030204" pitchFamily="49" charset="0"/>
              </a:rPr>
              <a:t> </a:t>
            </a:r>
            <a:r>
              <a:rPr lang="en-US" sz="3200" b="0" dirty="0">
                <a:solidFill>
                  <a:srgbClr val="808080"/>
                </a:solidFill>
                <a:latin typeface="Consolas" panose="020B0609020204030204" pitchFamily="49" charset="0"/>
              </a:rPr>
              <a:t>b</a:t>
            </a:r>
            <a:r>
              <a:rPr lang="en-US" sz="3200" b="0" dirty="0">
                <a:solidFill>
                  <a:srgbClr val="000000"/>
                </a:solidFill>
                <a:latin typeface="Consolas" panose="020B0609020204030204" pitchFamily="49" charset="0"/>
              </a:rPr>
              <a:t> = </a:t>
            </a:r>
            <a:r>
              <a:rPr lang="en-US" sz="3200" b="0" dirty="0" smtClean="0">
                <a:solidFill>
                  <a:srgbClr val="000000"/>
                </a:solidFill>
                <a:latin typeface="Consolas" panose="020B0609020204030204" pitchFamily="49" charset="0"/>
              </a:rPr>
              <a:t>2</a:t>
            </a:r>
            <a:endParaRPr lang="en-US" sz="3200" b="0" dirty="0">
              <a:solidFill>
                <a:srgbClr val="000000"/>
              </a:solidFill>
              <a:latin typeface="Consolas" panose="020B0609020204030204" pitchFamily="49" charset="0"/>
            </a:endParaRPr>
          </a:p>
          <a:p>
            <a:pPr marL="267335" indent="0">
              <a:buNone/>
            </a:pPr>
            <a:r>
              <a:rPr lang="en-US" sz="3200" b="0" dirty="0">
                <a:solidFill>
                  <a:srgbClr val="000000"/>
                </a:solidFill>
                <a:latin typeface="Consolas" panose="020B0609020204030204" pitchFamily="49" charset="0"/>
              </a:rPr>
              <a:t>{</a:t>
            </a:r>
          </a:p>
          <a:p>
            <a:pPr marL="267335" indent="0">
              <a:buNone/>
            </a:pPr>
            <a:r>
              <a:rPr lang="en-US" sz="3200" b="0" dirty="0" err="1">
                <a:solidFill>
                  <a:srgbClr val="0000FF"/>
                </a:solidFill>
                <a:latin typeface="Consolas" panose="020B0609020204030204" pitchFamily="49" charset="0"/>
              </a:rPr>
              <a:t>int</a:t>
            </a:r>
            <a:r>
              <a:rPr lang="en-US" sz="3200" b="0" dirty="0">
                <a:solidFill>
                  <a:srgbClr val="000000"/>
                </a:solidFill>
                <a:latin typeface="Consolas" panose="020B0609020204030204" pitchFamily="49" charset="0"/>
              </a:rPr>
              <a:t> r;</a:t>
            </a:r>
          </a:p>
          <a:p>
            <a:pPr marL="267335" indent="0">
              <a:buNone/>
            </a:pPr>
            <a:r>
              <a:rPr lang="en-US" sz="3200" b="0" dirty="0">
                <a:solidFill>
                  <a:srgbClr val="000000"/>
                </a:solidFill>
                <a:latin typeface="Consolas" panose="020B0609020204030204" pitchFamily="49" charset="0"/>
              </a:rPr>
              <a:t>r = </a:t>
            </a:r>
            <a:r>
              <a:rPr lang="en-US" sz="3200" b="0" dirty="0">
                <a:solidFill>
                  <a:srgbClr val="808080"/>
                </a:solidFill>
                <a:latin typeface="Consolas" panose="020B0609020204030204" pitchFamily="49" charset="0"/>
              </a:rPr>
              <a:t>a</a:t>
            </a:r>
            <a:r>
              <a:rPr lang="en-US" sz="3200" b="0" dirty="0">
                <a:solidFill>
                  <a:srgbClr val="000000"/>
                </a:solidFill>
                <a:latin typeface="Consolas" panose="020B0609020204030204" pitchFamily="49" charset="0"/>
              </a:rPr>
              <a:t> / </a:t>
            </a:r>
            <a:r>
              <a:rPr lang="en-US" sz="3200" b="0" dirty="0">
                <a:solidFill>
                  <a:srgbClr val="808080"/>
                </a:solidFill>
                <a:latin typeface="Consolas" panose="020B0609020204030204" pitchFamily="49" charset="0"/>
              </a:rPr>
              <a:t>b</a:t>
            </a:r>
            <a:r>
              <a:rPr lang="en-US" sz="3200" b="0" dirty="0">
                <a:solidFill>
                  <a:srgbClr val="000000"/>
                </a:solidFill>
                <a:latin typeface="Consolas" panose="020B0609020204030204" pitchFamily="49" charset="0"/>
              </a:rPr>
              <a:t>;</a:t>
            </a:r>
          </a:p>
          <a:p>
            <a:pPr marL="267335" indent="0">
              <a:buNone/>
            </a:pPr>
            <a:r>
              <a:rPr lang="en-US" sz="3200" b="0" dirty="0">
                <a:solidFill>
                  <a:srgbClr val="0000FF"/>
                </a:solidFill>
                <a:latin typeface="Consolas" panose="020B0609020204030204" pitchFamily="49" charset="0"/>
              </a:rPr>
              <a:t>return</a:t>
            </a:r>
            <a:r>
              <a:rPr lang="en-US" sz="3200" b="0" dirty="0">
                <a:solidFill>
                  <a:srgbClr val="000000"/>
                </a:solidFill>
                <a:latin typeface="Consolas" panose="020B0609020204030204" pitchFamily="49" charset="0"/>
              </a:rPr>
              <a:t> (r);</a:t>
            </a:r>
          </a:p>
          <a:p>
            <a:pPr marL="267335" indent="0">
              <a:buNone/>
            </a:pPr>
            <a:r>
              <a:rPr lang="en-US" sz="3200" b="0" dirty="0">
                <a:solidFill>
                  <a:srgbClr val="000000"/>
                </a:solidFill>
                <a:latin typeface="Consolas" panose="020B0609020204030204" pitchFamily="49" charset="0"/>
              </a:rPr>
              <a:t>}</a:t>
            </a:r>
            <a:endParaRPr lang="en-US" b="0"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10</a:t>
            </a:fld>
            <a:endParaRPr lang="en-US"/>
          </a:p>
        </p:txBody>
      </p:sp>
    </p:spTree>
    <p:extLst>
      <p:ext uri="{BB962C8B-B14F-4D97-AF65-F5344CB8AC3E}">
        <p14:creationId xmlns:p14="http://schemas.microsoft.com/office/powerpoint/2010/main" val="513614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List---delete a node</a:t>
            </a:r>
            <a:endParaRPr lang="en-US" dirty="0"/>
          </a:p>
        </p:txBody>
      </p:sp>
      <p:sp>
        <p:nvSpPr>
          <p:cNvPr id="7" name="Content Placeholder 6"/>
          <p:cNvSpPr>
            <a:spLocks noGrp="1"/>
          </p:cNvSpPr>
          <p:nvPr>
            <p:ph idx="1"/>
          </p:nvPr>
        </p:nvSpPr>
        <p:spPr/>
        <p:txBody>
          <a:bodyPr>
            <a:normAutofit lnSpcReduction="10000"/>
          </a:bodyPr>
          <a:lstStyle/>
          <a:p>
            <a:r>
              <a:rPr lang="en-US" dirty="0" smtClean="0"/>
              <a:t>Similar to inserting a node, delete a node in linked list of have 3 condition:</a:t>
            </a:r>
          </a:p>
          <a:p>
            <a:r>
              <a:rPr lang="en-US" dirty="0"/>
              <a:t>Deletion at the start</a:t>
            </a:r>
          </a:p>
          <a:p>
            <a:r>
              <a:rPr lang="en-US" dirty="0"/>
              <a:t>Deletion at the end</a:t>
            </a:r>
          </a:p>
          <a:p>
            <a:r>
              <a:rPr lang="en-US" dirty="0"/>
              <a:t>Deletion at a particular </a:t>
            </a:r>
            <a:r>
              <a:rPr lang="en-US" dirty="0" smtClean="0"/>
              <a:t>position</a:t>
            </a:r>
          </a:p>
          <a:p>
            <a:pPr marL="267335" indent="0">
              <a:buNone/>
            </a:pPr>
            <a:r>
              <a:rPr lang="en-US" dirty="0" err="1" smtClean="0"/>
              <a:t>struct</a:t>
            </a:r>
            <a:r>
              <a:rPr lang="en-US" dirty="0" smtClean="0"/>
              <a:t> node </a:t>
            </a:r>
          </a:p>
          <a:p>
            <a:pPr marL="267335" indent="0">
              <a:buNone/>
            </a:pPr>
            <a:r>
              <a:rPr lang="en-US" dirty="0" smtClean="0"/>
              <a:t>{</a:t>
            </a:r>
          </a:p>
          <a:p>
            <a:pPr marL="267335" indent="0">
              <a:buNone/>
            </a:pPr>
            <a:r>
              <a:rPr lang="en-US" dirty="0" err="1" smtClean="0"/>
              <a:t>int</a:t>
            </a:r>
            <a:r>
              <a:rPr lang="en-US" dirty="0" smtClean="0"/>
              <a:t> data;</a:t>
            </a:r>
          </a:p>
          <a:p>
            <a:pPr marL="267335" indent="0">
              <a:buNone/>
            </a:pPr>
            <a:r>
              <a:rPr lang="en-US" dirty="0" smtClean="0"/>
              <a:t>node * next;</a:t>
            </a:r>
          </a:p>
          <a:p>
            <a:pPr marL="267335" indent="0">
              <a:buNone/>
            </a:pPr>
            <a:r>
              <a:rPr lang="en-US" dirty="0"/>
              <a:t>}</a:t>
            </a: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11</a:t>
            </a:fld>
            <a:endParaRPr lang="en-US"/>
          </a:p>
        </p:txBody>
      </p:sp>
    </p:spTree>
    <p:extLst>
      <p:ext uri="{BB962C8B-B14F-4D97-AF65-F5344CB8AC3E}">
        <p14:creationId xmlns:p14="http://schemas.microsoft.com/office/powerpoint/2010/main" val="1906670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start:</a:t>
            </a:r>
            <a:endParaRPr lang="en-US" dirty="0"/>
          </a:p>
        </p:txBody>
      </p:sp>
      <p:sp>
        <p:nvSpPr>
          <p:cNvPr id="7" name="Content Placeholder 6"/>
          <p:cNvSpPr>
            <a:spLocks noGrp="1"/>
          </p:cNvSpPr>
          <p:nvPr>
            <p:ph idx="1"/>
          </p:nvPr>
        </p:nvSpPr>
        <p:spPr/>
        <p:txBody>
          <a:bodyPr/>
          <a:lstStyle/>
          <a:p>
            <a:r>
              <a:rPr lang="en-US" dirty="0" smtClean="0"/>
              <a:t>In this case we will delete the head node, means we’re going to update the head node:</a:t>
            </a:r>
          </a:p>
          <a:p>
            <a:r>
              <a:rPr lang="en-US" dirty="0" smtClean="0"/>
              <a:t>The process is:</a:t>
            </a:r>
          </a:p>
          <a:p>
            <a:r>
              <a:rPr lang="en-US" b="0" dirty="0"/>
              <a:t>Declare a </a:t>
            </a:r>
            <a:r>
              <a:rPr lang="en-US" dirty="0"/>
              <a:t>temp</a:t>
            </a:r>
            <a:r>
              <a:rPr lang="en-US" b="0" dirty="0"/>
              <a:t> pointer and </a:t>
            </a:r>
            <a:r>
              <a:rPr lang="en-US" dirty="0">
                <a:solidFill>
                  <a:schemeClr val="accent4"/>
                </a:solidFill>
              </a:rPr>
              <a:t>pass the address of the first </a:t>
            </a:r>
            <a:r>
              <a:rPr lang="en-US" dirty="0" smtClean="0">
                <a:solidFill>
                  <a:schemeClr val="accent4"/>
                </a:solidFill>
              </a:rPr>
              <a:t>node (head node) </a:t>
            </a:r>
            <a:r>
              <a:rPr lang="en-US" b="0" dirty="0"/>
              <a:t>to this pointer</a:t>
            </a:r>
            <a:r>
              <a:rPr lang="en-US" b="0" dirty="0" smtClean="0"/>
              <a:t>.(temp = node)</a:t>
            </a:r>
            <a:endParaRPr lang="en-US" b="0" dirty="0"/>
          </a:p>
          <a:p>
            <a:r>
              <a:rPr lang="en-US" b="0" dirty="0"/>
              <a:t>Declare the </a:t>
            </a:r>
            <a:r>
              <a:rPr lang="en-US" b="0" dirty="0">
                <a:solidFill>
                  <a:schemeClr val="accent4"/>
                </a:solidFill>
              </a:rPr>
              <a:t>second node </a:t>
            </a:r>
            <a:r>
              <a:rPr lang="en-US" b="0" dirty="0"/>
              <a:t>of the list </a:t>
            </a:r>
            <a:r>
              <a:rPr lang="en-US" b="0" dirty="0">
                <a:solidFill>
                  <a:schemeClr val="accent4"/>
                </a:solidFill>
              </a:rPr>
              <a:t>as head </a:t>
            </a:r>
            <a:r>
              <a:rPr lang="en-US" b="0" dirty="0"/>
              <a:t>as it will be the first node of linked list after deletion</a:t>
            </a:r>
            <a:r>
              <a:rPr lang="en-US" b="0" dirty="0" smtClean="0"/>
              <a:t>.(head=head-&gt;next)</a:t>
            </a:r>
            <a:endParaRPr lang="en-US" b="0" dirty="0"/>
          </a:p>
          <a:p>
            <a:r>
              <a:rPr lang="en-US" b="0" dirty="0"/>
              <a:t>Delete the temp node.</a:t>
            </a:r>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12</a:t>
            </a:fld>
            <a:endParaRPr lang="en-US"/>
          </a:p>
        </p:txBody>
      </p:sp>
    </p:spTree>
    <p:extLst>
      <p:ext uri="{BB962C8B-B14F-4D97-AF65-F5344CB8AC3E}">
        <p14:creationId xmlns:p14="http://schemas.microsoft.com/office/powerpoint/2010/main" val="410725600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 sample code</a:t>
            </a:r>
            <a:endParaRPr lang="en-US" dirty="0"/>
          </a:p>
        </p:txBody>
      </p:sp>
      <p:sp>
        <p:nvSpPr>
          <p:cNvPr id="8" name="Content Placeholder 7"/>
          <p:cNvSpPr>
            <a:spLocks noGrp="1"/>
          </p:cNvSpPr>
          <p:nvPr>
            <p:ph idx="1"/>
          </p:nvPr>
        </p:nvSpPr>
        <p:spPr/>
        <p:txBody>
          <a:bodyPr/>
          <a:lstStyle/>
          <a:p>
            <a:pPr marL="267335" indent="0">
              <a:buNone/>
            </a:pPr>
            <a:r>
              <a:rPr lang="en-US" dirty="0" smtClean="0"/>
              <a:t>node* </a:t>
            </a:r>
            <a:r>
              <a:rPr lang="en-US" dirty="0" err="1" smtClean="0"/>
              <a:t>delete_first</a:t>
            </a:r>
            <a:r>
              <a:rPr lang="en-US" dirty="0" smtClean="0"/>
              <a:t>( node*head</a:t>
            </a:r>
            <a:r>
              <a:rPr lang="en-US" dirty="0" smtClean="0"/>
              <a:t>)</a:t>
            </a:r>
            <a:endParaRPr lang="en-US" dirty="0" smtClean="0"/>
          </a:p>
          <a:p>
            <a:pPr marL="267335" indent="0">
              <a:buNone/>
            </a:pPr>
            <a:r>
              <a:rPr lang="en-US" dirty="0" smtClean="0"/>
              <a:t>{</a:t>
            </a:r>
          </a:p>
          <a:p>
            <a:pPr marL="267335" indent="0">
              <a:buNone/>
            </a:pPr>
            <a:r>
              <a:rPr lang="en-US" dirty="0"/>
              <a:t> </a:t>
            </a:r>
            <a:r>
              <a:rPr lang="en-US" dirty="0" smtClean="0"/>
              <a:t>   node * temp=head;</a:t>
            </a:r>
          </a:p>
          <a:p>
            <a:pPr marL="267335" indent="0">
              <a:buNone/>
            </a:pPr>
            <a:r>
              <a:rPr lang="en-US" dirty="0" smtClean="0"/>
              <a:t>    head=head-&gt;next;</a:t>
            </a:r>
          </a:p>
          <a:p>
            <a:pPr marL="267335" indent="0">
              <a:buNone/>
            </a:pPr>
            <a:r>
              <a:rPr lang="en-US" dirty="0" smtClean="0"/>
              <a:t>    delete temp;</a:t>
            </a:r>
          </a:p>
          <a:p>
            <a:pPr marL="267335" indent="0">
              <a:buNone/>
            </a:pPr>
            <a:r>
              <a:rPr lang="en-US" dirty="0" smtClean="0"/>
              <a:t>    return head;</a:t>
            </a:r>
            <a:br>
              <a:rPr lang="en-US" dirty="0" smtClean="0"/>
            </a:br>
            <a:r>
              <a:rPr lang="en-US" dirty="0" smtClean="0"/>
              <a:t>}</a:t>
            </a:r>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13</a:t>
            </a:fld>
            <a:endParaRPr lang="en-US"/>
          </a:p>
        </p:txBody>
      </p:sp>
    </p:spTree>
    <p:extLst>
      <p:ext uri="{BB962C8B-B14F-4D97-AF65-F5344CB8AC3E}">
        <p14:creationId xmlns:p14="http://schemas.microsoft.com/office/powerpoint/2010/main" val="33007075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at the End</a:t>
            </a:r>
          </a:p>
        </p:txBody>
      </p:sp>
      <p:sp>
        <p:nvSpPr>
          <p:cNvPr id="7" name="Content Placeholder 6"/>
          <p:cNvSpPr>
            <a:spLocks noGrp="1"/>
          </p:cNvSpPr>
          <p:nvPr>
            <p:ph idx="1"/>
          </p:nvPr>
        </p:nvSpPr>
        <p:spPr/>
        <p:txBody>
          <a:bodyPr/>
          <a:lstStyle/>
          <a:p>
            <a:r>
              <a:rPr lang="en-US" b="0" dirty="0" smtClean="0"/>
              <a:t>Now it’s a little difficult in singly-linked list, because we </a:t>
            </a:r>
            <a:r>
              <a:rPr lang="en-US" b="0" dirty="0" smtClean="0">
                <a:solidFill>
                  <a:schemeClr val="accent4"/>
                </a:solidFill>
              </a:rPr>
              <a:t>can’t access </a:t>
            </a:r>
            <a:r>
              <a:rPr lang="en-US" b="0" dirty="0" smtClean="0"/>
              <a:t>to the </a:t>
            </a:r>
            <a:r>
              <a:rPr lang="en-US" dirty="0">
                <a:solidFill>
                  <a:schemeClr val="accent4"/>
                </a:solidFill>
              </a:rPr>
              <a:t>second to the last node of the linked </a:t>
            </a:r>
            <a:r>
              <a:rPr lang="en-US" dirty="0" smtClean="0">
                <a:solidFill>
                  <a:schemeClr val="accent4"/>
                </a:solidFill>
              </a:rPr>
              <a:t>list from the tail node. </a:t>
            </a:r>
            <a:r>
              <a:rPr lang="en-US" b="0" dirty="0" smtClean="0"/>
              <a:t>and we not only need to </a:t>
            </a:r>
            <a:r>
              <a:rPr lang="en-US" b="0" dirty="0"/>
              <a:t>delete the last node </a:t>
            </a:r>
            <a:r>
              <a:rPr lang="en-US" b="0" dirty="0" smtClean="0"/>
              <a:t>but also </a:t>
            </a:r>
            <a:r>
              <a:rPr lang="en-US" b="0" dirty="0"/>
              <a:t>make the previous node as the tail of linked list</a:t>
            </a:r>
            <a:r>
              <a:rPr lang="en-US" b="0" dirty="0" smtClean="0"/>
              <a:t>.</a:t>
            </a:r>
          </a:p>
          <a:p>
            <a:r>
              <a:rPr lang="en-US" b="0" dirty="0" smtClean="0"/>
              <a:t>So we should first </a:t>
            </a:r>
            <a:r>
              <a:rPr lang="en-US" b="0" dirty="0" smtClean="0">
                <a:solidFill>
                  <a:schemeClr val="accent4"/>
                </a:solidFill>
              </a:rPr>
              <a:t>find</a:t>
            </a:r>
            <a:r>
              <a:rPr lang="en-US" b="0" dirty="0">
                <a:solidFill>
                  <a:schemeClr val="accent4"/>
                </a:solidFill>
              </a:rPr>
              <a:t> a node that comes before the last node</a:t>
            </a:r>
            <a:r>
              <a:rPr lang="en-US" b="0" dirty="0"/>
              <a:t>. </a:t>
            </a:r>
            <a:r>
              <a:rPr lang="en-US" b="0" dirty="0" smtClean="0"/>
              <a:t> and then update the tail.</a:t>
            </a:r>
          </a:p>
          <a:p>
            <a:endParaRPr lang="en-US" dirty="0" smtClean="0">
              <a:solidFill>
                <a:schemeClr val="accent4"/>
              </a:solidFill>
            </a:endParaRPr>
          </a:p>
          <a:p>
            <a:endParaRPr lang="en-US" dirty="0">
              <a:solidFill>
                <a:schemeClr val="accent4"/>
              </a:solidFill>
            </a:endParaRP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14</a:t>
            </a:fld>
            <a:endParaRPr lang="en-US"/>
          </a:p>
        </p:txBody>
      </p:sp>
    </p:spTree>
    <p:extLst>
      <p:ext uri="{BB962C8B-B14F-4D97-AF65-F5344CB8AC3E}">
        <p14:creationId xmlns:p14="http://schemas.microsoft.com/office/powerpoint/2010/main" val="398961220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sample code (similar to </a:t>
            </a:r>
            <a:r>
              <a:rPr lang="en-US" dirty="0" err="1" smtClean="0"/>
              <a:t>insert_position</a:t>
            </a:r>
            <a:r>
              <a:rPr lang="en-US" dirty="0" smtClean="0"/>
              <a:t>)</a:t>
            </a:r>
            <a:endParaRPr lang="en-US" dirty="0"/>
          </a:p>
        </p:txBody>
      </p:sp>
      <p:sp>
        <p:nvSpPr>
          <p:cNvPr id="8" name="Content Placeholder 7"/>
          <p:cNvSpPr>
            <a:spLocks noGrp="1"/>
          </p:cNvSpPr>
          <p:nvPr>
            <p:ph idx="1"/>
          </p:nvPr>
        </p:nvSpPr>
        <p:spPr/>
        <p:txBody>
          <a:bodyPr>
            <a:normAutofit fontScale="55000" lnSpcReduction="20000"/>
          </a:bodyPr>
          <a:lstStyle/>
          <a:p>
            <a:pPr marL="267335" indent="0">
              <a:buNone/>
            </a:pPr>
            <a:r>
              <a:rPr lang="en-US" dirty="0" smtClean="0"/>
              <a:t>node*</a:t>
            </a:r>
            <a:r>
              <a:rPr lang="en-US" b="0" dirty="0" smtClean="0"/>
              <a:t> </a:t>
            </a:r>
            <a:r>
              <a:rPr lang="en-US" dirty="0" err="1" smtClean="0"/>
              <a:t>delete_last</a:t>
            </a:r>
            <a:r>
              <a:rPr lang="en-US" b="0" dirty="0" smtClean="0"/>
              <a:t>(node*head, node*tail) </a:t>
            </a:r>
          </a:p>
          <a:p>
            <a:pPr marL="267335" indent="0">
              <a:buNone/>
            </a:pPr>
            <a:r>
              <a:rPr lang="en-US" b="0" dirty="0" smtClean="0"/>
              <a:t>{</a:t>
            </a:r>
          </a:p>
          <a:p>
            <a:pPr marL="267335" indent="0">
              <a:buNone/>
            </a:pPr>
            <a:r>
              <a:rPr lang="en-US" b="0" dirty="0" smtClean="0"/>
              <a:t> </a:t>
            </a:r>
            <a:r>
              <a:rPr lang="en-US" b="0" dirty="0"/>
              <a:t>node *current=</a:t>
            </a:r>
            <a:r>
              <a:rPr lang="en-US" dirty="0"/>
              <a:t>new</a:t>
            </a:r>
            <a:r>
              <a:rPr lang="en-US" b="0" dirty="0"/>
              <a:t> node; </a:t>
            </a:r>
            <a:endParaRPr lang="en-US" b="0" dirty="0" smtClean="0"/>
          </a:p>
          <a:p>
            <a:pPr marL="267335" indent="0">
              <a:buNone/>
            </a:pPr>
            <a:r>
              <a:rPr lang="en-US" b="0" dirty="0" smtClean="0"/>
              <a:t>node </a:t>
            </a:r>
            <a:r>
              <a:rPr lang="en-US" b="0" dirty="0"/>
              <a:t>*previous=</a:t>
            </a:r>
            <a:r>
              <a:rPr lang="en-US" dirty="0"/>
              <a:t>new</a:t>
            </a:r>
            <a:r>
              <a:rPr lang="en-US" b="0" dirty="0"/>
              <a:t> node</a:t>
            </a:r>
            <a:r>
              <a:rPr lang="en-US" b="0" dirty="0" smtClean="0"/>
              <a:t>;</a:t>
            </a:r>
          </a:p>
          <a:p>
            <a:pPr marL="267335" indent="0">
              <a:buNone/>
            </a:pPr>
            <a:r>
              <a:rPr lang="en-US" b="0" dirty="0" smtClean="0"/>
              <a:t> </a:t>
            </a:r>
            <a:r>
              <a:rPr lang="en-US" b="0" dirty="0"/>
              <a:t>current=head; </a:t>
            </a:r>
            <a:endParaRPr lang="en-US" b="0" dirty="0" smtClean="0"/>
          </a:p>
          <a:p>
            <a:pPr marL="267335" indent="0">
              <a:buNone/>
            </a:pPr>
            <a:r>
              <a:rPr lang="en-US" dirty="0" smtClean="0"/>
              <a:t>while</a:t>
            </a:r>
            <a:r>
              <a:rPr lang="en-US" b="0" dirty="0" smtClean="0"/>
              <a:t>(current-</a:t>
            </a:r>
            <a:r>
              <a:rPr lang="en-US" b="0" dirty="0"/>
              <a:t>&gt;next!=NULL) </a:t>
            </a:r>
            <a:endParaRPr lang="en-US" b="0" dirty="0" smtClean="0"/>
          </a:p>
          <a:p>
            <a:pPr marL="267335" indent="0">
              <a:buNone/>
            </a:pPr>
            <a:r>
              <a:rPr lang="en-US" b="0" dirty="0" smtClean="0"/>
              <a:t>{ </a:t>
            </a:r>
          </a:p>
          <a:p>
            <a:pPr marL="267335" indent="0">
              <a:buNone/>
            </a:pPr>
            <a:r>
              <a:rPr lang="en-US" b="0" dirty="0" smtClean="0"/>
              <a:t>   previous=current;</a:t>
            </a:r>
          </a:p>
          <a:p>
            <a:pPr marL="267335" indent="0">
              <a:buNone/>
            </a:pPr>
            <a:r>
              <a:rPr lang="en-US" b="0" dirty="0" smtClean="0"/>
              <a:t>   current=current-</a:t>
            </a:r>
            <a:r>
              <a:rPr lang="en-US" b="0" dirty="0"/>
              <a:t>&gt;next</a:t>
            </a:r>
            <a:r>
              <a:rPr lang="en-US" b="0" dirty="0" smtClean="0"/>
              <a:t>;</a:t>
            </a:r>
          </a:p>
          <a:p>
            <a:pPr marL="267335" indent="0">
              <a:buNone/>
            </a:pPr>
            <a:r>
              <a:rPr lang="en-US" b="0" dirty="0" smtClean="0"/>
              <a:t> }</a:t>
            </a:r>
          </a:p>
          <a:p>
            <a:pPr marL="267335" indent="0">
              <a:buNone/>
            </a:pPr>
            <a:r>
              <a:rPr lang="en-US" b="0" dirty="0" smtClean="0"/>
              <a:t> </a:t>
            </a:r>
            <a:r>
              <a:rPr lang="en-US" b="0" dirty="0"/>
              <a:t>tail=previous; </a:t>
            </a:r>
            <a:endParaRPr lang="en-US" b="0" dirty="0" smtClean="0"/>
          </a:p>
          <a:p>
            <a:pPr marL="267335" indent="0">
              <a:buNone/>
            </a:pPr>
            <a:r>
              <a:rPr lang="en-US" b="0" dirty="0" smtClean="0"/>
              <a:t>previous-</a:t>
            </a:r>
            <a:r>
              <a:rPr lang="en-US" b="0" dirty="0"/>
              <a:t>&gt;next=NULL; </a:t>
            </a:r>
            <a:endParaRPr lang="en-US" b="0" dirty="0" smtClean="0"/>
          </a:p>
          <a:p>
            <a:pPr marL="267335" indent="0">
              <a:buNone/>
            </a:pPr>
            <a:r>
              <a:rPr lang="en-US" dirty="0" smtClean="0"/>
              <a:t>delete</a:t>
            </a:r>
            <a:r>
              <a:rPr lang="en-US" b="0" dirty="0" smtClean="0"/>
              <a:t> </a:t>
            </a:r>
            <a:r>
              <a:rPr lang="en-US" b="0" dirty="0"/>
              <a:t>current</a:t>
            </a:r>
            <a:r>
              <a:rPr lang="en-US" b="0" dirty="0" smtClean="0"/>
              <a:t>;</a:t>
            </a:r>
          </a:p>
          <a:p>
            <a:pPr marL="267335" indent="0">
              <a:buNone/>
            </a:pPr>
            <a:r>
              <a:rPr lang="en-US" b="0" dirty="0" smtClean="0"/>
              <a:t>return head;</a:t>
            </a:r>
          </a:p>
          <a:p>
            <a:pPr marL="267335" indent="0">
              <a:buNone/>
            </a:pPr>
            <a:r>
              <a:rPr lang="en-US" b="0" dirty="0" smtClean="0"/>
              <a:t> </a:t>
            </a:r>
            <a:r>
              <a:rPr lang="en-US" b="0" dirty="0"/>
              <a:t>}</a:t>
            </a:r>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15</a:t>
            </a:fld>
            <a:endParaRPr lang="en-US"/>
          </a:p>
        </p:txBody>
      </p:sp>
    </p:spTree>
    <p:extLst>
      <p:ext uri="{BB962C8B-B14F-4D97-AF65-F5344CB8AC3E}">
        <p14:creationId xmlns:p14="http://schemas.microsoft.com/office/powerpoint/2010/main" val="39050820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in specific position</a:t>
            </a:r>
            <a:endParaRPr lang="en-US" dirty="0"/>
          </a:p>
        </p:txBody>
      </p:sp>
      <p:sp>
        <p:nvSpPr>
          <p:cNvPr id="7" name="Content Placeholder 6"/>
          <p:cNvSpPr>
            <a:spLocks noGrp="1"/>
          </p:cNvSpPr>
          <p:nvPr>
            <p:ph idx="1"/>
          </p:nvPr>
        </p:nvSpPr>
        <p:spPr/>
        <p:txBody>
          <a:bodyPr/>
          <a:lstStyle/>
          <a:p>
            <a:r>
              <a:rPr lang="en-US" b="0" dirty="0"/>
              <a:t>The process of deletion is simple. Here we don’t </a:t>
            </a:r>
            <a:r>
              <a:rPr lang="en-US" b="0" dirty="0" smtClean="0"/>
              <a:t>disturb </a:t>
            </a:r>
            <a:r>
              <a:rPr lang="en-US" b="0" dirty="0"/>
              <a:t>the head and tail nodes</a:t>
            </a:r>
            <a:r>
              <a:rPr lang="en-US" b="0" dirty="0" smtClean="0"/>
              <a:t>.</a:t>
            </a:r>
          </a:p>
          <a:p>
            <a:r>
              <a:rPr lang="en-US" b="0" dirty="0"/>
              <a:t>we just move two temporary pointers through the linked list until we reach our specific node. Now, we delete our current node and pass the address of the node after it to the previous pointer.</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16</a:t>
            </a:fld>
            <a:endParaRPr lang="en-US"/>
          </a:p>
        </p:txBody>
      </p:sp>
    </p:spTree>
    <p:extLst>
      <p:ext uri="{BB962C8B-B14F-4D97-AF65-F5344CB8AC3E}">
        <p14:creationId xmlns:p14="http://schemas.microsoft.com/office/powerpoint/2010/main" val="242401535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Sample code</a:t>
            </a:r>
            <a:endParaRPr lang="en-US" dirty="0"/>
          </a:p>
        </p:txBody>
      </p:sp>
      <p:sp>
        <p:nvSpPr>
          <p:cNvPr id="8" name="Content Placeholder 7"/>
          <p:cNvSpPr>
            <a:spLocks noGrp="1"/>
          </p:cNvSpPr>
          <p:nvPr>
            <p:ph idx="1"/>
          </p:nvPr>
        </p:nvSpPr>
        <p:spPr/>
        <p:txBody>
          <a:bodyPr>
            <a:normAutofit fontScale="85000" lnSpcReduction="20000"/>
          </a:bodyPr>
          <a:lstStyle/>
          <a:p>
            <a:pPr marL="267335" indent="0">
              <a:buNone/>
            </a:pPr>
            <a:r>
              <a:rPr lang="en-US" dirty="0" smtClean="0"/>
              <a:t>node* </a:t>
            </a:r>
            <a:r>
              <a:rPr lang="en-US" dirty="0" err="1" smtClean="0"/>
              <a:t>delete_position</a:t>
            </a:r>
            <a:r>
              <a:rPr lang="en-US" b="0" dirty="0" smtClean="0"/>
              <a:t>(</a:t>
            </a:r>
            <a:r>
              <a:rPr lang="en-US" dirty="0" err="1" smtClean="0"/>
              <a:t>int</a:t>
            </a:r>
            <a:r>
              <a:rPr lang="en-US" b="0" dirty="0" smtClean="0"/>
              <a:t> </a:t>
            </a:r>
            <a:r>
              <a:rPr lang="en-US" b="0" dirty="0" err="1" smtClean="0"/>
              <a:t>pos</a:t>
            </a:r>
            <a:r>
              <a:rPr lang="en-US" b="0" dirty="0" smtClean="0"/>
              <a:t>, node*head, node *tail )</a:t>
            </a:r>
          </a:p>
          <a:p>
            <a:pPr marL="267335" indent="0">
              <a:buNone/>
            </a:pPr>
            <a:r>
              <a:rPr lang="en-US" b="0" dirty="0" smtClean="0"/>
              <a:t> </a:t>
            </a:r>
            <a:r>
              <a:rPr lang="en-US" b="0" dirty="0"/>
              <a:t>{ </a:t>
            </a:r>
            <a:endParaRPr lang="en-US" b="0" dirty="0" smtClean="0"/>
          </a:p>
          <a:p>
            <a:pPr marL="267335" indent="0">
              <a:buNone/>
            </a:pPr>
            <a:r>
              <a:rPr lang="en-US" b="0" dirty="0" smtClean="0"/>
              <a:t>       node </a:t>
            </a:r>
            <a:r>
              <a:rPr lang="en-US" b="0" dirty="0"/>
              <a:t>*current=</a:t>
            </a:r>
            <a:r>
              <a:rPr lang="en-US" dirty="0"/>
              <a:t>new</a:t>
            </a:r>
            <a:r>
              <a:rPr lang="en-US" b="0" dirty="0"/>
              <a:t> node; </a:t>
            </a:r>
            <a:endParaRPr lang="en-US" b="0" dirty="0" smtClean="0"/>
          </a:p>
          <a:p>
            <a:pPr marL="267335" indent="0">
              <a:buNone/>
            </a:pPr>
            <a:r>
              <a:rPr lang="en-US" b="0" dirty="0" smtClean="0"/>
              <a:t>       node </a:t>
            </a:r>
            <a:r>
              <a:rPr lang="en-US" b="0" dirty="0"/>
              <a:t>*previous=</a:t>
            </a:r>
            <a:r>
              <a:rPr lang="en-US" dirty="0"/>
              <a:t>new</a:t>
            </a:r>
            <a:r>
              <a:rPr lang="en-US" b="0" dirty="0"/>
              <a:t> node; </a:t>
            </a:r>
            <a:endParaRPr lang="en-US" b="0" dirty="0" smtClean="0"/>
          </a:p>
          <a:p>
            <a:pPr marL="267335" indent="0">
              <a:buNone/>
            </a:pPr>
            <a:r>
              <a:rPr lang="en-US" b="0" dirty="0" smtClean="0"/>
              <a:t>       current=head</a:t>
            </a:r>
            <a:r>
              <a:rPr lang="en-US" b="0" dirty="0"/>
              <a:t>; </a:t>
            </a:r>
            <a:endParaRPr lang="en-US" b="0" dirty="0" smtClean="0"/>
          </a:p>
          <a:p>
            <a:pPr marL="267335" indent="0">
              <a:buNone/>
            </a:pPr>
            <a:r>
              <a:rPr lang="en-US" dirty="0" smtClean="0"/>
              <a:t>       for</a:t>
            </a:r>
            <a:r>
              <a:rPr lang="en-US" b="0" dirty="0" smtClean="0"/>
              <a:t>(</a:t>
            </a:r>
            <a:r>
              <a:rPr lang="en-US" dirty="0" err="1" smtClean="0"/>
              <a:t>int</a:t>
            </a:r>
            <a:r>
              <a:rPr lang="en-US" b="0" dirty="0" smtClean="0"/>
              <a:t> </a:t>
            </a:r>
            <a:r>
              <a:rPr lang="en-US" b="0" dirty="0" err="1"/>
              <a:t>i</a:t>
            </a:r>
            <a:r>
              <a:rPr lang="en-US" b="0" dirty="0"/>
              <a:t>=1;i&lt;</a:t>
            </a:r>
            <a:r>
              <a:rPr lang="en-US" b="0" dirty="0" err="1"/>
              <a:t>pos;i</a:t>
            </a:r>
            <a:r>
              <a:rPr lang="en-US" b="0" dirty="0" smtClean="0"/>
              <a:t>++)</a:t>
            </a:r>
          </a:p>
          <a:p>
            <a:pPr marL="267335" indent="0">
              <a:buNone/>
            </a:pPr>
            <a:r>
              <a:rPr lang="en-US" b="0" dirty="0" smtClean="0"/>
              <a:t>       {</a:t>
            </a:r>
          </a:p>
          <a:p>
            <a:pPr marL="267335" indent="0">
              <a:buNone/>
            </a:pPr>
            <a:r>
              <a:rPr lang="en-US" b="0" dirty="0" smtClean="0"/>
              <a:t>             </a:t>
            </a:r>
            <a:r>
              <a:rPr lang="en-US" b="0" dirty="0"/>
              <a:t>previous=current</a:t>
            </a:r>
            <a:r>
              <a:rPr lang="en-US" b="0" dirty="0" smtClean="0"/>
              <a:t>;</a:t>
            </a:r>
          </a:p>
          <a:p>
            <a:pPr marL="267335" indent="0">
              <a:buNone/>
            </a:pPr>
            <a:r>
              <a:rPr lang="en-US" b="0" dirty="0" smtClean="0"/>
              <a:t>            current=current-</a:t>
            </a:r>
            <a:r>
              <a:rPr lang="en-US" b="0" dirty="0"/>
              <a:t>&gt;next</a:t>
            </a:r>
            <a:r>
              <a:rPr lang="en-US" b="0" dirty="0" smtClean="0"/>
              <a:t>;</a:t>
            </a:r>
          </a:p>
          <a:p>
            <a:pPr marL="267335" indent="0">
              <a:buNone/>
            </a:pPr>
            <a:r>
              <a:rPr lang="en-US" b="0" dirty="0" smtClean="0"/>
              <a:t>       }</a:t>
            </a:r>
          </a:p>
          <a:p>
            <a:pPr marL="267335" indent="0">
              <a:buNone/>
            </a:pPr>
            <a:r>
              <a:rPr lang="en-US" b="0" dirty="0" smtClean="0"/>
              <a:t>      </a:t>
            </a:r>
            <a:r>
              <a:rPr lang="en-US" b="0" dirty="0"/>
              <a:t>previous-&gt;next=current-&gt;next</a:t>
            </a:r>
            <a:r>
              <a:rPr lang="en-US" b="0" dirty="0" smtClean="0"/>
              <a:t>;</a:t>
            </a:r>
          </a:p>
          <a:p>
            <a:pPr marL="267335" indent="0">
              <a:buNone/>
            </a:pPr>
            <a:r>
              <a:rPr lang="en-US" b="0" dirty="0" smtClean="0"/>
              <a:t> </a:t>
            </a:r>
            <a:r>
              <a:rPr lang="en-US" b="0" dirty="0"/>
              <a:t>}</a:t>
            </a:r>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17</a:t>
            </a:fld>
            <a:endParaRPr lang="en-US"/>
          </a:p>
        </p:txBody>
      </p:sp>
    </p:spTree>
    <p:extLst>
      <p:ext uri="{BB962C8B-B14F-4D97-AF65-F5344CB8AC3E}">
        <p14:creationId xmlns:p14="http://schemas.microsoft.com/office/powerpoint/2010/main" val="41320246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7" name="Content Placeholder 6"/>
          <p:cNvSpPr>
            <a:spLocks noGrp="1"/>
          </p:cNvSpPr>
          <p:nvPr>
            <p:ph idx="1"/>
          </p:nvPr>
        </p:nvSpPr>
        <p:spPr/>
        <p:txBody>
          <a:bodyPr/>
          <a:lstStyle/>
          <a:p>
            <a:r>
              <a:rPr lang="en-US" dirty="0" smtClean="0"/>
              <a:t>No new lab today.</a:t>
            </a:r>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18</a:t>
            </a:fld>
            <a:endParaRPr lang="en-US"/>
          </a:p>
        </p:txBody>
      </p:sp>
    </p:spTree>
    <p:extLst>
      <p:ext uri="{BB962C8B-B14F-4D97-AF65-F5344CB8AC3E}">
        <p14:creationId xmlns:p14="http://schemas.microsoft.com/office/powerpoint/2010/main" val="39763875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5" y="58732"/>
            <a:ext cx="10544176" cy="625078"/>
          </a:xfrm>
        </p:spPr>
        <p:txBody>
          <a:bodyPr/>
          <a:lstStyle/>
          <a:p>
            <a:r>
              <a:rPr lang="en-US" sz="3840" dirty="0" smtClean="0"/>
              <a:t>Today' topic</a:t>
            </a:r>
            <a:endParaRPr lang="en-US" sz="3840" dirty="0"/>
          </a:p>
        </p:txBody>
      </p:sp>
      <p:sp>
        <p:nvSpPr>
          <p:cNvPr id="4" name="Content Placeholder 3"/>
          <p:cNvSpPr>
            <a:spLocks noGrp="1"/>
          </p:cNvSpPr>
          <p:nvPr>
            <p:ph idx="1"/>
          </p:nvPr>
        </p:nvSpPr>
        <p:spPr>
          <a:xfrm>
            <a:off x="1182565" y="1133860"/>
            <a:ext cx="9896377" cy="5262212"/>
          </a:xfrm>
        </p:spPr>
        <p:txBody>
          <a:bodyPr/>
          <a:lstStyle/>
          <a:p>
            <a:pPr marL="222250" indent="0">
              <a:buNone/>
            </a:pPr>
            <a:r>
              <a:rPr lang="en-US" dirty="0" smtClean="0"/>
              <a:t>1, Function part II(pass by value/reference/constant reference/default value)</a:t>
            </a:r>
          </a:p>
          <a:p>
            <a:pPr marL="222250" indent="0">
              <a:buNone/>
            </a:pPr>
            <a:r>
              <a:rPr lang="en-US" dirty="0" smtClean="0"/>
              <a:t>2, Linked List Part II(delete)</a:t>
            </a:r>
            <a:endParaRPr lang="en-US" dirty="0"/>
          </a:p>
          <a:p>
            <a:pPr marL="222250" indent="0">
              <a:buNone/>
            </a:pPr>
            <a:r>
              <a:rPr lang="en-US" dirty="0"/>
              <a:t>3</a:t>
            </a:r>
            <a:r>
              <a:rPr lang="en-US" dirty="0" smtClean="0"/>
              <a:t>, Lab time (no new lab today, you can work on yesterday’s lab  or prepare for midterm)</a:t>
            </a:r>
          </a:p>
        </p:txBody>
      </p:sp>
      <p:sp>
        <p:nvSpPr>
          <p:cNvPr id="3" name="Slide Number Placeholder 2"/>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9233210-FD1D-4643-A408-4B2BDEE02D8B}" type="slidenum">
              <a:rPr kumimoji="0" lang="en-US" sz="1585" b="0" i="0" u="none" strike="noStrike" kern="1200" cap="none" spc="0" normalizeH="0" baseline="0" noProof="0" smtClean="0">
                <a:ln>
                  <a:noFill/>
                </a:ln>
                <a:solidFill>
                  <a:srgbClr val="4D4D4D"/>
                </a:solidFill>
                <a:effectLst/>
                <a:uLnTx/>
                <a:uFillTx/>
                <a:latin typeface="Helvetica Neue Bold Condensed"/>
                <a:ea typeface="MS PGothic" panose="020B0600070205080204" charset="-128"/>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585" b="0" i="0" u="none" strike="noStrike" kern="1200" cap="none" spc="0" normalizeH="0" baseline="0" noProof="0">
              <a:ln>
                <a:noFill/>
              </a:ln>
              <a:solidFill>
                <a:srgbClr val="4D4D4D"/>
              </a:solidFill>
              <a:effectLst/>
              <a:uLnTx/>
              <a:uFillTx/>
              <a:latin typeface="Helvetica Neue Bold Condensed"/>
              <a:ea typeface="MS PGothic" panose="020B0600070205080204" charset="-128"/>
            </a:endParaRPr>
          </a:p>
        </p:txBody>
      </p:sp>
    </p:spTree>
    <p:extLst>
      <p:ext uri="{BB962C8B-B14F-4D97-AF65-F5344CB8AC3E}">
        <p14:creationId xmlns:p14="http://schemas.microsoft.com/office/powerpoint/2010/main" val="57994643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passed by value and by reference</a:t>
            </a:r>
          </a:p>
        </p:txBody>
      </p:sp>
      <p:sp>
        <p:nvSpPr>
          <p:cNvPr id="7" name="Content Placeholder 6"/>
          <p:cNvSpPr>
            <a:spLocks noGrp="1"/>
          </p:cNvSpPr>
          <p:nvPr>
            <p:ph idx="1"/>
          </p:nvPr>
        </p:nvSpPr>
        <p:spPr/>
        <p:txBody>
          <a:bodyPr/>
          <a:lstStyle/>
          <a:p>
            <a:r>
              <a:rPr lang="en-US" dirty="0"/>
              <a:t>In the functions seen earlier, arguments have always been passed by value. This means that, when calling a function, what is passed to the function are </a:t>
            </a:r>
            <a:r>
              <a:rPr lang="en-US" dirty="0">
                <a:solidFill>
                  <a:srgbClr val="FF0000"/>
                </a:solidFill>
              </a:rPr>
              <a:t>the values </a:t>
            </a:r>
            <a:r>
              <a:rPr lang="en-US" dirty="0"/>
              <a:t>of these arguments </a:t>
            </a:r>
            <a:r>
              <a:rPr lang="en-US" dirty="0">
                <a:solidFill>
                  <a:srgbClr val="FF0000"/>
                </a:solidFill>
              </a:rPr>
              <a:t>on the moment of the call</a:t>
            </a:r>
            <a:r>
              <a:rPr lang="en-US" dirty="0"/>
              <a:t>, which are copied into the </a:t>
            </a:r>
            <a:r>
              <a:rPr lang="en-US" dirty="0">
                <a:solidFill>
                  <a:srgbClr val="FF0000"/>
                </a:solidFill>
              </a:rPr>
              <a:t>variables represented by the function parameters.</a:t>
            </a:r>
            <a:r>
              <a:rPr lang="en-US" dirty="0"/>
              <a:t> For example, take</a:t>
            </a:r>
            <a:r>
              <a:rPr lang="en-US" dirty="0" smtClean="0"/>
              <a:t>:</a:t>
            </a:r>
          </a:p>
          <a:p>
            <a:r>
              <a:rPr lang="en-US" dirty="0" err="1" smtClean="0"/>
              <a:t>int</a:t>
            </a:r>
            <a:r>
              <a:rPr lang="en-US" dirty="0" smtClean="0"/>
              <a:t> x=3, y=4, z;</a:t>
            </a:r>
          </a:p>
          <a:p>
            <a:r>
              <a:rPr lang="en-US" dirty="0" smtClean="0"/>
              <a:t>z=add(x, y);</a:t>
            </a:r>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3</a:t>
            </a:fld>
            <a:endParaRPr lang="en-US"/>
          </a:p>
        </p:txBody>
      </p:sp>
      <p:pic>
        <p:nvPicPr>
          <p:cNvPr id="9" name="Picture 3" descr="http://www.cplusplus.com/doc/tutorial/functions/function_argum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160" y="3525715"/>
            <a:ext cx="3586026" cy="99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5563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a:xfrm>
            <a:off x="0" y="794413"/>
            <a:ext cx="11429081" cy="5262212"/>
          </a:xfrm>
        </p:spPr>
        <p:txBody>
          <a:bodyPr/>
          <a:lstStyle/>
          <a:p>
            <a:r>
              <a:rPr lang="en-US" dirty="0"/>
              <a:t>In this case, function addition is passed 5 and 3, which are copies of the values of x and y, respectively. These values (5 and 3) are used to initialize the variables set as parameters in the function's definition, </a:t>
            </a:r>
            <a:r>
              <a:rPr lang="en-US" dirty="0">
                <a:solidFill>
                  <a:srgbClr val="FF0000"/>
                </a:solidFill>
              </a:rPr>
              <a:t>but any modification of these variables within the function has no effect on the values of the variables x and y outside it</a:t>
            </a:r>
            <a:r>
              <a:rPr lang="en-US" dirty="0"/>
              <a:t>, because x and y were </a:t>
            </a:r>
            <a:r>
              <a:rPr lang="en-US" dirty="0">
                <a:solidFill>
                  <a:srgbClr val="FF0000"/>
                </a:solidFill>
              </a:rPr>
              <a:t>themselves not passed</a:t>
            </a:r>
            <a:r>
              <a:rPr lang="en-US" dirty="0"/>
              <a:t> to the function on the call, but </a:t>
            </a:r>
            <a:r>
              <a:rPr lang="en-US" dirty="0">
                <a:solidFill>
                  <a:srgbClr val="FF0000"/>
                </a:solidFill>
              </a:rPr>
              <a:t>only copies</a:t>
            </a:r>
            <a:r>
              <a:rPr lang="en-US" dirty="0"/>
              <a:t> of their values at that moment.</a:t>
            </a:r>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4</a:t>
            </a:fld>
            <a:endParaRPr lang="en-US"/>
          </a:p>
        </p:txBody>
      </p:sp>
    </p:spTree>
    <p:extLst>
      <p:ext uri="{BB962C8B-B14F-4D97-AF65-F5344CB8AC3E}">
        <p14:creationId xmlns:p14="http://schemas.microsoft.com/office/powerpoint/2010/main" val="37200262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 what should we do if we want to modify the variable?</a:t>
            </a:r>
            <a:endParaRPr lang="en-US" dirty="0"/>
          </a:p>
        </p:txBody>
      </p:sp>
      <p:sp>
        <p:nvSpPr>
          <p:cNvPr id="8" name="Content Placeholder 7"/>
          <p:cNvSpPr>
            <a:spLocks noGrp="1"/>
          </p:cNvSpPr>
          <p:nvPr>
            <p:ph idx="1"/>
          </p:nvPr>
        </p:nvSpPr>
        <p:spPr/>
        <p:txBody>
          <a:bodyPr/>
          <a:lstStyle/>
          <a:p>
            <a:r>
              <a:rPr lang="en-US" dirty="0" smtClean="0"/>
              <a:t>1:By using pass by value, </a:t>
            </a:r>
            <a:r>
              <a:rPr lang="en-US" dirty="0"/>
              <a:t>w</a:t>
            </a:r>
            <a:r>
              <a:rPr lang="en-US" dirty="0" smtClean="0"/>
              <a:t>e can do this defining the return type of a function:</a:t>
            </a:r>
          </a:p>
          <a:p>
            <a:r>
              <a:rPr lang="en-US" dirty="0" err="1"/>
              <a:t>int</a:t>
            </a:r>
            <a:r>
              <a:rPr lang="en-US" dirty="0"/>
              <a:t> x=3, </a:t>
            </a:r>
            <a:r>
              <a:rPr lang="en-US" dirty="0" smtClean="0"/>
              <a:t>y=4;</a:t>
            </a:r>
            <a:endParaRPr lang="en-US" dirty="0"/>
          </a:p>
          <a:p>
            <a:r>
              <a:rPr lang="en-US" dirty="0" smtClean="0"/>
              <a:t>x=add(x</a:t>
            </a:r>
            <a:r>
              <a:rPr lang="en-US" dirty="0"/>
              <a:t>, y</a:t>
            </a:r>
            <a:r>
              <a:rPr lang="en-US" dirty="0" smtClean="0"/>
              <a:t>);</a:t>
            </a:r>
          </a:p>
          <a:p>
            <a:r>
              <a:rPr lang="en-US" dirty="0" smtClean="0"/>
              <a:t>However this way </a:t>
            </a:r>
            <a:r>
              <a:rPr lang="en-US" dirty="0" smtClean="0">
                <a:solidFill>
                  <a:srgbClr val="FF0000"/>
                </a:solidFill>
              </a:rPr>
              <a:t>can’t modify the variable inside the function.</a:t>
            </a:r>
            <a:endParaRPr lang="en-US" dirty="0">
              <a:solidFill>
                <a:srgbClr val="FF0000"/>
              </a:solidFill>
            </a:endParaRPr>
          </a:p>
          <a:p>
            <a:endParaRPr lang="en-US" dirty="0"/>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5</a:t>
            </a:fld>
            <a:endParaRPr lang="en-US"/>
          </a:p>
        </p:txBody>
      </p:sp>
    </p:spTree>
    <p:extLst>
      <p:ext uri="{BB962C8B-B14F-4D97-AF65-F5344CB8AC3E}">
        <p14:creationId xmlns:p14="http://schemas.microsoft.com/office/powerpoint/2010/main" val="28606535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Pass by reference</a:t>
            </a:r>
            <a:endParaRPr lang="en-US" dirty="0"/>
          </a:p>
        </p:txBody>
      </p:sp>
      <p:sp>
        <p:nvSpPr>
          <p:cNvPr id="8" name="Content Placeholder 7"/>
          <p:cNvSpPr>
            <a:spLocks noGrp="1"/>
          </p:cNvSpPr>
          <p:nvPr>
            <p:ph idx="1"/>
          </p:nvPr>
        </p:nvSpPr>
        <p:spPr/>
        <p:txBody>
          <a:bodyPr/>
          <a:lstStyle/>
          <a:p>
            <a:r>
              <a:rPr lang="en-US" dirty="0"/>
              <a:t>To do that, arguments can be passed by reference, instead of by value. </a:t>
            </a:r>
            <a:r>
              <a:rPr lang="en-US" dirty="0" smtClean="0"/>
              <a:t> (the code that is doing this comparison is uploaded)</a:t>
            </a:r>
          </a:p>
          <a:p>
            <a:r>
              <a:rPr lang="en-US" dirty="0"/>
              <a:t>When a variable is passed by reference, what is passed is </a:t>
            </a:r>
            <a:r>
              <a:rPr lang="en-US" dirty="0">
                <a:solidFill>
                  <a:srgbClr val="FF0000"/>
                </a:solidFill>
              </a:rPr>
              <a:t>no longer a copy</a:t>
            </a:r>
            <a:r>
              <a:rPr lang="en-US" dirty="0"/>
              <a:t>, </a:t>
            </a:r>
            <a:r>
              <a:rPr lang="en-US" dirty="0">
                <a:solidFill>
                  <a:srgbClr val="FF0000"/>
                </a:solidFill>
              </a:rPr>
              <a:t>but the variable itself</a:t>
            </a:r>
            <a:r>
              <a:rPr lang="en-US" dirty="0"/>
              <a:t>, the variable identified by the function parameter, becomes somehow associated with the argument passed to the function, and </a:t>
            </a:r>
            <a:r>
              <a:rPr lang="en-US" dirty="0">
                <a:solidFill>
                  <a:srgbClr val="FF0000"/>
                </a:solidFill>
              </a:rPr>
              <a:t>any modification on their corresponding local variables</a:t>
            </a:r>
            <a:r>
              <a:rPr lang="en-US" dirty="0"/>
              <a:t> within the function are </a:t>
            </a:r>
            <a:r>
              <a:rPr lang="en-US" dirty="0">
                <a:solidFill>
                  <a:srgbClr val="FF0000"/>
                </a:solidFill>
              </a:rPr>
              <a:t>reflected in the variables passed as arguments in the call.</a:t>
            </a:r>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6</a:t>
            </a:fld>
            <a:endParaRPr lang="en-US"/>
          </a:p>
        </p:txBody>
      </p:sp>
    </p:spTree>
    <p:extLst>
      <p:ext uri="{BB962C8B-B14F-4D97-AF65-F5344CB8AC3E}">
        <p14:creationId xmlns:p14="http://schemas.microsoft.com/office/powerpoint/2010/main" val="148695149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reference: for efficiency</a:t>
            </a:r>
            <a:endParaRPr lang="en-US" dirty="0"/>
          </a:p>
        </p:txBody>
      </p:sp>
      <p:sp>
        <p:nvSpPr>
          <p:cNvPr id="7" name="Content Placeholder 6"/>
          <p:cNvSpPr>
            <a:spLocks noGrp="1"/>
          </p:cNvSpPr>
          <p:nvPr>
            <p:ph idx="1"/>
          </p:nvPr>
        </p:nvSpPr>
        <p:spPr/>
        <p:txBody>
          <a:bodyPr/>
          <a:lstStyle/>
          <a:p>
            <a:r>
              <a:rPr lang="en-US" b="0" dirty="0" smtClean="0"/>
              <a:t>In computer: copy is an operation and will take time to do so.</a:t>
            </a:r>
          </a:p>
          <a:p>
            <a:r>
              <a:rPr lang="en-US" b="0" dirty="0" smtClean="0"/>
              <a:t>It might be a relatively</a:t>
            </a:r>
            <a:r>
              <a:rPr lang="en-US" b="0" dirty="0" smtClean="0">
                <a:solidFill>
                  <a:schemeClr val="accent6"/>
                </a:solidFill>
              </a:rPr>
              <a:t> </a:t>
            </a:r>
            <a:r>
              <a:rPr lang="en-US" dirty="0">
                <a:solidFill>
                  <a:schemeClr val="accent6"/>
                </a:solidFill>
              </a:rPr>
              <a:t>inexpensive operation for fundamental types such as </a:t>
            </a:r>
            <a:r>
              <a:rPr lang="en-US" dirty="0" err="1">
                <a:solidFill>
                  <a:schemeClr val="accent6"/>
                </a:solidFill>
              </a:rPr>
              <a:t>int</a:t>
            </a:r>
            <a:r>
              <a:rPr lang="en-US" b="0" dirty="0"/>
              <a:t>, but if the parameter is of </a:t>
            </a:r>
            <a:r>
              <a:rPr lang="en-US" dirty="0">
                <a:solidFill>
                  <a:srgbClr val="FF0000"/>
                </a:solidFill>
              </a:rPr>
              <a:t>a large compound type</a:t>
            </a:r>
            <a:r>
              <a:rPr lang="en-US" b="0" dirty="0"/>
              <a:t>, it may result on </a:t>
            </a:r>
            <a:r>
              <a:rPr lang="en-US" dirty="0">
                <a:solidFill>
                  <a:schemeClr val="accent3"/>
                </a:solidFill>
              </a:rPr>
              <a:t>certain overhead</a:t>
            </a:r>
            <a:r>
              <a:rPr lang="en-US" b="0" dirty="0"/>
              <a:t>. For example, consider the following function</a:t>
            </a:r>
            <a:r>
              <a:rPr lang="en-US" b="0" dirty="0" smtClean="0"/>
              <a:t>:</a:t>
            </a:r>
          </a:p>
          <a:p>
            <a:r>
              <a:rPr lang="en-US" dirty="0" smtClean="0">
                <a:solidFill>
                  <a:schemeClr val="accent5"/>
                </a:solidFill>
              </a:rPr>
              <a:t>string concatenate(string a, string b){return </a:t>
            </a:r>
            <a:r>
              <a:rPr lang="en-US" dirty="0" err="1" smtClean="0">
                <a:solidFill>
                  <a:schemeClr val="accent5"/>
                </a:solidFill>
              </a:rPr>
              <a:t>a+b</a:t>
            </a:r>
            <a:r>
              <a:rPr lang="en-US" dirty="0" smtClean="0">
                <a:solidFill>
                  <a:schemeClr val="accent5"/>
                </a:solidFill>
              </a:rPr>
              <a:t>;}</a:t>
            </a:r>
          </a:p>
          <a:p>
            <a:r>
              <a:rPr lang="en-US" b="0" dirty="0"/>
              <a:t>This function takes two strings as parameters (</a:t>
            </a:r>
            <a:r>
              <a:rPr lang="en-US" dirty="0">
                <a:solidFill>
                  <a:schemeClr val="accent3"/>
                </a:solidFill>
              </a:rPr>
              <a:t>by value</a:t>
            </a:r>
            <a:r>
              <a:rPr lang="en-US" b="0" dirty="0"/>
              <a:t>), and returns the result of concatenating them. </a:t>
            </a:r>
            <a:r>
              <a:rPr lang="en-US" dirty="0">
                <a:solidFill>
                  <a:schemeClr val="accent3"/>
                </a:solidFill>
              </a:rPr>
              <a:t>By passing the arguments by value</a:t>
            </a:r>
            <a:r>
              <a:rPr lang="en-US" b="0" dirty="0"/>
              <a:t>, the function forces </a:t>
            </a:r>
            <a:r>
              <a:rPr lang="en-US" dirty="0">
                <a:solidFill>
                  <a:schemeClr val="accent5"/>
                </a:solidFill>
              </a:rPr>
              <a:t>a</a:t>
            </a:r>
            <a:r>
              <a:rPr lang="en-US" b="0" dirty="0"/>
              <a:t> and </a:t>
            </a:r>
            <a:r>
              <a:rPr lang="en-US" dirty="0">
                <a:solidFill>
                  <a:schemeClr val="accent5"/>
                </a:solidFill>
              </a:rPr>
              <a:t>b</a:t>
            </a:r>
            <a:r>
              <a:rPr lang="en-US" b="0" dirty="0"/>
              <a:t> to be copies of the arguments passed to the function when it is called. And if these are </a:t>
            </a:r>
            <a:r>
              <a:rPr lang="en-US" dirty="0">
                <a:solidFill>
                  <a:schemeClr val="accent3"/>
                </a:solidFill>
              </a:rPr>
              <a:t>long strings</a:t>
            </a:r>
            <a:r>
              <a:rPr lang="en-US" b="0" dirty="0"/>
              <a:t>, it may mean </a:t>
            </a:r>
            <a:r>
              <a:rPr lang="en-US" dirty="0">
                <a:solidFill>
                  <a:schemeClr val="accent3"/>
                </a:solidFill>
              </a:rPr>
              <a:t>copying large quantities of data just for the function call.</a:t>
            </a: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7</a:t>
            </a:fld>
            <a:endParaRPr lang="en-US"/>
          </a:p>
        </p:txBody>
      </p:sp>
    </p:spTree>
    <p:extLst>
      <p:ext uri="{BB962C8B-B14F-4D97-AF65-F5344CB8AC3E}">
        <p14:creationId xmlns:p14="http://schemas.microsoft.com/office/powerpoint/2010/main" val="20461345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fontScale="92500" lnSpcReduction="10000"/>
          </a:bodyPr>
          <a:lstStyle/>
          <a:p>
            <a:r>
              <a:rPr lang="en-US" b="0" dirty="0"/>
              <a:t>But this copy can be </a:t>
            </a:r>
            <a:r>
              <a:rPr lang="en-US" b="0" dirty="0">
                <a:solidFill>
                  <a:schemeClr val="accent3"/>
                </a:solidFill>
              </a:rPr>
              <a:t>avoided altogether </a:t>
            </a:r>
            <a:r>
              <a:rPr lang="en-US" b="0" dirty="0"/>
              <a:t>if both parameters are made </a:t>
            </a:r>
            <a:r>
              <a:rPr lang="en-US" b="0" i="1" dirty="0">
                <a:solidFill>
                  <a:schemeClr val="accent3"/>
                </a:solidFill>
              </a:rPr>
              <a:t>references</a:t>
            </a:r>
            <a:r>
              <a:rPr lang="en-US" b="0" dirty="0" smtClean="0"/>
              <a:t>:</a:t>
            </a:r>
          </a:p>
          <a:p>
            <a:r>
              <a:rPr lang="en-US" dirty="0">
                <a:solidFill>
                  <a:schemeClr val="accent5"/>
                </a:solidFill>
              </a:rPr>
              <a:t>string concatenate(string </a:t>
            </a:r>
            <a:r>
              <a:rPr lang="en-US" dirty="0" smtClean="0">
                <a:solidFill>
                  <a:schemeClr val="accent4"/>
                </a:solidFill>
              </a:rPr>
              <a:t>&amp;</a:t>
            </a:r>
            <a:r>
              <a:rPr lang="en-US" dirty="0" smtClean="0">
                <a:solidFill>
                  <a:schemeClr val="accent5"/>
                </a:solidFill>
              </a:rPr>
              <a:t>a</a:t>
            </a:r>
            <a:r>
              <a:rPr lang="en-US" dirty="0">
                <a:solidFill>
                  <a:schemeClr val="accent5"/>
                </a:solidFill>
              </a:rPr>
              <a:t>, string </a:t>
            </a:r>
            <a:r>
              <a:rPr lang="en-US" dirty="0" smtClean="0">
                <a:solidFill>
                  <a:schemeClr val="accent4"/>
                </a:solidFill>
              </a:rPr>
              <a:t>&amp;</a:t>
            </a:r>
            <a:r>
              <a:rPr lang="en-US" dirty="0" smtClean="0">
                <a:solidFill>
                  <a:schemeClr val="accent5"/>
                </a:solidFill>
              </a:rPr>
              <a:t>b</a:t>
            </a:r>
            <a:r>
              <a:rPr lang="en-US" dirty="0">
                <a:solidFill>
                  <a:schemeClr val="accent5"/>
                </a:solidFill>
              </a:rPr>
              <a:t>){return </a:t>
            </a:r>
            <a:r>
              <a:rPr lang="en-US" dirty="0" err="1">
                <a:solidFill>
                  <a:schemeClr val="accent5"/>
                </a:solidFill>
              </a:rPr>
              <a:t>a+b</a:t>
            </a:r>
            <a:r>
              <a:rPr lang="en-US" dirty="0" smtClean="0">
                <a:solidFill>
                  <a:schemeClr val="accent5"/>
                </a:solidFill>
              </a:rPr>
              <a:t>;}</a:t>
            </a:r>
            <a:r>
              <a:rPr lang="en-US" dirty="0"/>
              <a:t/>
            </a:r>
            <a:br>
              <a:rPr lang="en-US" dirty="0"/>
            </a:br>
            <a:r>
              <a:rPr lang="en-US" dirty="0">
                <a:solidFill>
                  <a:schemeClr val="accent3"/>
                </a:solidFill>
              </a:rPr>
              <a:t>Arguments by reference do not require a copy</a:t>
            </a:r>
            <a:r>
              <a:rPr lang="en-US" dirty="0" smtClean="0">
                <a:solidFill>
                  <a:schemeClr val="accent3"/>
                </a:solidFill>
              </a:rPr>
              <a:t>.</a:t>
            </a:r>
          </a:p>
          <a:p>
            <a:r>
              <a:rPr lang="en-US" b="0" dirty="0" smtClean="0">
                <a:solidFill>
                  <a:schemeClr val="tx2"/>
                </a:solidFill>
              </a:rPr>
              <a:t>But when passing by reference , it usually means we want to </a:t>
            </a:r>
            <a:r>
              <a:rPr lang="en-US" b="0" dirty="0" smtClean="0"/>
              <a:t>modify </a:t>
            </a:r>
            <a:r>
              <a:rPr lang="en-US" b="0" dirty="0"/>
              <a:t>the arguments passed, because that is why reference parameters are actually for</a:t>
            </a:r>
            <a:r>
              <a:rPr lang="en-US" b="0" dirty="0" smtClean="0"/>
              <a:t>.</a:t>
            </a:r>
          </a:p>
          <a:p>
            <a:r>
              <a:rPr lang="en-US" b="0" dirty="0"/>
              <a:t>The solution is for the function to guarantee that its reference parameters </a:t>
            </a:r>
            <a:r>
              <a:rPr lang="en-US" dirty="0">
                <a:solidFill>
                  <a:schemeClr val="accent4"/>
                </a:solidFill>
              </a:rPr>
              <a:t>are not going to be modified by this function</a:t>
            </a:r>
            <a:r>
              <a:rPr lang="en-US" b="0" dirty="0"/>
              <a:t>. This can be done by </a:t>
            </a:r>
            <a:r>
              <a:rPr lang="en-US" dirty="0">
                <a:solidFill>
                  <a:schemeClr val="accent6"/>
                </a:solidFill>
              </a:rPr>
              <a:t>qualifying the parameters as constant</a:t>
            </a:r>
            <a:r>
              <a:rPr lang="en-US" dirty="0" smtClean="0">
                <a:solidFill>
                  <a:schemeClr val="accent6"/>
                </a:solidFill>
              </a:rPr>
              <a:t>:</a:t>
            </a:r>
          </a:p>
          <a:p>
            <a:r>
              <a:rPr lang="en-US" dirty="0">
                <a:solidFill>
                  <a:schemeClr val="accent5"/>
                </a:solidFill>
              </a:rPr>
              <a:t>string </a:t>
            </a:r>
            <a:r>
              <a:rPr lang="en-US" dirty="0" smtClean="0">
                <a:solidFill>
                  <a:schemeClr val="accent5"/>
                </a:solidFill>
              </a:rPr>
              <a:t>concatenate(</a:t>
            </a:r>
            <a:r>
              <a:rPr lang="en-US" dirty="0" err="1" smtClean="0">
                <a:solidFill>
                  <a:schemeClr val="accent6"/>
                </a:solidFill>
              </a:rPr>
              <a:t>const</a:t>
            </a:r>
            <a:r>
              <a:rPr lang="en-US" dirty="0" smtClean="0">
                <a:solidFill>
                  <a:schemeClr val="accent5"/>
                </a:solidFill>
              </a:rPr>
              <a:t> string </a:t>
            </a:r>
            <a:r>
              <a:rPr lang="en-US" dirty="0">
                <a:solidFill>
                  <a:schemeClr val="accent4"/>
                </a:solidFill>
              </a:rPr>
              <a:t>&amp;</a:t>
            </a:r>
            <a:r>
              <a:rPr lang="en-US" dirty="0">
                <a:solidFill>
                  <a:schemeClr val="accent5"/>
                </a:solidFill>
              </a:rPr>
              <a:t>a, </a:t>
            </a:r>
            <a:r>
              <a:rPr lang="en-US" dirty="0" err="1" smtClean="0">
                <a:solidFill>
                  <a:schemeClr val="accent6"/>
                </a:solidFill>
              </a:rPr>
              <a:t>const</a:t>
            </a:r>
            <a:r>
              <a:rPr lang="en-US" dirty="0" smtClean="0">
                <a:solidFill>
                  <a:schemeClr val="accent5"/>
                </a:solidFill>
              </a:rPr>
              <a:t> string </a:t>
            </a:r>
            <a:r>
              <a:rPr lang="en-US" dirty="0">
                <a:solidFill>
                  <a:schemeClr val="accent4"/>
                </a:solidFill>
              </a:rPr>
              <a:t>&amp;</a:t>
            </a:r>
            <a:r>
              <a:rPr lang="en-US" dirty="0">
                <a:solidFill>
                  <a:schemeClr val="accent5"/>
                </a:solidFill>
              </a:rPr>
              <a:t>b){return </a:t>
            </a:r>
            <a:r>
              <a:rPr lang="en-US" dirty="0" err="1">
                <a:solidFill>
                  <a:schemeClr val="accent5"/>
                </a:solidFill>
              </a:rPr>
              <a:t>a+b</a:t>
            </a:r>
            <a:r>
              <a:rPr lang="en-US" dirty="0">
                <a:solidFill>
                  <a:schemeClr val="accent5"/>
                </a:solidFill>
              </a:rPr>
              <a:t>;}</a:t>
            </a:r>
            <a:r>
              <a:rPr lang="en-US" dirty="0"/>
              <a:t/>
            </a:r>
            <a:br>
              <a:rPr lang="en-US" dirty="0"/>
            </a:br>
            <a:endParaRPr lang="en-US" b="0" dirty="0" smtClean="0"/>
          </a:p>
          <a:p>
            <a:endParaRPr lang="en-US" b="0" dirty="0" smtClean="0"/>
          </a:p>
          <a:p>
            <a:endParaRPr lang="en-US" dirty="0">
              <a:solidFill>
                <a:schemeClr val="tx2"/>
              </a:solidFill>
            </a:endParaRPr>
          </a:p>
        </p:txBody>
      </p:sp>
      <p:sp>
        <p:nvSpPr>
          <p:cNvPr id="9" name="Text Placeholder 8"/>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8</a:t>
            </a:fld>
            <a:endParaRPr lang="en-US"/>
          </a:p>
        </p:txBody>
      </p:sp>
    </p:spTree>
    <p:extLst>
      <p:ext uri="{BB962C8B-B14F-4D97-AF65-F5344CB8AC3E}">
        <p14:creationId xmlns:p14="http://schemas.microsoft.com/office/powerpoint/2010/main" val="10994762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a:solidFill>
                  <a:schemeClr val="accent5"/>
                </a:solidFill>
              </a:rPr>
              <a:t>string concatenate(</a:t>
            </a:r>
            <a:r>
              <a:rPr lang="en-US" dirty="0" err="1">
                <a:solidFill>
                  <a:schemeClr val="accent6"/>
                </a:solidFill>
              </a:rPr>
              <a:t>const</a:t>
            </a:r>
            <a:r>
              <a:rPr lang="en-US" dirty="0">
                <a:solidFill>
                  <a:schemeClr val="accent5"/>
                </a:solidFill>
              </a:rPr>
              <a:t> string </a:t>
            </a:r>
            <a:r>
              <a:rPr lang="en-US" dirty="0">
                <a:solidFill>
                  <a:schemeClr val="accent4"/>
                </a:solidFill>
              </a:rPr>
              <a:t>&amp;</a:t>
            </a:r>
            <a:r>
              <a:rPr lang="en-US" dirty="0">
                <a:solidFill>
                  <a:schemeClr val="accent5"/>
                </a:solidFill>
              </a:rPr>
              <a:t>a, </a:t>
            </a:r>
            <a:r>
              <a:rPr lang="en-US" dirty="0" err="1">
                <a:solidFill>
                  <a:schemeClr val="accent6"/>
                </a:solidFill>
              </a:rPr>
              <a:t>const</a:t>
            </a:r>
            <a:r>
              <a:rPr lang="en-US" dirty="0">
                <a:solidFill>
                  <a:schemeClr val="accent5"/>
                </a:solidFill>
              </a:rPr>
              <a:t> string </a:t>
            </a:r>
            <a:r>
              <a:rPr lang="en-US" dirty="0">
                <a:solidFill>
                  <a:schemeClr val="accent4"/>
                </a:solidFill>
              </a:rPr>
              <a:t>&amp;</a:t>
            </a:r>
            <a:r>
              <a:rPr lang="en-US" dirty="0">
                <a:solidFill>
                  <a:schemeClr val="accent5"/>
                </a:solidFill>
              </a:rPr>
              <a:t>b){return </a:t>
            </a:r>
            <a:r>
              <a:rPr lang="en-US" dirty="0" err="1">
                <a:solidFill>
                  <a:schemeClr val="accent5"/>
                </a:solidFill>
              </a:rPr>
              <a:t>a+b</a:t>
            </a:r>
            <a:r>
              <a:rPr lang="en-US" dirty="0" smtClean="0">
                <a:solidFill>
                  <a:schemeClr val="accent5"/>
                </a:solidFill>
              </a:rPr>
              <a:t>;}</a:t>
            </a:r>
            <a:endParaRPr lang="en-US" dirty="0" smtClean="0"/>
          </a:p>
          <a:p>
            <a:r>
              <a:rPr lang="en-US" b="0" dirty="0" smtClean="0"/>
              <a:t>By </a:t>
            </a:r>
            <a:r>
              <a:rPr lang="en-US" b="0" dirty="0"/>
              <a:t>qualifying them as </a:t>
            </a:r>
            <a:r>
              <a:rPr lang="en-US" dirty="0" err="1">
                <a:solidFill>
                  <a:schemeClr val="accent6"/>
                </a:solidFill>
              </a:rPr>
              <a:t>const</a:t>
            </a:r>
            <a:r>
              <a:rPr lang="en-US" b="0" dirty="0"/>
              <a:t>, the function is </a:t>
            </a:r>
            <a:r>
              <a:rPr lang="en-US" b="0" dirty="0">
                <a:solidFill>
                  <a:schemeClr val="accent3"/>
                </a:solidFill>
              </a:rPr>
              <a:t>forbidden</a:t>
            </a:r>
            <a:r>
              <a:rPr lang="en-US" b="0" dirty="0"/>
              <a:t> to </a:t>
            </a:r>
            <a:r>
              <a:rPr lang="en-US" b="0" dirty="0">
                <a:solidFill>
                  <a:schemeClr val="accent3"/>
                </a:solidFill>
              </a:rPr>
              <a:t>modify the values </a:t>
            </a:r>
            <a:r>
              <a:rPr lang="en-US" b="0" dirty="0"/>
              <a:t>of neither </a:t>
            </a:r>
            <a:r>
              <a:rPr lang="en-US" dirty="0">
                <a:solidFill>
                  <a:schemeClr val="accent5"/>
                </a:solidFill>
              </a:rPr>
              <a:t>a</a:t>
            </a:r>
            <a:r>
              <a:rPr lang="en-US" b="0" dirty="0"/>
              <a:t> nor </a:t>
            </a:r>
            <a:r>
              <a:rPr lang="en-US" dirty="0">
                <a:solidFill>
                  <a:schemeClr val="accent5"/>
                </a:solidFill>
              </a:rPr>
              <a:t>b</a:t>
            </a:r>
            <a:r>
              <a:rPr lang="en-US" b="0" dirty="0"/>
              <a:t>, but can actually access their values as references (aliases of the arguments), </a:t>
            </a:r>
            <a:r>
              <a:rPr lang="en-US" b="0" dirty="0">
                <a:solidFill>
                  <a:schemeClr val="accent3"/>
                </a:solidFill>
              </a:rPr>
              <a:t>without having to make actual copies of the strings</a:t>
            </a:r>
            <a:r>
              <a:rPr lang="en-US" b="0" dirty="0" smtClean="0">
                <a:solidFill>
                  <a:schemeClr val="accent3"/>
                </a:solidFill>
              </a:rPr>
              <a:t>.</a:t>
            </a:r>
          </a:p>
          <a:p>
            <a:r>
              <a:rPr lang="en-US" b="0" dirty="0"/>
              <a:t>Therefore, </a:t>
            </a:r>
            <a:r>
              <a:rPr lang="en-US" dirty="0" err="1">
                <a:solidFill>
                  <a:schemeClr val="accent6"/>
                </a:solidFill>
              </a:rPr>
              <a:t>const</a:t>
            </a:r>
            <a:r>
              <a:rPr lang="en-US" dirty="0">
                <a:solidFill>
                  <a:schemeClr val="accent6"/>
                </a:solidFill>
              </a:rPr>
              <a:t> references </a:t>
            </a:r>
            <a:r>
              <a:rPr lang="en-US" b="0" dirty="0"/>
              <a:t>provide functionality </a:t>
            </a:r>
            <a:r>
              <a:rPr lang="en-US" dirty="0">
                <a:solidFill>
                  <a:schemeClr val="accent4"/>
                </a:solidFill>
              </a:rPr>
              <a:t>similar to passing arguments by value</a:t>
            </a:r>
            <a:r>
              <a:rPr lang="en-US" b="0" dirty="0"/>
              <a:t>, but with an </a:t>
            </a:r>
            <a:r>
              <a:rPr lang="en-US" dirty="0">
                <a:solidFill>
                  <a:schemeClr val="accent4"/>
                </a:solidFill>
              </a:rPr>
              <a:t>increased efficiency </a:t>
            </a:r>
            <a:r>
              <a:rPr lang="en-US" b="0" dirty="0"/>
              <a:t>for parameters of </a:t>
            </a:r>
            <a:r>
              <a:rPr lang="en-US" dirty="0">
                <a:solidFill>
                  <a:srgbClr val="7030A0"/>
                </a:solidFill>
              </a:rPr>
              <a:t>large types</a:t>
            </a:r>
            <a:r>
              <a:rPr lang="en-US" b="0" dirty="0"/>
              <a:t>. That is why they are extremely popular in C++ for arguments of </a:t>
            </a:r>
            <a:r>
              <a:rPr lang="en-US" dirty="0">
                <a:solidFill>
                  <a:srgbClr val="7030A0"/>
                </a:solidFill>
              </a:rPr>
              <a:t>compound types</a:t>
            </a:r>
            <a:r>
              <a:rPr lang="en-US" b="0" dirty="0"/>
              <a:t>. Note though, that for </a:t>
            </a:r>
            <a:r>
              <a:rPr lang="en-US" dirty="0">
                <a:solidFill>
                  <a:schemeClr val="accent4"/>
                </a:solidFill>
              </a:rPr>
              <a:t>most </a:t>
            </a:r>
            <a:r>
              <a:rPr lang="en-US" dirty="0">
                <a:solidFill>
                  <a:srgbClr val="FFC000"/>
                </a:solidFill>
              </a:rPr>
              <a:t>fundamental types</a:t>
            </a:r>
            <a:r>
              <a:rPr lang="en-US" b="0" dirty="0"/>
              <a:t>, there is </a:t>
            </a:r>
            <a:r>
              <a:rPr lang="en-US" dirty="0">
                <a:solidFill>
                  <a:schemeClr val="accent4"/>
                </a:solidFill>
              </a:rPr>
              <a:t>no noticeable difference</a:t>
            </a:r>
            <a:r>
              <a:rPr lang="en-US" b="0" dirty="0"/>
              <a:t> in efficiency, and </a:t>
            </a:r>
            <a:r>
              <a:rPr lang="en-US" dirty="0">
                <a:solidFill>
                  <a:schemeClr val="accent4"/>
                </a:solidFill>
              </a:rPr>
              <a:t>in some cases</a:t>
            </a:r>
            <a:r>
              <a:rPr lang="en-US" b="0" dirty="0"/>
              <a:t>, </a:t>
            </a:r>
            <a:r>
              <a:rPr lang="en-US" dirty="0" err="1">
                <a:solidFill>
                  <a:schemeClr val="accent6"/>
                </a:solidFill>
              </a:rPr>
              <a:t>const</a:t>
            </a:r>
            <a:r>
              <a:rPr lang="en-US" dirty="0">
                <a:solidFill>
                  <a:schemeClr val="accent6"/>
                </a:solidFill>
              </a:rPr>
              <a:t> references</a:t>
            </a:r>
            <a:r>
              <a:rPr lang="en-US" b="0" dirty="0"/>
              <a:t> may even be </a:t>
            </a:r>
            <a:r>
              <a:rPr lang="en-US" dirty="0">
                <a:solidFill>
                  <a:schemeClr val="accent4"/>
                </a:solidFill>
              </a:rPr>
              <a:t>less efficient</a:t>
            </a:r>
            <a:r>
              <a:rPr lang="en-US" b="0" dirty="0"/>
              <a:t>!</a:t>
            </a:r>
          </a:p>
        </p:txBody>
      </p:sp>
      <p:sp>
        <p:nvSpPr>
          <p:cNvPr id="9" name="Text Placeholder 8"/>
          <p:cNvSpPr>
            <a:spLocks noGrp="1"/>
          </p:cNvSpPr>
          <p:nvPr>
            <p:ph type="body" sz="quarter" idx="13"/>
          </p:nvPr>
        </p:nvSpPr>
        <p:spPr/>
        <p:txBody>
          <a:bodyPr/>
          <a:lstStyle/>
          <a:p>
            <a:endParaRPr lang="en-US" dirty="0"/>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9</a:t>
            </a:fld>
            <a:endParaRPr lang="en-US"/>
          </a:p>
        </p:txBody>
      </p:sp>
    </p:spTree>
    <p:extLst>
      <p:ext uri="{BB962C8B-B14F-4D97-AF65-F5344CB8AC3E}">
        <p14:creationId xmlns:p14="http://schemas.microsoft.com/office/powerpoint/2010/main" val="692049396"/>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T Course 7.0.3 v2">
  <a:themeElements>
    <a:clrScheme name="Custom 1">
      <a:dk1>
        <a:srgbClr val="FFFFFF"/>
      </a:dk1>
      <a:lt1>
        <a:srgbClr val="000000"/>
      </a:lt1>
      <a:dk2>
        <a:srgbClr val="FFFFFF"/>
      </a:dk2>
      <a:lt2>
        <a:srgbClr val="000000"/>
      </a:lt2>
      <a:accent1>
        <a:srgbClr val="4D4D4D"/>
      </a:accent1>
      <a:accent2>
        <a:srgbClr val="DA8E00"/>
      </a:accent2>
      <a:accent3>
        <a:srgbClr val="D93700"/>
      </a:accent3>
      <a:accent4>
        <a:srgbClr val="B2040A"/>
      </a:accent4>
      <a:accent5>
        <a:srgbClr val="22AC56"/>
      </a:accent5>
      <a:accent6>
        <a:srgbClr val="1277B5"/>
      </a:accent6>
      <a:hlink>
        <a:srgbClr val="1277B5"/>
      </a:hlink>
      <a:folHlink>
        <a:srgbClr val="A22F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spDef>
    <a:ln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1128</Words>
  <Application>Microsoft Office PowerPoint</Application>
  <PresentationFormat>Widescreen</PresentationFormat>
  <Paragraphs>123</Paragraphs>
  <Slides>18</Slides>
  <Notes>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18</vt:i4>
      </vt:variant>
    </vt:vector>
  </HeadingPairs>
  <TitlesOfParts>
    <vt:vector size="34" baseType="lpstr">
      <vt:lpstr>MS PGothic</vt:lpstr>
      <vt:lpstr>Arial</vt:lpstr>
      <vt:lpstr>Baskerville</vt:lpstr>
      <vt:lpstr>Calibri</vt:lpstr>
      <vt:lpstr>Calibri Light</vt:lpstr>
      <vt:lpstr>Consolas</vt:lpstr>
      <vt:lpstr>Helvetica Neue</vt:lpstr>
      <vt:lpstr>Helvetica Neue Bold Condensed</vt:lpstr>
      <vt:lpstr>Helvetica Neue Light</vt:lpstr>
      <vt:lpstr>Impact</vt:lpstr>
      <vt:lpstr>Lucida Grande</vt:lpstr>
      <vt:lpstr>Wingdings</vt:lpstr>
      <vt:lpstr>ヒラギノ明朝 ProN W3</vt:lpstr>
      <vt:lpstr>ヒラギノ角ゴ ProN W6</vt:lpstr>
      <vt:lpstr>1_Office Theme</vt:lpstr>
      <vt:lpstr>CIT Course 7.0.3 v2</vt:lpstr>
      <vt:lpstr>CIT Summer Course</vt:lpstr>
      <vt:lpstr>Today' topic</vt:lpstr>
      <vt:lpstr>Arguments passed by value and by reference</vt:lpstr>
      <vt:lpstr>PowerPoint Presentation</vt:lpstr>
      <vt:lpstr>So what should we do if we want to modify the variable?</vt:lpstr>
      <vt:lpstr>Pass by reference</vt:lpstr>
      <vt:lpstr>constant reference: for efficiency</vt:lpstr>
      <vt:lpstr>PowerPoint Presentation</vt:lpstr>
      <vt:lpstr>PowerPoint Presentation</vt:lpstr>
      <vt:lpstr>Default values in parameters</vt:lpstr>
      <vt:lpstr>Linked List---delete a node</vt:lpstr>
      <vt:lpstr>Deletion at start:</vt:lpstr>
      <vt:lpstr>A sample code</vt:lpstr>
      <vt:lpstr>Deletion at the End</vt:lpstr>
      <vt:lpstr>sample code (similar to insert_position)</vt:lpstr>
      <vt:lpstr>delete in specific position</vt:lpstr>
      <vt:lpstr>Sample code</vt:lpstr>
      <vt:lpstr>Lab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Summer Course</dc:title>
  <dc:creator>Huang, Huyunting</dc:creator>
  <cp:lastModifiedBy>Huang, Huyunting</cp:lastModifiedBy>
  <cp:revision>16</cp:revision>
  <dcterms:created xsi:type="dcterms:W3CDTF">2018-07-24T14:27:25Z</dcterms:created>
  <dcterms:modified xsi:type="dcterms:W3CDTF">2018-07-24T17:38:50Z</dcterms:modified>
</cp:coreProperties>
</file>