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CC0D6-9CD5-4AE6-9405-E543BBDCD86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B4ED6-1A38-45F3-98B1-C3CE1A4E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60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8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6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03516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413525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78385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55445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391463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63971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24965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8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287488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45725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76492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32C-42CF-4ADE-94FF-C63846B0F4D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063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Class </a:t>
            </a:r>
            <a:r>
              <a:rPr lang="en-US" sz="3840" dirty="0" smtClean="0"/>
              <a:t>IV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1136497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August 1, 2018</a:t>
            </a:fld>
            <a:r>
              <a:rPr lang="en-US" sz="1440" b="0" dirty="0" smtClean="0">
                <a:solidFill>
                  <a:schemeClr val="tx1"/>
                </a:solidFill>
              </a:rPr>
              <a:t> by </a:t>
            </a:r>
            <a:r>
              <a:rPr lang="en-US" sz="1440" dirty="0" smtClean="0"/>
              <a:t>Huyunting Huang</a:t>
            </a:r>
            <a:r>
              <a:rPr lang="en-US" sz="1440" b="0" dirty="0" smtClean="0">
                <a:solidFill>
                  <a:schemeClr val="tx1"/>
                </a:solidFill>
              </a:rPr>
              <a:t>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02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</a:t>
            </a:r>
            <a:r>
              <a:rPr lang="en-US" dirty="0" smtClean="0"/>
              <a:t>Midterm</a:t>
            </a:r>
            <a:endParaRPr lang="en-US" dirty="0" smtClean="0"/>
          </a:p>
          <a:p>
            <a:r>
              <a:rPr lang="en-US" dirty="0" smtClean="0"/>
              <a:t>2, Class </a:t>
            </a:r>
            <a:r>
              <a:rPr lang="en-US" dirty="0"/>
              <a:t>Part </a:t>
            </a:r>
            <a:r>
              <a:rPr lang="en-US" dirty="0" smtClean="0"/>
              <a:t>IV(static members, </a:t>
            </a:r>
            <a:r>
              <a:rPr lang="en-US" dirty="0" err="1" smtClean="0"/>
              <a:t>const</a:t>
            </a:r>
            <a:r>
              <a:rPr lang="en-US" dirty="0" smtClean="0"/>
              <a:t> member function)</a:t>
            </a:r>
          </a:p>
          <a:p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 smtClean="0"/>
              <a:t>Lab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32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2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84628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in your midterm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Pointer (The operator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,relationship between pointer and array, )</a:t>
            </a:r>
          </a:p>
          <a:p>
            <a:r>
              <a:rPr lang="en-US" dirty="0" smtClean="0"/>
              <a:t>2, Function(pass by reference, pass by value, default value, </a:t>
            </a:r>
            <a:r>
              <a:rPr lang="en-US" dirty="0" err="1" smtClean="0"/>
              <a:t>const</a:t>
            </a:r>
            <a:r>
              <a:rPr lang="en-US" dirty="0" smtClean="0"/>
              <a:t> reference)</a:t>
            </a:r>
          </a:p>
          <a:p>
            <a:r>
              <a:rPr lang="en-US" dirty="0"/>
              <a:t>3</a:t>
            </a:r>
            <a:r>
              <a:rPr lang="en-US" dirty="0" smtClean="0"/>
              <a:t>, Linked List(</a:t>
            </a:r>
            <a:r>
              <a:rPr lang="en-US" dirty="0" smtClean="0">
                <a:solidFill>
                  <a:schemeClr val="accent6"/>
                </a:solidFill>
              </a:rPr>
              <a:t>declare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define</a:t>
            </a:r>
            <a:r>
              <a:rPr lang="en-US" dirty="0" smtClean="0"/>
              <a:t> a node, </a:t>
            </a:r>
            <a:r>
              <a:rPr lang="en-US" dirty="0" smtClean="0">
                <a:solidFill>
                  <a:schemeClr val="accent6"/>
                </a:solidFill>
              </a:rPr>
              <a:t>insert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delete</a:t>
            </a:r>
            <a:r>
              <a:rPr lang="en-US" dirty="0" smtClean="0"/>
              <a:t> a node at </a:t>
            </a:r>
            <a:r>
              <a:rPr lang="en-US" dirty="0" smtClean="0">
                <a:solidFill>
                  <a:schemeClr val="accent6"/>
                </a:solidFill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end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specific position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en-US" dirty="0" smtClean="0"/>
              <a:t>)</a:t>
            </a:r>
          </a:p>
          <a:p>
            <a:r>
              <a:rPr lang="en-US" dirty="0"/>
              <a:t>4</a:t>
            </a:r>
            <a:r>
              <a:rPr lang="en-US" dirty="0" smtClean="0"/>
              <a:t>, Class (key word(</a:t>
            </a:r>
            <a:r>
              <a:rPr lang="en-US" dirty="0" smtClean="0">
                <a:solidFill>
                  <a:schemeClr val="accent6"/>
                </a:solidFill>
              </a:rPr>
              <a:t>class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struct</a:t>
            </a:r>
            <a:r>
              <a:rPr lang="en-US" dirty="0" smtClean="0"/>
              <a:t>), access right(</a:t>
            </a:r>
            <a:r>
              <a:rPr lang="en-US" dirty="0" smtClean="0">
                <a:solidFill>
                  <a:schemeClr val="accent6"/>
                </a:solidFill>
              </a:rPr>
              <a:t>public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private</a:t>
            </a:r>
            <a:r>
              <a:rPr lang="en-US" dirty="0" smtClean="0"/>
              <a:t>),Constructor(grammar in declaration/define/calling and function overload), Operator overload)</a:t>
            </a:r>
          </a:p>
          <a:p>
            <a:pPr marL="267335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39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 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Static members</a:t>
            </a:r>
          </a:p>
          <a:p>
            <a:r>
              <a:rPr lang="en-US" dirty="0"/>
              <a:t>A class can contain static members, either </a:t>
            </a:r>
            <a:r>
              <a:rPr lang="en-US" dirty="0">
                <a:solidFill>
                  <a:schemeClr val="accent3"/>
                </a:solidFill>
              </a:rPr>
              <a:t>data</a:t>
            </a:r>
            <a:r>
              <a:rPr lang="en-US" dirty="0"/>
              <a:t> 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static data member of a class is also known as a </a:t>
            </a:r>
            <a:r>
              <a:rPr lang="en-US" dirty="0">
                <a:solidFill>
                  <a:schemeClr val="accent3"/>
                </a:solidFill>
              </a:rPr>
              <a:t>"class variable"</a:t>
            </a:r>
            <a:r>
              <a:rPr lang="en-US" dirty="0"/>
              <a:t>, because there is only one common variable for all the objects of that same class, </a:t>
            </a:r>
            <a:r>
              <a:rPr lang="en-US" dirty="0">
                <a:solidFill>
                  <a:schemeClr val="accent3"/>
                </a:solidFill>
              </a:rPr>
              <a:t>sharing the same value</a:t>
            </a:r>
            <a:r>
              <a:rPr lang="en-US" dirty="0"/>
              <a:t>: i.e., its value is not different from one object of this class to another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479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2, </a:t>
            </a:r>
            <a:r>
              <a:rPr lang="en-US" dirty="0" err="1"/>
              <a:t>Const</a:t>
            </a:r>
            <a:r>
              <a:rPr lang="en-US" dirty="0"/>
              <a:t> member function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(a):</a:t>
            </a:r>
          </a:p>
          <a:p>
            <a:r>
              <a:rPr lang="en-US" dirty="0" smtClean="0"/>
              <a:t>When </a:t>
            </a:r>
            <a:r>
              <a:rPr lang="en-US" dirty="0"/>
              <a:t>an object of a class is qualified as a </a:t>
            </a:r>
            <a:r>
              <a:rPr lang="en-US" dirty="0" err="1">
                <a:solidFill>
                  <a:schemeClr val="accent4"/>
                </a:solidFill>
              </a:rPr>
              <a:t>const</a:t>
            </a:r>
            <a:r>
              <a:rPr lang="en-US" dirty="0">
                <a:solidFill>
                  <a:schemeClr val="accent4"/>
                </a:solidFill>
              </a:rPr>
              <a:t> object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access to its data members from outside the class is restricted to </a:t>
            </a:r>
            <a:r>
              <a:rPr lang="en-US" dirty="0" smtClean="0"/>
              <a:t>read-only</a:t>
            </a:r>
          </a:p>
          <a:p>
            <a:r>
              <a:rPr lang="en-US" dirty="0"/>
              <a:t>But, the </a:t>
            </a:r>
            <a:r>
              <a:rPr lang="en-US" dirty="0">
                <a:solidFill>
                  <a:schemeClr val="accent3"/>
                </a:solidFill>
              </a:rPr>
              <a:t>constructor is still called </a:t>
            </a:r>
            <a:r>
              <a:rPr lang="en-US" dirty="0"/>
              <a:t>and is allowed to </a:t>
            </a:r>
            <a:r>
              <a:rPr lang="en-US" dirty="0">
                <a:solidFill>
                  <a:schemeClr val="accent4"/>
                </a:solidFill>
              </a:rPr>
              <a:t>initialize and modify these data members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b) 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member functions of a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>
                <a:solidFill>
                  <a:schemeClr val="accent3"/>
                </a:solidFill>
              </a:rPr>
              <a:t> object </a:t>
            </a:r>
            <a:r>
              <a:rPr lang="en-US" dirty="0">
                <a:solidFill>
                  <a:schemeClr val="tx2"/>
                </a:solidFill>
              </a:rPr>
              <a:t>can only be called if they </a:t>
            </a:r>
            <a:r>
              <a:rPr lang="en-US" dirty="0">
                <a:solidFill>
                  <a:schemeClr val="accent3"/>
                </a:solidFill>
              </a:rPr>
              <a:t>are themselves specified as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>
                <a:solidFill>
                  <a:schemeClr val="accent3"/>
                </a:solidFill>
              </a:rPr>
              <a:t> members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</a:rPr>
              <a:t>To specify that a member is a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>
                <a:solidFill>
                  <a:schemeClr val="accent3"/>
                </a:solidFill>
              </a:rPr>
              <a:t> member</a:t>
            </a:r>
            <a:r>
              <a:rPr lang="en-US" dirty="0">
                <a:solidFill>
                  <a:schemeClr val="tx2"/>
                </a:solidFill>
              </a:rPr>
              <a:t>, the </a:t>
            </a:r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keyword shall follow the function prototype, </a:t>
            </a:r>
            <a:r>
              <a:rPr lang="en-US" dirty="0">
                <a:solidFill>
                  <a:schemeClr val="accent3"/>
                </a:solidFill>
              </a:rPr>
              <a:t>after the closing parenthesis for its parameters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3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differences about position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get()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/>
              <a:t> {return x;}        // </a:t>
            </a:r>
            <a:r>
              <a:rPr lang="en-US" dirty="0" err="1"/>
              <a:t>const</a:t>
            </a:r>
            <a:r>
              <a:rPr lang="en-US" dirty="0"/>
              <a:t> member function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const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int</a:t>
            </a:r>
            <a:r>
              <a:rPr lang="en-US" dirty="0"/>
              <a:t>&amp; get() {return x;}       // member function returning a </a:t>
            </a:r>
            <a:r>
              <a:rPr lang="en-US" dirty="0" err="1"/>
              <a:t>const</a:t>
            </a:r>
            <a:r>
              <a:rPr lang="en-US" dirty="0"/>
              <a:t>&amp;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&amp; get()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/>
              <a:t> {return x;} // </a:t>
            </a:r>
            <a:r>
              <a:rPr lang="en-US" dirty="0" err="1"/>
              <a:t>const</a:t>
            </a:r>
            <a:r>
              <a:rPr lang="en-US" dirty="0"/>
              <a:t> member function returning a </a:t>
            </a:r>
            <a:r>
              <a:rPr lang="en-US" dirty="0" err="1"/>
              <a:t>const</a:t>
            </a:r>
            <a:r>
              <a:rPr lang="en-US" dirty="0"/>
              <a:t>&amp; </a:t>
            </a:r>
          </a:p>
          <a:p>
            <a:endParaRPr lang="en-US" dirty="0" smtClean="0"/>
          </a:p>
          <a:p>
            <a:r>
              <a:rPr lang="en-US" dirty="0" smtClean="0"/>
              <a:t>PS:  </a:t>
            </a:r>
            <a:r>
              <a:rPr lang="en-US" dirty="0" err="1" smtClean="0">
                <a:solidFill>
                  <a:schemeClr val="accent3"/>
                </a:solidFill>
              </a:rPr>
              <a:t>const</a:t>
            </a:r>
            <a:r>
              <a:rPr lang="en-US" dirty="0" smtClean="0"/>
              <a:t> can be an identifier of function overloading, if you do such an overloading, then the </a:t>
            </a:r>
            <a:r>
              <a:rPr lang="en-US" dirty="0" smtClean="0">
                <a:solidFill>
                  <a:schemeClr val="accent6"/>
                </a:solidFill>
              </a:rPr>
              <a:t>non-</a:t>
            </a:r>
            <a:r>
              <a:rPr lang="en-US" dirty="0" err="1" smtClean="0">
                <a:solidFill>
                  <a:schemeClr val="accent6"/>
                </a:solidFill>
              </a:rPr>
              <a:t>const</a:t>
            </a:r>
            <a:r>
              <a:rPr lang="en-US" dirty="0" smtClean="0">
                <a:solidFill>
                  <a:schemeClr val="accent6"/>
                </a:solidFill>
              </a:rPr>
              <a:t> object </a:t>
            </a:r>
            <a:r>
              <a:rPr lang="en-US" dirty="0" smtClean="0"/>
              <a:t>will only call </a:t>
            </a:r>
            <a:r>
              <a:rPr lang="en-US" dirty="0" smtClean="0">
                <a:solidFill>
                  <a:schemeClr val="accent6"/>
                </a:solidFill>
              </a:rPr>
              <a:t>non-</a:t>
            </a:r>
            <a:r>
              <a:rPr lang="en-US" dirty="0" err="1" smtClean="0">
                <a:solidFill>
                  <a:schemeClr val="accent6"/>
                </a:solidFill>
              </a:rPr>
              <a:t>const</a:t>
            </a:r>
            <a:r>
              <a:rPr lang="en-US" dirty="0" smtClean="0">
                <a:solidFill>
                  <a:schemeClr val="accent6"/>
                </a:solidFill>
              </a:rPr>
              <a:t> version</a:t>
            </a:r>
            <a:r>
              <a:rPr lang="en-US" dirty="0" smtClean="0"/>
              <a:t> of the member function, and </a:t>
            </a:r>
            <a:r>
              <a:rPr lang="en-US" dirty="0" err="1" smtClean="0">
                <a:solidFill>
                  <a:schemeClr val="accent3"/>
                </a:solidFill>
              </a:rPr>
              <a:t>const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  <a:r>
              <a:rPr lang="en-US" dirty="0" smtClean="0"/>
              <a:t> will only call </a:t>
            </a:r>
            <a:r>
              <a:rPr lang="en-US" dirty="0" err="1" smtClean="0">
                <a:solidFill>
                  <a:schemeClr val="accent3"/>
                </a:solidFill>
              </a:rPr>
              <a:t>const</a:t>
            </a:r>
            <a:r>
              <a:rPr lang="en-US" dirty="0" smtClean="0">
                <a:solidFill>
                  <a:schemeClr val="accent3"/>
                </a:solidFill>
              </a:rPr>
              <a:t> version 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07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functions specified to be </a:t>
            </a:r>
            <a:r>
              <a:rPr lang="en-US" dirty="0" err="1"/>
              <a:t>const</a:t>
            </a:r>
            <a:r>
              <a:rPr lang="en-US" dirty="0"/>
              <a:t> cannot modify </a:t>
            </a:r>
            <a:r>
              <a:rPr lang="en-US" dirty="0">
                <a:solidFill>
                  <a:schemeClr val="accent3"/>
                </a:solidFill>
              </a:rPr>
              <a:t>non-static</a:t>
            </a:r>
            <a:r>
              <a:rPr lang="en-US" dirty="0"/>
              <a:t> data members nor </a:t>
            </a:r>
            <a:r>
              <a:rPr lang="en-US" dirty="0">
                <a:solidFill>
                  <a:schemeClr val="accent3"/>
                </a:solidFill>
              </a:rPr>
              <a:t>call other non-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>
                <a:solidFill>
                  <a:schemeClr val="accent3"/>
                </a:solidFill>
              </a:rPr>
              <a:t> member functions</a:t>
            </a:r>
            <a:r>
              <a:rPr lang="en-US" dirty="0"/>
              <a:t>. In essence,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>
                <a:solidFill>
                  <a:schemeClr val="accent3"/>
                </a:solidFill>
              </a:rPr>
              <a:t> members shall not modify the state of </a:t>
            </a:r>
            <a:r>
              <a:rPr lang="en-US" dirty="0" smtClean="0">
                <a:solidFill>
                  <a:schemeClr val="accent3"/>
                </a:solidFill>
              </a:rPr>
              <a:t>an </a:t>
            </a:r>
            <a:r>
              <a:rPr lang="en-US" dirty="0">
                <a:solidFill>
                  <a:schemeClr val="accent3"/>
                </a:solidFill>
              </a:rPr>
              <a:t>object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>
                <a:solidFill>
                  <a:schemeClr val="accent3"/>
                </a:solidFill>
              </a:rPr>
              <a:t> objects </a:t>
            </a:r>
            <a:r>
              <a:rPr lang="en-US" dirty="0">
                <a:solidFill>
                  <a:schemeClr val="tx2"/>
                </a:solidFill>
              </a:rPr>
              <a:t>are limited to access only </a:t>
            </a:r>
            <a:r>
              <a:rPr lang="en-US" dirty="0">
                <a:solidFill>
                  <a:schemeClr val="accent3"/>
                </a:solidFill>
              </a:rPr>
              <a:t>member functions marked as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, but </a:t>
            </a:r>
            <a:r>
              <a:rPr lang="en-US" dirty="0">
                <a:solidFill>
                  <a:schemeClr val="accent5"/>
                </a:solidFill>
              </a:rPr>
              <a:t>non-</a:t>
            </a:r>
            <a:r>
              <a:rPr lang="en-US" dirty="0" err="1">
                <a:solidFill>
                  <a:schemeClr val="accent5"/>
                </a:solidFill>
              </a:rPr>
              <a:t>const</a:t>
            </a:r>
            <a:r>
              <a:rPr lang="en-US" dirty="0">
                <a:solidFill>
                  <a:schemeClr val="accent5"/>
                </a:solidFill>
              </a:rPr>
              <a:t> objects </a:t>
            </a:r>
            <a:r>
              <a:rPr lang="en-US" dirty="0">
                <a:solidFill>
                  <a:schemeClr val="tx2"/>
                </a:solidFill>
              </a:rPr>
              <a:t>are not restricted and thus can access </a:t>
            </a:r>
            <a:r>
              <a:rPr lang="en-US" dirty="0">
                <a:solidFill>
                  <a:schemeClr val="accent4"/>
                </a:solidFill>
              </a:rPr>
              <a:t>both </a:t>
            </a:r>
            <a:r>
              <a:rPr lang="en-US" dirty="0" err="1">
                <a:solidFill>
                  <a:schemeClr val="accent4"/>
                </a:solidFill>
              </a:rPr>
              <a:t>const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dirty="0">
                <a:solidFill>
                  <a:schemeClr val="accent5"/>
                </a:solidFill>
              </a:rPr>
              <a:t>non-</a:t>
            </a:r>
            <a:r>
              <a:rPr lang="en-US" dirty="0" err="1">
                <a:solidFill>
                  <a:schemeClr val="accent5"/>
                </a:solidFill>
              </a:rPr>
              <a:t>const</a:t>
            </a:r>
            <a:r>
              <a:rPr lang="en-US" dirty="0">
                <a:solidFill>
                  <a:schemeClr val="accent5"/>
                </a:solidFill>
              </a:rPr>
              <a:t> member functions </a:t>
            </a:r>
            <a:r>
              <a:rPr lang="en-US" dirty="0">
                <a:solidFill>
                  <a:schemeClr val="tx2"/>
                </a:solidFill>
              </a:rPr>
              <a:t>alike.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3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in function part II(in lecture 12), because class can be regarded as </a:t>
            </a:r>
            <a:r>
              <a:rPr lang="en-US" dirty="0" smtClean="0">
                <a:solidFill>
                  <a:schemeClr val="accent3"/>
                </a:solidFill>
              </a:rPr>
              <a:t>a complex data type</a:t>
            </a:r>
            <a:r>
              <a:rPr lang="en-US" dirty="0" smtClean="0"/>
              <a:t>, copy the value of a class </a:t>
            </a:r>
            <a:r>
              <a:rPr lang="en-US" dirty="0" err="1" smtClean="0"/>
              <a:t>coulb</a:t>
            </a:r>
            <a:r>
              <a:rPr lang="en-US" dirty="0" smtClean="0"/>
              <a:t> be very </a:t>
            </a:r>
            <a:r>
              <a:rPr lang="en-US" dirty="0" smtClean="0">
                <a:solidFill>
                  <a:schemeClr val="accent3"/>
                </a:solidFill>
              </a:rPr>
              <a:t>time consuming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a result, many functions will use </a:t>
            </a:r>
            <a:r>
              <a:rPr lang="en-US" dirty="0" err="1" smtClean="0"/>
              <a:t>const</a:t>
            </a:r>
            <a:r>
              <a:rPr lang="en-US" dirty="0" smtClean="0"/>
              <a:t> reference to pass the value without modifying the object itself and thus the </a:t>
            </a:r>
            <a:r>
              <a:rPr lang="en-US" dirty="0" err="1" smtClean="0"/>
              <a:t>const</a:t>
            </a:r>
            <a:r>
              <a:rPr lang="en-US" dirty="0" smtClean="0"/>
              <a:t> member function can help you to do some operation(but still read-only).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494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time!!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79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527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Today’s Topic</vt:lpstr>
      <vt:lpstr>What will be in your midterm</vt:lpstr>
      <vt:lpstr>Class part IV</vt:lpstr>
      <vt:lpstr>2, Const member function </vt:lpstr>
      <vt:lpstr>Some differences about position</vt:lpstr>
      <vt:lpstr>PowerPoint Presentation</vt:lpstr>
      <vt:lpstr>The purpose of const</vt:lpstr>
      <vt:lpstr>Lab time!!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10</cp:revision>
  <dcterms:created xsi:type="dcterms:W3CDTF">2018-08-01T15:38:42Z</dcterms:created>
  <dcterms:modified xsi:type="dcterms:W3CDTF">2018-08-01T17:19:09Z</dcterms:modified>
</cp:coreProperties>
</file>