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sldIdLst>
    <p:sldId id="258" r:id="rId3"/>
    <p:sldId id="259" r:id="rId4"/>
    <p:sldId id="261" r:id="rId5"/>
    <p:sldId id="263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5862A-D59E-4396-919E-87F4350DC43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2E146-C75F-42AA-85C9-B8FEAD6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8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06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285392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92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50871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32143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93628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389792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96097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4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229405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137601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58444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25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Midterm Review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26,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87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Review of midterm</a:t>
            </a:r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102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about C# and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For C#, the only difference for a beginner is the structure of a program: C# begins directly from the </a:t>
            </a:r>
            <a:r>
              <a:rPr lang="en-US" dirty="0" smtClean="0">
                <a:solidFill>
                  <a:srgbClr val="FF0000"/>
                </a:solidFill>
              </a:rPr>
              <a:t>class &amp; object </a:t>
            </a:r>
            <a:r>
              <a:rPr lang="en-US" dirty="0" smtClean="0">
                <a:solidFill>
                  <a:schemeClr val="tx2"/>
                </a:solidFill>
              </a:rPr>
              <a:t>which is the</a:t>
            </a:r>
            <a:r>
              <a:rPr lang="en-US" dirty="0" smtClean="0">
                <a:solidFill>
                  <a:srgbClr val="FF0000"/>
                </a:solidFill>
              </a:rPr>
              <a:t> key concept of object-oriented programming</a:t>
            </a:r>
            <a:r>
              <a:rPr lang="en-US" dirty="0" smtClean="0"/>
              <a:t>, while for C++ it start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smtClean="0"/>
              <a:t>and gradually move into the area of object-oriented programming after you can figure out those basic knowledge(which is what C++ created for.).</a:t>
            </a:r>
          </a:p>
          <a:p>
            <a:r>
              <a:rPr lang="en-US" dirty="0" smtClean="0"/>
              <a:t>2, The basic knowledge in programming like </a:t>
            </a:r>
            <a:r>
              <a:rPr lang="en-US" dirty="0" smtClean="0">
                <a:solidFill>
                  <a:schemeClr val="accent6"/>
                </a:solidFill>
              </a:rPr>
              <a:t>data type(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, float….)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operator(+=,&amp;&amp;,++,||), </a:t>
            </a:r>
            <a:r>
              <a:rPr lang="en-US" dirty="0" smtClean="0">
                <a:solidFill>
                  <a:schemeClr val="accent6"/>
                </a:solidFill>
              </a:rPr>
              <a:t>namespace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variable(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a, float </a:t>
            </a:r>
            <a:r>
              <a:rPr lang="en-US" dirty="0" err="1" smtClean="0">
                <a:solidFill>
                  <a:schemeClr val="accent5"/>
                </a:solidFill>
              </a:rPr>
              <a:t>b,etc</a:t>
            </a:r>
            <a:r>
              <a:rPr lang="en-US" dirty="0" smtClean="0">
                <a:solidFill>
                  <a:schemeClr val="accent5"/>
                </a:solidFill>
              </a:rPr>
              <a:t>.), </a:t>
            </a:r>
            <a:r>
              <a:rPr lang="en-US" dirty="0" smtClean="0">
                <a:solidFill>
                  <a:schemeClr val="accent6"/>
                </a:solidFill>
              </a:rPr>
              <a:t>expression(a=3/2,a++,etc.), </a:t>
            </a:r>
            <a:r>
              <a:rPr lang="en-US" dirty="0" smtClean="0">
                <a:solidFill>
                  <a:schemeClr val="accent5"/>
                </a:solidFill>
              </a:rPr>
              <a:t>programming structure(if, switch, for, while), </a:t>
            </a:r>
            <a:r>
              <a:rPr lang="en-US" dirty="0" err="1" smtClean="0">
                <a:solidFill>
                  <a:schemeClr val="accent6"/>
                </a:solidFill>
              </a:rPr>
              <a:t>pointer,etc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are almost the same</a:t>
            </a:r>
            <a:r>
              <a:rPr lang="en-US" dirty="0" smtClean="0"/>
              <a:t>. And they’ve already been put in the previous lecture.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40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41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77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:30.6</a:t>
            </a:r>
          </a:p>
          <a:p>
            <a:r>
              <a:rPr lang="en-US" dirty="0" smtClean="0"/>
              <a:t>Highest Score:79</a:t>
            </a:r>
          </a:p>
          <a:p>
            <a:r>
              <a:rPr lang="en-US" dirty="0" smtClean="0"/>
              <a:t>Lowest score:0</a:t>
            </a:r>
          </a:p>
          <a:p>
            <a:r>
              <a:rPr lang="en-US" dirty="0" smtClean="0"/>
              <a:t>PS: If you think there’s something wrong in your </a:t>
            </a:r>
            <a:r>
              <a:rPr lang="en-US" dirty="0" smtClean="0"/>
              <a:t>grade, </a:t>
            </a:r>
            <a:r>
              <a:rPr lang="en-US" dirty="0" smtClean="0"/>
              <a:t>come and ask me to </a:t>
            </a:r>
            <a:r>
              <a:rPr lang="en-US" dirty="0" smtClean="0"/>
              <a:t>recheck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45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about your exam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Some problems (problem 2 (b), problem 4) are </a:t>
            </a:r>
            <a:r>
              <a:rPr lang="en-US" dirty="0" smtClean="0">
                <a:solidFill>
                  <a:srgbClr val="FF0000"/>
                </a:solidFill>
              </a:rPr>
              <a:t>exactly the same problems in the assignment/lab</a:t>
            </a:r>
            <a:r>
              <a:rPr lang="en-US" dirty="0" smtClean="0"/>
              <a:t>. </a:t>
            </a:r>
            <a:r>
              <a:rPr lang="en-US" dirty="0"/>
              <a:t>And if you didn’t individually finish those </a:t>
            </a:r>
            <a:r>
              <a:rPr lang="en-US" dirty="0" smtClean="0"/>
              <a:t>lab/homework, </a:t>
            </a:r>
            <a:r>
              <a:rPr lang="en-US" dirty="0" smtClean="0"/>
              <a:t>the solutions are already posted in webpage. I can see no reason why some of your grades are lower than 30.</a:t>
            </a:r>
          </a:p>
          <a:p>
            <a:r>
              <a:rPr lang="en-US" dirty="0" smtClean="0"/>
              <a:t>2, If you spent 1~2 hours reading the materials carefully (read and ask for help if don’t understand.) </a:t>
            </a:r>
            <a:r>
              <a:rPr lang="en-US" dirty="0" smtClean="0">
                <a:solidFill>
                  <a:srgbClr val="FF0000"/>
                </a:solidFill>
              </a:rPr>
              <a:t>per week </a:t>
            </a:r>
            <a:r>
              <a:rPr lang="en-US" dirty="0" smtClean="0"/>
              <a:t>and finished the assignment by yourself instead of simply copying others, your score is expected to be at least 60.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29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 of the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8127" y="1133191"/>
            <a:ext cx="2592996" cy="5227692"/>
          </a:xfrm>
        </p:spPr>
        <p:txBody>
          <a:bodyPr/>
          <a:lstStyle/>
          <a:p>
            <a:r>
              <a:rPr lang="en-US" dirty="0" smtClean="0"/>
              <a:t>Problem 1:</a:t>
            </a:r>
          </a:p>
          <a:p>
            <a:pPr marL="267335" indent="0">
              <a:buNone/>
            </a:pPr>
            <a:r>
              <a:rPr lang="en-US" dirty="0" smtClean="0"/>
              <a:t>(1)</a:t>
            </a:r>
          </a:p>
          <a:p>
            <a:pPr marL="267335" indent="0">
              <a:buNone/>
            </a:pPr>
            <a:r>
              <a:rPr lang="en-US" dirty="0" smtClean="0"/>
              <a:t>4</a:t>
            </a:r>
          </a:p>
          <a:p>
            <a:pPr marL="267335" indent="0">
              <a:buNone/>
            </a:pPr>
            <a:r>
              <a:rPr lang="en-US" dirty="0" smtClean="0"/>
              <a:t>4</a:t>
            </a:r>
          </a:p>
          <a:p>
            <a:pPr marL="267335" indent="0">
              <a:buNone/>
            </a:pPr>
            <a:r>
              <a:rPr lang="en-US" dirty="0" smtClean="0"/>
              <a:t>1</a:t>
            </a:r>
          </a:p>
          <a:p>
            <a:pPr marL="267335" indent="0">
              <a:buNone/>
            </a:pPr>
            <a:r>
              <a:rPr lang="en-US" dirty="0" smtClean="0"/>
              <a:t>1</a:t>
            </a:r>
          </a:p>
          <a:p>
            <a:pPr marL="267335" indent="0">
              <a:buNone/>
            </a:pPr>
            <a:r>
              <a:rPr lang="en-US" dirty="0" smtClean="0"/>
              <a:t>1</a:t>
            </a:r>
          </a:p>
          <a:p>
            <a:pPr marL="267335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2831123" y="1133191"/>
            <a:ext cx="5571744" cy="5227692"/>
          </a:xfrm>
        </p:spPr>
        <p:txBody>
          <a:bodyPr/>
          <a:lstStyle/>
          <a:p>
            <a:pPr marL="267335" indent="0">
              <a:buNone/>
            </a:pP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(2)(be careful about the boundary condition and how to count an array)</a:t>
            </a:r>
          </a:p>
          <a:p>
            <a:pPr marL="267335" indent="0">
              <a:buNone/>
            </a:pPr>
            <a:r>
              <a:rPr lang="en-US" dirty="0" smtClean="0"/>
              <a:t>1</a:t>
            </a:r>
          </a:p>
          <a:p>
            <a:pPr marL="267335" indent="0">
              <a:buNone/>
            </a:pPr>
            <a:r>
              <a:rPr lang="en-US" dirty="0" smtClean="0"/>
              <a:t>4</a:t>
            </a:r>
          </a:p>
          <a:p>
            <a:pPr marL="267335" indent="0">
              <a:buNone/>
            </a:pPr>
            <a:r>
              <a:rPr lang="en-US" dirty="0" smtClean="0"/>
              <a:t>9</a:t>
            </a:r>
          </a:p>
          <a:p>
            <a:pPr marL="267335" indent="0">
              <a:buNone/>
            </a:pPr>
            <a:r>
              <a:rPr lang="en-US" dirty="0" smtClean="0"/>
              <a:t>16</a:t>
            </a:r>
          </a:p>
          <a:p>
            <a:pPr marL="267335" indent="0">
              <a:buNone/>
            </a:pPr>
            <a:r>
              <a:rPr lang="en-US" dirty="0" smtClean="0"/>
              <a:t>the value of a[</a:t>
            </a:r>
            <a:r>
              <a:rPr lang="en-US" dirty="0" err="1" smtClean="0"/>
              <a:t>i</a:t>
            </a:r>
            <a:r>
              <a:rPr lang="en-US" dirty="0" smtClean="0"/>
              <a:t>] is larger than 9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8335107" y="1133191"/>
            <a:ext cx="2259976" cy="522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marL="749935" indent="-482600" algn="l" rtl="0" eaLnBrk="1" fontAlgn="base" hangingPunct="1">
              <a:spcBef>
                <a:spcPts val="0"/>
              </a:spcBef>
              <a:spcAft>
                <a:spcPts val="1200"/>
              </a:spcAft>
              <a:buSzPct val="100000"/>
              <a:buFont typeface="Lucida Grande" charset="0"/>
              <a:buChar char="‣"/>
              <a:defRPr sz="2880" b="1" i="0">
                <a:solidFill>
                  <a:schemeClr val="tx1"/>
                </a:solidFill>
                <a:latin typeface="+mj-lt"/>
                <a:ea typeface="+mn-ea"/>
                <a:cs typeface="Helvetica Neue"/>
                <a:sym typeface="Helvetica Neue Bold Condensed" charset="0"/>
              </a:defRPr>
            </a:lvl1pPr>
            <a:lvl2pPr marL="1124585" indent="-482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A9A9A"/>
              </a:buClr>
              <a:buSzPct val="75000"/>
              <a:buFont typeface="Baskerville" charset="0"/>
              <a:buChar char="•"/>
              <a:defRPr sz="240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2pPr>
            <a:lvl3pPr marL="1499870" indent="-4826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3pPr>
            <a:lvl4pPr marL="1874520" indent="-4826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4pPr>
            <a:lvl5pPr marL="2249170" indent="-482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5pPr>
            <a:lvl6pPr marL="263525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6pPr>
            <a:lvl7pPr marL="302133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7pPr>
            <a:lvl8pPr marL="3406775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8pPr>
            <a:lvl9pPr marL="379222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9pPr>
          </a:lstStyle>
          <a:p>
            <a:pPr marL="267335" indent="0">
              <a:buFont typeface="Lucida Grande" charset="0"/>
              <a:buNone/>
            </a:pPr>
            <a:endParaRPr lang="en-US" kern="0" dirty="0" smtClean="0"/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(3)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4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7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1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-2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1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7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/>
              <a:t>4</a:t>
            </a:r>
            <a:endParaRPr lang="en-US" kern="0" dirty="0" smtClean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10050513" y="1133191"/>
            <a:ext cx="2259976" cy="522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marL="749935" indent="-482600" algn="l" rtl="0" eaLnBrk="1" fontAlgn="base" hangingPunct="1">
              <a:spcBef>
                <a:spcPts val="0"/>
              </a:spcBef>
              <a:spcAft>
                <a:spcPts val="1200"/>
              </a:spcAft>
              <a:buSzPct val="100000"/>
              <a:buFont typeface="Lucida Grande" charset="0"/>
              <a:buChar char="‣"/>
              <a:defRPr sz="2880" b="1" i="0">
                <a:solidFill>
                  <a:schemeClr val="tx1"/>
                </a:solidFill>
                <a:latin typeface="+mj-lt"/>
                <a:ea typeface="+mn-ea"/>
                <a:cs typeface="Helvetica Neue"/>
                <a:sym typeface="Helvetica Neue Bold Condensed" charset="0"/>
              </a:defRPr>
            </a:lvl1pPr>
            <a:lvl2pPr marL="1124585" indent="-482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A9A9A"/>
              </a:buClr>
              <a:buSzPct val="75000"/>
              <a:buFont typeface="Baskerville" charset="0"/>
              <a:buChar char="•"/>
              <a:defRPr sz="240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2pPr>
            <a:lvl3pPr marL="1499870" indent="-4826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3pPr>
            <a:lvl4pPr marL="1874520" indent="-4826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4pPr>
            <a:lvl5pPr marL="2249170" indent="-482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160" b="0" i="0">
                <a:solidFill>
                  <a:schemeClr val="accent1"/>
                </a:solidFill>
                <a:latin typeface="+mn-lt"/>
                <a:ea typeface="ヒラギノ明朝 ProN W3" charset="0"/>
                <a:cs typeface="Helvetica Neue Light"/>
                <a:sym typeface="Baskerville" charset="0"/>
              </a:defRPr>
            </a:lvl5pPr>
            <a:lvl6pPr marL="263525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6pPr>
            <a:lvl7pPr marL="302133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7pPr>
            <a:lvl8pPr marL="3406775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8pPr>
            <a:lvl9pPr marL="3792220" indent="-482600" algn="l" rtl="0" eaLnBrk="1" fontAlgn="base" hangingPunct="1">
              <a:spcBef>
                <a:spcPct val="405000"/>
              </a:spcBef>
              <a:spcAft>
                <a:spcPct val="0"/>
              </a:spcAft>
              <a:buClr>
                <a:srgbClr val="9A9A9A"/>
              </a:buClr>
              <a:buSzPct val="75000"/>
              <a:buFont typeface="Baskerville" charset="0"/>
              <a:buChar char="-"/>
              <a:defRPr sz="2640">
                <a:solidFill>
                  <a:srgbClr val="9A9A9A"/>
                </a:solidFill>
                <a:latin typeface="Baskerville" charset="0"/>
                <a:ea typeface="ヒラギノ明朝 ProN W3" charset="0"/>
                <a:cs typeface="ヒラギノ明朝 ProN W3" charset="0"/>
                <a:sym typeface="Baskerville" charset="0"/>
              </a:defRPr>
            </a:lvl9pPr>
          </a:lstStyle>
          <a:p>
            <a:pPr marL="267335" indent="0">
              <a:buFont typeface="Lucida Grande" charset="0"/>
              <a:buNone/>
            </a:pPr>
            <a:endParaRPr lang="en-US" kern="0" dirty="0" smtClean="0"/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(4)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dog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cow</a:t>
            </a:r>
          </a:p>
          <a:p>
            <a:pPr marL="267335" indent="0">
              <a:buFont typeface="Lucida Grande" charset="0"/>
              <a:buNone/>
            </a:pPr>
            <a:r>
              <a:rPr lang="en-US" kern="0" dirty="0" smtClean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3443561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2: Read lecture 4 and lecture 8.</a:t>
            </a:r>
          </a:p>
          <a:p>
            <a:r>
              <a:rPr lang="en-US" dirty="0" smtClean="0"/>
              <a:t>Problem 4: Read solution for lab6(in the code file). It’s just the function </a:t>
            </a:r>
            <a:r>
              <a:rPr lang="en-US" dirty="0" err="1" smtClean="0"/>
              <a:t>arraysort</a:t>
            </a:r>
            <a:r>
              <a:rPr lang="en-US" dirty="0" smtClean="0"/>
              <a:t> with different name.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And in order to force you to do some reading:</a:t>
            </a:r>
          </a:p>
          <a:p>
            <a:r>
              <a:rPr lang="en-US" dirty="0" smtClean="0"/>
              <a:t>Problem 5 will be your today’s lab as a practice of for loop( in lecture 5), switch(or if) structure(in lecture 4) and the operation of vector(in lecture 7).</a:t>
            </a:r>
          </a:p>
          <a:p>
            <a:r>
              <a:rPr lang="en-US" dirty="0" smtClean="0"/>
              <a:t>PS: reading the requirement and code from </a:t>
            </a:r>
            <a:r>
              <a:rPr lang="en-US" smtClean="0"/>
              <a:t>others are also the required skills </a:t>
            </a:r>
            <a:r>
              <a:rPr lang="en-US" dirty="0" smtClean="0"/>
              <a:t>for programmers.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03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459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Today' topic</vt:lpstr>
      <vt:lpstr>Comment about C# and C++</vt:lpstr>
      <vt:lpstr>PowerPoint Presentation</vt:lpstr>
      <vt:lpstr>Midterm Review</vt:lpstr>
      <vt:lpstr>Comment about your exam</vt:lpstr>
      <vt:lpstr>Part of the solution</vt:lpstr>
      <vt:lpstr>PowerPoint Presentation</vt:lpstr>
      <vt:lpstr>Lab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Huyunting</dc:creator>
  <cp:lastModifiedBy>Huang, Huyunting</cp:lastModifiedBy>
  <cp:revision>13</cp:revision>
  <dcterms:created xsi:type="dcterms:W3CDTF">2018-07-25T17:07:33Z</dcterms:created>
  <dcterms:modified xsi:type="dcterms:W3CDTF">2018-07-26T16:21:57Z</dcterms:modified>
</cp:coreProperties>
</file>