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4"/>
  </p:notesMasterIdLst>
  <p:sldIdLst>
    <p:sldId id="257" r:id="rId3"/>
    <p:sldId id="259" r:id="rId4"/>
    <p:sldId id="260" r:id="rId5"/>
    <p:sldId id="263" r:id="rId6"/>
    <p:sldId id="267" r:id="rId7"/>
    <p:sldId id="261" r:id="rId8"/>
    <p:sldId id="265" r:id="rId9"/>
    <p:sldId id="271" r:id="rId10"/>
    <p:sldId id="272" r:id="rId11"/>
    <p:sldId id="274" r:id="rId12"/>
    <p:sldId id="276" r:id="rId13"/>
    <p:sldId id="275" r:id="rId14"/>
    <p:sldId id="277" r:id="rId15"/>
    <p:sldId id="280" r:id="rId16"/>
    <p:sldId id="278" r:id="rId17"/>
    <p:sldId id="281" r:id="rId18"/>
    <p:sldId id="282" r:id="rId19"/>
    <p:sldId id="269" r:id="rId20"/>
    <p:sldId id="270" r:id="rId21"/>
    <p:sldId id="266"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Huang, Huyunting" initials="HH" lastIdx="2" clrIdx="2">
    <p:extLst>
      <p:ext uri="{19B8F6BF-5375-455C-9EA6-DF929625EA0E}">
        <p15:presenceInfo xmlns:p15="http://schemas.microsoft.com/office/powerpoint/2012/main" userId="Huang, Huyunt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67DB824-4ED6-124D-A8AC-1BDBCDB8873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7DB824-4ED6-124D-A8AC-1BDBCDB88734}"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a:t>CLICK TO EDIT MASTER TITLE STYLE</a:t>
            </a:r>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Second Line</a:t>
            </a:r>
            <a:br>
              <a:rPr lang="en-US" dirty="0"/>
            </a:br>
            <a:r>
              <a:rPr lang="en-US" dirty="0"/>
              <a:t>Third Line</a:t>
            </a:r>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a:t>Single-line Subtitle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title</a:t>
            </a:r>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title</a:t>
            </a:r>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out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0000"/>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Content Placeholder 2"/>
          <p:cNvSpPr>
            <a:spLocks noGrp="1"/>
          </p:cNvSpPr>
          <p:nvPr>
            <p:ph idx="1" hasCustomPrompt="1"/>
          </p:nvPr>
        </p:nvSpPr>
        <p:spPr>
          <a:xfrm>
            <a:off x="238127"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a:t>Click to edit text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6376416"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a:t>Click to edit text</a:t>
            </a:r>
          </a:p>
          <a:p>
            <a:pPr lvl="1"/>
            <a:r>
              <a:rPr lang="en-US" dirty="0"/>
              <a:t>Second level</a:t>
            </a:r>
          </a:p>
          <a:p>
            <a:pPr lvl="2"/>
            <a:r>
              <a:rPr lang="en-US" dirty="0"/>
              <a:t>Third level</a:t>
            </a:r>
          </a:p>
        </p:txBody>
      </p:sp>
      <p:sp>
        <p:nvSpPr>
          <p:cNvPr id="7"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5" y="1780171"/>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a:p>
            <a:pPr lvl="2"/>
            <a:r>
              <a:rPr lang="en-US" dirty="0"/>
              <a:t>Third level</a:t>
            </a:r>
          </a:p>
        </p:txBody>
      </p:sp>
      <p:sp>
        <p:nvSpPr>
          <p:cNvPr id="9" name="Text Placeholder 2"/>
          <p:cNvSpPr>
            <a:spLocks noGrp="1"/>
          </p:cNvSpPr>
          <p:nvPr>
            <p:ph type="body" idx="13" hasCustomPrompt="1"/>
          </p:nvPr>
        </p:nvSpPr>
        <p:spPr>
          <a:xfrm>
            <a:off x="281176" y="1048961"/>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12" name="Content Placeholder 2"/>
          <p:cNvSpPr>
            <a:spLocks noGrp="1"/>
          </p:cNvSpPr>
          <p:nvPr>
            <p:ph idx="14" hasCustomPrompt="1"/>
          </p:nvPr>
        </p:nvSpPr>
        <p:spPr>
          <a:xfrm>
            <a:off x="6353252" y="1781903"/>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a:p>
            <a:pPr lvl="2"/>
            <a:r>
              <a:rPr lang="en-US" dirty="0"/>
              <a:t>Third level</a:t>
            </a:r>
          </a:p>
        </p:txBody>
      </p:sp>
      <p:sp>
        <p:nvSpPr>
          <p:cNvPr id="13" name="Text Placeholder 2"/>
          <p:cNvSpPr>
            <a:spLocks noGrp="1"/>
          </p:cNvSpPr>
          <p:nvPr>
            <p:ph type="body" idx="15" hasCustomPrompt="1"/>
          </p:nvPr>
        </p:nvSpPr>
        <p:spPr>
          <a:xfrm>
            <a:off x="6353253" y="1050692"/>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8" name="Text Placeholder 4"/>
          <p:cNvSpPr>
            <a:spLocks noGrp="1"/>
          </p:cNvSpPr>
          <p:nvPr>
            <p:ph type="body" sz="quarter" idx="16" hasCustomPrompt="1"/>
          </p:nvPr>
        </p:nvSpPr>
        <p:spPr>
          <a:xfrm>
            <a:off x="28260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ip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6" y="1780171"/>
            <a:ext cx="369917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p:txBody>
      </p:sp>
      <p:sp>
        <p:nvSpPr>
          <p:cNvPr id="9" name="Text Placeholder 2"/>
          <p:cNvSpPr>
            <a:spLocks noGrp="1"/>
          </p:cNvSpPr>
          <p:nvPr>
            <p:ph type="body" idx="13" hasCustomPrompt="1"/>
          </p:nvPr>
        </p:nvSpPr>
        <p:spPr>
          <a:xfrm>
            <a:off x="281177" y="1048961"/>
            <a:ext cx="369917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12" name="Content Placeholder 2"/>
          <p:cNvSpPr>
            <a:spLocks noGrp="1"/>
          </p:cNvSpPr>
          <p:nvPr>
            <p:ph idx="14" hasCustomPrompt="1"/>
          </p:nvPr>
        </p:nvSpPr>
        <p:spPr>
          <a:xfrm>
            <a:off x="4246908" y="178190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p:txBody>
      </p:sp>
      <p:sp>
        <p:nvSpPr>
          <p:cNvPr id="13" name="Text Placeholder 2"/>
          <p:cNvSpPr>
            <a:spLocks noGrp="1"/>
          </p:cNvSpPr>
          <p:nvPr>
            <p:ph type="body" idx="15" hasCustomPrompt="1"/>
          </p:nvPr>
        </p:nvSpPr>
        <p:spPr>
          <a:xfrm>
            <a:off x="4246909" y="105069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17" name="Content Placeholder 2"/>
          <p:cNvSpPr>
            <a:spLocks noGrp="1"/>
          </p:cNvSpPr>
          <p:nvPr>
            <p:ph idx="18" hasCustomPrompt="1"/>
          </p:nvPr>
        </p:nvSpPr>
        <p:spPr>
          <a:xfrm>
            <a:off x="8208080" y="177662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p:txBody>
      </p:sp>
      <p:sp>
        <p:nvSpPr>
          <p:cNvPr id="18" name="Text Placeholder 2"/>
          <p:cNvSpPr>
            <a:spLocks noGrp="1"/>
          </p:cNvSpPr>
          <p:nvPr>
            <p:ph type="body" idx="19" hasCustomPrompt="1"/>
          </p:nvPr>
        </p:nvSpPr>
        <p:spPr>
          <a:xfrm>
            <a:off x="8208081" y="104541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10" name="Text Placeholder 4"/>
          <p:cNvSpPr>
            <a:spLocks noGrp="1"/>
          </p:cNvSpPr>
          <p:nvPr>
            <p:ph type="body" sz="quarter" idx="20" hasCustomPrompt="1"/>
          </p:nvPr>
        </p:nvSpPr>
        <p:spPr>
          <a:xfrm>
            <a:off x="282604" y="6462901"/>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inition, keypoint, or quote (left justifi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609600" y="1025526"/>
            <a:ext cx="10972800" cy="5235575"/>
          </a:xfrm>
        </p:spPr>
        <p:txBody>
          <a:bodyPr anchor="ctr"/>
          <a:lstStyle>
            <a:lvl1pPr marL="0" indent="0">
              <a:spcAft>
                <a:spcPts val="1800"/>
              </a:spcAft>
              <a:buNone/>
              <a:defRPr b="0" i="1" baseline="0"/>
            </a:lvl1pPr>
            <a:lvl2pPr marL="643255" indent="0" algn="r">
              <a:spcAft>
                <a:spcPts val="1800"/>
              </a:spcAft>
              <a:buNone/>
              <a:defRPr sz="2400" baseline="0"/>
            </a:lvl2pPr>
            <a:lvl3pPr>
              <a:defRPr sz="2880"/>
            </a:lvl3pPr>
          </a:lstStyle>
          <a:p>
            <a:pPr lvl="0"/>
            <a:r>
              <a:rPr lang="en-US" dirty="0"/>
              <a:t>Click to edit definition, key point, or quote</a:t>
            </a:r>
          </a:p>
          <a:p>
            <a:pPr lvl="1"/>
            <a:r>
              <a:rPr lang="en-US" dirty="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a:t>Click to edit slide title, or delete</a:t>
            </a:r>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inition, keypoint, or quote (center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587432" y="1025526"/>
            <a:ext cx="11094108" cy="5235575"/>
          </a:xfrm>
        </p:spPr>
        <p:txBody>
          <a:bodyPr anchor="ctr"/>
          <a:lstStyle>
            <a:lvl1pPr marL="0" indent="0" algn="ctr">
              <a:spcAft>
                <a:spcPts val="1800"/>
              </a:spcAft>
              <a:buNone/>
              <a:defRPr b="0" i="1" baseline="0"/>
            </a:lvl1pPr>
            <a:lvl2pPr marL="643255" indent="0" algn="r">
              <a:spcAft>
                <a:spcPts val="1800"/>
              </a:spcAft>
              <a:buNone/>
              <a:defRPr sz="2400" baseline="0"/>
            </a:lvl2pPr>
            <a:lvl3pPr>
              <a:defRPr sz="2880"/>
            </a:lvl3pPr>
          </a:lstStyle>
          <a:p>
            <a:pPr lvl="0"/>
            <a:r>
              <a:rPr lang="en-US" dirty="0"/>
              <a:t>Click to edit definition, key point, or quote</a:t>
            </a:r>
          </a:p>
          <a:p>
            <a:pPr lvl="1"/>
            <a:r>
              <a:rPr lang="en-US" dirty="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a:t>Click to edit slide title, or delete</a:t>
            </a:r>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or image (with caption and optional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6" name="Picture Placeholder 2"/>
          <p:cNvSpPr>
            <a:spLocks noGrp="1"/>
          </p:cNvSpPr>
          <p:nvPr>
            <p:ph type="pic" idx="1" hasCustomPrompt="1"/>
          </p:nvPr>
        </p:nvSpPr>
        <p:spPr>
          <a:xfrm>
            <a:off x="2032000" y="1127635"/>
            <a:ext cx="8128000" cy="3874181"/>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en-US" noProof="0" dirty="0"/>
              <a:t>Insert photo or art</a:t>
            </a:r>
          </a:p>
        </p:txBody>
      </p:sp>
      <p:sp>
        <p:nvSpPr>
          <p:cNvPr id="8" name="Text Placeholder 9"/>
          <p:cNvSpPr>
            <a:spLocks noGrp="1"/>
          </p:cNvSpPr>
          <p:nvPr>
            <p:ph type="body" sz="quarter" idx="12" hasCustomPrompt="1"/>
          </p:nvPr>
        </p:nvSpPr>
        <p:spPr>
          <a:xfrm>
            <a:off x="2032000" y="5065975"/>
            <a:ext cx="8128000" cy="475079"/>
          </a:xfrm>
        </p:spPr>
        <p:txBody>
          <a:bodyPr anchor="ctr"/>
          <a:lstStyle>
            <a:lvl1pPr>
              <a:buNone/>
              <a:defRPr sz="2880" baseline="0"/>
            </a:lvl1pPr>
          </a:lstStyle>
          <a:p>
            <a:pPr lvl="0"/>
            <a:r>
              <a:rPr lang="en-US" dirty="0"/>
              <a:t>Click to edit photo or art title</a:t>
            </a:r>
          </a:p>
        </p:txBody>
      </p:sp>
      <p:sp>
        <p:nvSpPr>
          <p:cNvPr id="9" name="Text Placeholder 15"/>
          <p:cNvSpPr>
            <a:spLocks noGrp="1"/>
          </p:cNvSpPr>
          <p:nvPr>
            <p:ph type="body" sz="quarter" idx="13" hasCustomPrompt="1"/>
          </p:nvPr>
        </p:nvSpPr>
        <p:spPr>
          <a:xfrm>
            <a:off x="2032000" y="5599375"/>
            <a:ext cx="8128000" cy="716947"/>
          </a:xfrm>
        </p:spPr>
        <p:txBody>
          <a:bodyPr/>
          <a:lstStyle>
            <a:lvl1pPr>
              <a:buNone/>
              <a:defRPr lang="en-US" sz="1680" b="1" dirty="0" smtClean="0">
                <a:solidFill>
                  <a:schemeClr val="tx1"/>
                </a:solidFill>
                <a:latin typeface="+mn-lt"/>
                <a:ea typeface="+mn-ea"/>
                <a:cs typeface="+mn-cs"/>
              </a:defRPr>
            </a:lvl1pPr>
            <a:lvl2pPr>
              <a:buNone/>
              <a:defRPr/>
            </a:lvl2pPr>
            <a:lvl3pPr>
              <a:buNone/>
              <a:defRPr/>
            </a:lvl3pPr>
          </a:lstStyle>
          <a:p>
            <a:pPr marL="0" lvl="0" indent="0" algn="l" rtl="0" eaLnBrk="0" fontAlgn="base" hangingPunct="0">
              <a:spcBef>
                <a:spcPct val="20000"/>
              </a:spcBef>
              <a:spcAft>
                <a:spcPct val="0"/>
              </a:spcAft>
              <a:buSzPct val="75000"/>
              <a:buFont typeface="Wingdings" panose="05000000000000000000" pitchFamily="2" charset="2"/>
              <a:buNone/>
            </a:pPr>
            <a:r>
              <a:rPr lang="en-US" dirty="0"/>
              <a:t>Click to edit description or explanation</a:t>
            </a:r>
          </a:p>
        </p:txBody>
      </p:sp>
      <p:sp>
        <p:nvSpPr>
          <p:cNvPr id="7" name="Text Placeholder 4"/>
          <p:cNvSpPr>
            <a:spLocks noGrp="1"/>
          </p:cNvSpPr>
          <p:nvPr>
            <p:ph type="body" sz="quarter" idx="14"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lid white (for larger image; without title)">
    <p:spTree>
      <p:nvGrpSpPr>
        <p:cNvPr id="1" name=""/>
        <p:cNvGrpSpPr/>
        <p:nvPr/>
      </p:nvGrpSpPr>
      <p:grpSpPr>
        <a:xfrm>
          <a:off x="0" y="0"/>
          <a:ext cx="0" cy="0"/>
          <a:chOff x="0" y="0"/>
          <a:chExt cx="0" cy="0"/>
        </a:xfrm>
      </p:grpSpPr>
      <p:sp>
        <p:nvSpPr>
          <p:cNvPr id="4" name="Rectangle 3"/>
          <p:cNvSpPr/>
          <p:nvPr userDrawn="1"/>
        </p:nvSpPr>
        <p:spPr bwMode="auto">
          <a:xfrm>
            <a:off x="0" y="0"/>
            <a:ext cx="12192000" cy="6858001"/>
          </a:xfrm>
          <a:prstGeom prst="rect">
            <a:avLst/>
          </a:prstGeom>
          <a:solidFill>
            <a:schemeClr val="bg1"/>
          </a:solidFill>
          <a:ln>
            <a:noFill/>
          </a:ln>
          <a:effectLst/>
        </p:spPr>
        <p:txBody>
          <a:bodyPr vert="horz" wrap="square" lIns="109728" tIns="54864" rIns="109728" bIns="54864"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04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endParaRPr>
          </a:p>
        </p:txBody>
      </p:sp>
      <p:sp>
        <p:nvSpPr>
          <p:cNvPr id="3" name="Slide Number Placeholder 2"/>
          <p:cNvSpPr>
            <a:spLocks noGrp="1"/>
          </p:cNvSpPr>
          <p:nvPr>
            <p:ph type="sldNum" sz="quarter" idx="10"/>
          </p:nvPr>
        </p:nvSpPr>
        <p:spPr/>
        <p:txBody>
          <a:bodyPr/>
          <a:lstStyle>
            <a:lvl1pPr>
              <a:defRPr/>
            </a:lvl1pPr>
          </a:lstStyle>
          <a:p>
            <a:fld id="{BB342D3F-0964-674F-886D-75E26F7BF682}"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a:t>CLICK TO EDIT MASTER TITLE STYLE</a:t>
            </a:r>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Second Line</a:t>
            </a:r>
            <a:br>
              <a:rPr lang="en-US" dirty="0"/>
            </a:br>
            <a:r>
              <a:rPr lang="en-US" dirty="0"/>
              <a:t>Third Line</a:t>
            </a:r>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a:t>Single-line Subtitle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p>
            <a:fld id="{8408AE49-208F-418E-A2C4-A90B42CE291C}" type="datetimeFigureOut">
              <a:rPr lang="en-US" smtClean="0"/>
              <a:t>7/13/2018</a:t>
            </a:fld>
            <a:endParaRPr lang="en-US"/>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F56EFEF-3449-4FEE-BD55-D9C7DC65A2F4}"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1"/>
          <p:cNvSpPr/>
          <p:nvPr/>
        </p:nvSpPr>
        <p:spPr bwMode="auto">
          <a:xfrm>
            <a:off x="0" y="0"/>
            <a:ext cx="11025475" cy="794742"/>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4098" name="Rectangle 2"/>
          <p:cNvSpPr>
            <a:spLocks noGrp="1" noChangeArrowheads="1"/>
          </p:cNvSpPr>
          <p:nvPr>
            <p:ph type="title"/>
          </p:nvPr>
        </p:nvSpPr>
        <p:spPr bwMode="auto">
          <a:xfrm>
            <a:off x="238128" y="95308"/>
            <a:ext cx="11715751" cy="62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lstStyle/>
          <a:p>
            <a:pPr lvl="0"/>
            <a:r>
              <a:rPr lang="en-US" dirty="0">
                <a:sym typeface="Helvetica Neue Bold Condensed" charset="0"/>
              </a:rPr>
              <a:t>Click to edit title</a:t>
            </a:r>
          </a:p>
        </p:txBody>
      </p:sp>
      <p:sp>
        <p:nvSpPr>
          <p:cNvPr id="4099" name="Rectangle 3"/>
          <p:cNvSpPr>
            <a:spLocks noGrp="1" noChangeArrowheads="1"/>
          </p:cNvSpPr>
          <p:nvPr>
            <p:ph type="body" idx="1"/>
          </p:nvPr>
        </p:nvSpPr>
        <p:spPr bwMode="auto">
          <a:xfrm>
            <a:off x="238128" y="1088232"/>
            <a:ext cx="11324703" cy="525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lstStyle/>
          <a:p>
            <a:pPr lvl="0"/>
            <a:r>
              <a:rPr lang="en-US" dirty="0">
                <a:sym typeface="Helvetica Neue Bold Condensed" charset="0"/>
              </a:rPr>
              <a:t>Click to edit text</a:t>
            </a:r>
          </a:p>
          <a:p>
            <a:pPr lvl="1"/>
            <a:r>
              <a:rPr lang="en-US" dirty="0">
                <a:sym typeface="Helvetica Neue Bold Condensed" charset="0"/>
              </a:rPr>
              <a:t>Second level</a:t>
            </a:r>
          </a:p>
          <a:p>
            <a:pPr lvl="2"/>
            <a:r>
              <a:rPr lang="en-US" dirty="0">
                <a:sym typeface="Helvetica Neue Bold Condensed" charset="0"/>
              </a:rPr>
              <a:t>Third level</a:t>
            </a:r>
          </a:p>
          <a:p>
            <a:pPr lvl="3"/>
            <a:r>
              <a:rPr lang="en-US" dirty="0">
                <a:sym typeface="Helvetica Neue Bold Condensed" charset="0"/>
              </a:rPr>
              <a:t>Fourth level</a:t>
            </a:r>
          </a:p>
        </p:txBody>
      </p:sp>
      <p:sp>
        <p:nvSpPr>
          <p:cNvPr id="4100"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ftr="0" dt="0"/>
  <p:txStyles>
    <p:titleStyle>
      <a:lvl1pPr algn="l" rtl="0" eaLnBrk="1" fontAlgn="base" hangingPunct="1">
        <a:spcBef>
          <a:spcPct val="0"/>
        </a:spcBef>
        <a:spcAft>
          <a:spcPct val="0"/>
        </a:spcAft>
        <a:defRPr sz="3360" b="1" i="0" baseline="0">
          <a:solidFill>
            <a:schemeClr val="tx1"/>
          </a:solidFill>
          <a:latin typeface="+mj-lt"/>
          <a:ea typeface="+mj-ea"/>
          <a:cs typeface="Helvetica Neue"/>
          <a:sym typeface="Helvetica Neue Bold Condensed" charset="0"/>
        </a:defRPr>
      </a:lvl1pPr>
      <a:lvl2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2pPr>
      <a:lvl3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3pPr>
      <a:lvl4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4pPr>
      <a:lvl5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5pPr>
      <a:lvl6pPr marL="32131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6pPr>
      <a:lvl7pPr marL="64262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7pPr>
      <a:lvl8pPr marL="96393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8pPr>
      <a:lvl9pPr marL="128524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9pPr>
    </p:titleStyle>
    <p:bodyStyle>
      <a:lvl1pPr marL="749935" indent="-482600" algn="l" rtl="0" eaLnBrk="1" fontAlgn="base" hangingPunct="1">
        <a:spcBef>
          <a:spcPts val="0"/>
        </a:spcBef>
        <a:spcAft>
          <a:spcPts val="1200"/>
        </a:spcAft>
        <a:buSzPct val="100000"/>
        <a:buFont typeface="Lucida Grande" charset="0"/>
        <a:buChar char="‣"/>
        <a:defRPr sz="2880" b="1" i="0">
          <a:solidFill>
            <a:schemeClr val="tx1"/>
          </a:solidFill>
          <a:latin typeface="+mj-lt"/>
          <a:ea typeface="+mn-ea"/>
          <a:cs typeface="Helvetica Neue"/>
          <a:sym typeface="Helvetica Neue Bold Condensed" charset="0"/>
        </a:defRPr>
      </a:lvl1pPr>
      <a:lvl2pPr marL="1124585" indent="-482600" algn="l" rtl="0" eaLnBrk="1" fontAlgn="base" hangingPunct="1">
        <a:spcBef>
          <a:spcPts val="0"/>
        </a:spcBef>
        <a:spcAft>
          <a:spcPts val="600"/>
        </a:spcAft>
        <a:buClr>
          <a:srgbClr val="9A9A9A"/>
        </a:buClr>
        <a:buSzPct val="75000"/>
        <a:buFont typeface="Baskerville" charset="0"/>
        <a:buChar char="•"/>
        <a:defRPr sz="2400" b="0" i="0">
          <a:solidFill>
            <a:schemeClr val="accent1"/>
          </a:solidFill>
          <a:latin typeface="+mn-lt"/>
          <a:ea typeface="ヒラギノ明朝 ProN W3" charset="0"/>
          <a:cs typeface="Helvetica Neue Light"/>
          <a:sym typeface="Baskerville" charset="0"/>
        </a:defRPr>
      </a:lvl2pPr>
      <a:lvl3pPr marL="1499870" indent="-482600" algn="l" rtl="0" eaLnBrk="1" fontAlgn="base" hangingPunct="1">
        <a:spcBef>
          <a:spcPts val="0"/>
        </a:spcBef>
        <a:spcAft>
          <a:spcPts val="300"/>
        </a:spcAft>
        <a:buClr>
          <a:srgbClr val="9A9A9A"/>
        </a:buClr>
        <a:buSzPct val="75000"/>
        <a:buFont typeface="Baskerville" charset="0"/>
        <a:buChar char="-"/>
        <a:defRPr sz="2160" b="0" i="0">
          <a:solidFill>
            <a:schemeClr val="accent1"/>
          </a:solidFill>
          <a:latin typeface="+mn-lt"/>
          <a:ea typeface="ヒラギノ明朝 ProN W3" charset="0"/>
          <a:cs typeface="Helvetica Neue Light"/>
          <a:sym typeface="Baskerville" charset="0"/>
        </a:defRPr>
      </a:lvl3pPr>
      <a:lvl4pPr marL="1874520" indent="-482600" algn="l" rtl="0" eaLnBrk="1" fontAlgn="base" hangingPunct="1">
        <a:spcBef>
          <a:spcPts val="0"/>
        </a:spcBef>
        <a:spcAft>
          <a:spcPts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4pPr>
      <a:lvl5pPr marL="2249170" indent="-482600" algn="l" rtl="0" eaLnBrk="1" fontAlgn="base" hangingPunct="1">
        <a:spcBef>
          <a:spcPts val="0"/>
        </a:spcBef>
        <a:spcAft>
          <a:spcPct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5pPr>
      <a:lvl6pPr marL="263525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6pPr>
      <a:lvl7pPr marL="302133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7pPr>
      <a:lvl8pPr marL="3406775"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8pPr>
      <a:lvl9pPr marL="379222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9pPr>
    </p:bodyStyle>
    <p:otherStyle>
      <a:defPPr>
        <a:defRPr lang="en-US"/>
      </a:defPPr>
      <a:lvl1pPr marL="0" algn="l" defTabSz="385445" rtl="0" eaLnBrk="1" latinLnBrk="0" hangingPunct="1">
        <a:defRPr sz="1560" kern="1200">
          <a:solidFill>
            <a:schemeClr val="tx1"/>
          </a:solidFill>
          <a:latin typeface="+mn-lt"/>
          <a:ea typeface="+mn-ea"/>
          <a:cs typeface="+mn-cs"/>
        </a:defRPr>
      </a:lvl1pPr>
      <a:lvl2pPr marL="385445" algn="l" defTabSz="385445" rtl="0" eaLnBrk="1" latinLnBrk="0" hangingPunct="1">
        <a:defRPr sz="1560" kern="1200">
          <a:solidFill>
            <a:schemeClr val="tx1"/>
          </a:solidFill>
          <a:latin typeface="+mn-lt"/>
          <a:ea typeface="+mn-ea"/>
          <a:cs typeface="+mn-cs"/>
        </a:defRPr>
      </a:lvl2pPr>
      <a:lvl3pPr marL="770890" algn="l" defTabSz="385445" rtl="0" eaLnBrk="1" latinLnBrk="0" hangingPunct="1">
        <a:defRPr sz="1560" kern="1200">
          <a:solidFill>
            <a:schemeClr val="tx1"/>
          </a:solidFill>
          <a:latin typeface="+mn-lt"/>
          <a:ea typeface="+mn-ea"/>
          <a:cs typeface="+mn-cs"/>
        </a:defRPr>
      </a:lvl3pPr>
      <a:lvl4pPr marL="1156970" algn="l" defTabSz="385445" rtl="0" eaLnBrk="1" latinLnBrk="0" hangingPunct="1">
        <a:defRPr sz="1560" kern="1200">
          <a:solidFill>
            <a:schemeClr val="tx1"/>
          </a:solidFill>
          <a:latin typeface="+mn-lt"/>
          <a:ea typeface="+mn-ea"/>
          <a:cs typeface="+mn-cs"/>
        </a:defRPr>
      </a:lvl4pPr>
      <a:lvl5pPr marL="1542415" algn="l" defTabSz="385445" rtl="0" eaLnBrk="1" latinLnBrk="0" hangingPunct="1">
        <a:defRPr sz="1560" kern="1200">
          <a:solidFill>
            <a:schemeClr val="tx1"/>
          </a:solidFill>
          <a:latin typeface="+mn-lt"/>
          <a:ea typeface="+mn-ea"/>
          <a:cs typeface="+mn-cs"/>
        </a:defRPr>
      </a:lvl5pPr>
      <a:lvl6pPr marL="1928495" algn="l" defTabSz="385445" rtl="0" eaLnBrk="1" latinLnBrk="0" hangingPunct="1">
        <a:defRPr sz="1560" kern="1200">
          <a:solidFill>
            <a:schemeClr val="tx1"/>
          </a:solidFill>
          <a:latin typeface="+mn-lt"/>
          <a:ea typeface="+mn-ea"/>
          <a:cs typeface="+mn-cs"/>
        </a:defRPr>
      </a:lvl6pPr>
      <a:lvl7pPr marL="2313940" algn="l" defTabSz="385445" rtl="0" eaLnBrk="1" latinLnBrk="0" hangingPunct="1">
        <a:defRPr sz="1560" kern="1200">
          <a:solidFill>
            <a:schemeClr val="tx1"/>
          </a:solidFill>
          <a:latin typeface="+mn-lt"/>
          <a:ea typeface="+mn-ea"/>
          <a:cs typeface="+mn-cs"/>
        </a:defRPr>
      </a:lvl7pPr>
      <a:lvl8pPr marL="2700020" algn="l" defTabSz="385445" rtl="0" eaLnBrk="1" latinLnBrk="0" hangingPunct="1">
        <a:defRPr sz="1560" kern="1200">
          <a:solidFill>
            <a:schemeClr val="tx1"/>
          </a:solidFill>
          <a:latin typeface="+mn-lt"/>
          <a:ea typeface="+mn-ea"/>
          <a:cs typeface="+mn-cs"/>
        </a:defRPr>
      </a:lvl8pPr>
      <a:lvl9pPr marL="3085465" algn="l" defTabSz="385445"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97" y="1674517"/>
            <a:ext cx="6635317" cy="470370"/>
          </a:xfrm>
        </p:spPr>
        <p:txBody>
          <a:bodyPr anchor="ctr"/>
          <a:lstStyle/>
          <a:p>
            <a:r>
              <a:rPr lang="en-US" sz="2400" dirty="0"/>
              <a:t>CIT Summer Course</a:t>
            </a:r>
            <a:endParaRPr lang="en-US" sz="2400" dirty="0">
              <a:latin typeface="Impact" panose="020B0806030902050204"/>
              <a:cs typeface="Impact" panose="020B0806030902050204"/>
            </a:endParaRPr>
          </a:p>
        </p:txBody>
      </p:sp>
      <p:sp>
        <p:nvSpPr>
          <p:cNvPr id="3" name="Subtitle 2"/>
          <p:cNvSpPr>
            <a:spLocks noGrp="1"/>
          </p:cNvSpPr>
          <p:nvPr>
            <p:ph type="subTitle" idx="1"/>
          </p:nvPr>
        </p:nvSpPr>
        <p:spPr>
          <a:xfrm>
            <a:off x="1174750" y="2145030"/>
            <a:ext cx="7591425" cy="1316990"/>
          </a:xfrm>
        </p:spPr>
        <p:txBody>
          <a:bodyPr anchor="ctr"/>
          <a:lstStyle/>
          <a:p>
            <a:r>
              <a:rPr lang="en-US" sz="3840" dirty="0"/>
              <a:t>array and loop</a:t>
            </a:r>
          </a:p>
        </p:txBody>
      </p:sp>
      <p:sp>
        <p:nvSpPr>
          <p:cNvPr id="9" name="Text Placeholder 8"/>
          <p:cNvSpPr>
            <a:spLocks noGrp="1"/>
          </p:cNvSpPr>
          <p:nvPr>
            <p:ph type="body" sz="quarter" idx="13"/>
          </p:nvPr>
        </p:nvSpPr>
        <p:spPr>
          <a:xfrm>
            <a:off x="2141620" y="3769458"/>
            <a:ext cx="9006840" cy="954143"/>
          </a:xfrm>
        </p:spPr>
        <p:txBody>
          <a:bodyPr anchor="ctr"/>
          <a:lstStyle/>
          <a:p>
            <a:pPr marL="3175" indent="0">
              <a:spcAft>
                <a:spcPts val="0"/>
              </a:spcAft>
              <a:buNone/>
            </a:pPr>
            <a:r>
              <a:rPr lang="en-US" sz="2400" dirty="0"/>
              <a:t>Huyunting </a:t>
            </a:r>
            <a:r>
              <a:rPr lang="en-US" sz="2400" dirty="0" smtClean="0"/>
              <a:t>Huang  (</a:t>
            </a:r>
            <a:r>
              <a:rPr lang="en-US" sz="2400" dirty="0" err="1" smtClean="0"/>
              <a:t>arthur</a:t>
            </a:r>
            <a:r>
              <a:rPr lang="en-US" sz="2400" dirty="0" smtClean="0"/>
              <a:t>)</a:t>
            </a:r>
            <a:endParaRPr lang="en-US" sz="2400" dirty="0"/>
          </a:p>
        </p:txBody>
      </p:sp>
      <p:sp>
        <p:nvSpPr>
          <p:cNvPr id="11" name="Text Placeholder 10"/>
          <p:cNvSpPr>
            <a:spLocks noGrp="1"/>
          </p:cNvSpPr>
          <p:nvPr>
            <p:ph type="body" sz="quarter" idx="4294967295"/>
          </p:nvPr>
        </p:nvSpPr>
        <p:spPr>
          <a:xfrm>
            <a:off x="2131031" y="4419065"/>
            <a:ext cx="9017429" cy="592666"/>
          </a:xfrm>
        </p:spPr>
        <p:txBody>
          <a:bodyPr anchor="ctr"/>
          <a:lstStyle/>
          <a:p>
            <a:pPr marL="3175" indent="0">
              <a:spcBef>
                <a:spcPts val="0"/>
              </a:spcBef>
              <a:spcAft>
                <a:spcPts val="0"/>
              </a:spcAft>
              <a:buNone/>
            </a:pPr>
            <a:r>
              <a:rPr lang="en-US" sz="1920" cap="all" dirty="0">
                <a:solidFill>
                  <a:schemeClr val="tx1">
                    <a:lumMod val="50000"/>
                    <a:lumOff val="50000"/>
                  </a:schemeClr>
                </a:solidFill>
                <a:latin typeface="Impact" panose="020B0806030902050204"/>
                <a:cs typeface="Impact" panose="020B0806030902050204"/>
              </a:rPr>
              <a:t>Master Student of CIT</a:t>
            </a:r>
          </a:p>
        </p:txBody>
      </p:sp>
      <p:sp>
        <p:nvSpPr>
          <p:cNvPr id="7" name="Rectangle 37"/>
          <p:cNvSpPr>
            <a:spLocks noChangeArrowheads="1"/>
          </p:cNvSpPr>
          <p:nvPr/>
        </p:nvSpPr>
        <p:spPr bwMode="auto">
          <a:xfrm>
            <a:off x="609600" y="5680576"/>
            <a:ext cx="10972800" cy="1182650"/>
          </a:xfrm>
          <a:prstGeom prst="rect">
            <a:avLst/>
          </a:prstGeom>
          <a:gradFill flip="none" rotWithShape="1">
            <a:gsLst>
              <a:gs pos="0">
                <a:srgbClr val="CA9D3B"/>
              </a:gs>
              <a:gs pos="100000">
                <a:srgbClr val="FFFFFF"/>
              </a:gs>
            </a:gsLst>
            <a:lin ang="10800000" scaled="0"/>
            <a:tileRect/>
          </a:gradFill>
          <a:ln>
            <a:noFill/>
          </a:ln>
        </p:spPr>
        <p:txBody>
          <a:bodyPr lIns="0" tIns="0" rIns="0" bIns="0"/>
          <a:lstStyle/>
          <a:p>
            <a:pPr lvl="0"/>
            <a:endParaRPr lang="en-US" sz="2160" dirty="0"/>
          </a:p>
        </p:txBody>
      </p:sp>
      <p:sp>
        <p:nvSpPr>
          <p:cNvPr id="8" name="Rectangle 1"/>
          <p:cNvSpPr/>
          <p:nvPr/>
        </p:nvSpPr>
        <p:spPr bwMode="auto">
          <a:xfrm>
            <a:off x="609600" y="1"/>
            <a:ext cx="10972800" cy="1065425"/>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14" name="Text Placeholder 10"/>
          <p:cNvSpPr>
            <a:spLocks noGrp="1"/>
          </p:cNvSpPr>
          <p:nvPr>
            <p:ph type="body" sz="quarter" idx="4294967295"/>
          </p:nvPr>
        </p:nvSpPr>
        <p:spPr>
          <a:xfrm>
            <a:off x="6147037" y="5886628"/>
            <a:ext cx="5334823" cy="829499"/>
          </a:xfrm>
        </p:spPr>
        <p:txBody>
          <a:bodyPr anchor="ctr"/>
          <a:lstStyle/>
          <a:p>
            <a:pPr marL="228600" indent="-225425" algn="r">
              <a:spcBef>
                <a:spcPts val="0"/>
              </a:spcBef>
              <a:spcAft>
                <a:spcPts val="0"/>
              </a:spcAft>
              <a:buNone/>
            </a:pPr>
            <a:r>
              <a:rPr lang="en-US" sz="1440" b="0" dirty="0">
                <a:solidFill>
                  <a:schemeClr val="tx1"/>
                </a:solidFill>
              </a:rPr>
              <a:t>© </a:t>
            </a:r>
            <a:fld id="{2075CE73-6FB7-9249-A07D-544891904E38}" type="datetime4">
              <a:rPr lang="en-US" sz="1440" b="0" dirty="0" smtClean="0">
                <a:solidFill>
                  <a:schemeClr val="tx1"/>
                </a:solidFill>
              </a:rPr>
              <a:t>July 13, 2018</a:t>
            </a:fld>
            <a:r>
              <a:rPr lang="en-US" sz="1440" b="0" dirty="0">
                <a:solidFill>
                  <a:schemeClr val="tx1"/>
                </a:solidFill>
              </a:rPr>
              <a:t> by INSTRUCTOR FULL NAME. All rights reserved.  </a:t>
            </a:r>
            <a:br>
              <a:rPr lang="en-US" sz="1440" b="0" dirty="0">
                <a:solidFill>
                  <a:schemeClr val="tx1"/>
                </a:solidFill>
              </a:rPr>
            </a:br>
            <a:r>
              <a:rPr lang="en-US" sz="1440" b="0" dirty="0">
                <a:solidFill>
                  <a:schemeClr val="tx1"/>
                </a:solidFill>
              </a:rPr>
              <a:t>This presentation may not be duplicated or transmitted, in part or in whole, without the express written permission of the author.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5736" y="1108159"/>
            <a:ext cx="2819400" cy="4249150"/>
          </a:xfrm>
          <a:prstGeom prst="rect">
            <a:avLst/>
          </a:prstGeom>
        </p:spPr>
      </p:pic>
      <p:grpSp>
        <p:nvGrpSpPr>
          <p:cNvPr id="6" name="Group 5"/>
          <p:cNvGrpSpPr/>
          <p:nvPr/>
        </p:nvGrpSpPr>
        <p:grpSpPr>
          <a:xfrm>
            <a:off x="914714" y="5836013"/>
            <a:ext cx="1642262" cy="873601"/>
            <a:chOff x="254262" y="4863344"/>
            <a:chExt cx="1368552" cy="728001"/>
          </a:xfrm>
        </p:grpSpPr>
        <p:pic>
          <p:nvPicPr>
            <p:cNvPr id="16" name="Picture 15" descr="Official Purdue-CoT-CIT PNG.png"/>
            <p:cNvPicPr>
              <a:picLocks noChangeAspect="1"/>
            </p:cNvPicPr>
            <p:nvPr/>
          </p:nvPicPr>
          <p:blipFill rotWithShape="1">
            <a:blip r:embed="rId4" cstate="email">
              <a:extLst>
                <a:ext uri="{28A0092B-C50C-407E-A947-70E740481C1C}">
                  <a14:useLocalDpi xmlns:a14="http://schemas.microsoft.com/office/drawing/2010/main" val="0"/>
                </a:ext>
              </a:extLst>
            </a:blip>
            <a:srcRect t="64544"/>
            <a:stretch>
              <a:fillRect/>
            </a:stretch>
          </p:blipFill>
          <p:spPr>
            <a:xfrm>
              <a:off x="268958" y="5348177"/>
              <a:ext cx="1339160" cy="243168"/>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4262" y="4863344"/>
              <a:ext cx="1368552" cy="426720"/>
            </a:xfrm>
            <a:prstGeom prst="rect">
              <a:avLst/>
            </a:prstGeom>
          </p:spPr>
        </p:pic>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value of an element in an array</a:t>
            </a:r>
            <a:endParaRPr lang="en-US" dirty="0"/>
          </a:p>
        </p:txBody>
      </p:sp>
      <p:sp>
        <p:nvSpPr>
          <p:cNvPr id="7" name="Content Placeholder 6"/>
          <p:cNvSpPr>
            <a:spLocks noGrp="1"/>
          </p:cNvSpPr>
          <p:nvPr>
            <p:ph idx="1"/>
          </p:nvPr>
        </p:nvSpPr>
        <p:spPr/>
        <p:txBody>
          <a:bodyPr/>
          <a:lstStyle/>
          <a:p>
            <a:r>
              <a:rPr lang="en-US" dirty="0" smtClean="0"/>
              <a:t>Just like access a variable, but now with index.</a:t>
            </a:r>
          </a:p>
          <a:p>
            <a:r>
              <a:rPr lang="en-US" dirty="0" err="1" smtClean="0"/>
              <a:t>eg</a:t>
            </a:r>
            <a:r>
              <a:rPr lang="en-US" dirty="0" smtClean="0"/>
              <a:t> </a:t>
            </a:r>
            <a:r>
              <a:rPr lang="en-US" dirty="0" err="1" smtClean="0"/>
              <a:t>int</a:t>
            </a:r>
            <a:r>
              <a:rPr lang="en-US" dirty="0" smtClean="0"/>
              <a:t> a[5]={1,2,3,4,5};</a:t>
            </a:r>
          </a:p>
          <a:p>
            <a:r>
              <a:rPr lang="en-US" dirty="0" smtClean="0"/>
              <a:t>To access the first element, the way is to use index 0.</a:t>
            </a:r>
          </a:p>
          <a:p>
            <a:r>
              <a:rPr lang="en-US" dirty="0" smtClean="0"/>
              <a:t>a[0]// the first element</a:t>
            </a:r>
          </a:p>
          <a:p>
            <a:r>
              <a:rPr lang="en-US" dirty="0" smtClean="0"/>
              <a:t>a[4]// the 5</a:t>
            </a:r>
            <a:r>
              <a:rPr lang="en-US" baseline="30000" dirty="0" smtClean="0"/>
              <a:t>th</a:t>
            </a:r>
            <a:r>
              <a:rPr lang="en-US" dirty="0" smtClean="0"/>
              <a:t> element</a:t>
            </a:r>
          </a:p>
          <a:p>
            <a:r>
              <a:rPr lang="en-US" dirty="0" smtClean="0"/>
              <a:t>a[5]// out of range</a:t>
            </a:r>
          </a:p>
          <a:p>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10</a:t>
            </a:fld>
            <a:endParaRPr lang="en-US"/>
          </a:p>
        </p:txBody>
      </p:sp>
    </p:spTree>
    <p:extLst>
      <p:ext uri="{BB962C8B-B14F-4D97-AF65-F5344CB8AC3E}">
        <p14:creationId xmlns:p14="http://schemas.microsoft.com/office/powerpoint/2010/main" val="8890399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valid access operation</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11</a:t>
            </a:fld>
            <a:endParaRPr lang="en-US"/>
          </a:p>
        </p:txBody>
      </p:sp>
      <p:sp>
        <p:nvSpPr>
          <p:cNvPr id="4" name="Content Placeholder 3"/>
          <p:cNvSpPr>
            <a:spLocks noGrp="1"/>
          </p:cNvSpPr>
          <p:nvPr>
            <p:ph idx="1"/>
          </p:nvPr>
        </p:nvSpPr>
        <p:spPr/>
        <p:txBody>
          <a:bodyPr/>
          <a:lstStyle/>
          <a:p>
            <a:r>
              <a:rPr lang="en-US" dirty="0" err="1" smtClean="0"/>
              <a:t>int</a:t>
            </a:r>
            <a:r>
              <a:rPr lang="en-US" dirty="0" smtClean="0"/>
              <a:t> a[5]={1,2,3,4,5};</a:t>
            </a:r>
          </a:p>
          <a:p>
            <a:r>
              <a:rPr lang="en-US" dirty="0" err="1" smtClean="0"/>
              <a:t>int</a:t>
            </a:r>
            <a:r>
              <a:rPr lang="en-US" dirty="0" smtClean="0"/>
              <a:t> b=2;</a:t>
            </a:r>
          </a:p>
          <a:p>
            <a:r>
              <a:rPr lang="en-US" dirty="0" smtClean="0"/>
              <a:t>a[b]</a:t>
            </a:r>
          </a:p>
          <a:p>
            <a:r>
              <a:rPr lang="en-US" dirty="0" smtClean="0"/>
              <a:t>a[b+2]</a:t>
            </a:r>
          </a:p>
          <a:p>
            <a:r>
              <a:rPr lang="en-US" dirty="0" smtClean="0"/>
              <a:t>a[a[2]]</a:t>
            </a:r>
          </a:p>
          <a:p>
            <a:r>
              <a:rPr lang="en-US" dirty="0" smtClean="0"/>
              <a:t>a[a[b]]</a:t>
            </a:r>
            <a:endParaRPr lang="en-US" dirty="0"/>
          </a:p>
        </p:txBody>
      </p:sp>
      <p:sp>
        <p:nvSpPr>
          <p:cNvPr id="5" name="Content Placeholder 4"/>
          <p:cNvSpPr>
            <a:spLocks noGrp="1"/>
          </p:cNvSpPr>
          <p:nvPr>
            <p:ph idx="12"/>
          </p:nvPr>
        </p:nvSpPr>
        <p:spPr/>
        <p:txBody>
          <a:bodyPr/>
          <a:lstStyle/>
          <a:p>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8756756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12</a:t>
            </a:fld>
            <a:endParaRPr lang="en-US"/>
          </a:p>
        </p:txBody>
      </p:sp>
      <p:sp>
        <p:nvSpPr>
          <p:cNvPr id="4" name="Content Placeholder 3"/>
          <p:cNvSpPr>
            <a:spLocks noGrp="1"/>
          </p:cNvSpPr>
          <p:nvPr>
            <p:ph idx="1"/>
          </p:nvPr>
        </p:nvSpPr>
        <p:spPr/>
        <p:txBody>
          <a:bodyPr/>
          <a:lstStyle/>
          <a:p>
            <a:r>
              <a:rPr lang="en-US" dirty="0" err="1" smtClean="0"/>
              <a:t>int</a:t>
            </a:r>
            <a:r>
              <a:rPr lang="en-US" dirty="0" smtClean="0"/>
              <a:t> jimmy[3][5</a:t>
            </a:r>
            <a:r>
              <a:rPr lang="en-US" dirty="0" smtClean="0"/>
              <a:t>][6][7]</a:t>
            </a:r>
            <a:endParaRPr lang="en-US" dirty="0"/>
          </a:p>
        </p:txBody>
      </p:sp>
      <p:sp>
        <p:nvSpPr>
          <p:cNvPr id="5" name="Content Placeholder 4"/>
          <p:cNvSpPr>
            <a:spLocks noGrp="1"/>
          </p:cNvSpPr>
          <p:nvPr>
            <p:ph idx="12"/>
          </p:nvPr>
        </p:nvSpPr>
        <p:spPr/>
        <p:txBody>
          <a:bodyPr/>
          <a:lstStyle/>
          <a:p>
            <a:r>
              <a:rPr lang="en-US" dirty="0" smtClean="0"/>
              <a:t>will be covered in next lecture</a:t>
            </a:r>
            <a:endParaRPr lang="en-US" dirty="0"/>
          </a:p>
        </p:txBody>
      </p:sp>
      <p:sp>
        <p:nvSpPr>
          <p:cNvPr id="6" name="Text Placeholder 5"/>
          <p:cNvSpPr>
            <a:spLocks noGrp="1"/>
          </p:cNvSpPr>
          <p:nvPr>
            <p:ph type="body" sz="quarter" idx="13"/>
          </p:nvPr>
        </p:nvSpPr>
        <p:spPr/>
        <p:txBody>
          <a:bodyPr/>
          <a:lstStyle/>
          <a:p>
            <a:endParaRPr lang="en-US"/>
          </a:p>
        </p:txBody>
      </p:sp>
      <p:pic>
        <p:nvPicPr>
          <p:cNvPr id="3074" name="Picture 2" descr="http://www.cplusplus.com/doc/tutorial/arrays/bidimensional_array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29" y="2940944"/>
            <a:ext cx="4762500"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96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4" name="Content Placeholder 3"/>
          <p:cNvSpPr>
            <a:spLocks noGrp="1"/>
          </p:cNvSpPr>
          <p:nvPr>
            <p:ph idx="1"/>
          </p:nvPr>
        </p:nvSpPr>
        <p:spPr/>
        <p:txBody>
          <a:bodyPr/>
          <a:lstStyle/>
          <a:p>
            <a:r>
              <a:rPr lang="en-US" altLang="zh-CN" dirty="0"/>
              <a:t>What should I do if I want to print out 0,1......30</a:t>
            </a:r>
          </a:p>
          <a:p>
            <a:r>
              <a:rPr lang="en-US" altLang="zh-CN" dirty="0"/>
              <a:t>0~100?</a:t>
            </a:r>
          </a:p>
          <a:p>
            <a:r>
              <a:rPr lang="en-US" altLang="zh-CN" dirty="0"/>
              <a:t>0~200?</a:t>
            </a:r>
          </a:p>
          <a:p>
            <a:endParaRPr lang="en-US" dirty="0"/>
          </a:p>
        </p:txBody>
      </p:sp>
      <p:sp>
        <p:nvSpPr>
          <p:cNvPr id="7" name="Text Placeholder 6"/>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13</a:t>
            </a:fld>
            <a:endParaRPr lang="en-US"/>
          </a:p>
        </p:txBody>
      </p:sp>
    </p:spTree>
    <p:extLst>
      <p:ext uri="{BB962C8B-B14F-4D97-AF65-F5344CB8AC3E}">
        <p14:creationId xmlns:p14="http://schemas.microsoft.com/office/powerpoint/2010/main" val="38772824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4" name="Content Placeholder 3"/>
          <p:cNvSpPr>
            <a:spLocks noGrp="1"/>
          </p:cNvSpPr>
          <p:nvPr>
            <p:ph idx="1"/>
          </p:nvPr>
        </p:nvSpPr>
        <p:spPr/>
        <p:txBody>
          <a:bodyPr/>
          <a:lstStyle/>
          <a:p>
            <a:r>
              <a:rPr lang="en-US" dirty="0"/>
              <a:t>Loops repeat a statement a certain number of times, or while a condition is fulfilled. They are introduced by the keywords </a:t>
            </a:r>
            <a:r>
              <a:rPr lang="en-US" dirty="0">
                <a:solidFill>
                  <a:schemeClr val="accent5"/>
                </a:solidFill>
              </a:rPr>
              <a:t>while, do</a:t>
            </a:r>
            <a:r>
              <a:rPr lang="en-US" dirty="0"/>
              <a:t>, and </a:t>
            </a:r>
            <a:r>
              <a:rPr lang="en-US" dirty="0">
                <a:solidFill>
                  <a:schemeClr val="accent6"/>
                </a:solidFill>
              </a:rPr>
              <a:t>for</a:t>
            </a:r>
            <a:r>
              <a:rPr lang="en-US" dirty="0"/>
              <a:t>.</a:t>
            </a: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14</a:t>
            </a:fld>
            <a:endParaRPr lang="en-US"/>
          </a:p>
        </p:txBody>
      </p:sp>
    </p:spTree>
    <p:extLst>
      <p:ext uri="{BB962C8B-B14F-4D97-AF65-F5344CB8AC3E}">
        <p14:creationId xmlns:p14="http://schemas.microsoft.com/office/powerpoint/2010/main" val="42278829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process pf while loop</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15</a:t>
            </a:fld>
            <a:endParaRPr lang="en-US"/>
          </a:p>
        </p:txBody>
      </p:sp>
      <p:sp>
        <p:nvSpPr>
          <p:cNvPr id="8" name="Text Placeholder 7"/>
          <p:cNvSpPr>
            <a:spLocks noGrp="1"/>
          </p:cNvSpPr>
          <p:nvPr>
            <p:ph type="body" sz="quarter" idx="11"/>
          </p:nvPr>
        </p:nvSpPr>
        <p:spPr/>
        <p:txBody>
          <a:bodyPr/>
          <a:lstStyle/>
          <a:p>
            <a:endParaRPr lang="en-US"/>
          </a:p>
        </p:txBody>
      </p:sp>
      <p:sp>
        <p:nvSpPr>
          <p:cNvPr id="10" name="Flowchart: Decision 9"/>
          <p:cNvSpPr/>
          <p:nvPr/>
        </p:nvSpPr>
        <p:spPr bwMode="auto">
          <a:xfrm>
            <a:off x="2522711" y="2775208"/>
            <a:ext cx="2514602" cy="754647"/>
          </a:xfrm>
          <a:prstGeom prst="flowChartDecision">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smtClean="0">
                <a:ln>
                  <a:noFill/>
                </a:ln>
                <a:solidFill>
                  <a:schemeClr val="accent6"/>
                </a:solidFill>
                <a:effectLst/>
                <a:latin typeface="Helvetica Neue Bold Condensed" charset="0"/>
                <a:ea typeface="ヒラギノ角ゴ ProN W6" charset="0"/>
                <a:cs typeface="ヒラギノ角ゴ ProN W6" charset="0"/>
                <a:sym typeface="Helvetica Neue Bold Condensed" charset="0"/>
              </a:rPr>
              <a:t>condition</a:t>
            </a:r>
            <a:endParaRPr kumimoji="0" lang="en-US" b="1" i="0" u="none" strike="noStrike" cap="none" normalizeH="0" baseline="0" dirty="0">
              <a:ln>
                <a:noFill/>
              </a:ln>
              <a:solidFill>
                <a:schemeClr val="accent6"/>
              </a:solidFill>
              <a:effectLst/>
              <a:latin typeface="Helvetica Neue Bold Condensed" charset="0"/>
              <a:ea typeface="ヒラギノ角ゴ ProN W6" charset="0"/>
              <a:cs typeface="ヒラギノ角ゴ ProN W6" charset="0"/>
              <a:sym typeface="Helvetica Neue Bold Condensed" charset="0"/>
            </a:endParaRPr>
          </a:p>
        </p:txBody>
      </p:sp>
      <p:sp>
        <p:nvSpPr>
          <p:cNvPr id="11" name="Flowchart: Process 10"/>
          <p:cNvSpPr/>
          <p:nvPr/>
        </p:nvSpPr>
        <p:spPr bwMode="auto">
          <a:xfrm>
            <a:off x="2735088" y="4060453"/>
            <a:ext cx="2144684" cy="573578"/>
          </a:xfrm>
          <a:prstGeom prst="flowChartProcess">
            <a:avLst/>
          </a:prstGeom>
          <a:solidFill>
            <a:schemeClr val="bg2"/>
          </a:solidFill>
          <a:ln>
            <a:solidFill>
              <a:schemeClr val="tx1"/>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smtClean="0">
                <a:ln>
                  <a:noFill/>
                </a:ln>
                <a:solidFill>
                  <a:schemeClr val="accent3"/>
                </a:solidFill>
                <a:effectLst/>
                <a:latin typeface="Helvetica Neue Bold Condensed" charset="0"/>
                <a:ea typeface="ヒラギノ角ゴ ProN W6" charset="0"/>
                <a:cs typeface="ヒラギノ角ゴ ProN W6" charset="0"/>
                <a:sym typeface="Helvetica Neue Bold Condensed" charset="0"/>
              </a:rPr>
              <a:t>statement</a:t>
            </a:r>
            <a:endParaRPr kumimoji="0" lang="en-US" sz="3200" b="0" i="0" u="none" strike="noStrike" cap="none" normalizeH="0" baseline="0" dirty="0">
              <a:ln>
                <a:noFill/>
              </a:ln>
              <a:solidFill>
                <a:schemeClr val="accent3"/>
              </a:solidFill>
              <a:effectLst/>
              <a:latin typeface="Helvetica Neue Bold Condensed" charset="0"/>
              <a:ea typeface="ヒラギノ角ゴ ProN W6" charset="0"/>
              <a:cs typeface="ヒラギノ角ゴ ProN W6" charset="0"/>
              <a:sym typeface="Helvetica Neue Bold Condensed" charset="0"/>
            </a:endParaRPr>
          </a:p>
        </p:txBody>
      </p:sp>
      <p:cxnSp>
        <p:nvCxnSpPr>
          <p:cNvPr id="13" name="Straight Arrow Connector 12"/>
          <p:cNvCxnSpPr>
            <a:stCxn id="10" idx="2"/>
            <a:endCxn id="11" idx="0"/>
          </p:cNvCxnSpPr>
          <p:nvPr/>
        </p:nvCxnSpPr>
        <p:spPr bwMode="auto">
          <a:xfrm>
            <a:off x="3780012" y="3529855"/>
            <a:ext cx="27418" cy="530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0" idx="3"/>
          </p:cNvCxnSpPr>
          <p:nvPr/>
        </p:nvCxnSpPr>
        <p:spPr bwMode="auto">
          <a:xfrm flipV="1">
            <a:off x="4879772" y="3152532"/>
            <a:ext cx="157541" cy="1194710"/>
          </a:xfrm>
          <a:prstGeom prst="bentConnector3">
            <a:avLst>
              <a:gd name="adj1" fmla="val 245105"/>
            </a:avLst>
          </a:prstGeom>
          <a:solidFill>
            <a:srgbClr val="4D4D4D"/>
          </a:solidFill>
          <a:ln w="28575">
            <a:solidFill>
              <a:schemeClr val="tx1"/>
            </a:solidFill>
            <a:tailEnd type="triangle"/>
          </a:ln>
        </p:spPr>
      </p:cxnSp>
      <p:sp>
        <p:nvSpPr>
          <p:cNvPr id="16" name="Flowchart: Process 15"/>
          <p:cNvSpPr/>
          <p:nvPr/>
        </p:nvSpPr>
        <p:spPr bwMode="auto">
          <a:xfrm>
            <a:off x="126931" y="2937163"/>
            <a:ext cx="1759004" cy="512822"/>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chemeClr val="tx1"/>
                </a:solidFill>
                <a:effectLst/>
                <a:latin typeface="Helvetica Neue Bold Condensed" charset="0"/>
                <a:ea typeface="ヒラギノ角ゴ ProN W6" charset="0"/>
                <a:cs typeface="ヒラギノ角ゴ ProN W6" charset="0"/>
                <a:sym typeface="Helvetica Neue Bold Condensed" charset="0"/>
              </a:rPr>
              <a:t>loop end</a:t>
            </a:r>
            <a:endParaRPr kumimoji="0" lang="en-US" sz="2800" b="0" i="0" u="none" strike="noStrike" cap="none" normalizeH="0" baseline="0" dirty="0">
              <a:ln>
                <a:noFill/>
              </a:ln>
              <a:solidFill>
                <a:schemeClr val="tx1"/>
              </a:solidFill>
              <a:effectLst/>
              <a:latin typeface="Helvetica Neue Bold Condensed" charset="0"/>
              <a:ea typeface="ヒラギノ角ゴ ProN W6" charset="0"/>
              <a:cs typeface="ヒラギノ角ゴ ProN W6" charset="0"/>
              <a:sym typeface="Helvetica Neue Bold Condensed" charset="0"/>
            </a:endParaRPr>
          </a:p>
        </p:txBody>
      </p:sp>
      <p:cxnSp>
        <p:nvCxnSpPr>
          <p:cNvPr id="17" name="Straight Arrow Connector 16"/>
          <p:cNvCxnSpPr>
            <a:stCxn id="10" idx="1"/>
            <a:endCxn id="16" idx="3"/>
          </p:cNvCxnSpPr>
          <p:nvPr/>
        </p:nvCxnSpPr>
        <p:spPr bwMode="auto">
          <a:xfrm flipH="1">
            <a:off x="1885935" y="3152532"/>
            <a:ext cx="636776" cy="41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42472" y="3614537"/>
            <a:ext cx="579005" cy="369332"/>
          </a:xfrm>
          <a:prstGeom prst="rect">
            <a:avLst/>
          </a:prstGeom>
          <a:noFill/>
        </p:spPr>
        <p:txBody>
          <a:bodyPr wrap="none" rtlCol="0">
            <a:spAutoFit/>
          </a:bodyPr>
          <a:lstStyle/>
          <a:p>
            <a:r>
              <a:rPr lang="en-US" dirty="0" smtClean="0"/>
              <a:t>true</a:t>
            </a:r>
            <a:endParaRPr lang="en-US" dirty="0"/>
          </a:p>
        </p:txBody>
      </p:sp>
      <p:sp>
        <p:nvSpPr>
          <p:cNvPr id="19" name="TextBox 18"/>
          <p:cNvSpPr txBox="1"/>
          <p:nvPr/>
        </p:nvSpPr>
        <p:spPr>
          <a:xfrm>
            <a:off x="2049175" y="2830921"/>
            <a:ext cx="685799" cy="377322"/>
          </a:xfrm>
          <a:prstGeom prst="rect">
            <a:avLst/>
          </a:prstGeom>
          <a:noFill/>
        </p:spPr>
        <p:txBody>
          <a:bodyPr wrap="square" rtlCol="0">
            <a:spAutoFit/>
          </a:bodyPr>
          <a:lstStyle/>
          <a:p>
            <a:r>
              <a:rPr lang="en-US" dirty="0" smtClean="0"/>
              <a:t>false</a:t>
            </a:r>
            <a:endParaRPr lang="en-US" dirty="0"/>
          </a:p>
        </p:txBody>
      </p:sp>
      <p:sp>
        <p:nvSpPr>
          <p:cNvPr id="21" name="TextBox 20"/>
          <p:cNvSpPr txBox="1"/>
          <p:nvPr/>
        </p:nvSpPr>
        <p:spPr>
          <a:xfrm>
            <a:off x="615142" y="1163782"/>
            <a:ext cx="1721625" cy="646331"/>
          </a:xfrm>
          <a:prstGeom prst="rect">
            <a:avLst/>
          </a:prstGeom>
          <a:noFill/>
        </p:spPr>
        <p:txBody>
          <a:bodyPr wrap="none" rtlCol="0">
            <a:spAutoFit/>
          </a:bodyPr>
          <a:lstStyle/>
          <a:p>
            <a:r>
              <a:rPr lang="en-US" dirty="0" smtClean="0"/>
              <a:t>while(</a:t>
            </a:r>
            <a:r>
              <a:rPr lang="en-US" dirty="0" smtClean="0">
                <a:solidFill>
                  <a:schemeClr val="accent6"/>
                </a:solidFill>
              </a:rPr>
              <a:t>condition</a:t>
            </a:r>
            <a:r>
              <a:rPr lang="en-US" dirty="0" smtClean="0"/>
              <a:t>)</a:t>
            </a:r>
          </a:p>
          <a:p>
            <a:r>
              <a:rPr lang="en-US" dirty="0" smtClean="0"/>
              <a:t>{</a:t>
            </a:r>
            <a:r>
              <a:rPr lang="en-US" dirty="0" smtClean="0">
                <a:solidFill>
                  <a:schemeClr val="accent3"/>
                </a:solidFill>
              </a:rPr>
              <a:t>statement</a:t>
            </a:r>
            <a:r>
              <a:rPr lang="en-US" dirty="0" smtClean="0"/>
              <a:t>}</a:t>
            </a:r>
            <a:endParaRPr lang="en-US" dirty="0"/>
          </a:p>
        </p:txBody>
      </p:sp>
      <p:sp>
        <p:nvSpPr>
          <p:cNvPr id="26" name="TextBox 25"/>
          <p:cNvSpPr txBox="1"/>
          <p:nvPr/>
        </p:nvSpPr>
        <p:spPr>
          <a:xfrm>
            <a:off x="7749310" y="1117615"/>
            <a:ext cx="3224344" cy="369332"/>
          </a:xfrm>
          <a:prstGeom prst="rect">
            <a:avLst/>
          </a:prstGeom>
          <a:noFill/>
        </p:spPr>
        <p:txBody>
          <a:bodyPr wrap="none" rtlCol="0">
            <a:spAutoFit/>
          </a:bodyPr>
          <a:lstStyle/>
          <a:p>
            <a:r>
              <a:rPr lang="en-US" dirty="0" smtClean="0"/>
              <a:t>do {</a:t>
            </a:r>
            <a:r>
              <a:rPr lang="en-US" dirty="0" smtClean="0">
                <a:solidFill>
                  <a:schemeClr val="accent3"/>
                </a:solidFill>
              </a:rPr>
              <a:t>statement</a:t>
            </a:r>
            <a:r>
              <a:rPr lang="en-US" dirty="0" smtClean="0"/>
              <a:t>} while (</a:t>
            </a:r>
            <a:r>
              <a:rPr lang="en-US" dirty="0" smtClean="0">
                <a:solidFill>
                  <a:schemeClr val="accent6"/>
                </a:solidFill>
              </a:rPr>
              <a:t>condition</a:t>
            </a:r>
            <a:r>
              <a:rPr lang="en-US" dirty="0" smtClean="0"/>
              <a:t>)</a:t>
            </a:r>
            <a:endParaRPr lang="en-US" dirty="0"/>
          </a:p>
        </p:txBody>
      </p:sp>
      <p:sp>
        <p:nvSpPr>
          <p:cNvPr id="30" name="Flowchart: Decision 29"/>
          <p:cNvSpPr/>
          <p:nvPr/>
        </p:nvSpPr>
        <p:spPr bwMode="auto">
          <a:xfrm>
            <a:off x="9165698" y="2817456"/>
            <a:ext cx="2514602" cy="754647"/>
          </a:xfrm>
          <a:prstGeom prst="flowChartDecision">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smtClean="0">
                <a:ln>
                  <a:noFill/>
                </a:ln>
                <a:solidFill>
                  <a:schemeClr val="accent6"/>
                </a:solidFill>
                <a:effectLst/>
                <a:latin typeface="Helvetica Neue Bold Condensed" charset="0"/>
                <a:ea typeface="ヒラギノ角ゴ ProN W6" charset="0"/>
                <a:cs typeface="ヒラギノ角ゴ ProN W6" charset="0"/>
                <a:sym typeface="Helvetica Neue Bold Condensed" charset="0"/>
              </a:rPr>
              <a:t>condition</a:t>
            </a:r>
            <a:endParaRPr kumimoji="0" lang="en-US" b="1" i="0" u="none" strike="noStrike" cap="none" normalizeH="0" baseline="0" dirty="0">
              <a:ln>
                <a:noFill/>
              </a:ln>
              <a:solidFill>
                <a:schemeClr val="accent6"/>
              </a:solidFill>
              <a:effectLst/>
              <a:latin typeface="Helvetica Neue Bold Condensed" charset="0"/>
              <a:ea typeface="ヒラギノ角ゴ ProN W6" charset="0"/>
              <a:cs typeface="ヒラギノ角ゴ ProN W6" charset="0"/>
              <a:sym typeface="Helvetica Neue Bold Condensed" charset="0"/>
            </a:endParaRPr>
          </a:p>
        </p:txBody>
      </p:sp>
      <p:sp>
        <p:nvSpPr>
          <p:cNvPr id="31" name="Flowchart: Process 30"/>
          <p:cNvSpPr/>
          <p:nvPr/>
        </p:nvSpPr>
        <p:spPr bwMode="auto">
          <a:xfrm>
            <a:off x="9367511" y="4061658"/>
            <a:ext cx="2144684" cy="573578"/>
          </a:xfrm>
          <a:prstGeom prst="flowChartProcess">
            <a:avLst/>
          </a:prstGeom>
          <a:solidFill>
            <a:schemeClr val="bg2"/>
          </a:solidFill>
          <a:ln>
            <a:solidFill>
              <a:schemeClr val="tx1"/>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smtClean="0">
                <a:ln>
                  <a:noFill/>
                </a:ln>
                <a:solidFill>
                  <a:schemeClr val="accent3"/>
                </a:solidFill>
                <a:effectLst/>
                <a:latin typeface="Helvetica Neue Bold Condensed" charset="0"/>
                <a:ea typeface="ヒラギノ角ゴ ProN W6" charset="0"/>
                <a:cs typeface="ヒラギノ角ゴ ProN W6" charset="0"/>
                <a:sym typeface="Helvetica Neue Bold Condensed" charset="0"/>
              </a:rPr>
              <a:t>statement</a:t>
            </a:r>
            <a:endParaRPr kumimoji="0" lang="en-US" sz="3200" b="0" i="0" u="none" strike="noStrike" cap="none" normalizeH="0" baseline="0" dirty="0">
              <a:ln>
                <a:noFill/>
              </a:ln>
              <a:solidFill>
                <a:schemeClr val="accent3"/>
              </a:solidFill>
              <a:effectLst/>
              <a:latin typeface="Helvetica Neue Bold Condensed" charset="0"/>
              <a:ea typeface="ヒラギノ角ゴ ProN W6" charset="0"/>
              <a:cs typeface="ヒラギノ角ゴ ProN W6" charset="0"/>
              <a:sym typeface="Helvetica Neue Bold Condensed" charset="0"/>
            </a:endParaRPr>
          </a:p>
        </p:txBody>
      </p:sp>
      <p:cxnSp>
        <p:nvCxnSpPr>
          <p:cNvPr id="32" name="Straight Arrow Connector 31"/>
          <p:cNvCxnSpPr>
            <a:stCxn id="30" idx="2"/>
            <a:endCxn id="31" idx="0"/>
          </p:cNvCxnSpPr>
          <p:nvPr/>
        </p:nvCxnSpPr>
        <p:spPr bwMode="auto">
          <a:xfrm>
            <a:off x="10422999" y="3572103"/>
            <a:ext cx="16854" cy="489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31" idx="3"/>
            <a:endCxn id="30" idx="3"/>
          </p:cNvCxnSpPr>
          <p:nvPr/>
        </p:nvCxnSpPr>
        <p:spPr bwMode="auto">
          <a:xfrm flipV="1">
            <a:off x="11512195" y="3194780"/>
            <a:ext cx="168105" cy="1153667"/>
          </a:xfrm>
          <a:prstGeom prst="bentConnector3">
            <a:avLst>
              <a:gd name="adj1" fmla="val 373895"/>
            </a:avLst>
          </a:prstGeom>
          <a:solidFill>
            <a:srgbClr val="4D4D4D"/>
          </a:solidFill>
          <a:ln w="28575">
            <a:solidFill>
              <a:schemeClr val="tx1"/>
            </a:solidFill>
            <a:tailEnd type="triangle"/>
          </a:ln>
        </p:spPr>
      </p:cxnSp>
      <p:sp>
        <p:nvSpPr>
          <p:cNvPr id="34" name="Flowchart: Process 33"/>
          <p:cNvSpPr/>
          <p:nvPr/>
        </p:nvSpPr>
        <p:spPr bwMode="auto">
          <a:xfrm>
            <a:off x="6423526" y="2924000"/>
            <a:ext cx="2000248" cy="539147"/>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chemeClr val="tx1"/>
                </a:solidFill>
                <a:effectLst/>
                <a:latin typeface="Helvetica Neue Bold Condensed" charset="0"/>
                <a:ea typeface="ヒラギノ角ゴ ProN W6" charset="0"/>
                <a:cs typeface="ヒラギノ角ゴ ProN W6" charset="0"/>
                <a:sym typeface="Helvetica Neue Bold Condensed" charset="0"/>
              </a:rPr>
              <a:t>loop end</a:t>
            </a:r>
            <a:endParaRPr kumimoji="0" lang="en-US" sz="2800" b="0" i="0" u="none" strike="noStrike" cap="none" normalizeH="0" baseline="0" dirty="0">
              <a:ln>
                <a:noFill/>
              </a:ln>
              <a:solidFill>
                <a:schemeClr val="tx1"/>
              </a:solidFill>
              <a:effectLst/>
              <a:latin typeface="Helvetica Neue Bold Condensed" charset="0"/>
              <a:ea typeface="ヒラギノ角ゴ ProN W6" charset="0"/>
              <a:cs typeface="ヒラギノ角ゴ ProN W6" charset="0"/>
              <a:sym typeface="Helvetica Neue Bold Condensed" charset="0"/>
            </a:endParaRPr>
          </a:p>
        </p:txBody>
      </p:sp>
      <p:cxnSp>
        <p:nvCxnSpPr>
          <p:cNvPr id="35" name="Straight Arrow Connector 34"/>
          <p:cNvCxnSpPr>
            <a:stCxn id="30" idx="1"/>
            <a:endCxn id="34" idx="3"/>
          </p:cNvCxnSpPr>
          <p:nvPr/>
        </p:nvCxnSpPr>
        <p:spPr bwMode="auto">
          <a:xfrm flipH="1" flipV="1">
            <a:off x="8423774" y="3193574"/>
            <a:ext cx="741924" cy="12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774895" y="3615742"/>
            <a:ext cx="579005" cy="369332"/>
          </a:xfrm>
          <a:prstGeom prst="rect">
            <a:avLst/>
          </a:prstGeom>
          <a:noFill/>
        </p:spPr>
        <p:txBody>
          <a:bodyPr wrap="none" rtlCol="0">
            <a:spAutoFit/>
          </a:bodyPr>
          <a:lstStyle/>
          <a:p>
            <a:r>
              <a:rPr lang="en-US" dirty="0" smtClean="0"/>
              <a:t>true</a:t>
            </a:r>
            <a:endParaRPr lang="en-US" dirty="0"/>
          </a:p>
        </p:txBody>
      </p:sp>
      <p:sp>
        <p:nvSpPr>
          <p:cNvPr id="37" name="TextBox 36"/>
          <p:cNvSpPr txBox="1"/>
          <p:nvPr/>
        </p:nvSpPr>
        <p:spPr>
          <a:xfrm>
            <a:off x="8681598" y="2832126"/>
            <a:ext cx="685799" cy="377322"/>
          </a:xfrm>
          <a:prstGeom prst="rect">
            <a:avLst/>
          </a:prstGeom>
          <a:noFill/>
        </p:spPr>
        <p:txBody>
          <a:bodyPr wrap="square" rtlCol="0">
            <a:spAutoFit/>
          </a:bodyPr>
          <a:lstStyle/>
          <a:p>
            <a:r>
              <a:rPr lang="en-US" dirty="0" smtClean="0"/>
              <a:t>false</a:t>
            </a:r>
            <a:endParaRPr lang="en-US" dirty="0"/>
          </a:p>
        </p:txBody>
      </p:sp>
      <p:sp>
        <p:nvSpPr>
          <p:cNvPr id="41" name="Flowchart: Process 40"/>
          <p:cNvSpPr/>
          <p:nvPr/>
        </p:nvSpPr>
        <p:spPr bwMode="auto">
          <a:xfrm>
            <a:off x="9281558" y="1811687"/>
            <a:ext cx="2144684" cy="573578"/>
          </a:xfrm>
          <a:prstGeom prst="flowChartProcess">
            <a:avLst/>
          </a:prstGeom>
          <a:solidFill>
            <a:schemeClr val="bg2"/>
          </a:solidFill>
          <a:ln>
            <a:solidFill>
              <a:schemeClr val="tx1"/>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smtClean="0">
                <a:ln>
                  <a:noFill/>
                </a:ln>
                <a:solidFill>
                  <a:schemeClr val="accent3"/>
                </a:solidFill>
                <a:effectLst/>
                <a:latin typeface="Helvetica Neue Bold Condensed" charset="0"/>
                <a:ea typeface="ヒラギノ角ゴ ProN W6" charset="0"/>
                <a:cs typeface="ヒラギノ角ゴ ProN W6" charset="0"/>
                <a:sym typeface="Helvetica Neue Bold Condensed" charset="0"/>
              </a:rPr>
              <a:t>statement</a:t>
            </a:r>
            <a:endParaRPr kumimoji="0" lang="en-US" sz="3200" b="0" i="0" u="none" strike="noStrike" cap="none" normalizeH="0" baseline="0" dirty="0">
              <a:ln>
                <a:noFill/>
              </a:ln>
              <a:solidFill>
                <a:schemeClr val="accent3"/>
              </a:solidFill>
              <a:effectLst/>
              <a:latin typeface="Helvetica Neue Bold Condensed" charset="0"/>
              <a:ea typeface="ヒラギノ角ゴ ProN W6" charset="0"/>
              <a:cs typeface="ヒラギノ角ゴ ProN W6" charset="0"/>
              <a:sym typeface="Helvetica Neue Bold Condensed" charset="0"/>
            </a:endParaRPr>
          </a:p>
        </p:txBody>
      </p:sp>
      <p:cxnSp>
        <p:nvCxnSpPr>
          <p:cNvPr id="42" name="Straight Arrow Connector 41"/>
          <p:cNvCxnSpPr>
            <a:endCxn id="30" idx="0"/>
          </p:cNvCxnSpPr>
          <p:nvPr/>
        </p:nvCxnSpPr>
        <p:spPr bwMode="auto">
          <a:xfrm>
            <a:off x="10353900" y="2377392"/>
            <a:ext cx="69099" cy="440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0900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fld id="{69233210-FD1D-4643-A408-4B2BDEE02D8B}" type="slidenum">
              <a:rPr lang="en-US" smtClean="0"/>
              <a:t>16</a:t>
            </a:fld>
            <a:endParaRPr lang="en-US"/>
          </a:p>
        </p:txBody>
      </p:sp>
      <p:sp>
        <p:nvSpPr>
          <p:cNvPr id="6" name="Content Placeholder 5"/>
          <p:cNvSpPr>
            <a:spLocks noGrp="1"/>
          </p:cNvSpPr>
          <p:nvPr>
            <p:ph idx="1"/>
          </p:nvPr>
        </p:nvSpPr>
        <p:spPr/>
        <p:txBody>
          <a:bodyPr/>
          <a:lstStyle/>
          <a:p>
            <a:pPr marL="267335" indent="0">
              <a:buNone/>
            </a:pPr>
            <a:r>
              <a:rPr lang="en-US" altLang="zh-CN" dirty="0"/>
              <a:t>the question: print out 0~200;</a:t>
            </a:r>
          </a:p>
          <a:p>
            <a:pPr marL="267335" indent="0">
              <a:buNone/>
            </a:pPr>
            <a:r>
              <a:rPr lang="en-US" altLang="zh-CN" dirty="0" err="1" smtClean="0"/>
              <a:t>int</a:t>
            </a:r>
            <a:r>
              <a:rPr lang="en-US" altLang="zh-CN" dirty="0" smtClean="0"/>
              <a:t> </a:t>
            </a:r>
            <a:r>
              <a:rPr lang="en-US" altLang="zh-CN" dirty="0" err="1" smtClean="0"/>
              <a:t>i</a:t>
            </a:r>
            <a:r>
              <a:rPr lang="en-US" altLang="zh-CN" dirty="0" smtClean="0"/>
              <a:t>=0;</a:t>
            </a:r>
          </a:p>
          <a:p>
            <a:pPr marL="267335" indent="0">
              <a:buNone/>
            </a:pPr>
            <a:r>
              <a:rPr lang="en-US" altLang="zh-CN" dirty="0" smtClean="0"/>
              <a:t>while(</a:t>
            </a:r>
            <a:r>
              <a:rPr lang="en-US" altLang="zh-CN" dirty="0" err="1" smtClean="0"/>
              <a:t>i</a:t>
            </a:r>
            <a:r>
              <a:rPr lang="en-US" altLang="zh-CN" dirty="0" smtClean="0"/>
              <a:t>&lt;10)//</a:t>
            </a:r>
            <a:r>
              <a:rPr lang="en-US" altLang="zh-CN" dirty="0" smtClean="0"/>
              <a:t>will </a:t>
            </a:r>
            <a:r>
              <a:rPr lang="en-US" altLang="zh-CN" dirty="0" smtClean="0"/>
              <a:t>10</a:t>
            </a:r>
            <a:r>
              <a:rPr lang="en-US" altLang="zh-CN" dirty="0" smtClean="0"/>
              <a:t> </a:t>
            </a:r>
            <a:r>
              <a:rPr lang="en-US" altLang="zh-CN" dirty="0" smtClean="0"/>
              <a:t>be printed?</a:t>
            </a:r>
          </a:p>
          <a:p>
            <a:pPr marL="267335" indent="0">
              <a:buNone/>
            </a:pPr>
            <a:r>
              <a:rPr lang="en-US" altLang="zh-CN" dirty="0" smtClean="0"/>
              <a:t>{</a:t>
            </a:r>
          </a:p>
          <a:p>
            <a:pPr marL="267335" indent="0">
              <a:buNone/>
            </a:pPr>
            <a:r>
              <a:rPr lang="en-US" altLang="zh-CN" dirty="0" smtClean="0"/>
              <a:t>   </a:t>
            </a:r>
            <a:r>
              <a:rPr lang="en-US" altLang="zh-CN" dirty="0" err="1" smtClean="0"/>
              <a:t>cout</a:t>
            </a:r>
            <a:r>
              <a:rPr lang="en-US" altLang="zh-CN" dirty="0" smtClean="0"/>
              <a:t>&lt;&lt; </a:t>
            </a:r>
            <a:r>
              <a:rPr lang="en-US" altLang="zh-CN" dirty="0" err="1" smtClean="0"/>
              <a:t>i</a:t>
            </a:r>
            <a:r>
              <a:rPr lang="en-US" altLang="zh-CN" dirty="0" smtClean="0"/>
              <a:t>;</a:t>
            </a:r>
          </a:p>
          <a:p>
            <a:pPr marL="267335" indent="0">
              <a:buNone/>
            </a:pPr>
            <a:r>
              <a:rPr lang="en-US" altLang="zh-CN" dirty="0"/>
              <a:t> </a:t>
            </a:r>
            <a:r>
              <a:rPr lang="en-US" altLang="zh-CN" dirty="0" smtClean="0"/>
              <a:t>   </a:t>
            </a:r>
            <a:r>
              <a:rPr lang="en-US" altLang="zh-CN" dirty="0" err="1" smtClean="0"/>
              <a:t>i</a:t>
            </a:r>
            <a:r>
              <a:rPr lang="en-US" altLang="zh-CN" dirty="0" smtClean="0"/>
              <a:t>++;</a:t>
            </a:r>
          </a:p>
          <a:p>
            <a:pPr marL="267335" indent="0">
              <a:buNone/>
            </a:pPr>
            <a:r>
              <a:rPr lang="en-US" altLang="zh-CN" dirty="0"/>
              <a:t>}</a:t>
            </a:r>
          </a:p>
          <a:p>
            <a:endParaRPr lang="en-US" dirty="0"/>
          </a:p>
        </p:txBody>
      </p:sp>
      <p:sp>
        <p:nvSpPr>
          <p:cNvPr id="9" name="Content Placeholder 8"/>
          <p:cNvSpPr>
            <a:spLocks noGrp="1"/>
          </p:cNvSpPr>
          <p:nvPr>
            <p:ph idx="12"/>
          </p:nvPr>
        </p:nvSpPr>
        <p:spPr/>
        <p:txBody>
          <a:bodyPr/>
          <a:lstStyle/>
          <a:p>
            <a:pPr marL="267335" indent="0">
              <a:buNone/>
            </a:pPr>
            <a:r>
              <a:rPr lang="en-US" dirty="0" smtClean="0"/>
              <a:t>do {</a:t>
            </a:r>
          </a:p>
          <a:p>
            <a:pPr marL="267335" indent="0">
              <a:buNone/>
            </a:pPr>
            <a:r>
              <a:rPr lang="en-US" dirty="0" err="1" smtClean="0"/>
              <a:t>cout</a:t>
            </a:r>
            <a:r>
              <a:rPr lang="en-US" dirty="0" smtClean="0"/>
              <a:t>&lt;&lt;</a:t>
            </a:r>
            <a:r>
              <a:rPr lang="en-US" dirty="0" err="1" smtClean="0"/>
              <a:t>i</a:t>
            </a:r>
            <a:r>
              <a:rPr lang="en-US" dirty="0" smtClean="0"/>
              <a:t>;</a:t>
            </a:r>
          </a:p>
          <a:p>
            <a:pPr marL="267335" indent="0">
              <a:buNone/>
            </a:pPr>
            <a:r>
              <a:rPr lang="en-US" dirty="0" err="1" smtClean="0"/>
              <a:t>i</a:t>
            </a:r>
            <a:r>
              <a:rPr lang="en-US" dirty="0" smtClean="0"/>
              <a:t>++</a:t>
            </a:r>
          </a:p>
          <a:p>
            <a:pPr marL="267335" indent="0">
              <a:buNone/>
            </a:pPr>
            <a:r>
              <a:rPr lang="en-US" dirty="0" smtClean="0"/>
              <a:t>}while (</a:t>
            </a:r>
            <a:r>
              <a:rPr lang="en-US" dirty="0" err="1" smtClean="0"/>
              <a:t>i</a:t>
            </a:r>
            <a:r>
              <a:rPr lang="en-US" dirty="0" smtClean="0"/>
              <a:t>&lt;200) </a:t>
            </a:r>
            <a:endParaRPr lang="en-US" dirty="0"/>
          </a:p>
        </p:txBody>
      </p:sp>
      <p:sp>
        <p:nvSpPr>
          <p:cNvPr id="10" name="Text Placeholder 9"/>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828587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boundary condition</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17</a:t>
            </a:fld>
            <a:endParaRPr lang="en-US"/>
          </a:p>
        </p:txBody>
      </p:sp>
      <p:sp>
        <p:nvSpPr>
          <p:cNvPr id="4" name="Content Placeholder 3"/>
          <p:cNvSpPr>
            <a:spLocks noGrp="1"/>
          </p:cNvSpPr>
          <p:nvPr>
            <p:ph idx="1"/>
          </p:nvPr>
        </p:nvSpPr>
        <p:spPr/>
        <p:txBody>
          <a:bodyPr/>
          <a:lstStyle/>
          <a:p>
            <a:pPr marL="267335" indent="0">
              <a:buNone/>
            </a:pPr>
            <a:r>
              <a:rPr lang="en-US" dirty="0" err="1" smtClean="0"/>
              <a:t>int</a:t>
            </a:r>
            <a:r>
              <a:rPr lang="en-US" dirty="0" smtClean="0"/>
              <a:t> </a:t>
            </a:r>
            <a:r>
              <a:rPr lang="en-US" dirty="0" err="1" smtClean="0"/>
              <a:t>i</a:t>
            </a:r>
            <a:r>
              <a:rPr lang="en-US" dirty="0" smtClean="0"/>
              <a:t>=1;</a:t>
            </a:r>
          </a:p>
          <a:p>
            <a:pPr marL="267335" indent="0">
              <a:buNone/>
            </a:pPr>
            <a:r>
              <a:rPr lang="en-US" dirty="0" smtClean="0"/>
              <a:t>while(</a:t>
            </a:r>
            <a:r>
              <a:rPr lang="en-US" dirty="0" err="1" smtClean="0"/>
              <a:t>i</a:t>
            </a:r>
            <a:r>
              <a:rPr lang="en-US" dirty="0" smtClean="0"/>
              <a:t>&lt;200)// want to print out </a:t>
            </a:r>
          </a:p>
          <a:p>
            <a:pPr marL="267335" indent="0">
              <a:buNone/>
            </a:pPr>
            <a:r>
              <a:rPr lang="en-US" dirty="0"/>
              <a:t> </a:t>
            </a:r>
            <a:r>
              <a:rPr lang="en-US" dirty="0" smtClean="0"/>
              <a:t>                           1~200</a:t>
            </a:r>
          </a:p>
          <a:p>
            <a:pPr marL="267335" indent="0">
              <a:buNone/>
            </a:pPr>
            <a:r>
              <a:rPr lang="en-US" dirty="0" smtClean="0"/>
              <a:t>{</a:t>
            </a:r>
          </a:p>
          <a:p>
            <a:pPr marL="267335" indent="0">
              <a:buNone/>
            </a:pPr>
            <a:r>
              <a:rPr lang="en-US" dirty="0" err="1" smtClean="0"/>
              <a:t>cout</a:t>
            </a:r>
            <a:r>
              <a:rPr lang="en-US" dirty="0" smtClean="0"/>
              <a:t>&lt;&lt;</a:t>
            </a:r>
            <a:r>
              <a:rPr lang="en-US" dirty="0" err="1" smtClean="0"/>
              <a:t>i</a:t>
            </a:r>
            <a:r>
              <a:rPr lang="en-US" dirty="0" smtClean="0"/>
              <a:t>;</a:t>
            </a:r>
          </a:p>
          <a:p>
            <a:pPr marL="267335" indent="0">
              <a:buNone/>
            </a:pPr>
            <a:r>
              <a:rPr lang="en-US" dirty="0" err="1" smtClean="0"/>
              <a:t>i</a:t>
            </a:r>
            <a:r>
              <a:rPr lang="en-US" dirty="0" smtClean="0"/>
              <a:t>++;</a:t>
            </a:r>
          </a:p>
          <a:p>
            <a:pPr marL="267335" indent="0">
              <a:buNone/>
            </a:pPr>
            <a:r>
              <a:rPr lang="en-US" dirty="0"/>
              <a:t>}</a:t>
            </a:r>
          </a:p>
        </p:txBody>
      </p:sp>
      <p:sp>
        <p:nvSpPr>
          <p:cNvPr id="5" name="Content Placeholder 4"/>
          <p:cNvSpPr>
            <a:spLocks noGrp="1"/>
          </p:cNvSpPr>
          <p:nvPr>
            <p:ph idx="12"/>
          </p:nvPr>
        </p:nvSpPr>
        <p:spPr/>
        <p:txBody>
          <a:bodyPr>
            <a:normAutofit lnSpcReduction="10000"/>
          </a:bodyPr>
          <a:lstStyle/>
          <a:p>
            <a:pPr marL="267335" indent="0">
              <a:buNone/>
            </a:pPr>
            <a:r>
              <a:rPr lang="en-US" dirty="0" smtClean="0"/>
              <a:t>Be careful when you want to do some operation to the loop index i:</a:t>
            </a:r>
          </a:p>
          <a:p>
            <a:pPr marL="267335" indent="0">
              <a:buNone/>
            </a:pPr>
            <a:r>
              <a:rPr lang="en-US" dirty="0" err="1" smtClean="0"/>
              <a:t>int</a:t>
            </a:r>
            <a:r>
              <a:rPr lang="en-US" dirty="0" smtClean="0"/>
              <a:t> </a:t>
            </a:r>
            <a:r>
              <a:rPr lang="en-US" dirty="0" err="1" smtClean="0"/>
              <a:t>i</a:t>
            </a:r>
            <a:r>
              <a:rPr lang="en-US" dirty="0" smtClean="0"/>
              <a:t> =0;</a:t>
            </a:r>
          </a:p>
          <a:p>
            <a:pPr marL="267335" indent="0">
              <a:buNone/>
            </a:pPr>
            <a:r>
              <a:rPr lang="en-US" dirty="0" smtClean="0"/>
              <a:t>while (</a:t>
            </a:r>
            <a:r>
              <a:rPr lang="en-US" dirty="0" err="1" smtClean="0"/>
              <a:t>i</a:t>
            </a:r>
            <a:r>
              <a:rPr lang="en-US" dirty="0" smtClean="0"/>
              <a:t>&lt;200)</a:t>
            </a:r>
          </a:p>
          <a:p>
            <a:pPr marL="267335" indent="0">
              <a:buNone/>
            </a:pPr>
            <a:r>
              <a:rPr lang="en-US" dirty="0" smtClean="0"/>
              <a:t>{ </a:t>
            </a:r>
          </a:p>
          <a:p>
            <a:pPr marL="267335" indent="0">
              <a:buNone/>
            </a:pPr>
            <a:r>
              <a:rPr lang="en-US" dirty="0" smtClean="0"/>
              <a:t>  </a:t>
            </a:r>
            <a:r>
              <a:rPr lang="en-US" dirty="0" err="1" smtClean="0"/>
              <a:t>cout</a:t>
            </a:r>
            <a:r>
              <a:rPr lang="en-US" dirty="0" smtClean="0"/>
              <a:t>&lt;&lt;</a:t>
            </a:r>
            <a:r>
              <a:rPr lang="en-US" dirty="0" err="1" smtClean="0"/>
              <a:t>i</a:t>
            </a:r>
            <a:r>
              <a:rPr lang="en-US" dirty="0" smtClean="0"/>
              <a:t>;</a:t>
            </a:r>
          </a:p>
          <a:p>
            <a:pPr marL="267335" indent="0">
              <a:buNone/>
            </a:pPr>
            <a:r>
              <a:rPr lang="en-US" dirty="0"/>
              <a:t> </a:t>
            </a:r>
            <a:r>
              <a:rPr lang="en-US" dirty="0" smtClean="0"/>
              <a:t>  </a:t>
            </a:r>
            <a:r>
              <a:rPr lang="en-US" dirty="0" err="1" smtClean="0"/>
              <a:t>i</a:t>
            </a:r>
            <a:r>
              <a:rPr lang="en-US" dirty="0" smtClean="0"/>
              <a:t>=1;</a:t>
            </a:r>
          </a:p>
          <a:p>
            <a:pPr marL="267335" indent="0">
              <a:buNone/>
            </a:pPr>
            <a:r>
              <a:rPr lang="en-US" dirty="0" smtClean="0"/>
              <a:t>   </a:t>
            </a:r>
            <a:r>
              <a:rPr lang="en-US" dirty="0" err="1" smtClean="0"/>
              <a:t>i</a:t>
            </a:r>
            <a:r>
              <a:rPr lang="en-US" dirty="0" smtClean="0"/>
              <a:t>++;</a:t>
            </a:r>
          </a:p>
          <a:p>
            <a:pPr marL="267335" indent="0">
              <a:buNone/>
            </a:pPr>
            <a:r>
              <a:rPr lang="en-US" dirty="0" smtClean="0"/>
              <a:t>}</a:t>
            </a:r>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723298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Slide Number Placeholder 2"/>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9233210-FD1D-4643-A408-4B2BDEE02D8B}" type="slidenum">
              <a:rPr kumimoji="0" lang="en-US" sz="1320" b="0" i="0" u="none" strike="noStrike" kern="1200" cap="none" spc="0" normalizeH="0" baseline="0" noProof="0" smtClean="0">
                <a:ln>
                  <a:noFill/>
                </a:ln>
                <a:solidFill>
                  <a:srgbClr val="4D4D4D"/>
                </a:solidFill>
                <a:effectLst/>
                <a:uLnTx/>
                <a:uFillTx/>
                <a:latin typeface="Helvetica Neue Bold Condensed"/>
                <a:ea typeface="MS PGothic" panose="020B0600070205080204" charset="-128"/>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320" b="0" i="0" u="none" strike="noStrike" kern="1200" cap="none" spc="0" normalizeH="0" baseline="0" noProof="0">
              <a:ln>
                <a:noFill/>
              </a:ln>
              <a:solidFill>
                <a:srgbClr val="4D4D4D"/>
              </a:solidFill>
              <a:effectLst/>
              <a:uLnTx/>
              <a:uFillTx/>
              <a:latin typeface="Helvetica Neue Bold Condensed"/>
              <a:ea typeface="MS PGothic" panose="020B0600070205080204" charset="-128"/>
            </a:endParaRPr>
          </a:p>
        </p:txBody>
      </p:sp>
      <p:sp>
        <p:nvSpPr>
          <p:cNvPr id="4" name="Content Placeholder 3"/>
          <p:cNvSpPr>
            <a:spLocks noGrp="1"/>
          </p:cNvSpPr>
          <p:nvPr>
            <p:ph idx="1"/>
          </p:nvPr>
        </p:nvSpPr>
        <p:spPr/>
        <p:txBody>
          <a:bodyPr/>
          <a:lstStyle/>
          <a:p>
            <a:pPr marL="267335" indent="0">
              <a:buNone/>
            </a:pPr>
            <a:r>
              <a:rPr lang="en-US" dirty="0"/>
              <a:t>The for loop is designed to iterate a number of times.</a:t>
            </a:r>
          </a:p>
          <a:p>
            <a:pPr marL="267335" indent="0">
              <a:buNone/>
            </a:pPr>
            <a:r>
              <a:rPr lang="en-US" dirty="0" smtClean="0"/>
              <a:t>for </a:t>
            </a:r>
            <a:r>
              <a:rPr lang="en-US" dirty="0"/>
              <a:t>(initialization; condition; increase) statement</a:t>
            </a:r>
            <a:r>
              <a:rPr lang="en-US" dirty="0" smtClean="0"/>
              <a:t>;</a:t>
            </a:r>
          </a:p>
          <a:p>
            <a:endParaRPr lang="en-US" dirty="0"/>
          </a:p>
        </p:txBody>
      </p:sp>
      <p:sp>
        <p:nvSpPr>
          <p:cNvPr id="5" name="Content Placeholder 4"/>
          <p:cNvSpPr>
            <a:spLocks noGrp="1"/>
          </p:cNvSpPr>
          <p:nvPr>
            <p:ph idx="12"/>
          </p:nvPr>
        </p:nvSpPr>
        <p:spPr/>
        <p:txBody>
          <a:bodyPr/>
          <a:lstStyle/>
          <a:p>
            <a:pPr marL="267335" indent="0">
              <a:buNone/>
            </a:pPr>
            <a:endParaRPr lang="en-US" dirty="0" smtClean="0"/>
          </a:p>
          <a:p>
            <a:pPr marL="267335" indent="0">
              <a:buNone/>
            </a:pPr>
            <a:r>
              <a:rPr lang="en-US" dirty="0" smtClean="0"/>
              <a:t>for(</a:t>
            </a:r>
            <a:r>
              <a:rPr lang="en-US" dirty="0" err="1" smtClean="0"/>
              <a:t>int</a:t>
            </a:r>
            <a:r>
              <a:rPr lang="en-US" dirty="0" smtClean="0"/>
              <a:t> </a:t>
            </a:r>
            <a:r>
              <a:rPr lang="en-US" dirty="0" err="1" smtClean="0"/>
              <a:t>i</a:t>
            </a:r>
            <a:r>
              <a:rPr lang="en-US" dirty="0" smtClean="0"/>
              <a:t>=1;i&lt;6;i++)</a:t>
            </a:r>
            <a:endParaRPr lang="en-US" dirty="0"/>
          </a:p>
          <a:p>
            <a:pPr marL="267335" indent="0">
              <a:buNone/>
            </a:pPr>
            <a:r>
              <a:rPr lang="en-US" dirty="0" smtClean="0"/>
              <a:t>{</a:t>
            </a:r>
          </a:p>
          <a:p>
            <a:pPr marL="267335" indent="0">
              <a:buNone/>
            </a:pPr>
            <a:r>
              <a:rPr lang="en-US" dirty="0" smtClean="0"/>
              <a:t>     </a:t>
            </a:r>
            <a:r>
              <a:rPr lang="en-US" dirty="0" err="1" smtClean="0"/>
              <a:t>cout</a:t>
            </a:r>
            <a:r>
              <a:rPr lang="en-US" dirty="0" smtClean="0"/>
              <a:t>&lt;&lt; </a:t>
            </a:r>
            <a:r>
              <a:rPr lang="en-US" dirty="0" err="1" smtClean="0"/>
              <a:t>i</a:t>
            </a:r>
            <a:r>
              <a:rPr lang="en-US" dirty="0" smtClean="0"/>
              <a:t>&lt;&lt;</a:t>
            </a:r>
            <a:r>
              <a:rPr lang="en-US" dirty="0" err="1" smtClean="0"/>
              <a:t>endl</a:t>
            </a:r>
            <a:r>
              <a:rPr lang="en-US" dirty="0" smtClean="0"/>
              <a:t>;</a:t>
            </a:r>
          </a:p>
          <a:p>
            <a:pPr marL="267335" indent="0">
              <a:buNone/>
            </a:pPr>
            <a:r>
              <a:rPr lang="en-US" dirty="0" smtClean="0"/>
              <a:t>}</a:t>
            </a:r>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762150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for loop</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19</a:t>
            </a:fld>
            <a:endParaRPr lang="en-US"/>
          </a:p>
        </p:txBody>
      </p:sp>
      <p:sp>
        <p:nvSpPr>
          <p:cNvPr id="6" name="Text Placeholder 5"/>
          <p:cNvSpPr>
            <a:spLocks noGrp="1"/>
          </p:cNvSpPr>
          <p:nvPr>
            <p:ph type="body" sz="quarter" idx="13"/>
          </p:nvPr>
        </p:nvSpPr>
        <p:spPr/>
        <p:txBody>
          <a:bodyPr/>
          <a:lstStyle/>
          <a:p>
            <a:endParaRPr lang="en-US"/>
          </a:p>
        </p:txBody>
      </p:sp>
      <p:sp>
        <p:nvSpPr>
          <p:cNvPr id="7" name="Flowchart: Process 6"/>
          <p:cNvSpPr/>
          <p:nvPr/>
        </p:nvSpPr>
        <p:spPr bwMode="auto">
          <a:xfrm>
            <a:off x="4873449" y="1357169"/>
            <a:ext cx="2252749" cy="374073"/>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accent5"/>
                </a:solidFill>
                <a:effectLst/>
                <a:latin typeface="Helvetica Neue Bold Condensed" charset="0"/>
                <a:ea typeface="ヒラギノ角ゴ ProN W6" charset="0"/>
                <a:cs typeface="ヒラギノ角ゴ ProN W6" charset="0"/>
                <a:sym typeface="Helvetica Neue Bold Condensed" charset="0"/>
              </a:rPr>
              <a:t>Initial expression</a:t>
            </a:r>
            <a:endParaRPr kumimoji="0" lang="en-US" sz="2000" b="0" i="0" u="none" strike="noStrike" cap="none" normalizeH="0" baseline="0" dirty="0">
              <a:ln>
                <a:noFill/>
              </a:ln>
              <a:solidFill>
                <a:schemeClr val="accent5"/>
              </a:solidFill>
              <a:effectLst/>
              <a:latin typeface="Helvetica Neue Bold Condensed" charset="0"/>
              <a:ea typeface="ヒラギノ角ゴ ProN W6" charset="0"/>
              <a:cs typeface="ヒラギノ角ゴ ProN W6" charset="0"/>
              <a:sym typeface="Helvetica Neue Bold Condensed" charset="0"/>
            </a:endParaRPr>
          </a:p>
        </p:txBody>
      </p:sp>
      <p:sp>
        <p:nvSpPr>
          <p:cNvPr id="8" name="Flowchart: Decision 7"/>
          <p:cNvSpPr/>
          <p:nvPr/>
        </p:nvSpPr>
        <p:spPr bwMode="auto">
          <a:xfrm>
            <a:off x="4742522" y="2361398"/>
            <a:ext cx="2514602" cy="754647"/>
          </a:xfrm>
          <a:prstGeom prst="flowChartDecision">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smtClean="0">
                <a:ln>
                  <a:noFill/>
                </a:ln>
                <a:solidFill>
                  <a:schemeClr val="accent6"/>
                </a:solidFill>
                <a:effectLst/>
                <a:latin typeface="Helvetica Neue Bold Condensed" charset="0"/>
                <a:ea typeface="ヒラギノ角ゴ ProN W6" charset="0"/>
                <a:cs typeface="ヒラギノ角ゴ ProN W6" charset="0"/>
                <a:sym typeface="Helvetica Neue Bold Condensed" charset="0"/>
              </a:rPr>
              <a:t>condition</a:t>
            </a:r>
            <a:endParaRPr kumimoji="0" lang="en-US" b="1" i="0" u="none" strike="noStrike" cap="none" normalizeH="0" baseline="0" dirty="0">
              <a:ln>
                <a:noFill/>
              </a:ln>
              <a:solidFill>
                <a:schemeClr val="accent6"/>
              </a:solidFill>
              <a:effectLst/>
              <a:latin typeface="Helvetica Neue Bold Condensed" charset="0"/>
              <a:ea typeface="ヒラギノ角ゴ ProN W6" charset="0"/>
              <a:cs typeface="ヒラギノ角ゴ ProN W6" charset="0"/>
              <a:sym typeface="Helvetica Neue Bold Condensed" charset="0"/>
            </a:endParaRPr>
          </a:p>
        </p:txBody>
      </p:sp>
      <p:sp>
        <p:nvSpPr>
          <p:cNvPr id="9" name="Flowchart: Process 8"/>
          <p:cNvSpPr/>
          <p:nvPr/>
        </p:nvSpPr>
        <p:spPr bwMode="auto">
          <a:xfrm>
            <a:off x="4935909" y="3579849"/>
            <a:ext cx="2144684" cy="573578"/>
          </a:xfrm>
          <a:prstGeom prst="flowChartProcess">
            <a:avLst/>
          </a:prstGeom>
          <a:solidFill>
            <a:schemeClr val="bg2"/>
          </a:solidFill>
          <a:ln>
            <a:solidFill>
              <a:schemeClr val="tx1"/>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smtClean="0">
                <a:ln>
                  <a:noFill/>
                </a:ln>
                <a:solidFill>
                  <a:schemeClr val="accent3"/>
                </a:solidFill>
                <a:effectLst/>
                <a:latin typeface="Helvetica Neue Bold Condensed" charset="0"/>
                <a:ea typeface="ヒラギノ角ゴ ProN W6" charset="0"/>
                <a:cs typeface="ヒラギノ角ゴ ProN W6" charset="0"/>
                <a:sym typeface="Helvetica Neue Bold Condensed" charset="0"/>
              </a:rPr>
              <a:t>statement</a:t>
            </a:r>
            <a:endParaRPr kumimoji="0" lang="en-US" sz="3200" b="0" i="0" u="none" strike="noStrike" cap="none" normalizeH="0" baseline="0" dirty="0">
              <a:ln>
                <a:noFill/>
              </a:ln>
              <a:solidFill>
                <a:schemeClr val="accent3"/>
              </a:solidFill>
              <a:effectLst/>
              <a:latin typeface="Helvetica Neue Bold Condensed" charset="0"/>
              <a:ea typeface="ヒラギノ角ゴ ProN W6" charset="0"/>
              <a:cs typeface="ヒラギノ角ゴ ProN W6" charset="0"/>
              <a:sym typeface="Helvetica Neue Bold Condensed" charset="0"/>
            </a:endParaRPr>
          </a:p>
        </p:txBody>
      </p:sp>
      <p:cxnSp>
        <p:nvCxnSpPr>
          <p:cNvPr id="11" name="Straight Arrow Connector 10"/>
          <p:cNvCxnSpPr>
            <a:stCxn id="7" idx="2"/>
            <a:endCxn id="8" idx="0"/>
          </p:cNvCxnSpPr>
          <p:nvPr/>
        </p:nvCxnSpPr>
        <p:spPr bwMode="auto">
          <a:xfrm flipH="1">
            <a:off x="5999823" y="1731242"/>
            <a:ext cx="1" cy="6301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bwMode="auto">
          <a:xfrm>
            <a:off x="5999823" y="3116045"/>
            <a:ext cx="8428" cy="463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bwMode="auto">
          <a:xfrm>
            <a:off x="4797710" y="4988165"/>
            <a:ext cx="2421081" cy="626972"/>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1" i="0" u="none" strike="noStrike" cap="none" normalizeH="0" baseline="0" dirty="0" smtClean="0">
                <a:ln>
                  <a:noFill/>
                </a:ln>
                <a:solidFill>
                  <a:srgbClr val="FFC000"/>
                </a:solidFill>
                <a:effectLst/>
                <a:latin typeface="Helvetica Neue Bold Condensed" charset="0"/>
                <a:ea typeface="ヒラギノ角ゴ ProN W6" charset="0"/>
                <a:cs typeface="ヒラギノ角ゴ ProN W6" charset="0"/>
                <a:sym typeface="Helvetica Neue Bold Condensed" charset="0"/>
              </a:rPr>
              <a:t>increment</a:t>
            </a:r>
            <a:r>
              <a:rPr kumimoji="0" lang="en-US" sz="3200" b="0" i="0" u="none" strike="noStrike" cap="none" normalizeH="0" baseline="0" dirty="0" smtClean="0">
                <a:ln>
                  <a:noFill/>
                </a:ln>
                <a:solidFill>
                  <a:schemeClr val="tx1"/>
                </a:solidFill>
                <a:effectLst/>
                <a:latin typeface="Helvetica Neue Bold Condensed" charset="0"/>
                <a:ea typeface="ヒラギノ角ゴ ProN W6" charset="0"/>
                <a:cs typeface="ヒラギノ角ゴ ProN W6" charset="0"/>
                <a:sym typeface="Helvetica Neue Bold Condensed" charset="0"/>
              </a:rPr>
              <a:t> </a:t>
            </a:r>
            <a:endParaRPr kumimoji="0" lang="en-US" sz="3200" b="0" i="0" u="none" strike="noStrike" cap="none" normalizeH="0" baseline="0" dirty="0">
              <a:ln>
                <a:noFill/>
              </a:ln>
              <a:solidFill>
                <a:schemeClr val="tx1"/>
              </a:solidFill>
              <a:effectLst/>
              <a:latin typeface="Helvetica Neue Bold Condensed" charset="0"/>
              <a:ea typeface="ヒラギノ角ゴ ProN W6" charset="0"/>
              <a:cs typeface="ヒラギノ角ゴ ProN W6" charset="0"/>
              <a:sym typeface="Helvetica Neue Bold Condensed" charset="0"/>
            </a:endParaRPr>
          </a:p>
        </p:txBody>
      </p:sp>
      <p:cxnSp>
        <p:nvCxnSpPr>
          <p:cNvPr id="17" name="Straight Arrow Connector 16"/>
          <p:cNvCxnSpPr>
            <a:stCxn id="9" idx="2"/>
            <a:endCxn id="14" idx="0"/>
          </p:cNvCxnSpPr>
          <p:nvPr/>
        </p:nvCxnSpPr>
        <p:spPr bwMode="auto">
          <a:xfrm>
            <a:off x="6008251" y="4153427"/>
            <a:ext cx="0" cy="834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4" idx="3"/>
            <a:endCxn id="8" idx="3"/>
          </p:cNvCxnSpPr>
          <p:nvPr/>
        </p:nvCxnSpPr>
        <p:spPr bwMode="auto">
          <a:xfrm flipV="1">
            <a:off x="7218791" y="2738722"/>
            <a:ext cx="38333" cy="2562929"/>
          </a:xfrm>
          <a:prstGeom prst="bentConnector3">
            <a:avLst>
              <a:gd name="adj1" fmla="val 696353"/>
            </a:avLst>
          </a:prstGeom>
          <a:solidFill>
            <a:srgbClr val="4D4D4D"/>
          </a:solidFill>
          <a:ln w="28575">
            <a:solidFill>
              <a:schemeClr val="tx1"/>
            </a:solidFill>
            <a:tailEnd type="triangle"/>
          </a:ln>
        </p:spPr>
      </p:cxnSp>
      <p:sp>
        <p:nvSpPr>
          <p:cNvPr id="21" name="Flowchart: Process 20"/>
          <p:cNvSpPr/>
          <p:nvPr/>
        </p:nvSpPr>
        <p:spPr bwMode="auto">
          <a:xfrm>
            <a:off x="493745" y="2335647"/>
            <a:ext cx="2374146" cy="739977"/>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4200" b="0" i="0" u="none" strike="noStrike" cap="none" normalizeH="0" baseline="0" dirty="0" smtClean="0">
                <a:ln>
                  <a:noFill/>
                </a:ln>
                <a:solidFill>
                  <a:schemeClr val="tx1"/>
                </a:solidFill>
                <a:effectLst/>
                <a:latin typeface="Helvetica Neue Bold Condensed" charset="0"/>
                <a:ea typeface="ヒラギノ角ゴ ProN W6" charset="0"/>
                <a:cs typeface="ヒラギノ角ゴ ProN W6" charset="0"/>
                <a:sym typeface="Helvetica Neue Bold Condensed" charset="0"/>
              </a:rPr>
              <a:t>loop end</a:t>
            </a:r>
            <a:endParaRPr kumimoji="0" lang="en-US" sz="4200" b="0" i="0" u="none" strike="noStrike" cap="none" normalizeH="0" baseline="0" dirty="0">
              <a:ln>
                <a:noFill/>
              </a:ln>
              <a:solidFill>
                <a:schemeClr val="tx1"/>
              </a:solidFill>
              <a:effectLst/>
              <a:latin typeface="Helvetica Neue Bold Condensed" charset="0"/>
              <a:ea typeface="ヒラギノ角ゴ ProN W6" charset="0"/>
              <a:cs typeface="ヒラギノ角ゴ ProN W6" charset="0"/>
              <a:sym typeface="Helvetica Neue Bold Condensed" charset="0"/>
            </a:endParaRPr>
          </a:p>
        </p:txBody>
      </p:sp>
      <p:cxnSp>
        <p:nvCxnSpPr>
          <p:cNvPr id="23" name="Straight Arrow Connector 22"/>
          <p:cNvCxnSpPr>
            <a:stCxn id="8" idx="1"/>
            <a:endCxn id="21" idx="3"/>
          </p:cNvCxnSpPr>
          <p:nvPr/>
        </p:nvCxnSpPr>
        <p:spPr bwMode="auto">
          <a:xfrm flipH="1" flipV="1">
            <a:off x="2867891" y="2705636"/>
            <a:ext cx="1874631" cy="33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43293" y="3133933"/>
            <a:ext cx="579005" cy="369332"/>
          </a:xfrm>
          <a:prstGeom prst="rect">
            <a:avLst/>
          </a:prstGeom>
          <a:noFill/>
        </p:spPr>
        <p:txBody>
          <a:bodyPr wrap="none" rtlCol="0">
            <a:spAutoFit/>
          </a:bodyPr>
          <a:lstStyle/>
          <a:p>
            <a:r>
              <a:rPr lang="en-US" dirty="0" smtClean="0"/>
              <a:t>true</a:t>
            </a:r>
            <a:endParaRPr lang="en-US" dirty="0"/>
          </a:p>
        </p:txBody>
      </p:sp>
      <p:sp>
        <p:nvSpPr>
          <p:cNvPr id="26" name="TextBox 25"/>
          <p:cNvSpPr txBox="1"/>
          <p:nvPr/>
        </p:nvSpPr>
        <p:spPr>
          <a:xfrm>
            <a:off x="3167149" y="2328313"/>
            <a:ext cx="685799" cy="377322"/>
          </a:xfrm>
          <a:prstGeom prst="rect">
            <a:avLst/>
          </a:prstGeom>
          <a:noFill/>
        </p:spPr>
        <p:txBody>
          <a:bodyPr wrap="square" rtlCol="0">
            <a:spAutoFit/>
          </a:bodyPr>
          <a:lstStyle/>
          <a:p>
            <a:r>
              <a:rPr lang="en-US" dirty="0" smtClean="0"/>
              <a:t>false</a:t>
            </a:r>
            <a:endParaRPr lang="en-US" dirty="0"/>
          </a:p>
        </p:txBody>
      </p:sp>
      <p:sp>
        <p:nvSpPr>
          <p:cNvPr id="27" name="TextBox 26"/>
          <p:cNvSpPr txBox="1"/>
          <p:nvPr/>
        </p:nvSpPr>
        <p:spPr>
          <a:xfrm>
            <a:off x="260350" y="955466"/>
            <a:ext cx="4354910" cy="1200329"/>
          </a:xfrm>
          <a:prstGeom prst="rect">
            <a:avLst/>
          </a:prstGeom>
          <a:noFill/>
        </p:spPr>
        <p:txBody>
          <a:bodyPr wrap="none" rtlCol="0">
            <a:spAutoFit/>
          </a:bodyPr>
          <a:lstStyle/>
          <a:p>
            <a:r>
              <a:rPr lang="en-US" dirty="0" smtClean="0"/>
              <a:t>for( </a:t>
            </a:r>
            <a:r>
              <a:rPr lang="en-US" dirty="0" smtClean="0">
                <a:solidFill>
                  <a:schemeClr val="accent5"/>
                </a:solidFill>
              </a:rPr>
              <a:t>initial expression </a:t>
            </a:r>
            <a:r>
              <a:rPr lang="en-US" dirty="0" smtClean="0"/>
              <a:t>; </a:t>
            </a:r>
            <a:r>
              <a:rPr lang="en-US" dirty="0" smtClean="0">
                <a:solidFill>
                  <a:schemeClr val="accent6"/>
                </a:solidFill>
              </a:rPr>
              <a:t>condition</a:t>
            </a:r>
            <a:r>
              <a:rPr lang="en-US" dirty="0" smtClean="0"/>
              <a:t>; </a:t>
            </a:r>
            <a:r>
              <a:rPr lang="en-US" b="1" dirty="0" smtClean="0">
                <a:solidFill>
                  <a:srgbClr val="FFC000"/>
                </a:solidFill>
              </a:rPr>
              <a:t>increment</a:t>
            </a:r>
            <a:r>
              <a:rPr lang="en-US" dirty="0" smtClean="0"/>
              <a:t>)</a:t>
            </a:r>
          </a:p>
          <a:p>
            <a:r>
              <a:rPr lang="en-US" dirty="0" smtClean="0"/>
              <a:t>{</a:t>
            </a:r>
          </a:p>
          <a:p>
            <a:r>
              <a:rPr lang="en-US" dirty="0" smtClean="0"/>
              <a:t>      </a:t>
            </a:r>
            <a:r>
              <a:rPr lang="en-US" dirty="0" smtClean="0">
                <a:solidFill>
                  <a:schemeClr val="accent3"/>
                </a:solidFill>
              </a:rPr>
              <a:t>statement</a:t>
            </a:r>
          </a:p>
          <a:p>
            <a:r>
              <a:rPr lang="en-US" dirty="0" smtClean="0"/>
              <a:t>}</a:t>
            </a:r>
            <a:endParaRPr lang="en-US" dirty="0"/>
          </a:p>
        </p:txBody>
      </p:sp>
    </p:spTree>
    <p:extLst>
      <p:ext uri="{BB962C8B-B14F-4D97-AF65-F5344CB8AC3E}">
        <p14:creationId xmlns:p14="http://schemas.microsoft.com/office/powerpoint/2010/main" val="10067988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5" y="58732"/>
            <a:ext cx="10544176" cy="625078"/>
          </a:xfrm>
        </p:spPr>
        <p:txBody>
          <a:bodyPr/>
          <a:lstStyle/>
          <a:p>
            <a:r>
              <a:rPr lang="en-US" sz="3840" dirty="0"/>
              <a:t>Today' topic</a:t>
            </a:r>
          </a:p>
        </p:txBody>
      </p:sp>
      <p:sp>
        <p:nvSpPr>
          <p:cNvPr id="4" name="Content Placeholder 3"/>
          <p:cNvSpPr>
            <a:spLocks noGrp="1"/>
          </p:cNvSpPr>
          <p:nvPr>
            <p:ph idx="1"/>
          </p:nvPr>
        </p:nvSpPr>
        <p:spPr>
          <a:xfrm>
            <a:off x="1182565" y="1133860"/>
            <a:ext cx="9896377" cy="5262212"/>
          </a:xfrm>
        </p:spPr>
        <p:txBody>
          <a:bodyPr/>
          <a:lstStyle/>
          <a:p>
            <a:pPr marL="222250" indent="0">
              <a:buNone/>
            </a:pPr>
            <a:r>
              <a:rPr lang="en-US" dirty="0"/>
              <a:t>1, review and announcement</a:t>
            </a:r>
          </a:p>
          <a:p>
            <a:pPr marL="222250" indent="0">
              <a:buNone/>
            </a:pPr>
            <a:r>
              <a:rPr lang="en-US" dirty="0"/>
              <a:t>2, array</a:t>
            </a:r>
          </a:p>
          <a:p>
            <a:pPr marL="222250" indent="0">
              <a:buNone/>
            </a:pPr>
            <a:r>
              <a:rPr lang="en-US" dirty="0"/>
              <a:t>3, loop(for loop, while loop)</a:t>
            </a:r>
          </a:p>
          <a:p>
            <a:pPr marL="222250" indent="0">
              <a:buNone/>
            </a:pPr>
            <a:r>
              <a:rPr lang="en-US" dirty="0"/>
              <a:t>4, Lab time </a:t>
            </a:r>
          </a:p>
        </p:txBody>
      </p:sp>
      <p:sp>
        <p:nvSpPr>
          <p:cNvPr id="3" name="Slide Number Placeholder 2"/>
          <p:cNvSpPr>
            <a:spLocks noGrp="1"/>
          </p:cNvSpPr>
          <p:nvPr>
            <p:ph type="sldNum" sz="quarter" idx="4"/>
          </p:nvPr>
        </p:nvSpPr>
        <p:spPr/>
        <p:txBody>
          <a:bodyPr/>
          <a:lstStyle/>
          <a:p>
            <a:fld id="{69233210-FD1D-4643-A408-4B2BDEE02D8B}" type="slidenum">
              <a:rPr lang="en-US" sz="1585" smtClean="0"/>
              <a:t>2</a:t>
            </a:fld>
            <a:endParaRPr lang="en-US" sz="1585"/>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for</a:t>
            </a:r>
          </a:p>
        </p:txBody>
      </p:sp>
      <p:sp>
        <p:nvSpPr>
          <p:cNvPr id="3" name="内容占位符 2"/>
          <p:cNvSpPr>
            <a:spLocks noGrp="1"/>
          </p:cNvSpPr>
          <p:nvPr>
            <p:ph idx="1"/>
          </p:nvPr>
        </p:nvSpPr>
        <p:spPr/>
        <p:txBody>
          <a:bodyPr/>
          <a:lstStyle/>
          <a:p>
            <a:pPr marL="267335" indent="0">
              <a:buNone/>
            </a:pPr>
            <a:r>
              <a:rPr lang="en-US" altLang="zh-CN" sz="2000" dirty="0"/>
              <a:t>for(initial </a:t>
            </a:r>
            <a:r>
              <a:rPr lang="en-US" altLang="zh-CN" sz="2000" dirty="0" err="1"/>
              <a:t>statement;condition</a:t>
            </a:r>
            <a:r>
              <a:rPr lang="en-US" altLang="zh-CN" sz="2000" dirty="0"/>
              <a:t>; increment )</a:t>
            </a:r>
          </a:p>
          <a:p>
            <a:pPr marL="267335" indent="0">
              <a:buNone/>
            </a:pPr>
            <a:r>
              <a:rPr lang="en-US" altLang="zh-CN" dirty="0"/>
              <a:t>{statement}</a:t>
            </a:r>
          </a:p>
          <a:p>
            <a:pPr marL="267335" indent="0">
              <a:buNone/>
            </a:pPr>
            <a:endParaRPr lang="en-US" altLang="zh-CN" dirty="0"/>
          </a:p>
          <a:p>
            <a:pPr marL="267335" indent="0">
              <a:buNone/>
            </a:pPr>
            <a:r>
              <a:rPr lang="en-US" altLang="zh-CN" dirty="0" smtClean="0"/>
              <a:t>the question: print out 0~200;</a:t>
            </a:r>
            <a:endParaRPr lang="en-US" altLang="zh-CN" dirty="0"/>
          </a:p>
          <a:p>
            <a:pPr marL="267335" indent="0">
              <a:buNone/>
            </a:pPr>
            <a:r>
              <a:rPr lang="en-US" altLang="zh-CN" dirty="0"/>
              <a:t>for(</a:t>
            </a:r>
            <a:r>
              <a:rPr lang="en-US" altLang="zh-CN" dirty="0" err="1"/>
              <a:t>i</a:t>
            </a:r>
            <a:r>
              <a:rPr lang="en-US" altLang="zh-CN" dirty="0"/>
              <a:t>=0;i</a:t>
            </a:r>
            <a:r>
              <a:rPr lang="en-US" altLang="zh-CN" dirty="0">
                <a:solidFill>
                  <a:schemeClr val="accent3"/>
                </a:solidFill>
              </a:rPr>
              <a:t>&lt;</a:t>
            </a:r>
            <a:r>
              <a:rPr lang="en-US" altLang="zh-CN" dirty="0"/>
              <a:t>201;i++)</a:t>
            </a:r>
          </a:p>
          <a:p>
            <a:pPr marL="267335" indent="0">
              <a:buNone/>
            </a:pPr>
            <a:r>
              <a:rPr lang="en-US" altLang="zh-CN" dirty="0"/>
              <a:t>{</a:t>
            </a:r>
          </a:p>
          <a:p>
            <a:pPr marL="267335" indent="0">
              <a:buNone/>
            </a:pPr>
            <a:r>
              <a:rPr lang="en-US" altLang="zh-CN" dirty="0"/>
              <a:t>        </a:t>
            </a:r>
            <a:r>
              <a:rPr lang="en-US" altLang="zh-CN" dirty="0" err="1"/>
              <a:t>cout</a:t>
            </a:r>
            <a:r>
              <a:rPr lang="en-US" altLang="zh-CN" dirty="0"/>
              <a:t>&lt;&lt;</a:t>
            </a:r>
            <a:r>
              <a:rPr lang="en-US" altLang="zh-CN" dirty="0" err="1"/>
              <a:t>i</a:t>
            </a:r>
            <a:r>
              <a:rPr lang="en-US" altLang="zh-CN" dirty="0"/>
              <a:t>;</a:t>
            </a:r>
          </a:p>
          <a:p>
            <a:pPr marL="267335" indent="0">
              <a:buNone/>
            </a:pPr>
            <a:r>
              <a:rPr lang="en-US" altLang="zh-CN" dirty="0"/>
              <a:t>}</a:t>
            </a:r>
          </a:p>
        </p:txBody>
      </p:sp>
      <p:sp>
        <p:nvSpPr>
          <p:cNvPr id="6" name="Content Placeholder 5"/>
          <p:cNvSpPr>
            <a:spLocks noGrp="1"/>
          </p:cNvSpPr>
          <p:nvPr>
            <p:ph idx="12"/>
          </p:nvPr>
        </p:nvSpPr>
        <p:spPr/>
        <p:txBody>
          <a:bodyPr/>
          <a:lstStyle/>
          <a:p>
            <a:r>
              <a:rPr lang="en-US" dirty="0" smtClean="0"/>
              <a:t>or </a:t>
            </a:r>
          </a:p>
          <a:p>
            <a:pPr marL="267335" indent="0">
              <a:buNone/>
            </a:pPr>
            <a:r>
              <a:rPr lang="en-US" dirty="0" smtClean="0"/>
              <a:t>for(</a:t>
            </a:r>
            <a:r>
              <a:rPr lang="en-US" dirty="0" err="1" smtClean="0"/>
              <a:t>i</a:t>
            </a:r>
            <a:r>
              <a:rPr lang="en-US" dirty="0" smtClean="0"/>
              <a:t>=0;i</a:t>
            </a:r>
            <a:r>
              <a:rPr lang="en-US" dirty="0" smtClean="0">
                <a:solidFill>
                  <a:schemeClr val="accent3"/>
                </a:solidFill>
              </a:rPr>
              <a:t>&lt;=</a:t>
            </a:r>
            <a:r>
              <a:rPr lang="en-US" dirty="0" smtClean="0"/>
              <a:t>200;i++)</a:t>
            </a:r>
          </a:p>
          <a:p>
            <a:pPr marL="267335" indent="0">
              <a:buNone/>
            </a:pPr>
            <a:r>
              <a:rPr lang="en-US" dirty="0" smtClean="0"/>
              <a:t>{</a:t>
            </a:r>
          </a:p>
          <a:p>
            <a:pPr marL="267335" indent="0">
              <a:buNone/>
            </a:pPr>
            <a:r>
              <a:rPr lang="en-US" dirty="0" err="1" smtClean="0"/>
              <a:t>cout</a:t>
            </a:r>
            <a:r>
              <a:rPr lang="en-US" dirty="0" smtClean="0"/>
              <a:t>&lt;&lt;</a:t>
            </a:r>
            <a:r>
              <a:rPr lang="en-US" dirty="0" err="1" smtClean="0"/>
              <a:t>i</a:t>
            </a:r>
            <a:r>
              <a:rPr lang="en-US" dirty="0" smtClean="0"/>
              <a:t>;</a:t>
            </a:r>
          </a:p>
          <a:p>
            <a:pPr marL="267335" indent="0">
              <a:buNone/>
            </a:pPr>
            <a:r>
              <a:rPr lang="en-US" dirty="0"/>
              <a:t>}</a:t>
            </a:r>
          </a:p>
        </p:txBody>
      </p:sp>
      <p:sp>
        <p:nvSpPr>
          <p:cNvPr id="7" name="Text Placeholder 6"/>
          <p:cNvSpPr>
            <a:spLocks noGrp="1"/>
          </p:cNvSpPr>
          <p:nvPr>
            <p:ph type="body" sz="quarter" idx="13"/>
          </p:nvPr>
        </p:nvSpPr>
        <p:spPr/>
        <p:txBody>
          <a:bodyPr/>
          <a:lstStyle/>
          <a:p>
            <a:endParaRPr lang="en-US"/>
          </a:p>
        </p:txBody>
      </p:sp>
      <p:sp>
        <p:nvSpPr>
          <p:cNvPr id="5" name="灯片编号占位符 4"/>
          <p:cNvSpPr>
            <a:spLocks noGrp="1"/>
          </p:cNvSpPr>
          <p:nvPr>
            <p:ph type="sldNum" sz="quarter" idx="4294967295"/>
          </p:nvPr>
        </p:nvSpPr>
        <p:spPr>
          <a:xfrm>
            <a:off x="11901488" y="6616700"/>
            <a:ext cx="290512" cy="241300"/>
          </a:xfrm>
        </p:spPr>
        <p:txBody>
          <a:bodyPr/>
          <a:lstStyle/>
          <a:p>
            <a:fld id="{3882495B-39B3-5F42-8174-3C1974B27A1C}" type="slidenum">
              <a:rPr lang="en-US" smtClean="0"/>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about dead loop</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21</a:t>
            </a:fld>
            <a:endParaRPr lang="en-US"/>
          </a:p>
        </p:txBody>
      </p:sp>
      <p:sp>
        <p:nvSpPr>
          <p:cNvPr id="4" name="Content Placeholder 3"/>
          <p:cNvSpPr>
            <a:spLocks noGrp="1"/>
          </p:cNvSpPr>
          <p:nvPr>
            <p:ph idx="1"/>
          </p:nvPr>
        </p:nvSpPr>
        <p:spPr/>
        <p:txBody>
          <a:bodyPr/>
          <a:lstStyle/>
          <a:p>
            <a:pPr marL="267335" indent="0">
              <a:buNone/>
            </a:pPr>
            <a:r>
              <a:rPr lang="en-US" dirty="0" smtClean="0"/>
              <a:t>for (</a:t>
            </a:r>
            <a:r>
              <a:rPr lang="en-US" dirty="0" err="1" smtClean="0"/>
              <a:t>i</a:t>
            </a:r>
            <a:r>
              <a:rPr lang="en-US" dirty="0" smtClean="0"/>
              <a:t>=0;i&lt;200;i--)</a:t>
            </a:r>
          </a:p>
          <a:p>
            <a:pPr marL="267335" indent="0">
              <a:buNone/>
            </a:pPr>
            <a:r>
              <a:rPr lang="en-US" dirty="0" smtClean="0"/>
              <a:t>{</a:t>
            </a:r>
          </a:p>
          <a:p>
            <a:pPr marL="267335" indent="0">
              <a:buNone/>
            </a:pPr>
            <a:r>
              <a:rPr lang="en-US" dirty="0" smtClean="0"/>
              <a:t>  ……</a:t>
            </a:r>
          </a:p>
          <a:p>
            <a:pPr marL="267335" indent="0">
              <a:buNone/>
            </a:pPr>
            <a:r>
              <a:rPr lang="en-US" dirty="0" smtClean="0"/>
              <a:t>}</a:t>
            </a:r>
          </a:p>
          <a:p>
            <a:pPr marL="267335" indent="0">
              <a:buNone/>
            </a:pPr>
            <a:r>
              <a:rPr lang="en-US" dirty="0" smtClean="0"/>
              <a:t>will this loop end???</a:t>
            </a:r>
            <a:endParaRPr lang="en-US" dirty="0"/>
          </a:p>
        </p:txBody>
      </p:sp>
      <p:sp>
        <p:nvSpPr>
          <p:cNvPr id="5" name="Content Placeholder 4"/>
          <p:cNvSpPr>
            <a:spLocks noGrp="1"/>
          </p:cNvSpPr>
          <p:nvPr>
            <p:ph idx="12"/>
          </p:nvPr>
        </p:nvSpPr>
        <p:spPr/>
        <p:txBody>
          <a:bodyPr/>
          <a:lstStyle/>
          <a:p>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115083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Review</a:t>
            </a:r>
          </a:p>
        </p:txBody>
      </p:sp>
      <p:sp>
        <p:nvSpPr>
          <p:cNvPr id="3" name="内容占位符 2"/>
          <p:cNvSpPr>
            <a:spLocks noGrp="1"/>
          </p:cNvSpPr>
          <p:nvPr>
            <p:ph idx="1"/>
          </p:nvPr>
        </p:nvSpPr>
        <p:spPr/>
        <p:txBody>
          <a:bodyPr/>
          <a:lstStyle/>
          <a:p>
            <a:r>
              <a:rPr lang="en-US" altLang="zh-CN" dirty="0"/>
              <a:t>Be careful about the grammar (semicolon, declaration of variable, include, the structure of conditional </a:t>
            </a:r>
            <a:r>
              <a:rPr lang="en-US" altLang="zh-CN" dirty="0" smtClean="0"/>
              <a:t>statement, are the brackets matched? ).</a:t>
            </a:r>
            <a:endParaRPr lang="en-US" altLang="zh-CN" dirty="0"/>
          </a:p>
          <a:p>
            <a:r>
              <a:rPr lang="en-US" altLang="zh-CN" dirty="0">
                <a:solidFill>
                  <a:schemeClr val="tx2"/>
                </a:solidFill>
              </a:rPr>
              <a:t>If you still have trouble </a:t>
            </a:r>
            <a:r>
              <a:rPr lang="en-US" altLang="zh-CN" dirty="0" smtClean="0">
                <a:solidFill>
                  <a:schemeClr val="tx2"/>
                </a:solidFill>
              </a:rPr>
              <a:t>in </a:t>
            </a:r>
            <a:r>
              <a:rPr lang="en-US" altLang="zh-CN" dirty="0">
                <a:solidFill>
                  <a:schemeClr val="tx2"/>
                </a:solidFill>
              </a:rPr>
              <a:t>grammar, do the problem 1 of lab1 again.</a:t>
            </a:r>
          </a:p>
          <a:p>
            <a:r>
              <a:rPr lang="en-US" altLang="zh-CN" dirty="0">
                <a:solidFill>
                  <a:schemeClr val="tx2"/>
                </a:solidFill>
              </a:rPr>
              <a:t>If you have difficulty </a:t>
            </a:r>
            <a:r>
              <a:rPr lang="en-US" altLang="zh-CN" dirty="0" smtClean="0">
                <a:solidFill>
                  <a:schemeClr val="tx2"/>
                </a:solidFill>
              </a:rPr>
              <a:t>understanding </a:t>
            </a:r>
            <a:r>
              <a:rPr lang="en-US" altLang="zh-CN" dirty="0">
                <a:solidFill>
                  <a:schemeClr val="tx2"/>
                </a:solidFill>
              </a:rPr>
              <a:t>data type and operator, do the problem 1 of lab 2 again.</a:t>
            </a:r>
          </a:p>
          <a:p>
            <a:r>
              <a:rPr lang="en-US" altLang="zh-CN" dirty="0">
                <a:solidFill>
                  <a:schemeClr val="tx2"/>
                </a:solidFill>
              </a:rPr>
              <a:t>Try to figure out where to print out string and where to print out the value of a variable.</a:t>
            </a:r>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3</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Announcement </a:t>
            </a:r>
          </a:p>
        </p:txBody>
      </p:sp>
      <p:sp>
        <p:nvSpPr>
          <p:cNvPr id="3" name="内容占位符 2"/>
          <p:cNvSpPr>
            <a:spLocks noGrp="1"/>
          </p:cNvSpPr>
          <p:nvPr>
            <p:ph idx="1"/>
          </p:nvPr>
        </p:nvSpPr>
        <p:spPr/>
        <p:txBody>
          <a:bodyPr/>
          <a:lstStyle/>
          <a:p>
            <a:r>
              <a:rPr lang="en-US" altLang="zh-CN" dirty="0"/>
              <a:t>How to grade your lab?</a:t>
            </a:r>
          </a:p>
          <a:p>
            <a:pPr marL="267335" indent="0">
              <a:buNone/>
            </a:pPr>
            <a:r>
              <a:rPr lang="en-US" altLang="zh-CN" dirty="0"/>
              <a:t>As it's roughly 25 days of class, and lab will count 25% of your grade,  1 point will be assigned for each day.</a:t>
            </a:r>
          </a:p>
          <a:p>
            <a:pPr marL="267335" indent="0">
              <a:buNone/>
            </a:pPr>
            <a:r>
              <a:rPr lang="en-US" altLang="zh-CN" dirty="0"/>
              <a:t>late submission of lab will result in losing 0.3 point.(The due date will be extended if I find 70% of you have difficulty solving the problem.)</a:t>
            </a:r>
          </a:p>
          <a:p>
            <a:r>
              <a:rPr lang="en-US" altLang="zh-CN" dirty="0"/>
              <a:t>An opportunity to earn extra point:</a:t>
            </a:r>
          </a:p>
          <a:p>
            <a:pPr marL="267335" indent="0">
              <a:buNone/>
            </a:pPr>
            <a:r>
              <a:rPr lang="en-US" altLang="zh-CN" dirty="0"/>
              <a:t>Next Monday, I will post 3 problems on webpage due on next-next Monday, if you can solve one of them by yourself (means not only will you show me the result and code, but also explain it to me how you solve it.), you can get at most 5 extra point.</a:t>
            </a:r>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4</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office </a:t>
            </a:r>
            <a:r>
              <a:rPr lang="en-US" altLang="zh-CN" dirty="0" smtClean="0"/>
              <a:t>hour after today’s class</a:t>
            </a:r>
            <a:endParaRPr lang="en-US" altLang="zh-CN" dirty="0"/>
          </a:p>
        </p:txBody>
      </p:sp>
      <p:sp>
        <p:nvSpPr>
          <p:cNvPr id="3" name="内容占位符 2"/>
          <p:cNvSpPr>
            <a:spLocks noGrp="1"/>
          </p:cNvSpPr>
          <p:nvPr>
            <p:ph idx="1"/>
          </p:nvPr>
        </p:nvSpPr>
        <p:spPr/>
        <p:txBody>
          <a:bodyPr/>
          <a:lstStyle/>
          <a:p>
            <a:r>
              <a:rPr lang="en-US" altLang="zh-CN" dirty="0"/>
              <a:t>You're welcome to ask for hint of your </a:t>
            </a:r>
            <a:r>
              <a:rPr lang="en-US" altLang="zh-CN" dirty="0" smtClean="0"/>
              <a:t>homework and any other thing related to this course.</a:t>
            </a:r>
            <a:endParaRPr lang="en-US" altLang="zh-CN" dirty="0"/>
          </a:p>
          <a:p>
            <a:endParaRPr lang="en-US" altLang="zh-CN" dirty="0"/>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5</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959" y="149977"/>
            <a:ext cx="11715751" cy="625078"/>
          </a:xfrm>
        </p:spPr>
        <p:txBody>
          <a:bodyPr/>
          <a:lstStyle/>
          <a:p>
            <a:r>
              <a:rPr lang="en-US" altLang="zh-CN"/>
              <a:t>Array</a:t>
            </a:r>
          </a:p>
        </p:txBody>
      </p:sp>
      <p:sp>
        <p:nvSpPr>
          <p:cNvPr id="3" name="内容占位符 2"/>
          <p:cNvSpPr>
            <a:spLocks noGrp="1"/>
          </p:cNvSpPr>
          <p:nvPr>
            <p:ph idx="1"/>
          </p:nvPr>
        </p:nvSpPr>
        <p:spPr/>
        <p:txBody>
          <a:bodyPr/>
          <a:lstStyle/>
          <a:p>
            <a:r>
              <a:rPr lang="en-US" altLang="zh-CN" dirty="0"/>
              <a:t>What should I do if I want to use 4 </a:t>
            </a:r>
            <a:r>
              <a:rPr lang="en-US" altLang="zh-CN" dirty="0" err="1"/>
              <a:t>int</a:t>
            </a:r>
            <a:r>
              <a:rPr lang="en-US" altLang="zh-CN" dirty="0"/>
              <a:t> </a:t>
            </a:r>
            <a:r>
              <a:rPr lang="en-US" altLang="zh-CN" dirty="0" smtClean="0"/>
              <a:t>variables?</a:t>
            </a:r>
            <a:endParaRPr lang="en-US" altLang="zh-CN" dirty="0"/>
          </a:p>
          <a:p>
            <a:r>
              <a:rPr lang="en-US" altLang="zh-CN" dirty="0"/>
              <a:t>10?</a:t>
            </a:r>
          </a:p>
          <a:p>
            <a:r>
              <a:rPr lang="en-US" altLang="zh-CN" dirty="0"/>
              <a:t>20?</a:t>
            </a:r>
          </a:p>
          <a:p>
            <a:r>
              <a:rPr lang="en-US" altLang="zh-CN" dirty="0"/>
              <a:t>30</a:t>
            </a:r>
            <a:r>
              <a:rPr lang="en-US" altLang="zh-CN" dirty="0" smtClean="0"/>
              <a:t>?</a:t>
            </a:r>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6</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7</a:t>
            </a:fld>
            <a:endParaRPr lang="en-US" dirty="0"/>
          </a:p>
        </p:txBody>
      </p:sp>
      <p:pic>
        <p:nvPicPr>
          <p:cNvPr id="6" name="内容占位符 5" descr="268x0w"/>
          <p:cNvPicPr>
            <a:picLocks noGrp="1" noChangeAspect="1"/>
          </p:cNvPicPr>
          <p:nvPr>
            <p:ph idx="1"/>
          </p:nvPr>
        </p:nvPicPr>
        <p:blipFill>
          <a:blip r:embed="rId2"/>
          <a:stretch>
            <a:fillRect/>
          </a:stretch>
        </p:blipFill>
        <p:spPr>
          <a:xfrm>
            <a:off x="4711700" y="175895"/>
            <a:ext cx="6506845" cy="650684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will be your first data structure to solve this problem</a:t>
            </a:r>
            <a:endParaRPr lang="en-US" dirty="0"/>
          </a:p>
        </p:txBody>
      </p:sp>
      <p:sp>
        <p:nvSpPr>
          <p:cNvPr id="7" name="Content Placeholder 6"/>
          <p:cNvSpPr>
            <a:spLocks noGrp="1"/>
          </p:cNvSpPr>
          <p:nvPr>
            <p:ph idx="1"/>
          </p:nvPr>
        </p:nvSpPr>
        <p:spPr/>
        <p:txBody>
          <a:bodyPr/>
          <a:lstStyle/>
          <a:p>
            <a:r>
              <a:rPr lang="en-US" b="0" dirty="0"/>
              <a:t>An array is a series of elements of the </a:t>
            </a:r>
            <a:r>
              <a:rPr lang="en-US" b="0" dirty="0">
                <a:solidFill>
                  <a:schemeClr val="accent3"/>
                </a:solidFill>
              </a:rPr>
              <a:t>same type </a:t>
            </a:r>
            <a:r>
              <a:rPr lang="en-US" b="0" dirty="0"/>
              <a:t>placed in </a:t>
            </a:r>
            <a:r>
              <a:rPr lang="en-US" b="0" dirty="0">
                <a:solidFill>
                  <a:schemeClr val="accent3"/>
                </a:solidFill>
              </a:rPr>
              <a:t>contiguous memory locations </a:t>
            </a:r>
            <a:r>
              <a:rPr lang="en-US" b="0" dirty="0" smtClean="0">
                <a:solidFill>
                  <a:schemeClr val="accent3"/>
                </a:solidFill>
              </a:rPr>
              <a:t>(an important feature when you learn pointer)</a:t>
            </a:r>
            <a:r>
              <a:rPr lang="en-US" b="0" dirty="0" smtClean="0"/>
              <a:t>that </a:t>
            </a:r>
            <a:r>
              <a:rPr lang="en-US" b="0" dirty="0"/>
              <a:t>can be individually referenced by adding an index to a unique identifier</a:t>
            </a:r>
            <a:r>
              <a:rPr lang="en-US" b="0" dirty="0" smtClean="0"/>
              <a:t>.</a:t>
            </a:r>
          </a:p>
          <a:p>
            <a:r>
              <a:rPr lang="en-US" b="0" dirty="0"/>
              <a:t>That means that, for example, five values of type </a:t>
            </a:r>
            <a:r>
              <a:rPr lang="en-US" b="0" dirty="0" err="1">
                <a:solidFill>
                  <a:schemeClr val="accent3"/>
                </a:solidFill>
              </a:rPr>
              <a:t>int</a:t>
            </a:r>
            <a:r>
              <a:rPr lang="en-US" b="0" dirty="0"/>
              <a:t> can be declared as an </a:t>
            </a:r>
            <a:r>
              <a:rPr lang="en-US" b="0" dirty="0">
                <a:solidFill>
                  <a:schemeClr val="accent3"/>
                </a:solidFill>
              </a:rPr>
              <a:t>array</a:t>
            </a:r>
            <a:r>
              <a:rPr lang="en-US" b="0" dirty="0"/>
              <a:t> without having to declare 5 </a:t>
            </a:r>
            <a:r>
              <a:rPr lang="en-US" b="0" dirty="0">
                <a:solidFill>
                  <a:schemeClr val="accent3"/>
                </a:solidFill>
              </a:rPr>
              <a:t>different</a:t>
            </a:r>
            <a:r>
              <a:rPr lang="en-US" b="0" dirty="0"/>
              <a:t> variables (each with its own identifier). Instead, using an array, the five </a:t>
            </a:r>
            <a:r>
              <a:rPr lang="en-US" b="0" dirty="0" err="1"/>
              <a:t>int</a:t>
            </a:r>
            <a:r>
              <a:rPr lang="en-US" b="0" dirty="0"/>
              <a:t> values are stored in contiguous memory locations, and all five can be accessed using the </a:t>
            </a:r>
            <a:r>
              <a:rPr lang="en-US" b="0" dirty="0">
                <a:solidFill>
                  <a:schemeClr val="accent3"/>
                </a:solidFill>
              </a:rPr>
              <a:t>same identifier, with the proper index.</a:t>
            </a:r>
          </a:p>
          <a:p>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8</a:t>
            </a:fld>
            <a:endParaRPr lang="en-US"/>
          </a:p>
        </p:txBody>
      </p:sp>
    </p:spTree>
    <p:extLst>
      <p:ext uri="{BB962C8B-B14F-4D97-AF65-F5344CB8AC3E}">
        <p14:creationId xmlns:p14="http://schemas.microsoft.com/office/powerpoint/2010/main" val="25652452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Initiate an array</a:t>
            </a:r>
            <a:endParaRPr lang="en-US" dirty="0"/>
          </a:p>
        </p:txBody>
      </p:sp>
      <p:sp>
        <p:nvSpPr>
          <p:cNvPr id="4" name="Content Placeholder 3"/>
          <p:cNvSpPr>
            <a:spLocks noGrp="1"/>
          </p:cNvSpPr>
          <p:nvPr>
            <p:ph idx="1"/>
          </p:nvPr>
        </p:nvSpPr>
        <p:spPr>
          <a:xfrm>
            <a:off x="237986" y="954024"/>
            <a:ext cx="11429081" cy="5262212"/>
          </a:xfrm>
        </p:spPr>
        <p:txBody>
          <a:bodyPr/>
          <a:lstStyle/>
          <a:p>
            <a:r>
              <a:rPr lang="en-US" b="0" dirty="0"/>
              <a:t>the elements in an array can be </a:t>
            </a:r>
            <a:r>
              <a:rPr lang="en-US" b="0" dirty="0">
                <a:solidFill>
                  <a:schemeClr val="accent3"/>
                </a:solidFill>
              </a:rPr>
              <a:t>explicitly initialized </a:t>
            </a:r>
            <a:r>
              <a:rPr lang="en-US" b="0" dirty="0"/>
              <a:t>to specific values when it is declared, by enclosing those initial values in braces {}. For example</a:t>
            </a:r>
            <a:r>
              <a:rPr lang="en-US" b="0" dirty="0" smtClean="0"/>
              <a:t>:</a:t>
            </a:r>
          </a:p>
          <a:p>
            <a:r>
              <a:rPr lang="en-US" b="0" dirty="0" err="1" smtClean="0">
                <a:solidFill>
                  <a:schemeClr val="accent5"/>
                </a:solidFill>
              </a:rPr>
              <a:t>int</a:t>
            </a:r>
            <a:r>
              <a:rPr lang="en-US" b="0" dirty="0" smtClean="0">
                <a:solidFill>
                  <a:schemeClr val="accent5"/>
                </a:solidFill>
              </a:rPr>
              <a:t> </a:t>
            </a:r>
            <a:r>
              <a:rPr lang="en-US" b="0" dirty="0" smtClean="0">
                <a:solidFill>
                  <a:schemeClr val="accent5"/>
                </a:solidFill>
              </a:rPr>
              <a:t>a[7]={1,2,3,4,5};</a:t>
            </a:r>
            <a:endParaRPr lang="en-US" b="0" dirty="0" smtClean="0">
              <a:solidFill>
                <a:schemeClr val="accent5"/>
              </a:solidFill>
            </a:endParaRPr>
          </a:p>
          <a:p>
            <a:r>
              <a:rPr lang="en-US" b="0" dirty="0" smtClean="0"/>
              <a:t>the </a:t>
            </a:r>
            <a:r>
              <a:rPr lang="en-US" b="0" dirty="0" smtClean="0"/>
              <a:t>number of </a:t>
            </a:r>
            <a:r>
              <a:rPr lang="en-US" b="0" dirty="0" smtClean="0"/>
              <a:t>value inside the </a:t>
            </a:r>
            <a:r>
              <a:rPr lang="en-US" b="0" dirty="0" smtClean="0"/>
              <a:t>braces </a:t>
            </a:r>
            <a:r>
              <a:rPr lang="en-US" b="0" dirty="0" smtClean="0"/>
              <a:t>should not be bigger than the number of element;</a:t>
            </a:r>
          </a:p>
          <a:p>
            <a:r>
              <a:rPr lang="en-US" b="0" dirty="0" smtClean="0"/>
              <a:t>means </a:t>
            </a:r>
          </a:p>
          <a:p>
            <a:r>
              <a:rPr lang="en-US" b="0" dirty="0" err="1" smtClean="0">
                <a:solidFill>
                  <a:schemeClr val="accent5"/>
                </a:solidFill>
              </a:rPr>
              <a:t>int</a:t>
            </a:r>
            <a:r>
              <a:rPr lang="en-US" b="0" dirty="0" smtClean="0">
                <a:solidFill>
                  <a:schemeClr val="accent5"/>
                </a:solidFill>
              </a:rPr>
              <a:t> a[5]={1,2,3}</a:t>
            </a:r>
            <a:r>
              <a:rPr lang="en-US" b="0" dirty="0">
                <a:solidFill>
                  <a:schemeClr val="accent5"/>
                </a:solidFill>
              </a:rPr>
              <a:t> </a:t>
            </a:r>
            <a:r>
              <a:rPr lang="en-US" b="0" dirty="0" smtClean="0">
                <a:solidFill>
                  <a:schemeClr val="accent5"/>
                </a:solidFill>
              </a:rPr>
              <a:t>;   // legal </a:t>
            </a:r>
            <a:r>
              <a:rPr lang="en-US" b="0" dirty="0" err="1" smtClean="0">
                <a:solidFill>
                  <a:schemeClr val="accent5"/>
                </a:solidFill>
              </a:rPr>
              <a:t>declaration,initialized</a:t>
            </a:r>
            <a:r>
              <a:rPr lang="en-US" b="0" dirty="0" smtClean="0">
                <a:solidFill>
                  <a:schemeClr val="accent5"/>
                </a:solidFill>
              </a:rPr>
              <a:t> with {1,2,3,0,0}</a:t>
            </a:r>
          </a:p>
          <a:p>
            <a:r>
              <a:rPr lang="en-US" b="0" dirty="0" err="1" smtClean="0">
                <a:solidFill>
                  <a:schemeClr val="accent5"/>
                </a:solidFill>
              </a:rPr>
              <a:t>int</a:t>
            </a:r>
            <a:r>
              <a:rPr lang="en-US" b="0" dirty="0" smtClean="0">
                <a:solidFill>
                  <a:schemeClr val="accent5"/>
                </a:solidFill>
              </a:rPr>
              <a:t> a[5]={} ;   //legal declaration, initialized with value zero</a:t>
            </a:r>
          </a:p>
          <a:p>
            <a:r>
              <a:rPr lang="en-US" b="0" dirty="0" err="1" smtClean="0">
                <a:solidFill>
                  <a:schemeClr val="accent3"/>
                </a:solidFill>
              </a:rPr>
              <a:t>int</a:t>
            </a:r>
            <a:r>
              <a:rPr lang="en-US" b="0" dirty="0" smtClean="0">
                <a:solidFill>
                  <a:schemeClr val="accent3"/>
                </a:solidFill>
              </a:rPr>
              <a:t> a[5]={1,2,3,4,5,6}//illegal</a:t>
            </a:r>
            <a:endParaRPr lang="en-US" dirty="0">
              <a:solidFill>
                <a:schemeClr val="accent3"/>
              </a:solidFill>
            </a:endParaRPr>
          </a:p>
        </p:txBody>
      </p:sp>
      <p:sp>
        <p:nvSpPr>
          <p:cNvPr id="7" name="Text Placeholder 6"/>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9</a:t>
            </a:fld>
            <a:endParaRPr lang="en-US"/>
          </a:p>
        </p:txBody>
      </p:sp>
    </p:spTree>
    <p:extLst>
      <p:ext uri="{BB962C8B-B14F-4D97-AF65-F5344CB8AC3E}">
        <p14:creationId xmlns:p14="http://schemas.microsoft.com/office/powerpoint/2010/main" val="1197498684"/>
      </p:ext>
    </p:extLst>
  </p:cSld>
  <p:clrMapOvr>
    <a:masterClrMapping/>
  </p:clrMapOvr>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T Course 7.0.3 v2">
  <a:themeElements>
    <a:clrScheme name="Custom 1">
      <a:dk1>
        <a:srgbClr val="FFFFFF"/>
      </a:dk1>
      <a:lt1>
        <a:srgbClr val="000000"/>
      </a:lt1>
      <a:dk2>
        <a:srgbClr val="FFFFFF"/>
      </a:dk2>
      <a:lt2>
        <a:srgbClr val="000000"/>
      </a:lt2>
      <a:accent1>
        <a:srgbClr val="4D4D4D"/>
      </a:accent1>
      <a:accent2>
        <a:srgbClr val="DA8E00"/>
      </a:accent2>
      <a:accent3>
        <a:srgbClr val="D93700"/>
      </a:accent3>
      <a:accent4>
        <a:srgbClr val="B2040A"/>
      </a:accent4>
      <a:accent5>
        <a:srgbClr val="22AC56"/>
      </a:accent5>
      <a:accent6>
        <a:srgbClr val="1277B5"/>
      </a:accent6>
      <a:hlink>
        <a:srgbClr val="1277B5"/>
      </a:hlink>
      <a:folHlink>
        <a:srgbClr val="A22F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spDef>
    <a:ln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915</Words>
  <Application>Microsoft Office PowerPoint</Application>
  <PresentationFormat>Widescreen</PresentationFormat>
  <Paragraphs>166</Paragraphs>
  <Slides>21</Slides>
  <Notes>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MS PGothic</vt:lpstr>
      <vt:lpstr>宋体</vt:lpstr>
      <vt:lpstr>Arial</vt:lpstr>
      <vt:lpstr>Baskerville</vt:lpstr>
      <vt:lpstr>Calibri</vt:lpstr>
      <vt:lpstr>Calibri Light</vt:lpstr>
      <vt:lpstr>Helvetica Neue</vt:lpstr>
      <vt:lpstr>Helvetica Neue Bold Condensed</vt:lpstr>
      <vt:lpstr>Helvetica Neue Light</vt:lpstr>
      <vt:lpstr>Impact</vt:lpstr>
      <vt:lpstr>Lucida Grande</vt:lpstr>
      <vt:lpstr>Wingdings</vt:lpstr>
      <vt:lpstr>ヒラギノ明朝 ProN W3</vt:lpstr>
      <vt:lpstr>ヒラギノ角ゴ ProN W6</vt:lpstr>
      <vt:lpstr>1_Office 主题</vt:lpstr>
      <vt:lpstr>CIT Course 7.0.3 v2</vt:lpstr>
      <vt:lpstr>CIT Summer Course</vt:lpstr>
      <vt:lpstr>Today' topic</vt:lpstr>
      <vt:lpstr>Review</vt:lpstr>
      <vt:lpstr>Announcement </vt:lpstr>
      <vt:lpstr>About office hour after today’s class</vt:lpstr>
      <vt:lpstr>Array</vt:lpstr>
      <vt:lpstr>PowerPoint Presentation</vt:lpstr>
      <vt:lpstr>Array will be your first data structure to solve this problem</vt:lpstr>
      <vt:lpstr>Initiate an array</vt:lpstr>
      <vt:lpstr>Accessing the value of an element in an array</vt:lpstr>
      <vt:lpstr>Other valid access operation</vt:lpstr>
      <vt:lpstr>multidimensional array</vt:lpstr>
      <vt:lpstr>While loop</vt:lpstr>
      <vt:lpstr>while loop</vt:lpstr>
      <vt:lpstr>The process pf while loop</vt:lpstr>
      <vt:lpstr>PowerPoint Presentation</vt:lpstr>
      <vt:lpstr>Check the boundary condition</vt:lpstr>
      <vt:lpstr>for loop</vt:lpstr>
      <vt:lpstr>The process of for loop</vt:lpstr>
      <vt:lpstr>for</vt:lpstr>
      <vt:lpstr>be careful about dead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Summer Course</dc:title>
  <dc:creator>黄胡云霆</dc:creator>
  <cp:lastModifiedBy>Huang, Huyunting</cp:lastModifiedBy>
  <cp:revision>23</cp:revision>
  <dcterms:created xsi:type="dcterms:W3CDTF">2018-06-16T19:37:00Z</dcterms:created>
  <dcterms:modified xsi:type="dcterms:W3CDTF">2018-07-13T18:40:52Z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