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1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859E0-1BCB-4D2A-BB45-8D9313DE409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383C3-3C15-47A4-9E02-DBF89414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2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DB824-4ED6-124D-A8AC-1BDBCDB887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49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DB824-4ED6-124D-A8AC-1BDBCDB887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888E-88A1-43D1-9F4C-2D829B7E56B8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7AAB-65E4-47BB-8DDD-DBB77331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888E-88A1-43D1-9F4C-2D829B7E56B8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7AAB-65E4-47BB-8DDD-DBB77331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888E-88A1-43D1-9F4C-2D829B7E56B8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7AAB-65E4-47BB-8DDD-DBB77331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98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8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954431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768235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567195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452910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493944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956041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715863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888E-88A1-43D1-9F4C-2D829B7E56B8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7AAB-65E4-47BB-8DDD-DBB77331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3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500630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114673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7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32112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888E-88A1-43D1-9F4C-2D829B7E56B8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7AAB-65E4-47BB-8DDD-DBB77331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7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888E-88A1-43D1-9F4C-2D829B7E56B8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7AAB-65E4-47BB-8DDD-DBB77331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888E-88A1-43D1-9F4C-2D829B7E56B8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7AAB-65E4-47BB-8DDD-DBB77331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888E-88A1-43D1-9F4C-2D829B7E56B8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7AAB-65E4-47BB-8DDD-DBB77331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0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888E-88A1-43D1-9F4C-2D829B7E56B8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7AAB-65E4-47BB-8DDD-DBB77331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6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888E-88A1-43D1-9F4C-2D829B7E56B8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7AAB-65E4-47BB-8DDD-DBB77331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888E-88A1-43D1-9F4C-2D829B7E56B8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7AAB-65E4-47BB-8DDD-DBB77331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1888E-88A1-43D1-9F4C-2D829B7E56B8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57AAB-65E4-47BB-8DDD-DBB77331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7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4847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 smtClean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 smtClean="0"/>
              <a:t>pointer 2 and data Structure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 smtClean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July 20, 2018</a:t>
            </a:fld>
            <a:r>
              <a:rPr lang="en-US" sz="1440" b="0" dirty="0" smtClean="0">
                <a:solidFill>
                  <a:schemeClr val="tx1"/>
                </a:solidFill>
              </a:rPr>
              <a:t> by INSTRUCTOR FULL NAME. All rights reserved.  </a:t>
            </a:r>
            <a:br>
              <a:rPr lang="en-US" sz="1440" b="0" dirty="0" smtClean="0">
                <a:solidFill>
                  <a:schemeClr val="tx1"/>
                </a:solidFill>
              </a:rPr>
            </a:br>
            <a:r>
              <a:rPr lang="en-US" sz="1440" b="0" dirty="0" smtClean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288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these object: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b="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struct</a:t>
            </a:r>
            <a:r>
              <a:rPr lang="en-US" b="0" dirty="0">
                <a:solidFill>
                  <a:schemeClr val="accent5"/>
                </a:solidFill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chemeClr val="accent3"/>
                </a:solidFill>
                <a:latin typeface="Courier New" panose="02070309020205020404" pitchFamily="49" charset="0"/>
              </a:rPr>
              <a:t>product</a:t>
            </a:r>
            <a:r>
              <a:rPr lang="en-US" b="0" dirty="0">
                <a:solidFill>
                  <a:schemeClr val="accent5"/>
                </a:solidFill>
                <a:latin typeface="Courier New" panose="02070309020205020404" pitchFamily="49" charset="0"/>
              </a:rPr>
              <a:t> </a:t>
            </a:r>
            <a:r>
              <a:rPr lang="en-US" b="0" dirty="0">
                <a:latin typeface="Courier New" panose="02070309020205020404" pitchFamily="49" charset="0"/>
              </a:rPr>
              <a:t>{</a:t>
            </a:r>
          </a:p>
          <a:p>
            <a:pPr marL="267335" indent="0">
              <a:buNone/>
            </a:pPr>
            <a:r>
              <a:rPr lang="en-US" b="0" dirty="0" err="1">
                <a:latin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</a:rPr>
              <a:t> weight;</a:t>
            </a:r>
          </a:p>
          <a:p>
            <a:pPr marL="267335" indent="0">
              <a:buNone/>
            </a:pPr>
            <a:r>
              <a:rPr lang="en-US" b="0" dirty="0">
                <a:latin typeface="Courier New" panose="02070309020205020404" pitchFamily="49" charset="0"/>
              </a:rPr>
              <a:t>float price;</a:t>
            </a:r>
          </a:p>
          <a:p>
            <a:pPr marL="267335" indent="0">
              <a:buNone/>
            </a:pPr>
            <a:r>
              <a:rPr lang="en-US" b="0" dirty="0"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chemeClr val="accent5"/>
                </a:solidFill>
                <a:latin typeface="Courier New" panose="02070309020205020404" pitchFamily="49" charset="0"/>
              </a:rPr>
              <a:t> apple;</a:t>
            </a:r>
            <a:endParaRPr lang="en-US" dirty="0">
              <a:solidFill>
                <a:schemeClr val="accent5"/>
              </a:solidFill>
            </a:endParaRPr>
          </a:p>
          <a:p>
            <a:pPr marL="267335" indent="0">
              <a:buNone/>
            </a:pPr>
            <a:r>
              <a:rPr lang="en-US" b="0" dirty="0" err="1" smtClean="0"/>
              <a:t>apple</a:t>
            </a:r>
            <a:r>
              <a:rPr lang="en-US" dirty="0" err="1" smtClean="0">
                <a:solidFill>
                  <a:schemeClr val="accent6"/>
                </a:solidFill>
              </a:rPr>
              <a:t>.</a:t>
            </a:r>
            <a:r>
              <a:rPr lang="en-US" b="0" dirty="0" err="1" smtClean="0"/>
              <a:t>weight</a:t>
            </a:r>
            <a:r>
              <a:rPr lang="en-US" b="0" dirty="0" smtClean="0"/>
              <a:t>;// is of type </a:t>
            </a:r>
            <a:r>
              <a:rPr lang="en-US" b="0" dirty="0" err="1" smtClean="0"/>
              <a:t>int</a:t>
            </a:r>
            <a:endParaRPr lang="en-US" b="0" dirty="0"/>
          </a:p>
          <a:p>
            <a:pPr marL="267335" indent="0">
              <a:buNone/>
            </a:pPr>
            <a:r>
              <a:rPr lang="en-US" b="0" dirty="0" err="1" smtClean="0"/>
              <a:t>apple</a:t>
            </a:r>
            <a:r>
              <a:rPr lang="en-US" dirty="0" err="1" smtClean="0">
                <a:solidFill>
                  <a:schemeClr val="accent6"/>
                </a:solidFill>
              </a:rPr>
              <a:t>.</a:t>
            </a:r>
            <a:r>
              <a:rPr lang="en-US" b="0" dirty="0" err="1" smtClean="0"/>
              <a:t>price</a:t>
            </a:r>
            <a:r>
              <a:rPr lang="en-US" b="0" dirty="0" smtClean="0"/>
              <a:t>;// is of type float</a:t>
            </a:r>
          </a:p>
          <a:p>
            <a:pPr marL="267335" indent="0">
              <a:buNone/>
            </a:pPr>
            <a:r>
              <a:rPr lang="en-US" b="0" dirty="0" smtClean="0"/>
              <a:t>It just like variable we’ve learnt before.</a:t>
            </a:r>
            <a:endParaRPr lang="en-US" b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106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as array: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Because structures are types, they can also be used as the type of arrays to construct tables or databases of them</a:t>
            </a:r>
            <a:r>
              <a:rPr lang="en-US" b="0" dirty="0" smtClean="0"/>
              <a:t>:</a:t>
            </a:r>
          </a:p>
          <a:p>
            <a:pPr marL="267335" indent="0">
              <a:buNone/>
            </a:pPr>
            <a:r>
              <a:rPr lang="en-US" b="0" dirty="0" err="1" smtClean="0">
                <a:solidFill>
                  <a:schemeClr val="accent6"/>
                </a:solidFill>
                <a:latin typeface="Courier New" panose="02070309020205020404" pitchFamily="49" charset="0"/>
              </a:rPr>
              <a:t>struct</a:t>
            </a:r>
            <a:r>
              <a:rPr lang="en-US" b="0" dirty="0" smtClean="0">
                <a:solidFill>
                  <a:schemeClr val="accent5"/>
                </a:solidFill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chemeClr val="accent3"/>
                </a:solidFill>
                <a:latin typeface="Courier New" panose="02070309020205020404" pitchFamily="49" charset="0"/>
              </a:rPr>
              <a:t>product</a:t>
            </a:r>
            <a:r>
              <a:rPr lang="en-US" b="0" dirty="0" smtClean="0">
                <a:solidFill>
                  <a:schemeClr val="accent5"/>
                </a:solidFill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</a:rPr>
              <a:t>{</a:t>
            </a:r>
          </a:p>
          <a:p>
            <a:pPr marL="267335" indent="0">
              <a:buNone/>
            </a:pPr>
            <a:r>
              <a:rPr lang="en-US" b="0" dirty="0" err="1" smtClean="0">
                <a:latin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</a:rPr>
              <a:t> weight;</a:t>
            </a:r>
          </a:p>
          <a:p>
            <a:pPr marL="267335" indent="0">
              <a:buNone/>
            </a:pPr>
            <a:r>
              <a:rPr lang="en-US" b="0" dirty="0" smtClean="0">
                <a:latin typeface="Courier New" panose="02070309020205020404" pitchFamily="49" charset="0"/>
              </a:rPr>
              <a:t>float price;</a:t>
            </a:r>
          </a:p>
          <a:p>
            <a:pPr marL="267335" indent="0">
              <a:buNone/>
            </a:pPr>
            <a:r>
              <a:rPr lang="en-US" b="0" dirty="0" smtClean="0">
                <a:latin typeface="Courier New" panose="02070309020205020404" pitchFamily="49" charset="0"/>
              </a:rPr>
              <a:t>};</a:t>
            </a:r>
          </a:p>
          <a:p>
            <a:pPr marL="267335" indent="0">
              <a:buNone/>
            </a:pPr>
            <a:r>
              <a:rPr lang="en-US" b="0" dirty="0" smtClean="0">
                <a:solidFill>
                  <a:schemeClr val="accent3"/>
                </a:solidFill>
                <a:latin typeface="Courier New" panose="02070309020205020404" pitchFamily="49" charset="0"/>
              </a:rPr>
              <a:t>product</a:t>
            </a:r>
            <a:r>
              <a:rPr lang="en-US" b="0" dirty="0" smtClean="0">
                <a:latin typeface="Courier New" panose="02070309020205020404" pitchFamily="49" charset="0"/>
              </a:rPr>
              <a:t> weapon[20];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975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Like any other type, structures can be pointed to by its own type of pointers</a:t>
            </a:r>
            <a:r>
              <a:rPr lang="en-US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marL="267335" indent="0">
              <a:buNone/>
            </a:pPr>
            <a:r>
              <a:rPr lang="en-US" b="0" dirty="0" err="1"/>
              <a:t>struct</a:t>
            </a:r>
            <a:r>
              <a:rPr lang="en-US" b="0" dirty="0"/>
              <a:t> </a:t>
            </a:r>
            <a:r>
              <a:rPr lang="en-US" b="0" dirty="0" smtClean="0"/>
              <a:t>movies </a:t>
            </a:r>
          </a:p>
          <a:p>
            <a:pPr marL="267335" indent="0">
              <a:buNone/>
            </a:pPr>
            <a:r>
              <a:rPr lang="en-US" b="0" dirty="0" smtClean="0"/>
              <a:t>{</a:t>
            </a:r>
            <a:endParaRPr lang="en-US" b="0" dirty="0"/>
          </a:p>
          <a:p>
            <a:pPr marL="267335" indent="0">
              <a:buNone/>
            </a:pPr>
            <a:r>
              <a:rPr lang="en-US" b="0" dirty="0"/>
              <a:t>  string title;</a:t>
            </a:r>
          </a:p>
          <a:p>
            <a:pPr marL="267335" indent="0">
              <a:buNone/>
            </a:pPr>
            <a:r>
              <a:rPr lang="en-US" b="0" dirty="0"/>
              <a:t>  </a:t>
            </a:r>
            <a:r>
              <a:rPr lang="en-US" b="0" dirty="0" err="1"/>
              <a:t>int</a:t>
            </a:r>
            <a:r>
              <a:rPr lang="en-US" b="0" dirty="0"/>
              <a:t> year;</a:t>
            </a:r>
          </a:p>
          <a:p>
            <a:pPr marL="267335" indent="0">
              <a:buNone/>
            </a:pPr>
            <a:r>
              <a:rPr lang="en-US" b="0" dirty="0" smtClean="0"/>
              <a:t>};</a:t>
            </a:r>
            <a:endParaRPr lang="en-US" b="0" dirty="0"/>
          </a:p>
          <a:p>
            <a:pPr marL="267335" indent="0">
              <a:buNone/>
            </a:pPr>
            <a:r>
              <a:rPr lang="en-US" b="0" dirty="0" smtClean="0"/>
              <a:t>movies </a:t>
            </a:r>
            <a:r>
              <a:rPr lang="en-US" b="0" dirty="0" err="1"/>
              <a:t>amovie</a:t>
            </a:r>
            <a:r>
              <a:rPr lang="en-US" b="0" dirty="0"/>
              <a:t>;</a:t>
            </a:r>
          </a:p>
          <a:p>
            <a:pPr marL="267335" indent="0">
              <a:buNone/>
            </a:pPr>
            <a:r>
              <a:rPr lang="en-US" b="0" dirty="0" smtClean="0"/>
              <a:t>movies *</a:t>
            </a:r>
            <a:r>
              <a:rPr lang="en-US" b="0" dirty="0" err="1" smtClean="0"/>
              <a:t>pmovie</a:t>
            </a:r>
            <a:r>
              <a:rPr lang="en-US" b="0" dirty="0" smtClean="0"/>
              <a:t>=&amp;</a:t>
            </a:r>
            <a:r>
              <a:rPr lang="en-US" b="0" dirty="0" err="1" smtClean="0"/>
              <a:t>amovie</a:t>
            </a:r>
            <a:r>
              <a:rPr lang="en-US" b="0" dirty="0" smtClean="0"/>
              <a:t>;</a:t>
            </a:r>
            <a:endParaRPr lang="en-US" b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280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dereference operator -&gt;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8127" y="1133191"/>
            <a:ext cx="4465758" cy="5227692"/>
          </a:xfrm>
        </p:spPr>
        <p:txBody>
          <a:bodyPr/>
          <a:lstStyle/>
          <a:p>
            <a:pPr marL="267335" indent="0">
              <a:buNone/>
            </a:pPr>
            <a:r>
              <a:rPr lang="en-US" b="0" dirty="0" err="1"/>
              <a:t>struct</a:t>
            </a:r>
            <a:r>
              <a:rPr lang="en-US" b="0" dirty="0"/>
              <a:t> movies </a:t>
            </a:r>
          </a:p>
          <a:p>
            <a:pPr marL="267335" indent="0">
              <a:buNone/>
            </a:pPr>
            <a:r>
              <a:rPr lang="en-US" b="0" dirty="0"/>
              <a:t>{</a:t>
            </a:r>
          </a:p>
          <a:p>
            <a:pPr marL="267335" indent="0">
              <a:buNone/>
            </a:pPr>
            <a:r>
              <a:rPr lang="en-US" b="0" dirty="0"/>
              <a:t>  </a:t>
            </a:r>
            <a:r>
              <a:rPr lang="en-US" b="0" dirty="0">
                <a:solidFill>
                  <a:schemeClr val="accent6"/>
                </a:solidFill>
              </a:rPr>
              <a:t>string title;</a:t>
            </a:r>
          </a:p>
          <a:p>
            <a:pPr marL="267335" indent="0">
              <a:buNone/>
            </a:pPr>
            <a:r>
              <a:rPr lang="en-US" b="0" dirty="0"/>
              <a:t>  </a:t>
            </a:r>
            <a:r>
              <a:rPr lang="en-US" b="0" dirty="0" err="1"/>
              <a:t>int</a:t>
            </a:r>
            <a:r>
              <a:rPr lang="en-US" b="0" dirty="0"/>
              <a:t> year;</a:t>
            </a:r>
          </a:p>
          <a:p>
            <a:pPr marL="267335" indent="0">
              <a:buNone/>
            </a:pPr>
            <a:r>
              <a:rPr lang="en-US" b="0" dirty="0"/>
              <a:t>};</a:t>
            </a:r>
          </a:p>
          <a:p>
            <a:pPr marL="267335" indent="0">
              <a:buNone/>
            </a:pPr>
            <a:r>
              <a:rPr lang="en-US" b="0" dirty="0"/>
              <a:t>movies </a:t>
            </a:r>
            <a:r>
              <a:rPr lang="en-US" b="0" dirty="0" err="1"/>
              <a:t>amovie</a:t>
            </a:r>
            <a:r>
              <a:rPr lang="en-US" b="0" dirty="0"/>
              <a:t>;</a:t>
            </a:r>
          </a:p>
          <a:p>
            <a:pPr marL="267335" indent="0">
              <a:buNone/>
            </a:pPr>
            <a:r>
              <a:rPr lang="en-US" b="0" dirty="0"/>
              <a:t>movies *</a:t>
            </a:r>
            <a:r>
              <a:rPr lang="en-US" b="0" dirty="0" err="1"/>
              <a:t>pmovie</a:t>
            </a:r>
            <a:r>
              <a:rPr lang="en-US" b="0" dirty="0"/>
              <a:t>=&amp;</a:t>
            </a:r>
            <a:r>
              <a:rPr lang="en-US" b="0" dirty="0" err="1"/>
              <a:t>amovie</a:t>
            </a:r>
            <a:r>
              <a:rPr lang="en-US" b="0" dirty="0" smtClean="0"/>
              <a:t>;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2"/>
          </p:nvPr>
        </p:nvSpPr>
        <p:spPr>
          <a:xfrm>
            <a:off x="4906108" y="1133191"/>
            <a:ext cx="7042052" cy="5227692"/>
          </a:xfrm>
        </p:spPr>
        <p:txBody>
          <a:bodyPr/>
          <a:lstStyle/>
          <a:p>
            <a:r>
              <a:rPr lang="en-US" b="0" dirty="0" err="1"/>
              <a:t>pmovie</a:t>
            </a:r>
            <a:r>
              <a:rPr lang="en-US" b="0" dirty="0"/>
              <a:t>-&gt;</a:t>
            </a:r>
            <a:r>
              <a:rPr lang="en-US" b="0" dirty="0" smtClean="0"/>
              <a:t>title;</a:t>
            </a:r>
          </a:p>
          <a:p>
            <a:r>
              <a:rPr lang="en-US" b="0" dirty="0"/>
              <a:t>(*</a:t>
            </a:r>
            <a:r>
              <a:rPr lang="en-US" b="0" dirty="0" err="1"/>
              <a:t>pmovie</a:t>
            </a:r>
            <a:r>
              <a:rPr lang="en-US" b="0" dirty="0"/>
              <a:t>).</a:t>
            </a:r>
            <a:r>
              <a:rPr lang="en-US" b="0" dirty="0" smtClean="0"/>
              <a:t>title;// Totally equivalent </a:t>
            </a:r>
          </a:p>
          <a:p>
            <a:pPr marL="267335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                                     expression</a:t>
            </a:r>
          </a:p>
          <a:p>
            <a:pPr marL="267335" indent="0">
              <a:buNone/>
            </a:pPr>
            <a:r>
              <a:rPr lang="en-US" b="0" dirty="0">
                <a:solidFill>
                  <a:schemeClr val="accent3"/>
                </a:solidFill>
              </a:rPr>
              <a:t>*</a:t>
            </a:r>
            <a:r>
              <a:rPr lang="en-US" b="0" dirty="0" err="1" smtClean="0">
                <a:solidFill>
                  <a:schemeClr val="accent3"/>
                </a:solidFill>
              </a:rPr>
              <a:t>pmovie.title</a:t>
            </a:r>
            <a:r>
              <a:rPr lang="en-US" b="0" dirty="0" smtClean="0">
                <a:solidFill>
                  <a:schemeClr val="accent3"/>
                </a:solidFill>
              </a:rPr>
              <a:t>;// but this is different one</a:t>
            </a:r>
          </a:p>
          <a:p>
            <a:pPr marL="267335" indent="0">
              <a:buNone/>
            </a:pPr>
            <a:r>
              <a:rPr lang="en-US" b="0" dirty="0">
                <a:solidFill>
                  <a:schemeClr val="accent3"/>
                </a:solidFill>
              </a:rPr>
              <a:t>*(</a:t>
            </a:r>
            <a:r>
              <a:rPr lang="en-US" b="0" dirty="0" err="1">
                <a:solidFill>
                  <a:schemeClr val="accent3"/>
                </a:solidFill>
              </a:rPr>
              <a:t>pmovie.title</a:t>
            </a:r>
            <a:r>
              <a:rPr lang="en-US" b="0" dirty="0" smtClean="0">
                <a:solidFill>
                  <a:schemeClr val="accent3"/>
                </a:solidFill>
              </a:rPr>
              <a:t>)// it’s equivalent to this.</a:t>
            </a:r>
            <a:endParaRPr lang="en-US" b="0" dirty="0">
              <a:solidFill>
                <a:schemeClr val="accent3"/>
              </a:solidFill>
            </a:endParaRPr>
          </a:p>
          <a:p>
            <a:pPr marL="267335" indent="0">
              <a:buNone/>
            </a:pPr>
            <a:r>
              <a:rPr lang="en-US" b="0" dirty="0"/>
              <a:t>This would access the value pointed by a </a:t>
            </a:r>
            <a:r>
              <a:rPr lang="en-US" b="0" dirty="0">
                <a:solidFill>
                  <a:schemeClr val="tx2"/>
                </a:solidFill>
              </a:rPr>
              <a:t>hypothetical </a:t>
            </a:r>
            <a:r>
              <a:rPr lang="en-US" b="0" dirty="0">
                <a:solidFill>
                  <a:schemeClr val="accent5"/>
                </a:solidFill>
              </a:rPr>
              <a:t>pointer member</a:t>
            </a:r>
            <a:r>
              <a:rPr lang="en-US" b="0" dirty="0">
                <a:solidFill>
                  <a:schemeClr val="accent6"/>
                </a:solidFill>
              </a:rPr>
              <a:t> </a:t>
            </a:r>
            <a:r>
              <a:rPr lang="en-US" b="0" dirty="0"/>
              <a:t>called </a:t>
            </a:r>
            <a:r>
              <a:rPr lang="en-US" b="0" dirty="0">
                <a:solidFill>
                  <a:schemeClr val="accent6"/>
                </a:solidFill>
              </a:rPr>
              <a:t>title</a:t>
            </a:r>
            <a:r>
              <a:rPr lang="en-US" b="0" dirty="0">
                <a:solidFill>
                  <a:schemeClr val="accent5"/>
                </a:solidFill>
              </a:rPr>
              <a:t> </a:t>
            </a:r>
            <a:r>
              <a:rPr lang="en-US" b="0" dirty="0"/>
              <a:t>of</a:t>
            </a:r>
            <a:r>
              <a:rPr lang="en-US" b="0" dirty="0">
                <a:solidFill>
                  <a:schemeClr val="accent5"/>
                </a:solidFill>
              </a:rPr>
              <a:t> the structure object </a:t>
            </a:r>
            <a:r>
              <a:rPr lang="en-US" b="0" dirty="0" err="1">
                <a:solidFill>
                  <a:schemeClr val="accent5"/>
                </a:solidFill>
              </a:rPr>
              <a:t>pmovie</a:t>
            </a:r>
            <a:r>
              <a:rPr lang="en-US" b="0" dirty="0"/>
              <a:t> (which is not the case, since </a:t>
            </a:r>
            <a:r>
              <a:rPr lang="en-US" b="0" dirty="0">
                <a:solidFill>
                  <a:schemeClr val="accent6"/>
                </a:solidFill>
              </a:rPr>
              <a:t>title is </a:t>
            </a:r>
            <a:r>
              <a:rPr lang="en-US" b="0" dirty="0">
                <a:solidFill>
                  <a:schemeClr val="accent4"/>
                </a:solidFill>
              </a:rPr>
              <a:t>not</a:t>
            </a:r>
            <a:r>
              <a:rPr lang="en-US" b="0" dirty="0">
                <a:solidFill>
                  <a:schemeClr val="accent6"/>
                </a:solidFill>
              </a:rPr>
              <a:t> a pointer type</a:t>
            </a:r>
            <a:r>
              <a:rPr lang="en-US" b="0" dirty="0"/>
              <a:t>).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83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type</a:t>
            </a:r>
          </a:p>
          <a:p>
            <a:pPr marL="267335" indent="0">
              <a:buNone/>
            </a:pPr>
            <a:r>
              <a:rPr lang="en-US" dirty="0" smtClean="0"/>
              <a:t>{  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*p;</a:t>
            </a:r>
          </a:p>
          <a:p>
            <a:pPr marL="267335" indent="0">
              <a:buNone/>
            </a:pPr>
            <a:r>
              <a:rPr lang="en-US" dirty="0" smtClean="0"/>
              <a:t>} b;</a:t>
            </a:r>
          </a:p>
          <a:p>
            <a:pPr marL="267335" indent="0">
              <a:buNone/>
            </a:pPr>
            <a:endParaRPr lang="en-US" dirty="0" smtClean="0"/>
          </a:p>
          <a:p>
            <a:pPr marL="267335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b.p</a:t>
            </a:r>
            <a:endParaRPr lang="en-US" dirty="0" smtClean="0"/>
          </a:p>
          <a:p>
            <a:pPr marL="267335" indent="0">
              <a:buNone/>
            </a:pPr>
            <a:r>
              <a:rPr lang="en-US" dirty="0" smtClean="0"/>
              <a:t>*(</a:t>
            </a:r>
            <a:r>
              <a:rPr lang="en-US" dirty="0" err="1" smtClean="0"/>
              <a:t>b.p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So what about the following:</a:t>
            </a:r>
          </a:p>
          <a:p>
            <a:pPr marL="267335" indent="0">
              <a:buNone/>
            </a:pPr>
            <a:r>
              <a:rPr lang="en-US" dirty="0" smtClean="0"/>
              <a:t>type *c?????</a:t>
            </a:r>
          </a:p>
          <a:p>
            <a:pPr marL="267335" indent="0">
              <a:buNone/>
            </a:pPr>
            <a:r>
              <a:rPr lang="en-US" dirty="0" smtClean="0"/>
              <a:t>As I said, pointer is very tricky.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288" y="2791741"/>
            <a:ext cx="2411604" cy="240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5448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Structures can also be nested in such a way that </a:t>
            </a:r>
            <a:r>
              <a:rPr lang="en-US" dirty="0">
                <a:solidFill>
                  <a:schemeClr val="accent3"/>
                </a:solidFill>
              </a:rPr>
              <a:t>an element of a structure is itself another structure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</a:p>
          <a:p>
            <a:pPr marL="267335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movies_t</a:t>
            </a:r>
            <a:r>
              <a:rPr lang="en-US" dirty="0"/>
              <a:t> {</a:t>
            </a:r>
          </a:p>
          <a:p>
            <a:pPr marL="267335" indent="0">
              <a:buNone/>
            </a:pPr>
            <a:r>
              <a:rPr lang="en-US" dirty="0"/>
              <a:t>  string title;</a:t>
            </a:r>
          </a:p>
          <a:p>
            <a:pPr marL="267335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year;</a:t>
            </a:r>
          </a:p>
          <a:p>
            <a:pPr marL="267335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267335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friends_t</a:t>
            </a:r>
            <a:r>
              <a:rPr lang="en-US" dirty="0"/>
              <a:t> {</a:t>
            </a:r>
          </a:p>
          <a:p>
            <a:pPr marL="267335" indent="0">
              <a:buNone/>
            </a:pPr>
            <a:r>
              <a:rPr lang="en-US" dirty="0"/>
              <a:t>  string name;</a:t>
            </a:r>
          </a:p>
          <a:p>
            <a:pPr marL="267335" indent="0">
              <a:buNone/>
            </a:pPr>
            <a:r>
              <a:rPr lang="en-US" dirty="0"/>
              <a:t>  string email;</a:t>
            </a:r>
          </a:p>
          <a:p>
            <a:pPr marL="267335" indent="0">
              <a:buNone/>
            </a:pPr>
            <a:r>
              <a:rPr lang="en-US" dirty="0"/>
              <a:t>  </a:t>
            </a:r>
            <a:r>
              <a:rPr lang="en-US" dirty="0" err="1"/>
              <a:t>movies_t</a:t>
            </a:r>
            <a:r>
              <a:rPr lang="en-US" dirty="0"/>
              <a:t> </a:t>
            </a:r>
            <a:r>
              <a:rPr lang="en-US" dirty="0" err="1"/>
              <a:t>favorite_movie</a:t>
            </a:r>
            <a:r>
              <a:rPr lang="en-US" dirty="0"/>
              <a:t>;</a:t>
            </a:r>
          </a:p>
          <a:p>
            <a:pPr marL="267335" indent="0">
              <a:buNone/>
            </a:pPr>
            <a:r>
              <a:rPr lang="en-US" dirty="0"/>
              <a:t>} </a:t>
            </a:r>
            <a:r>
              <a:rPr lang="en-US" dirty="0" err="1"/>
              <a:t>charlie</a:t>
            </a:r>
            <a:r>
              <a:rPr lang="en-US" dirty="0"/>
              <a:t>, </a:t>
            </a:r>
            <a:r>
              <a:rPr lang="en-US" dirty="0" err="1"/>
              <a:t>maria</a:t>
            </a:r>
            <a:r>
              <a:rPr lang="en-US" dirty="0" smtClean="0"/>
              <a:t>;</a:t>
            </a:r>
            <a:endParaRPr lang="en-US" dirty="0"/>
          </a:p>
          <a:p>
            <a:pPr marL="267335" indent="0">
              <a:buNone/>
            </a:pPr>
            <a:r>
              <a:rPr lang="en-US" dirty="0" err="1"/>
              <a:t>friends_t</a:t>
            </a:r>
            <a:r>
              <a:rPr lang="en-US" dirty="0"/>
              <a:t> * </a:t>
            </a:r>
            <a:r>
              <a:rPr lang="en-US" dirty="0" err="1"/>
              <a:t>pfriends</a:t>
            </a:r>
            <a:r>
              <a:rPr lang="en-US" dirty="0"/>
              <a:t> = &amp;</a:t>
            </a:r>
            <a:r>
              <a:rPr lang="en-US" dirty="0" err="1"/>
              <a:t>charlie</a:t>
            </a:r>
            <a:r>
              <a:rPr lang="en-US" dirty="0" smtClean="0"/>
              <a:t>;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/>
              <a:t>charlie.name</a:t>
            </a:r>
          </a:p>
          <a:p>
            <a:pPr marL="267335" indent="0">
              <a:buNone/>
            </a:pPr>
            <a:r>
              <a:rPr lang="en-US" dirty="0" err="1"/>
              <a:t>maria.favorite_movie.title</a:t>
            </a:r>
            <a:endParaRPr lang="en-US" dirty="0"/>
          </a:p>
          <a:p>
            <a:pPr marL="267335" indent="0">
              <a:buNone/>
            </a:pPr>
            <a:r>
              <a:rPr lang="en-US" dirty="0" err="1"/>
              <a:t>charlie.favorite_movie.year</a:t>
            </a:r>
            <a:endParaRPr lang="en-US" dirty="0"/>
          </a:p>
          <a:p>
            <a:pPr marL="267335" indent="0">
              <a:buNone/>
            </a:pPr>
            <a:r>
              <a:rPr lang="en-US" dirty="0" err="1"/>
              <a:t>pfriends</a:t>
            </a:r>
            <a:r>
              <a:rPr lang="en-US" dirty="0"/>
              <a:t>-&gt;</a:t>
            </a:r>
            <a:r>
              <a:rPr lang="en-US" dirty="0" err="1"/>
              <a:t>favorite_movie.year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7859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Def: </a:t>
            </a:r>
            <a:r>
              <a:rPr lang="en-US" b="0" dirty="0" smtClean="0"/>
              <a:t>A </a:t>
            </a:r>
            <a:r>
              <a:rPr lang="en-US" b="0" dirty="0"/>
              <a:t>linked list is a linear collection of data elements, whose order is </a:t>
            </a:r>
            <a:r>
              <a:rPr lang="en-US" b="0" dirty="0">
                <a:solidFill>
                  <a:schemeClr val="accent3"/>
                </a:solidFill>
              </a:rPr>
              <a:t>not</a:t>
            </a:r>
            <a:r>
              <a:rPr lang="en-US" b="0" dirty="0"/>
              <a:t> given by their </a:t>
            </a:r>
            <a:r>
              <a:rPr lang="en-US" b="0" dirty="0">
                <a:solidFill>
                  <a:schemeClr val="accent3"/>
                </a:solidFill>
              </a:rPr>
              <a:t>physical placement in memory</a:t>
            </a:r>
            <a:r>
              <a:rPr lang="en-US" b="0" dirty="0"/>
              <a:t>.</a:t>
            </a:r>
            <a:r>
              <a:rPr lang="en-US" b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0" dirty="0"/>
              <a:t>Instead, each element </a:t>
            </a:r>
            <a:r>
              <a:rPr lang="en-US" b="0" dirty="0">
                <a:solidFill>
                  <a:schemeClr val="accent3"/>
                </a:solidFill>
              </a:rPr>
              <a:t>points to the next.</a:t>
            </a:r>
            <a:r>
              <a:rPr lang="en-US" b="0" dirty="0"/>
              <a:t> It is </a:t>
            </a:r>
            <a:r>
              <a:rPr lang="en-US" b="0" dirty="0">
                <a:solidFill>
                  <a:schemeClr val="accent6"/>
                </a:solidFill>
              </a:rPr>
              <a:t>a data structure </a:t>
            </a:r>
            <a:r>
              <a:rPr lang="en-US" b="0" dirty="0"/>
              <a:t>consisting of a collection of nodes which together represent a sequence. </a:t>
            </a:r>
            <a:endParaRPr lang="en-US" b="0" dirty="0" smtClean="0"/>
          </a:p>
          <a:p>
            <a:r>
              <a:rPr lang="en-US" b="0" dirty="0" smtClean="0"/>
              <a:t>Here is the most simple structure of a linked list.</a:t>
            </a:r>
          </a:p>
          <a:p>
            <a:pPr marL="267335" indent="0">
              <a:buNone/>
            </a:pPr>
            <a:r>
              <a:rPr lang="en-US" b="0" dirty="0" err="1" smtClean="0">
                <a:solidFill>
                  <a:schemeClr val="tx2"/>
                </a:solidFill>
              </a:rPr>
              <a:t>struct</a:t>
            </a:r>
            <a:r>
              <a:rPr lang="en-US" b="0" dirty="0" smtClean="0">
                <a:solidFill>
                  <a:schemeClr val="tx2"/>
                </a:solidFill>
              </a:rPr>
              <a:t> node</a:t>
            </a:r>
          </a:p>
          <a:p>
            <a:pPr marL="267335" indent="0">
              <a:buNone/>
            </a:pPr>
            <a:r>
              <a:rPr lang="en-US" b="0" dirty="0" smtClean="0">
                <a:solidFill>
                  <a:schemeClr val="tx2"/>
                </a:solidFill>
              </a:rPr>
              <a:t>{</a:t>
            </a:r>
          </a:p>
          <a:p>
            <a:pPr marL="267335" indent="0">
              <a:buNone/>
            </a:pPr>
            <a:r>
              <a:rPr lang="en-US" b="0" dirty="0" err="1" smtClean="0">
                <a:solidFill>
                  <a:schemeClr val="tx2"/>
                </a:solidFill>
              </a:rPr>
              <a:t>int</a:t>
            </a:r>
            <a:r>
              <a:rPr lang="en-US" b="0" dirty="0" smtClean="0">
                <a:solidFill>
                  <a:schemeClr val="tx2"/>
                </a:solidFill>
              </a:rPr>
              <a:t> data;</a:t>
            </a:r>
          </a:p>
          <a:p>
            <a:pPr marL="267335" indent="0">
              <a:buNone/>
            </a:pPr>
            <a:r>
              <a:rPr lang="en-US" b="0" dirty="0" smtClean="0">
                <a:solidFill>
                  <a:schemeClr val="tx2"/>
                </a:solidFill>
              </a:rPr>
              <a:t>node* next;</a:t>
            </a:r>
            <a:br>
              <a:rPr lang="en-US" b="0" dirty="0" smtClean="0">
                <a:solidFill>
                  <a:schemeClr val="tx2"/>
                </a:solidFill>
              </a:rPr>
            </a:br>
            <a:r>
              <a:rPr lang="en-US" b="0" dirty="0" smtClean="0">
                <a:solidFill>
                  <a:schemeClr val="tx2"/>
                </a:solidFill>
              </a:rPr>
              <a:t>}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00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Menu: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Linked list has 3 basic form: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Singly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linked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list</a:t>
            </a:r>
          </a:p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Doubly linked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list</a:t>
            </a:r>
          </a:p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Multiply linked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list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We’ll discuss linked list in detail on next Monday.</a:t>
            </a:r>
          </a:p>
          <a:p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PS: Linked List might be the most difficult part in this course, So please read lecture 9&amp;10 carefully to make sure you fully understand the concept of pointer</a:t>
            </a:r>
          </a:p>
          <a:p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Hint: Make use of Google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4" y="1923059"/>
            <a:ext cx="5597769" cy="39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4" y="2745613"/>
            <a:ext cx="5810250" cy="390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4" y="3572808"/>
            <a:ext cx="3333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065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640" y="1133190"/>
            <a:ext cx="3781520" cy="37775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127" y="1133190"/>
            <a:ext cx="3781520" cy="377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49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 smtClean="0"/>
              <a:t>Today' topic</a:t>
            </a:r>
            <a:endParaRPr lang="en-US" sz="384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1, </a:t>
            </a:r>
            <a:r>
              <a:rPr lang="en-US" dirty="0" smtClean="0"/>
              <a:t>Pointer (part II)</a:t>
            </a:r>
            <a:endParaRPr lang="en-US" dirty="0" smtClean="0"/>
          </a:p>
          <a:p>
            <a:pPr marL="222250" indent="0">
              <a:buNone/>
            </a:pPr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</a:p>
          <a:p>
            <a:pPr marL="222250" indent="0">
              <a:buNone/>
            </a:pPr>
            <a:r>
              <a:rPr lang="en-US" dirty="0" smtClean="0"/>
              <a:t>3, Pointer to </a:t>
            </a:r>
            <a:r>
              <a:rPr lang="en-US" dirty="0" err="1" smtClean="0"/>
              <a:t>struct</a:t>
            </a:r>
            <a:endParaRPr lang="en-US" dirty="0"/>
          </a:p>
          <a:p>
            <a:pPr marL="222250" indent="0">
              <a:buNone/>
            </a:pPr>
            <a:r>
              <a:rPr lang="en-US" dirty="0" smtClean="0"/>
              <a:t>3</a:t>
            </a:r>
            <a:r>
              <a:rPr lang="en-US" dirty="0" smtClean="0"/>
              <a:t>, Lab time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233210-FD1D-4643-A408-4B2BDEE02D8B}" type="slidenum">
              <a:rPr kumimoji="0" lang="en-US" sz="1585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Helvetica Neue Bold Condensed"/>
                <a:ea typeface="MS PGothic" panose="020B0600070205080204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585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Helvetica Neue Bold Condensed"/>
              <a:ea typeface="MS PGothic" panose="020B060007020508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477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tricky things about pointer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we have learnt yesterday:</a:t>
            </a:r>
          </a:p>
          <a:p>
            <a:r>
              <a:rPr lang="en-US" dirty="0" smtClean="0"/>
              <a:t>1, Pointer is a </a:t>
            </a:r>
            <a:r>
              <a:rPr lang="en-US" dirty="0" smtClean="0">
                <a:solidFill>
                  <a:srgbClr val="FF0000"/>
                </a:solidFill>
              </a:rPr>
              <a:t>data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2, The value of </a:t>
            </a:r>
            <a:r>
              <a:rPr lang="en-US" dirty="0" smtClean="0">
                <a:solidFill>
                  <a:srgbClr val="FF0000"/>
                </a:solidFill>
              </a:rPr>
              <a:t>pointer variable</a:t>
            </a:r>
            <a:r>
              <a:rPr lang="en-US" dirty="0" smtClean="0"/>
              <a:t> is the address of </a:t>
            </a:r>
            <a:r>
              <a:rPr lang="en-US" dirty="0" smtClean="0">
                <a:solidFill>
                  <a:schemeClr val="accent6"/>
                </a:solidFill>
              </a:rPr>
              <a:t>a variable of some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3, It can access to that </a:t>
            </a:r>
            <a:r>
              <a:rPr lang="en-US" dirty="0" smtClean="0">
                <a:solidFill>
                  <a:schemeClr val="accent6"/>
                </a:solidFill>
              </a:rPr>
              <a:t>variable</a:t>
            </a:r>
            <a:r>
              <a:rPr lang="en-US" dirty="0" smtClean="0"/>
              <a:t> directly</a:t>
            </a:r>
          </a:p>
          <a:p>
            <a:r>
              <a:rPr lang="en-US" dirty="0" smtClean="0"/>
              <a:t>4, * and ++ is of same </a:t>
            </a:r>
            <a:r>
              <a:rPr lang="en-US" dirty="0"/>
              <a:t>operator </a:t>
            </a:r>
            <a:r>
              <a:rPr lang="en-US" dirty="0" smtClean="0"/>
              <a:t>precedence.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483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Pointer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a=5;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*p=&amp;a;// assign the address of a to pointer p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**p1=&amp;p;// assign the address of p to p1;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*p2=*p1;// </a:t>
            </a:r>
            <a:r>
              <a:rPr lang="en-US" dirty="0" err="1" smtClean="0"/>
              <a:t>derefer</a:t>
            </a:r>
            <a:r>
              <a:rPr lang="en-US" dirty="0" smtClean="0"/>
              <a:t> p1, so now assign the address of p to p2</a:t>
            </a:r>
          </a:p>
          <a:p>
            <a:r>
              <a:rPr lang="en-US" dirty="0" smtClean="0"/>
              <a:t>**p1=3.5;//de-</a:t>
            </a:r>
            <a:r>
              <a:rPr lang="en-US" dirty="0" err="1" smtClean="0"/>
              <a:t>derefer</a:t>
            </a:r>
            <a:r>
              <a:rPr lang="en-US" dirty="0" smtClean="0"/>
              <a:t> the p1, now it access a, and assign 3.5 to a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b=a;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518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programmers will do something very awful to the guys who will read their code.</a:t>
            </a:r>
          </a:p>
          <a:p>
            <a:r>
              <a:rPr lang="en-US" dirty="0" smtClean="0"/>
              <a:t>They just use pointer like this: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*********p</a:t>
            </a:r>
          </a:p>
          <a:p>
            <a:r>
              <a:rPr lang="en-US" dirty="0" smtClean="0"/>
              <a:t>It’ll be very hard for others (and in most of cases including you) to track the update of value of variable in your program.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51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and ++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combination of * and ++/-- will result in different value.</a:t>
            </a:r>
          </a:p>
          <a:p>
            <a:r>
              <a:rPr lang="en-US" dirty="0" smtClean="0"/>
              <a:t>how to read ++;</a:t>
            </a:r>
          </a:p>
          <a:p>
            <a:r>
              <a:rPr lang="en-US" dirty="0" smtClean="0"/>
              <a:t>x++// use x, then increase x by 1;</a:t>
            </a:r>
          </a:p>
          <a:p>
            <a:r>
              <a:rPr lang="en-US" dirty="0" smtClean="0"/>
              <a:t>++x// increase x by one, then use x;</a:t>
            </a:r>
          </a:p>
          <a:p>
            <a:r>
              <a:rPr lang="en-US" dirty="0" smtClean="0"/>
              <a:t>Advice: add bracket to the operator you act to the variable first.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19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data structure is a group of data elements </a:t>
            </a:r>
            <a:r>
              <a:rPr lang="en-US" dirty="0">
                <a:solidFill>
                  <a:schemeClr val="accent6"/>
                </a:solidFill>
              </a:rPr>
              <a:t>grouped together under one name</a:t>
            </a:r>
            <a:r>
              <a:rPr lang="en-US" dirty="0"/>
              <a:t>. These data elements, known as members, </a:t>
            </a:r>
            <a:r>
              <a:rPr lang="en-US" dirty="0">
                <a:solidFill>
                  <a:schemeClr val="accent6"/>
                </a:solidFill>
              </a:rPr>
              <a:t>can have different types and different lengths</a:t>
            </a:r>
            <a:r>
              <a:rPr lang="en-US" dirty="0"/>
              <a:t>. Data structures can be declared in C++ using the following syntax</a:t>
            </a:r>
            <a:r>
              <a:rPr lang="en-US" dirty="0" smtClean="0"/>
              <a:t>:</a:t>
            </a:r>
          </a:p>
          <a:p>
            <a:r>
              <a:rPr lang="en-US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type_name</a:t>
            </a: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</a:rPr>
              <a:t>member_type1 member_name1;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</a:rPr>
              <a:t>member_type2 member_name2;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</a:rPr>
              <a:t>member_type3 member_name3;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object_names</a:t>
            </a:r>
            <a:r>
              <a:rPr lang="en-US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;//the object name can seen as </a:t>
            </a:r>
          </a:p>
          <a:p>
            <a:pPr marL="267335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variable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888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chemeClr val="accent4"/>
                </a:solidFill>
                <a:latin typeface="Courier New" panose="02070309020205020404" pitchFamily="49" charset="0"/>
              </a:rPr>
              <a:t>type_name</a:t>
            </a: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</a:rPr>
              <a:t>member_type1 member_name1;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</a:rPr>
              <a:t>member_type2 member_name2;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</a:rPr>
              <a:t>member_type3 member_name3</a:t>
            </a:r>
            <a:r>
              <a:rPr lang="en-US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 smtClean="0"/>
          </a:p>
          <a:p>
            <a:pPr marL="267335" indent="0">
              <a:buNone/>
            </a:pPr>
            <a:r>
              <a:rPr lang="en-US" dirty="0" smtClean="0"/>
              <a:t>……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b="0" dirty="0" err="1" smtClean="0">
                <a:solidFill>
                  <a:schemeClr val="accent5"/>
                </a:solidFill>
                <a:latin typeface="Courier New" panose="02070309020205020404" pitchFamily="49" charset="0"/>
              </a:rPr>
              <a:t>object_names</a:t>
            </a:r>
            <a:endParaRPr lang="en-US" b="0" dirty="0" smtClean="0">
              <a:solidFill>
                <a:schemeClr val="accent5"/>
              </a:solidFill>
              <a:latin typeface="Courier New" panose="02070309020205020404" pitchFamily="49" charset="0"/>
            </a:endParaRPr>
          </a:p>
          <a:p>
            <a:pPr marL="267335" indent="0">
              <a:buNone/>
            </a:pPr>
            <a:r>
              <a:rPr lang="en-US" b="0" dirty="0" err="1" smtClean="0">
                <a:solidFill>
                  <a:schemeClr val="accent6"/>
                </a:solidFill>
                <a:latin typeface="Courier New" panose="02070309020205020404" pitchFamily="49" charset="0"/>
              </a:rPr>
              <a:t>struct</a:t>
            </a:r>
            <a:r>
              <a:rPr lang="en-US" b="0" dirty="0" smtClean="0">
                <a:solidFill>
                  <a:schemeClr val="accent5"/>
                </a:solidFill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chemeClr val="accent3"/>
                </a:solidFill>
                <a:latin typeface="Courier New" panose="02070309020205020404" pitchFamily="49" charset="0"/>
              </a:rPr>
              <a:t>product</a:t>
            </a:r>
            <a:r>
              <a:rPr lang="en-US" b="0" dirty="0" smtClean="0">
                <a:solidFill>
                  <a:schemeClr val="accent5"/>
                </a:solidFill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</a:rPr>
              <a:t>{</a:t>
            </a:r>
          </a:p>
          <a:p>
            <a:pPr marL="267335" indent="0">
              <a:buNone/>
            </a:pPr>
            <a:r>
              <a:rPr lang="en-US" b="0" dirty="0" err="1" smtClean="0">
                <a:latin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</a:rPr>
              <a:t> weight;</a:t>
            </a:r>
          </a:p>
          <a:p>
            <a:pPr marL="267335" indent="0">
              <a:buNone/>
            </a:pPr>
            <a:r>
              <a:rPr lang="en-US" b="0" dirty="0" smtClean="0">
                <a:latin typeface="Courier New" panose="02070309020205020404" pitchFamily="49" charset="0"/>
              </a:rPr>
              <a:t>float price;</a:t>
            </a:r>
          </a:p>
          <a:p>
            <a:pPr marL="267335" indent="0">
              <a:buNone/>
            </a:pPr>
            <a:r>
              <a:rPr lang="en-US" b="0" dirty="0" smtClean="0">
                <a:latin typeface="Courier New" panose="02070309020205020404" pitchFamily="49" charset="0"/>
              </a:rPr>
              <a:t>}</a:t>
            </a:r>
            <a:r>
              <a:rPr lang="en-US" b="0" dirty="0" smtClean="0">
                <a:solidFill>
                  <a:schemeClr val="accent5"/>
                </a:solidFill>
                <a:latin typeface="Courier New" panose="02070309020205020404" pitchFamily="49" charset="0"/>
              </a:rPr>
              <a:t> apple;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221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you can also declare like this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7335" indent="0">
              <a:buNone/>
            </a:pPr>
            <a:r>
              <a:rPr lang="en-US" b="0" dirty="0" err="1">
                <a:latin typeface="Courier New" panose="02070309020205020404" pitchFamily="49" charset="0"/>
              </a:rPr>
              <a:t>struct</a:t>
            </a:r>
            <a:r>
              <a:rPr lang="en-US" b="0" dirty="0">
                <a:latin typeface="Courier New" panose="02070309020205020404" pitchFamily="49" charset="0"/>
              </a:rPr>
              <a:t> produc</a:t>
            </a:r>
            <a:r>
              <a:rPr lang="en-US" b="0" dirty="0">
                <a:solidFill>
                  <a:schemeClr val="tx2"/>
                </a:solidFill>
                <a:latin typeface="Courier New" panose="02070309020205020404" pitchFamily="49" charset="0"/>
              </a:rPr>
              <a:t>t</a:t>
            </a:r>
            <a:r>
              <a:rPr lang="en-US" b="0" dirty="0">
                <a:solidFill>
                  <a:schemeClr val="accent5"/>
                </a:solidFill>
                <a:latin typeface="Courier New" panose="02070309020205020404" pitchFamily="49" charset="0"/>
              </a:rPr>
              <a:t> </a:t>
            </a:r>
            <a:r>
              <a:rPr lang="en-US" b="0" dirty="0">
                <a:latin typeface="Courier New" panose="02070309020205020404" pitchFamily="49" charset="0"/>
              </a:rPr>
              <a:t>{</a:t>
            </a:r>
          </a:p>
          <a:p>
            <a:pPr marL="267335" indent="0">
              <a:buNone/>
            </a:pPr>
            <a:r>
              <a:rPr lang="en-US" b="0" dirty="0" err="1">
                <a:latin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</a:rPr>
              <a:t> weight;</a:t>
            </a:r>
          </a:p>
          <a:p>
            <a:pPr marL="267335" indent="0">
              <a:buNone/>
            </a:pPr>
            <a:r>
              <a:rPr lang="en-US" b="0" dirty="0">
                <a:latin typeface="Courier New" panose="02070309020205020404" pitchFamily="49" charset="0"/>
              </a:rPr>
              <a:t>float price;</a:t>
            </a:r>
          </a:p>
          <a:p>
            <a:pPr marL="267335" indent="0">
              <a:buNone/>
            </a:pPr>
            <a:r>
              <a:rPr lang="en-US" b="0" dirty="0" smtClean="0">
                <a:solidFill>
                  <a:schemeClr val="accent5"/>
                </a:solidFill>
                <a:latin typeface="Courier New" panose="02070309020205020404" pitchFamily="49" charset="0"/>
              </a:rPr>
              <a:t>}</a:t>
            </a:r>
            <a:r>
              <a:rPr lang="en-US" b="0" dirty="0" smtClean="0">
                <a:solidFill>
                  <a:schemeClr val="accent4"/>
                </a:solidFill>
                <a:latin typeface="Courier New" panose="02070309020205020404" pitchFamily="49" charset="0"/>
              </a:rPr>
              <a:t>;</a:t>
            </a:r>
            <a:r>
              <a:rPr lang="en-US" b="0" dirty="0" smtClean="0">
                <a:latin typeface="Courier New" panose="02070309020205020404" pitchFamily="49" charset="0"/>
              </a:rPr>
              <a:t>// when you define a </a:t>
            </a:r>
            <a:r>
              <a:rPr lang="en-US" b="0" dirty="0" err="1" smtClean="0">
                <a:latin typeface="Courier New" panose="02070309020205020404" pitchFamily="49" charset="0"/>
              </a:rPr>
              <a:t>struct</a:t>
            </a:r>
            <a:r>
              <a:rPr lang="en-US" b="0" dirty="0" smtClean="0">
                <a:latin typeface="Courier New" panose="02070309020205020404" pitchFamily="49" charset="0"/>
              </a:rPr>
              <a:t> there’s a</a:t>
            </a:r>
            <a:r>
              <a:rPr lang="en-US" b="0" dirty="0" smtClean="0">
                <a:solidFill>
                  <a:schemeClr val="accent4"/>
                </a:solidFill>
                <a:latin typeface="Courier New" panose="02070309020205020404" pitchFamily="49" charset="0"/>
              </a:rPr>
              <a:t>;</a:t>
            </a:r>
            <a:r>
              <a:rPr lang="en-US" b="0" dirty="0" smtClean="0">
                <a:latin typeface="Courier New" panose="02070309020205020404" pitchFamily="49" charset="0"/>
              </a:rPr>
              <a:t> after</a:t>
            </a:r>
            <a:r>
              <a:rPr lang="en-US" b="0" dirty="0" smtClean="0">
                <a:solidFill>
                  <a:schemeClr val="accent5"/>
                </a:solidFill>
                <a:latin typeface="Courier New" panose="02070309020205020404" pitchFamily="49" charset="0"/>
              </a:rPr>
              <a:t>}</a:t>
            </a:r>
          </a:p>
          <a:p>
            <a:pPr marL="267335" indent="0">
              <a:buNone/>
            </a:pPr>
            <a:r>
              <a:rPr lang="en-US" b="0" dirty="0" smtClean="0">
                <a:solidFill>
                  <a:schemeClr val="accent5"/>
                </a:solidFill>
                <a:latin typeface="Courier New" panose="02070309020205020404" pitchFamily="49" charset="0"/>
              </a:rPr>
              <a:t>product</a:t>
            </a:r>
            <a:r>
              <a:rPr lang="en-US" b="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b="0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watermelon,pineapple</a:t>
            </a:r>
            <a:r>
              <a:rPr lang="en-US" b="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;// the </a:t>
            </a:r>
            <a:r>
              <a:rPr lang="en-US" b="0" dirty="0" smtClean="0">
                <a:solidFill>
                  <a:schemeClr val="accent5"/>
                </a:solidFill>
                <a:latin typeface="Courier New" panose="02070309020205020404" pitchFamily="49" charset="0"/>
              </a:rPr>
              <a:t>product</a:t>
            </a:r>
            <a:r>
              <a:rPr lang="en-US" b="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is a </a:t>
            </a:r>
          </a:p>
          <a:p>
            <a:pPr marL="267335" indent="0">
              <a:buNone/>
            </a:pPr>
            <a:r>
              <a:rPr lang="en-US" b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                             type defined by me</a:t>
            </a:r>
          </a:p>
          <a:p>
            <a:pPr marL="267335" indent="0">
              <a:buNone/>
            </a:pPr>
            <a:r>
              <a:rPr lang="en-US" b="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The “variable” like </a:t>
            </a:r>
            <a:r>
              <a:rPr lang="en-US" b="0" dirty="0" smtClean="0">
                <a:solidFill>
                  <a:schemeClr val="accent6"/>
                </a:solidFill>
                <a:latin typeface="Courier New" panose="02070309020205020404" pitchFamily="49" charset="0"/>
              </a:rPr>
              <a:t>apple, watermelon</a:t>
            </a:r>
            <a:r>
              <a:rPr lang="en-US" b="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are now called </a:t>
            </a:r>
            <a:r>
              <a:rPr lang="en-US" b="0" dirty="0" smtClean="0">
                <a:solidFill>
                  <a:schemeClr val="accent3"/>
                </a:solidFill>
                <a:latin typeface="Courier New" panose="02070309020205020404" pitchFamily="49" charset="0"/>
              </a:rPr>
              <a:t>object</a:t>
            </a:r>
            <a:r>
              <a:rPr lang="en-US" b="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. </a:t>
            </a:r>
          </a:p>
          <a:p>
            <a:pPr marL="267335" indent="0">
              <a:buNone/>
            </a:pPr>
            <a:r>
              <a:rPr lang="en-US" b="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Actually its generalized version class is the key concept of object-oriented programming</a:t>
            </a:r>
          </a:p>
          <a:p>
            <a:pPr marL="267335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4703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874</Words>
  <Application>Microsoft Office PowerPoint</Application>
  <PresentationFormat>Widescreen</PresentationFormat>
  <Paragraphs>157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5" baseType="lpstr">
      <vt:lpstr>MS PGothic</vt:lpstr>
      <vt:lpstr>Arial</vt:lpstr>
      <vt:lpstr>Baskerville</vt:lpstr>
      <vt:lpstr>Calibri</vt:lpstr>
      <vt:lpstr>Calibri Light</vt:lpstr>
      <vt:lpstr>Courier New</vt:lpstr>
      <vt:lpstr>Helvetica Neue</vt:lpstr>
      <vt:lpstr>Helvetica Neue Bold Condensed</vt:lpstr>
      <vt:lpstr>Helvetica Neue Light</vt:lpstr>
      <vt:lpstr>Impact</vt:lpstr>
      <vt:lpstr>Lucida Grande</vt:lpstr>
      <vt:lpstr>Verdana</vt:lpstr>
      <vt:lpstr>Wingdings</vt:lpstr>
      <vt:lpstr>ヒラギノ明朝 ProN W3</vt:lpstr>
      <vt:lpstr>ヒラギノ角ゴ ProN W6</vt:lpstr>
      <vt:lpstr>Office Theme</vt:lpstr>
      <vt:lpstr>CIT Course 7.0.3 v2</vt:lpstr>
      <vt:lpstr>CIT Summer Course</vt:lpstr>
      <vt:lpstr>Today' topic</vt:lpstr>
      <vt:lpstr>Some tricky things about pointer</vt:lpstr>
      <vt:lpstr>Pointer to Pointer</vt:lpstr>
      <vt:lpstr>Sometimes</vt:lpstr>
      <vt:lpstr>* and ++</vt:lpstr>
      <vt:lpstr>Struct</vt:lpstr>
      <vt:lpstr>Example:</vt:lpstr>
      <vt:lpstr>Or you can also declare like this</vt:lpstr>
      <vt:lpstr>How to access these object:</vt:lpstr>
      <vt:lpstr>Declare as array:</vt:lpstr>
      <vt:lpstr>Pointer to structure</vt:lpstr>
      <vt:lpstr>Another dereference operator -&gt;</vt:lpstr>
      <vt:lpstr>PowerPoint Presentation</vt:lpstr>
      <vt:lpstr>Nesting structures</vt:lpstr>
      <vt:lpstr>Linked List:</vt:lpstr>
      <vt:lpstr>Linked List Menu:</vt:lpstr>
      <vt:lpstr>Lab Time!!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Summer Course</dc:title>
  <dc:creator>Huang, Huyunting</dc:creator>
  <cp:lastModifiedBy>Huang, Huyunting</cp:lastModifiedBy>
  <cp:revision>13</cp:revision>
  <dcterms:created xsi:type="dcterms:W3CDTF">2018-07-20T14:29:40Z</dcterms:created>
  <dcterms:modified xsi:type="dcterms:W3CDTF">2018-07-20T16:48:00Z</dcterms:modified>
</cp:coreProperties>
</file>