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4" r:id="rId3"/>
  </p:sldMasterIdLst>
  <p:notesMasterIdLst>
    <p:notesMasterId r:id="rId30"/>
  </p:notesMasterIdLst>
  <p:sldIdLst>
    <p:sldId id="257" r:id="rId4"/>
    <p:sldId id="260" r:id="rId5"/>
    <p:sldId id="263" r:id="rId6"/>
    <p:sldId id="267" r:id="rId7"/>
    <p:sldId id="266" r:id="rId8"/>
    <p:sldId id="306" r:id="rId9"/>
    <p:sldId id="264" r:id="rId10"/>
    <p:sldId id="287" r:id="rId11"/>
    <p:sldId id="261" r:id="rId12"/>
    <p:sldId id="276" r:id="rId13"/>
    <p:sldId id="302" r:id="rId14"/>
    <p:sldId id="277" r:id="rId15"/>
    <p:sldId id="305" r:id="rId16"/>
    <p:sldId id="304" r:id="rId17"/>
    <p:sldId id="270" r:id="rId18"/>
    <p:sldId id="268" r:id="rId19"/>
    <p:sldId id="269" r:id="rId20"/>
    <p:sldId id="271" r:id="rId21"/>
    <p:sldId id="272" r:id="rId22"/>
    <p:sldId id="309" r:id="rId23"/>
    <p:sldId id="307" r:id="rId24"/>
    <p:sldId id="279" r:id="rId25"/>
    <p:sldId id="301" r:id="rId26"/>
    <p:sldId id="311" r:id="rId27"/>
    <p:sldId id="310" r:id="rId28"/>
    <p:sldId id="30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13938"/>
            <a:ext cx="11715751" cy="54135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3F-0964-674F-886D-75E26F7BF6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031A3-007C-4CEF-B4B2-242AD1B8ED2E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Hello World!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10,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 is a </a:t>
            </a:r>
            <a:r>
              <a:rPr lang="en-US" altLang="zh-CN">
                <a:solidFill>
                  <a:schemeClr val="accent3"/>
                </a:solidFill>
              </a:rPr>
              <a:t>high-level</a:t>
            </a:r>
            <a:r>
              <a:rPr lang="en-US" altLang="zh-CN"/>
              <a:t> programming language (face to human), it's highly readable (by human) but computer doesn't know what it means.</a:t>
            </a:r>
          </a:p>
          <a:p>
            <a:r>
              <a:rPr lang="en-US" altLang="zh-CN"/>
              <a:t> The first thing is to translate the code into a format that can be understood and executed by computer. The process is called compile, the program used to do this work is called </a:t>
            </a:r>
            <a:r>
              <a:rPr lang="en-US" altLang="zh-CN">
                <a:solidFill>
                  <a:schemeClr val="accent3"/>
                </a:solidFill>
              </a:rPr>
              <a:t>compiler</a:t>
            </a:r>
            <a:r>
              <a:rPr lang="en-US" altLang="zh-CN"/>
              <a:t>.</a:t>
            </a:r>
          </a:p>
          <a:p>
            <a:r>
              <a:rPr lang="en-US" altLang="zh-CN"/>
              <a:t>The </a:t>
            </a:r>
            <a:r>
              <a:rPr lang="en-US" altLang="zh-CN">
                <a:solidFill>
                  <a:schemeClr val="accent3"/>
                </a:solidFill>
              </a:rPr>
              <a:t>translated</a:t>
            </a:r>
            <a:r>
              <a:rPr lang="en-US" altLang="zh-CN"/>
              <a:t> code is called </a:t>
            </a:r>
            <a:r>
              <a:rPr lang="en-US" altLang="zh-CN">
                <a:solidFill>
                  <a:schemeClr val="accent3"/>
                </a:solidFill>
              </a:rPr>
              <a:t>executable code/machine code</a:t>
            </a:r>
            <a:r>
              <a:rPr lang="en-US" altLang="zh-CN"/>
              <a:t> . The file is called object file </a:t>
            </a:r>
            <a:r>
              <a:rPr lang="en-US" altLang="zh-CN">
                <a:solidFill>
                  <a:schemeClr val="accent3"/>
                </a:solidFill>
              </a:rPr>
              <a:t>(.obj)</a:t>
            </a:r>
            <a:endParaRPr lang="en-US" altLang="zh-CN"/>
          </a:p>
          <a:p>
            <a:r>
              <a:rPr lang="en-US" altLang="zh-CN"/>
              <a:t>The code we write is called </a:t>
            </a:r>
            <a:r>
              <a:rPr lang="en-US" altLang="zh-CN">
                <a:solidFill>
                  <a:schemeClr val="accent3"/>
                </a:solidFill>
              </a:rPr>
              <a:t>source code</a:t>
            </a:r>
            <a:r>
              <a:rPr lang="en-US" altLang="zh-CN" b="0">
                <a:solidFill>
                  <a:schemeClr val="accent3"/>
                </a:solidFill>
              </a:rPr>
              <a:t>. </a:t>
            </a:r>
            <a:r>
              <a:rPr lang="en-US" altLang="zh-CN">
                <a:solidFill>
                  <a:schemeClr val="tx1"/>
                </a:solidFill>
              </a:rPr>
              <a:t>The file is called source code file</a:t>
            </a:r>
            <a:r>
              <a:rPr lang="en-US" altLang="zh-CN">
                <a:solidFill>
                  <a:schemeClr val="accent3"/>
                </a:solidFill>
              </a:rPr>
              <a:t>(.cpp or .h)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Something about compiler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has no common-sense like human, so it can't guess what you mean and will point out every error(mostly grammar error) it find.</a:t>
            </a:r>
          </a:p>
          <a:p>
            <a:r>
              <a:rPr lang="en-US" altLang="zh-CN" dirty="0"/>
              <a:t>Keep the grammar right will save you huge amount of time.</a:t>
            </a:r>
          </a:p>
          <a:p>
            <a:r>
              <a:rPr lang="en-US" altLang="zh-CN" dirty="0"/>
              <a:t>One thing to remember here:</a:t>
            </a:r>
          </a:p>
          <a:p>
            <a:pPr marL="267335" indent="0">
              <a:buNone/>
            </a:pPr>
            <a:r>
              <a:rPr lang="en-US" altLang="zh-CN" sz="6600" dirty="0">
                <a:solidFill>
                  <a:schemeClr val="accent3"/>
                </a:solidFill>
              </a:rPr>
              <a:t>Compiler is your friend!</a:t>
            </a:r>
            <a:endParaRPr lang="en-US" altLang="zh-CN" dirty="0"/>
          </a:p>
          <a:p>
            <a:pPr marL="267335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program often has several different parts (and also wrote by different people.). For example .cpp &amp; .h file.</a:t>
            </a:r>
          </a:p>
          <a:p>
            <a:r>
              <a:rPr lang="en-US" altLang="zh-CN"/>
              <a:t>The object code must be linked to form an executable file(</a:t>
            </a:r>
            <a:r>
              <a:rPr lang="en-US" altLang="zh-CN">
                <a:solidFill>
                  <a:schemeClr val="accent3"/>
                </a:solidFill>
              </a:rPr>
              <a:t>.exe</a:t>
            </a:r>
            <a:r>
              <a:rPr lang="en-US" altLang="zh-CN"/>
              <a:t>).</a:t>
            </a:r>
          </a:p>
          <a:p>
            <a:r>
              <a:rPr lang="en-US" altLang="zh-CN"/>
              <a:t>The program used to link these part is called </a:t>
            </a:r>
            <a:r>
              <a:rPr lang="en-US" altLang="zh-CN">
                <a:solidFill>
                  <a:schemeClr val="accent3"/>
                </a:solidFill>
              </a:rPr>
              <a:t>linker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 careful about .obj&amp;.exe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Object code &amp; .exe file can </a:t>
            </a:r>
            <a:r>
              <a:rPr lang="en-US" altLang="zh-CN">
                <a:solidFill>
                  <a:schemeClr val="accent3"/>
                </a:solidFill>
              </a:rPr>
              <a:t>not </a:t>
            </a:r>
            <a:r>
              <a:rPr lang="en-US" altLang="zh-CN">
                <a:solidFill>
                  <a:schemeClr val="tx1"/>
                </a:solidFill>
              </a:rPr>
              <a:t>be transplanted into</a:t>
            </a:r>
            <a:r>
              <a:rPr lang="en-US" altLang="zh-CN">
                <a:solidFill>
                  <a:schemeClr val="accent3"/>
                </a:solidFill>
              </a:rPr>
              <a:t> different system.</a:t>
            </a:r>
            <a:r>
              <a:rPr lang="en-US" altLang="zh-CN">
                <a:solidFill>
                  <a:schemeClr val="tx1"/>
                </a:solidFill>
              </a:rPr>
              <a:t>(Windows and Linux, for example.)</a:t>
            </a:r>
          </a:p>
          <a:p>
            <a:r>
              <a:rPr lang="en-US" altLang="zh-CN">
                <a:solidFill>
                  <a:schemeClr val="tx1"/>
                </a:solidFill>
              </a:rPr>
              <a:t>But source code, for most of time, </a:t>
            </a:r>
            <a:r>
              <a:rPr lang="en-US" altLang="zh-CN">
                <a:solidFill>
                  <a:schemeClr val="accent3"/>
                </a:solidFill>
              </a:rPr>
              <a:t>can</a:t>
            </a:r>
            <a:r>
              <a:rPr lang="en-US" altLang="zh-CN">
                <a:solidFill>
                  <a:schemeClr val="tx1"/>
                </a:solidFill>
              </a:rPr>
              <a:t> be transplanted.(Actually it's a feature shared by most high-level programming languages.)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20307-D7D8-46A6-AE5F-0A21089DD838}" type="slidenum">
              <a:rPr lang="en-US" altLang="en-US" sz="1585" smtClean="0"/>
              <a:t>14</a:t>
            </a:fld>
            <a:endParaRPr lang="en-US" altLang="en-US" sz="1585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80" dirty="0" smtClean="0"/>
              <a:t>Life Cycle of a C++ program:</a:t>
            </a:r>
            <a:endParaRPr lang="en-US" dirty="0" smtClean="0"/>
          </a:p>
        </p:txBody>
      </p:sp>
      <p:cxnSp>
        <p:nvCxnSpPr>
          <p:cNvPr id="13317" name="Straight Arrow Connector 6"/>
          <p:cNvCxnSpPr>
            <a:cxnSpLocks noChangeShapeType="1"/>
          </p:cNvCxnSpPr>
          <p:nvPr/>
        </p:nvCxnSpPr>
        <p:spPr bwMode="auto">
          <a:xfrm>
            <a:off x="4175760" y="2590800"/>
            <a:ext cx="64008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4998720" y="1678193"/>
            <a:ext cx="457200" cy="144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>
            <a:normAutofit/>
          </a:bodyPr>
          <a:lstStyle/>
          <a:p>
            <a:pPr>
              <a:defRPr/>
            </a:pPr>
            <a:r>
              <a:rPr lang="en-US" sz="1680" b="1" dirty="0"/>
              <a:t>Pre-processor</a:t>
            </a:r>
            <a:endParaRPr lang="en-US" sz="1320" b="1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867400" y="2019300"/>
            <a:ext cx="146304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2160" dirty="0"/>
          </a:p>
          <a:p>
            <a:pPr algn="ctr">
              <a:defRPr/>
            </a:pPr>
            <a:r>
              <a:rPr lang="en-US" sz="2160" b="1" dirty="0"/>
              <a:t>Compiler</a:t>
            </a:r>
          </a:p>
        </p:txBody>
      </p:sp>
      <p:sp>
        <p:nvSpPr>
          <p:cNvPr id="10" name="Flowchart: Predefined Process 9"/>
          <p:cNvSpPr/>
          <p:nvPr/>
        </p:nvSpPr>
        <p:spPr bwMode="auto">
          <a:xfrm>
            <a:off x="8107680" y="2057400"/>
            <a:ext cx="2560320" cy="8382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b="1" dirty="0"/>
              <a:t>Object File</a:t>
            </a:r>
          </a:p>
          <a:p>
            <a:pPr>
              <a:defRPr/>
            </a:pPr>
            <a:r>
              <a:rPr lang="en-US" sz="2160" dirty="0"/>
              <a:t>(</a:t>
            </a:r>
            <a:r>
              <a:rPr lang="en-US" sz="2160" b="1" dirty="0"/>
              <a:t>example.obj</a:t>
            </a:r>
            <a:r>
              <a:rPr lang="en-US" sz="2160" dirty="0"/>
              <a:t>)</a:t>
            </a:r>
          </a:p>
        </p:txBody>
      </p:sp>
      <p:sp>
        <p:nvSpPr>
          <p:cNvPr id="11" name="Flowchart: Predefined Process 10"/>
          <p:cNvSpPr/>
          <p:nvPr/>
        </p:nvSpPr>
        <p:spPr bwMode="auto">
          <a:xfrm>
            <a:off x="2072640" y="3657600"/>
            <a:ext cx="2377440" cy="6858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dirty="0"/>
              <a:t>Include Files</a:t>
            </a:r>
          </a:p>
          <a:p>
            <a:pPr>
              <a:defRPr/>
            </a:pPr>
            <a:r>
              <a:rPr lang="en-US" sz="2160" dirty="0"/>
              <a:t> (</a:t>
            </a:r>
            <a:r>
              <a:rPr lang="en-US" sz="2160" dirty="0" err="1"/>
              <a:t>stdio.h</a:t>
            </a:r>
            <a:r>
              <a:rPr lang="en-US" sz="2160" dirty="0"/>
              <a:t>)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1478280" y="2133600"/>
            <a:ext cx="2697480" cy="8382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b="1" dirty="0"/>
              <a:t>Source</a:t>
            </a:r>
            <a:r>
              <a:rPr lang="en-US" sz="2160" dirty="0"/>
              <a:t> Code (</a:t>
            </a:r>
            <a:r>
              <a:rPr lang="en-US" sz="2160" dirty="0" err="1"/>
              <a:t>example.cpp</a:t>
            </a:r>
            <a:r>
              <a:rPr lang="en-US" sz="2160" dirty="0"/>
              <a:t>)</a:t>
            </a:r>
          </a:p>
          <a:p>
            <a:pPr>
              <a:defRPr/>
            </a:pPr>
            <a:endParaRPr lang="en-US" sz="216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3657600"/>
            <a:ext cx="210312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dirty="0"/>
              <a:t>      </a:t>
            </a:r>
          </a:p>
          <a:p>
            <a:pPr>
              <a:defRPr/>
            </a:pPr>
            <a:r>
              <a:rPr lang="en-US" sz="2160" dirty="0"/>
              <a:t>        </a:t>
            </a:r>
            <a:r>
              <a:rPr lang="en-US" sz="2160" b="1" dirty="0"/>
              <a:t>Linker</a:t>
            </a:r>
          </a:p>
        </p:txBody>
      </p:sp>
      <p:sp>
        <p:nvSpPr>
          <p:cNvPr id="14" name="Flowchart: Magnetic Disk 13"/>
          <p:cNvSpPr/>
          <p:nvPr/>
        </p:nvSpPr>
        <p:spPr bwMode="auto">
          <a:xfrm>
            <a:off x="8473440" y="5029200"/>
            <a:ext cx="2103120" cy="990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160" b="1" dirty="0"/>
              <a:t>Runtime</a:t>
            </a:r>
            <a:r>
              <a:rPr lang="en-US" sz="2160" dirty="0"/>
              <a:t> Library</a:t>
            </a:r>
          </a:p>
        </p:txBody>
      </p:sp>
      <p:sp>
        <p:nvSpPr>
          <p:cNvPr id="15" name="Flowchart: Predefined Process 14"/>
          <p:cNvSpPr/>
          <p:nvPr/>
        </p:nvSpPr>
        <p:spPr bwMode="auto">
          <a:xfrm>
            <a:off x="4084320" y="4648200"/>
            <a:ext cx="2926080" cy="7620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b="1" dirty="0"/>
              <a:t>Executable</a:t>
            </a:r>
            <a:r>
              <a:rPr lang="en-US" sz="2160" dirty="0"/>
              <a:t> File (example.exe)</a:t>
            </a:r>
          </a:p>
        </p:txBody>
      </p:sp>
      <p:cxnSp>
        <p:nvCxnSpPr>
          <p:cNvPr id="13326" name="Elbow Connector 16"/>
          <p:cNvCxnSpPr>
            <a:cxnSpLocks noChangeShapeType="1"/>
            <a:stCxn id="11" idx="3"/>
          </p:cNvCxnSpPr>
          <p:nvPr/>
        </p:nvCxnSpPr>
        <p:spPr bwMode="auto">
          <a:xfrm flipV="1">
            <a:off x="4450080" y="3124200"/>
            <a:ext cx="731520" cy="8763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Arrow Connector 19"/>
          <p:cNvCxnSpPr>
            <a:cxnSpLocks noChangeShapeType="1"/>
          </p:cNvCxnSpPr>
          <p:nvPr/>
        </p:nvCxnSpPr>
        <p:spPr bwMode="auto">
          <a:xfrm flipV="1">
            <a:off x="7408433" y="2592388"/>
            <a:ext cx="699247" cy="83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Arrow Connector 21"/>
          <p:cNvCxnSpPr>
            <a:cxnSpLocks noChangeShapeType="1"/>
            <a:stCxn id="10" idx="2"/>
            <a:endCxn id="13" idx="0"/>
          </p:cNvCxnSpPr>
          <p:nvPr/>
        </p:nvCxnSpPr>
        <p:spPr bwMode="auto">
          <a:xfrm rot="16200000" flipH="1">
            <a:off x="9029700" y="3253740"/>
            <a:ext cx="762000" cy="457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Straight Arrow Connector 23"/>
          <p:cNvCxnSpPr>
            <a:cxnSpLocks noChangeShapeType="1"/>
          </p:cNvCxnSpPr>
          <p:nvPr/>
        </p:nvCxnSpPr>
        <p:spPr bwMode="auto">
          <a:xfrm rot="5400000" flipH="1" flipV="1">
            <a:off x="9227821" y="4838383"/>
            <a:ext cx="685800" cy="38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Elbow Connector 25"/>
          <p:cNvCxnSpPr>
            <a:cxnSpLocks noChangeShapeType="1"/>
          </p:cNvCxnSpPr>
          <p:nvPr/>
        </p:nvCxnSpPr>
        <p:spPr bwMode="auto">
          <a:xfrm rot="10800000" flipV="1">
            <a:off x="7101840" y="4114800"/>
            <a:ext cx="1280160" cy="838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2"/>
          <p:cNvCxnSpPr>
            <a:endCxn id="9" idx="1"/>
          </p:cNvCxnSpPr>
          <p:nvPr/>
        </p:nvCxnSpPr>
        <p:spPr bwMode="auto">
          <a:xfrm>
            <a:off x="5455920" y="2552700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Mistake 1: No include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/>
              <a:t>int main()</a:t>
            </a:r>
          </a:p>
          <a:p>
            <a:pPr marL="267335" indent="0">
              <a:buNone/>
            </a:pPr>
            <a:r>
              <a:rPr lang="en-US" altLang="zh-CN"/>
              <a:t>{ </a:t>
            </a:r>
          </a:p>
          <a:p>
            <a:pPr marL="267335" indent="0">
              <a:buNone/>
            </a:pPr>
            <a:r>
              <a:rPr lang="en-US" altLang="zh-CN"/>
              <a:t>         cout&lt;&lt;”Hello World”;</a:t>
            </a:r>
          </a:p>
          <a:p>
            <a:pPr marL="267335" indent="0">
              <a:buNone/>
            </a:pPr>
            <a:r>
              <a:rPr lang="en-US" altLang="zh-CN"/>
              <a:t>         return 0;</a:t>
            </a:r>
          </a:p>
          <a:p>
            <a:pPr marL="267335" indent="0">
              <a:buNone/>
            </a:pPr>
            <a:r>
              <a:rPr lang="en-US" altLang="zh-CN"/>
              <a:t>}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Mistake 2: wrong case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 is </a:t>
            </a:r>
            <a:r>
              <a:rPr lang="en-US" altLang="zh-CN">
                <a:solidFill>
                  <a:srgbClr val="FF0000"/>
                </a:solidFill>
              </a:rPr>
              <a:t>case-sensitive</a:t>
            </a:r>
            <a:endParaRPr lang="en-US" altLang="zh-CN"/>
          </a:p>
          <a:p>
            <a:r>
              <a:rPr lang="en-US" altLang="zh-CN"/>
              <a:t>1, main--&gt;Main</a:t>
            </a:r>
          </a:p>
          <a:p>
            <a:r>
              <a:rPr lang="en-US" altLang="zh-CN"/>
              <a:t>2, cout--&gt;Cout</a:t>
            </a:r>
          </a:p>
          <a:p>
            <a:r>
              <a:rPr lang="en-US" altLang="zh-CN"/>
              <a:t>.......</a:t>
            </a:r>
          </a:p>
          <a:p>
            <a:r>
              <a:rPr lang="en-US" altLang="zh-CN"/>
              <a:t>practice: use those wrong declaration to repalce the original one and see what's happened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Mistake 3: no semicolon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Eg:</a:t>
            </a:r>
          </a:p>
          <a:p>
            <a:pPr marL="267335" indent="0">
              <a:buNone/>
            </a:pPr>
            <a:r>
              <a:rPr lang="en-US" altLang="zh-CN"/>
              <a:t>cout&lt;&lt;”Hello World!”//wrong code</a:t>
            </a:r>
          </a:p>
          <a:p>
            <a:pPr marL="267335" indent="0">
              <a:buNone/>
            </a:pPr>
            <a:r>
              <a:rPr lang="en-US" altLang="zh-CN" sz="2875">
                <a:sym typeface="+mn-ea"/>
              </a:rPr>
              <a:t>cout&lt;&lt;”Hello World!”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r>
              <a:rPr lang="en-US" altLang="zh-CN">
                <a:solidFill>
                  <a:schemeClr val="tx1"/>
                </a:solidFill>
              </a:rPr>
              <a:t>//right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Mistake 4 : Wrong spell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inclued # ”</a:t>
            </a:r>
            <a:r>
              <a:rPr lang="en-US" altLang="zh-CN">
                <a:solidFill>
                  <a:schemeClr val="accent3"/>
                </a:solidFill>
              </a:rPr>
              <a:t>vecter</a:t>
            </a:r>
            <a:r>
              <a:rPr lang="en-US" altLang="zh-CN"/>
              <a:t>”</a:t>
            </a:r>
          </a:p>
          <a:p>
            <a:r>
              <a:rPr lang="en-US" altLang="zh-CN"/>
              <a:t>include#  ”</a:t>
            </a:r>
            <a:r>
              <a:rPr lang="en-US" altLang="zh-CN">
                <a:solidFill>
                  <a:schemeClr val="accent3"/>
                </a:solidFill>
              </a:rPr>
              <a:t>iostring</a:t>
            </a:r>
            <a:r>
              <a:rPr lang="en-US" altLang="zh-CN"/>
              <a:t>”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Mistake 5: use 'string' instead of “ string 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cout&lt;&lt; 'Hello, World!/n';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The structure of a simple C++ program</a:t>
            </a:r>
          </a:p>
          <a:p>
            <a:pPr marL="222250" indent="0">
              <a:buNone/>
            </a:pPr>
            <a:r>
              <a:rPr lang="en-US" dirty="0" smtClean="0"/>
              <a:t>2, The lifecycle of C++</a:t>
            </a:r>
          </a:p>
          <a:p>
            <a:pPr marL="222250" indent="0">
              <a:buNone/>
            </a:pPr>
            <a:r>
              <a:rPr lang="en-US" dirty="0" smtClean="0"/>
              <a:t>3, Some common rookie mistakes</a:t>
            </a:r>
          </a:p>
          <a:p>
            <a:pPr marL="222250" indent="0">
              <a:buNone/>
            </a:pPr>
            <a:r>
              <a:rPr lang="en-US" dirty="0" smtClean="0"/>
              <a:t>4, 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2</a:t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Short review of lecture 2</a:t>
            </a:r>
          </a:p>
          <a:p>
            <a:r>
              <a:rPr lang="en-US" dirty="0" smtClean="0"/>
              <a:t>2, A short discussion about </a:t>
            </a:r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smtClean="0"/>
              <a:t>3, How to debug in VS 2017 (part 1)</a:t>
            </a:r>
          </a:p>
          <a:p>
            <a:r>
              <a:rPr lang="en-US" dirty="0" smtClean="0"/>
              <a:t>4, Lab (will be graded), please go to course webpage download Lab1.pdf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409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</a:t>
            </a:r>
            <a:r>
              <a:rPr lang="en-US" dirty="0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nclude</a:t>
            </a:r>
            <a:r>
              <a:rPr lang="en-US" dirty="0" smtClean="0"/>
              <a:t> </a:t>
            </a:r>
            <a:r>
              <a:rPr lang="en-US" dirty="0" smtClean="0"/>
              <a:t>the header file at the beginning of your program(also be careful about </a:t>
            </a:r>
            <a:r>
              <a:rPr lang="en-US" dirty="0" smtClean="0">
                <a:solidFill>
                  <a:schemeClr val="accent6"/>
                </a:solidFill>
              </a:rPr>
              <a:t>namespace</a:t>
            </a:r>
            <a:r>
              <a:rPr lang="en-US" dirty="0" smtClean="0"/>
              <a:t> )</a:t>
            </a:r>
          </a:p>
          <a:p>
            <a:r>
              <a:rPr lang="en-US" dirty="0" smtClean="0"/>
              <a:t>2, be consistent with case (</a:t>
            </a: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/>
              <a:t> not </a:t>
            </a:r>
            <a:r>
              <a:rPr lang="en-US" dirty="0" err="1" smtClean="0">
                <a:solidFill>
                  <a:schemeClr val="accent3"/>
                </a:solidFill>
              </a:rPr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3, be careful about semicolon ( and comma when you study array and loop )</a:t>
            </a:r>
          </a:p>
          <a:p>
            <a:r>
              <a:rPr lang="en-US" dirty="0" smtClean="0"/>
              <a:t>4, be careful about </a:t>
            </a:r>
            <a:r>
              <a:rPr lang="en-US" dirty="0" smtClean="0"/>
              <a:t>spelling. </a:t>
            </a:r>
            <a:endParaRPr lang="en-US" dirty="0" smtClean="0"/>
          </a:p>
          <a:p>
            <a:r>
              <a:rPr lang="en-US" dirty="0" smtClean="0"/>
              <a:t>5, use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/>
              <a:t>string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 instead of 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/>
              <a:t>string 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79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58242" y="1077964"/>
            <a:ext cx="9875520" cy="5181356"/>
          </a:xfrm>
        </p:spPr>
        <p:txBody>
          <a:bodyPr rtlCol="0">
            <a:normAutofit/>
          </a:bodyPr>
          <a:lstStyle/>
          <a:p>
            <a:pPr marL="476250" indent="-51435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12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it inside string to format the output.</a:t>
            </a:r>
          </a:p>
          <a:p>
            <a:pPr marL="857250" indent="-85725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120" b="0" dirty="0" smtClean="0">
                <a:latin typeface="Times New Roman" panose="02020603050405020304" pitchFamily="18" charset="0"/>
              </a:rPr>
              <a:t>C-style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\n     inserts a new line in the output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\t     inserts a tab 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\\     displays  \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\”     displays  ” 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080" dirty="0" smtClean="0">
              <a:latin typeface="Times New Roman" panose="02020603050405020304" pitchFamily="18" charset="0"/>
            </a:endParaRP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Ex: Display </a:t>
            </a:r>
            <a:r>
              <a:rPr lang="en-US" b="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Hello</a:t>
            </a: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	</a:t>
            </a: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b="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World!</a:t>
            </a: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To the screen:    </a:t>
            </a: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4080" dirty="0" smtClean="0">
                <a:latin typeface="Times New Roman" panose="02020603050405020304" pitchFamily="18" charset="0"/>
              </a:rPr>
              <a:t>  </a:t>
            </a: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4080" dirty="0" smtClean="0">
                <a:latin typeface="Times New Roman" panose="02020603050405020304" pitchFamily="18" charset="0"/>
              </a:rPr>
              <a:t>cout&lt;&lt;</a:t>
            </a:r>
            <a:r>
              <a:rPr lang="en-US" sz="336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</a:t>
            </a:r>
            <a:r>
              <a:rPr lang="en-US" sz="336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sz="336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World!”;</a:t>
            </a:r>
            <a:r>
              <a:rPr lang="en-US" sz="3360" dirty="0" smtClean="0">
                <a:latin typeface="Times New Roman" panose="02020603050405020304" pitchFamily="18" charset="0"/>
              </a:rPr>
              <a:t>   </a:t>
            </a:r>
            <a:endParaRPr lang="en-US" sz="4080" dirty="0" smtClean="0">
              <a:latin typeface="Times New Roman" panose="02020603050405020304" pitchFamily="18" charset="0"/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4080" dirty="0">
                <a:latin typeface="Times New Roman" panose="02020603050405020304" pitchFamily="18" charset="0"/>
              </a:rPr>
              <a:t> </a:t>
            </a:r>
            <a:r>
              <a:rPr lang="en-US" sz="4080" dirty="0" smtClean="0">
                <a:latin typeface="Times New Roman" panose="02020603050405020304" pitchFamily="18" charset="0"/>
              </a:rPr>
              <a:t>  </a:t>
            </a:r>
            <a:endParaRPr lang="en-US" sz="4080" i="1" dirty="0" smtClean="0">
              <a:latin typeface="Courier New" panose="02070309020205020404" pitchFamily="4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5E579C-B35B-4EDD-9566-C339F13F5DAE}" type="slidenum">
              <a:rPr lang="en-US" sz="1585" smtClean="0">
                <a:solidFill>
                  <a:srgbClr val="FFFFFF"/>
                </a:solidFill>
                <a:latin typeface="Verdana" panose="020B0604030504040204" pitchFamily="34" charset="0"/>
              </a:rPr>
              <a:t>22</a:t>
            </a:fld>
            <a:endParaRPr lang="en-US" sz="1585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840" dirty="0" smtClean="0"/>
              <a:t>Escape Sequence | Character (“\?”):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cout&lt;&lt; “hello! world!”&lt;&lt;</a:t>
            </a:r>
            <a:r>
              <a:rPr lang="en-US" altLang="zh-CN">
                <a:solidFill>
                  <a:schemeClr val="accent3"/>
                </a:solidFill>
              </a:rPr>
              <a:t>endl</a:t>
            </a:r>
            <a:r>
              <a:rPr lang="en-US" altLang="zh-CN"/>
              <a:t>;</a:t>
            </a:r>
          </a:p>
          <a:p>
            <a:r>
              <a:rPr lang="en-US" altLang="zh-CN"/>
              <a:t>In our course you can think there's no difference between them. But keep in mind that they do have difference in some aspects which will not be covered in this course.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 style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031A3-007C-4CEF-B4B2-242AD1B8ED2E}" type="slidenum">
              <a:rPr lang="en-US" altLang="en-US" smtClean="0"/>
              <a:t>23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939" y="1138109"/>
            <a:ext cx="11324703" cy="5254478"/>
          </a:xfrm>
        </p:spPr>
        <p:txBody>
          <a:bodyPr/>
          <a:lstStyle/>
          <a:p>
            <a:r>
              <a:rPr lang="en-US" dirty="0" smtClean="0"/>
              <a:t>be careful about the direction of &gt;&gt;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&gt;&gt;</a:t>
            </a:r>
          </a:p>
          <a:p>
            <a:r>
              <a:rPr lang="en-US" dirty="0" smtClean="0"/>
              <a:t>Tips to remember: </a:t>
            </a:r>
            <a:r>
              <a:rPr lang="en-US" dirty="0"/>
              <a:t>the direction of </a:t>
            </a:r>
            <a:r>
              <a:rPr lang="en-US" dirty="0">
                <a:solidFill>
                  <a:schemeClr val="accent6"/>
                </a:solidFill>
              </a:rPr>
              <a:t>&gt;&gt;</a:t>
            </a:r>
            <a:r>
              <a:rPr lang="en-US" dirty="0"/>
              <a:t> is the direction of a </a:t>
            </a:r>
            <a:r>
              <a:rPr lang="en-US" dirty="0" smtClean="0"/>
              <a:t>stream, </a:t>
            </a:r>
            <a:r>
              <a:rPr lang="en-US" dirty="0" err="1" smtClean="0">
                <a:solidFill>
                  <a:schemeClr val="accent6"/>
                </a:solidFill>
              </a:rPr>
              <a:t>cin</a:t>
            </a:r>
            <a:r>
              <a:rPr lang="en-US" dirty="0" smtClean="0"/>
              <a:t> is the beginning of a stream and </a:t>
            </a:r>
            <a:r>
              <a:rPr lang="en-US" dirty="0" err="1" smtClean="0">
                <a:solidFill>
                  <a:schemeClr val="accent6"/>
                </a:solidFill>
              </a:rPr>
              <a:t>cout</a:t>
            </a:r>
            <a:r>
              <a:rPr lang="en-US" dirty="0" smtClean="0"/>
              <a:t> </a:t>
            </a:r>
            <a:r>
              <a:rPr lang="en-US" dirty="0"/>
              <a:t>is the end of this </a:t>
            </a:r>
            <a:r>
              <a:rPr lang="en-US" dirty="0" smtClean="0"/>
              <a:t>stream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&gt;&gt;……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&lt;&lt;……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031A3-007C-4CEF-B4B2-242AD1B8ED2E}" type="slidenum">
              <a:rPr lang="en-US" altLang="en-US" smtClean="0"/>
              <a:t>24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17" name="Curved Left Arrow 16"/>
          <p:cNvSpPr/>
          <p:nvPr/>
        </p:nvSpPr>
        <p:spPr bwMode="auto">
          <a:xfrm>
            <a:off x="2901142" y="3981796"/>
            <a:ext cx="914399" cy="1088968"/>
          </a:xfrm>
          <a:prstGeom prst="curvedLeftArrow">
            <a:avLst>
              <a:gd name="adj1" fmla="val 17074"/>
              <a:gd name="adj2" fmla="val 59546"/>
              <a:gd name="adj3" fmla="val 55000"/>
            </a:avLst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552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031A3-007C-4CEF-B4B2-242AD1B8ED2E}" type="slidenum">
              <a:rPr lang="en-US" altLang="en-US" smtClean="0"/>
              <a:t>25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error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4389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031A3-007C-4CEF-B4B2-242AD1B8ED2E}" type="slidenum">
              <a:rPr lang="en-US" altLang="en-US" smtClean="0"/>
              <a:t>26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784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#include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want to use a </a:t>
            </a:r>
            <a:r>
              <a:rPr lang="en-US" altLang="zh-CN" dirty="0" smtClean="0"/>
              <a:t>statement </a:t>
            </a:r>
            <a:r>
              <a:rPr lang="en-US" altLang="zh-CN" dirty="0"/>
              <a:t>like </a:t>
            </a: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 ,</a:t>
            </a:r>
            <a:r>
              <a:rPr lang="en-US" altLang="zh-CN" dirty="0">
                <a:solidFill>
                  <a:schemeClr val="tx1"/>
                </a:solidFill>
              </a:rPr>
              <a:t> you will need to define what it means before you use it.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Fortunately, to make our life easier, many guys </a:t>
            </a:r>
            <a:r>
              <a:rPr lang="en-US" altLang="zh-CN" dirty="0" smtClean="0">
                <a:solidFill>
                  <a:schemeClr val="tx1"/>
                </a:solidFill>
              </a:rPr>
              <a:t>have </a:t>
            </a:r>
            <a:r>
              <a:rPr lang="en-US" altLang="zh-CN" dirty="0">
                <a:solidFill>
                  <a:schemeClr val="tx1"/>
                </a:solidFill>
              </a:rPr>
              <a:t>already defined some commonly-used functions and packed them up into some files. Which is </a:t>
            </a:r>
            <a:r>
              <a:rPr lang="en-US" altLang="zh-CN" dirty="0">
                <a:solidFill>
                  <a:schemeClr val="accent4"/>
                </a:solidFill>
              </a:rPr>
              <a:t>header file(.h)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267335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75" dirty="0">
                <a:solidFill>
                  <a:schemeClr val="accent3"/>
                </a:solidFill>
                <a:sym typeface="+mn-ea"/>
              </a:rPr>
              <a:t>Key</a:t>
            </a:r>
            <a:r>
              <a:rPr lang="en-US" altLang="zh-CN" sz="2875" dirty="0">
                <a:sym typeface="+mn-ea"/>
              </a:rPr>
              <a:t> point about #include</a:t>
            </a:r>
            <a:endParaRPr lang="en-US" altLang="zh-CN" sz="2875" dirty="0">
              <a:solidFill>
                <a:schemeClr val="tx1"/>
              </a:solidFill>
            </a:endParaRPr>
          </a:p>
          <a:p>
            <a:r>
              <a:rPr lang="en-US" altLang="zh-CN" sz="2875" dirty="0">
                <a:sym typeface="+mn-ea"/>
              </a:rPr>
              <a:t>You need to include some header file before you want use some functions(here is just </a:t>
            </a:r>
            <a:r>
              <a:rPr lang="en-US" altLang="zh-CN" sz="2875" dirty="0" err="1">
                <a:solidFill>
                  <a:schemeClr val="accent6"/>
                </a:solidFill>
                <a:sym typeface="+mn-ea"/>
              </a:rPr>
              <a:t>cout</a:t>
            </a:r>
            <a:r>
              <a:rPr lang="en-US" altLang="zh-CN" sz="2875" dirty="0">
                <a:sym typeface="+mn-ea"/>
              </a:rPr>
              <a:t>).</a:t>
            </a:r>
            <a:endParaRPr lang="en-US" altLang="zh-CN" sz="2875" dirty="0">
              <a:solidFill>
                <a:schemeClr val="tx1"/>
              </a:solidFill>
            </a:endParaRPr>
          </a:p>
          <a:p>
            <a:r>
              <a:rPr lang="en-US" altLang="zh-CN" sz="2875" dirty="0">
                <a:sym typeface="+mn-ea"/>
              </a:rPr>
              <a:t>Some include may look like this </a:t>
            </a:r>
            <a:r>
              <a:rPr lang="en-US" altLang="zh-CN" sz="2875" dirty="0">
                <a:solidFill>
                  <a:schemeClr val="accent6"/>
                </a:solidFill>
                <a:sym typeface="+mn-ea"/>
              </a:rPr>
              <a:t>#include&lt;</a:t>
            </a:r>
            <a:r>
              <a:rPr lang="en-US" altLang="zh-CN" sz="2875" dirty="0" err="1">
                <a:solidFill>
                  <a:schemeClr val="accent6"/>
                </a:solidFill>
                <a:sym typeface="+mn-ea"/>
              </a:rPr>
              <a:t>iostream</a:t>
            </a:r>
            <a:r>
              <a:rPr lang="en-US" altLang="zh-CN" sz="2875" dirty="0">
                <a:solidFill>
                  <a:schemeClr val="accent6"/>
                </a:solidFill>
                <a:sym typeface="+mn-ea"/>
              </a:rPr>
              <a:t>&gt;</a:t>
            </a:r>
            <a:r>
              <a:rPr lang="en-US" altLang="zh-CN" sz="2875" dirty="0">
                <a:sym typeface="+mn-ea"/>
              </a:rPr>
              <a:t>, which has no .h because it's using the concept of </a:t>
            </a:r>
            <a:r>
              <a:rPr lang="en-US" altLang="zh-CN" sz="2875" dirty="0">
                <a:solidFill>
                  <a:srgbClr val="FF0000"/>
                </a:solidFill>
                <a:sym typeface="+mn-ea"/>
              </a:rPr>
              <a:t>namespace</a:t>
            </a:r>
            <a:r>
              <a:rPr lang="en-US" altLang="zh-CN" sz="2875" dirty="0">
                <a:sym typeface="+mn-ea"/>
              </a:rPr>
              <a:t>(which is the feature of C++ but not C).</a:t>
            </a:r>
            <a:endParaRPr lang="en-US" altLang="zh-CN" sz="2875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code that works in this program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#include&lt;</a:t>
            </a:r>
            <a:r>
              <a:rPr lang="en-US" altLang="zh-CN" dirty="0" err="1">
                <a:solidFill>
                  <a:schemeClr val="accent3"/>
                </a:solidFill>
              </a:rPr>
              <a:t>iostream</a:t>
            </a:r>
            <a:r>
              <a:rPr lang="en-US" altLang="zh-CN" dirty="0">
                <a:solidFill>
                  <a:schemeClr val="accent3"/>
                </a:solidFill>
              </a:rPr>
              <a:t>&gt;// this is what we have used for this program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#include&lt;vector&gt;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#include&lt;</a:t>
            </a:r>
            <a:r>
              <a:rPr lang="en-US" altLang="zh-CN" dirty="0" err="1">
                <a:solidFill>
                  <a:schemeClr val="accent6"/>
                </a:solidFill>
              </a:rPr>
              <a:t>cmath</a:t>
            </a:r>
            <a:r>
              <a:rPr lang="en-US" altLang="zh-CN" dirty="0">
                <a:solidFill>
                  <a:schemeClr val="accent6"/>
                </a:solidFill>
              </a:rPr>
              <a:t>&gt;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#include&lt;string&gt;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#include&lt;algorithm&gt;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namespace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;//Some </a:t>
            </a:r>
            <a:r>
              <a:rPr lang="en-US" altLang="zh-CN" dirty="0" err="1">
                <a:solidFill>
                  <a:srgbClr val="FF0000"/>
                </a:solidFill>
              </a:rPr>
              <a:t>headerfiles</a:t>
            </a:r>
            <a:r>
              <a:rPr lang="en-US" altLang="zh-CN" dirty="0">
                <a:solidFill>
                  <a:srgbClr val="FF0000"/>
                </a:solidFill>
              </a:rPr>
              <a:t> may declare the same name, so  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         we need to fix the namespace in order to avoid this 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            conflict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…….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 “hello world”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pPr marL="267335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:: </a:t>
            </a:r>
            <a:r>
              <a:rPr lang="en-US" dirty="0" err="1"/>
              <a:t>cout</a:t>
            </a:r>
            <a:r>
              <a:rPr lang="en-US" dirty="0"/>
              <a:t>&lt;&lt; “hello world”;</a:t>
            </a:r>
          </a:p>
          <a:p>
            <a:pPr marL="267335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</a:p>
          <a:p>
            <a:pPr marL="267335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</a:p>
          <a:p>
            <a:pPr marL="267335" indent="0">
              <a:buNone/>
            </a:pP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36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the computer know where it should start to execute the program?</a:t>
            </a:r>
          </a:p>
          <a:p>
            <a:r>
              <a:rPr lang="en-US" altLang="zh-CN" dirty="0"/>
              <a:t>It will search the function which name is </a:t>
            </a:r>
            <a:r>
              <a:rPr lang="en-US" altLang="zh-CN" dirty="0">
                <a:solidFill>
                  <a:schemeClr val="accent3"/>
                </a:solidFill>
              </a:rPr>
              <a:t>main</a:t>
            </a:r>
            <a:r>
              <a:rPr lang="en-US" altLang="zh-CN" dirty="0"/>
              <a:t> to start.</a:t>
            </a:r>
          </a:p>
          <a:p>
            <a:r>
              <a:rPr lang="en-US" altLang="zh-CN" dirty="0"/>
              <a:t>A function has 4 part.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int</a:t>
            </a:r>
            <a:r>
              <a:rPr lang="en-US" altLang="zh-CN" dirty="0">
                <a:solidFill>
                  <a:schemeClr val="accent6"/>
                </a:solidFill>
              </a:rPr>
              <a:t> main ()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7</a:t>
            </a:fld>
            <a:endParaRPr lang="en-US" dirty="0"/>
          </a:p>
        </p:txBody>
      </p:sp>
      <p:sp>
        <p:nvSpPr>
          <p:cNvPr id="227" name=" 227"/>
          <p:cNvSpPr/>
          <p:nvPr/>
        </p:nvSpPr>
        <p:spPr>
          <a:xfrm rot="20100000">
            <a:off x="-55880" y="2130425"/>
            <a:ext cx="1106170" cy="103695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return type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How do the computer know where it should start to execute the program?</a:t>
            </a:r>
          </a:p>
          <a:p>
            <a:r>
              <a:rPr lang="en-US" altLang="zh-CN"/>
              <a:t>It will search the function which name is main to start.</a:t>
            </a:r>
          </a:p>
          <a:p>
            <a:r>
              <a:rPr lang="en-US" altLang="zh-CN"/>
              <a:t>A function has 4 part.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int main ()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8</a:t>
            </a:fld>
            <a:endParaRPr lang="en-US" dirty="0"/>
          </a:p>
        </p:txBody>
      </p:sp>
      <p:sp>
        <p:nvSpPr>
          <p:cNvPr id="227" name=" 227"/>
          <p:cNvSpPr/>
          <p:nvPr/>
        </p:nvSpPr>
        <p:spPr>
          <a:xfrm rot="20100000">
            <a:off x="-77470" y="2023110"/>
            <a:ext cx="1241425" cy="110934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return type</a:t>
            </a:r>
          </a:p>
        </p:txBody>
      </p:sp>
      <p:sp>
        <p:nvSpPr>
          <p:cNvPr id="6" name=" 227"/>
          <p:cNvSpPr/>
          <p:nvPr/>
        </p:nvSpPr>
        <p:spPr>
          <a:xfrm rot="420000">
            <a:off x="956945" y="2361565"/>
            <a:ext cx="1393825" cy="101409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 w="25400" cap="flat" cmpd="sng" algn="ctr">
            <a:solidFill>
              <a:srgbClr val="D937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function name</a:t>
            </a:r>
          </a:p>
        </p:txBody>
      </p:sp>
      <p:sp>
        <p:nvSpPr>
          <p:cNvPr id="7" name=" 227"/>
          <p:cNvSpPr/>
          <p:nvPr/>
        </p:nvSpPr>
        <p:spPr>
          <a:xfrm rot="2760000">
            <a:off x="2184400" y="2459355"/>
            <a:ext cx="1927860" cy="156019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 w="25400" cap="flat" cmpd="sng" algn="ctr">
            <a:solidFill>
              <a:srgbClr val="D937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Variable declaration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1043940" y="4075430"/>
            <a:ext cx="1204595" cy="765810"/>
          </a:xfrm>
          <a:prstGeom prst="wedgeRectCallou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rPr>
              <a:t>Function Body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Computer Tour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15" y="882128"/>
            <a:ext cx="10286173" cy="5501035"/>
          </a:xfrm>
        </p:spPr>
        <p:txBody>
          <a:bodyPr/>
          <a:lstStyle/>
          <a:p>
            <a:r>
              <a:rPr lang="en-US" dirty="0" smtClean="0"/>
              <a:t>Standard Input / Output Devices</a:t>
            </a:r>
          </a:p>
          <a:p>
            <a:pPr lvl="1"/>
            <a:r>
              <a:rPr lang="en-US" dirty="0" smtClean="0"/>
              <a:t>Standard Input</a:t>
            </a:r>
            <a:r>
              <a:rPr lang="en-US" dirty="0"/>
              <a:t>: The keyboard </a:t>
            </a:r>
            <a:endParaRPr lang="en-US" dirty="0" smtClean="0"/>
          </a:p>
          <a:p>
            <a:pPr lvl="1"/>
            <a:r>
              <a:rPr lang="en-US" dirty="0" smtClean="0"/>
              <a:t>Standard Output:  The Screen</a:t>
            </a:r>
            <a:endParaRPr lang="en-US" dirty="0"/>
          </a:p>
          <a:p>
            <a:r>
              <a:rPr lang="en-US" dirty="0" smtClean="0"/>
              <a:t>Storage:</a:t>
            </a:r>
          </a:p>
          <a:p>
            <a:pPr lvl="1"/>
            <a:r>
              <a:rPr lang="en-US" dirty="0" smtClean="0"/>
              <a:t>Hard disk: non-volatile memory. </a:t>
            </a:r>
          </a:p>
          <a:p>
            <a:pPr lvl="1"/>
            <a:r>
              <a:rPr lang="en-US" dirty="0" smtClean="0"/>
              <a:t>RAM: Random Access Memory – Volatile memory </a:t>
            </a:r>
          </a:p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Is a program that translate a computer program to machine language.</a:t>
            </a:r>
          </a:p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Is a program that is in charge of the operation of different parts of the computer, the file system,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z="1585" smtClean="0"/>
              <a:t>9</a:t>
            </a:fld>
            <a:endParaRPr lang="en-US" sz="1585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1089</Words>
  <Application>Microsoft Office PowerPoint</Application>
  <PresentationFormat>Widescreen</PresentationFormat>
  <Paragraphs>182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6" baseType="lpstr">
      <vt:lpstr>MS PGothic</vt:lpstr>
      <vt:lpstr>宋体</vt:lpstr>
      <vt:lpstr>Arial</vt:lpstr>
      <vt:lpstr>Baskerville</vt:lpstr>
      <vt:lpstr>Calibri</vt:lpstr>
      <vt:lpstr>Calibri Light</vt:lpstr>
      <vt:lpstr>Courier New</vt:lpstr>
      <vt:lpstr>Helvetica Neue</vt:lpstr>
      <vt:lpstr>Helvetica Neue Bold Condensed</vt:lpstr>
      <vt:lpstr>Helvetica Neue Light</vt:lpstr>
      <vt:lpstr>Impact</vt:lpstr>
      <vt:lpstr>Lucida Grande</vt:lpstr>
      <vt:lpstr>Times New Roman</vt:lpstr>
      <vt:lpstr>Verdana</vt:lpstr>
      <vt:lpstr>Wingdings</vt:lpstr>
      <vt:lpstr>ヒラギノ明朝 ProN W3</vt:lpstr>
      <vt:lpstr>ヒラギノ角ゴ ProN W6</vt:lpstr>
      <vt:lpstr>Office 主题</vt:lpstr>
      <vt:lpstr>CIT Course 7.0.3 v2</vt:lpstr>
      <vt:lpstr>1_CIT Course 7.0.3 v2</vt:lpstr>
      <vt:lpstr>CIT Summer Course</vt:lpstr>
      <vt:lpstr>Today' topic</vt:lpstr>
      <vt:lpstr>#include </vt:lpstr>
      <vt:lpstr>PowerPoint Presentation</vt:lpstr>
      <vt:lpstr>The code that works in this program </vt:lpstr>
      <vt:lpstr>More about namespace</vt:lpstr>
      <vt:lpstr>main function</vt:lpstr>
      <vt:lpstr>main function</vt:lpstr>
      <vt:lpstr> Computer Tour </vt:lpstr>
      <vt:lpstr>Compile</vt:lpstr>
      <vt:lpstr>Something about compiler</vt:lpstr>
      <vt:lpstr>Link</vt:lpstr>
      <vt:lpstr>Be careful about .obj&amp;.exe</vt:lpstr>
      <vt:lpstr>Life Cycle of a C++ program:</vt:lpstr>
      <vt:lpstr>Common Mistake 1: No include</vt:lpstr>
      <vt:lpstr>Common Mistake 2: wrong case </vt:lpstr>
      <vt:lpstr>Common Mistake 3: no semicolon</vt:lpstr>
      <vt:lpstr>Common Mistake 4 : Wrong spell</vt:lpstr>
      <vt:lpstr>Common Mistake 5: use 'string' instead of “ string ”</vt:lpstr>
      <vt:lpstr>Today’s topic</vt:lpstr>
      <vt:lpstr>conclusion</vt:lpstr>
      <vt:lpstr>Escape Sequence | Character (“\?”):</vt:lpstr>
      <vt:lpstr>C++ style</vt:lpstr>
      <vt:lpstr>more about cout</vt:lpstr>
      <vt:lpstr>VS error list</vt:lpstr>
      <vt:lpstr>Lab time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黄胡云霆</dc:creator>
  <cp:lastModifiedBy>Huang, Huyunting</cp:lastModifiedBy>
  <cp:revision>26</cp:revision>
  <dcterms:created xsi:type="dcterms:W3CDTF">2018-06-12T18:48:00Z</dcterms:created>
  <dcterms:modified xsi:type="dcterms:W3CDTF">2018-07-10T16:55:17Z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